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95" r:id="rId4"/>
    <p:sldId id="301" r:id="rId5"/>
    <p:sldId id="297" r:id="rId6"/>
    <p:sldId id="298" r:id="rId7"/>
    <p:sldId id="296" r:id="rId8"/>
    <p:sldId id="299" r:id="rId9"/>
    <p:sldId id="300" r:id="rId10"/>
    <p:sldId id="258"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21.05.2020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21.05.2020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21.05.2020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21.05.2020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21.05.2020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t>21.05.2020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t>21.05.2020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t>21.05.2020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t>21.05.2020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21.05.2020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21.05.2020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t>21.05.2020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216E18-0370-4511-ACBF-4CF4F701E6B4}"/>
              </a:ext>
            </a:extLst>
          </p:cNvPr>
          <p:cNvSpPr>
            <a:spLocks noGrp="1"/>
          </p:cNvSpPr>
          <p:nvPr>
            <p:ph type="title"/>
          </p:nvPr>
        </p:nvSpPr>
        <p:spPr/>
        <p:txBody>
          <a:bodyPr/>
          <a:lstStyle/>
          <a:p>
            <a:r>
              <a:rPr lang="tr-TR" dirty="0">
                <a:solidFill>
                  <a:srgbClr val="00B050"/>
                </a:solidFill>
              </a:rPr>
              <a:t>Çatışma Yönetiminde İletişim</a:t>
            </a:r>
            <a:endParaRPr lang="tr-TR" dirty="0"/>
          </a:p>
        </p:txBody>
      </p:sp>
      <p:sp>
        <p:nvSpPr>
          <p:cNvPr id="4" name="İçerik Yer Tutucusu 3">
            <a:extLst>
              <a:ext uri="{FF2B5EF4-FFF2-40B4-BE49-F238E27FC236}">
                <a16:creationId xmlns:a16="http://schemas.microsoft.com/office/drawing/2014/main" id="{AABAB3E2-BA25-496A-920D-2C055421140B}"/>
              </a:ext>
            </a:extLst>
          </p:cNvPr>
          <p:cNvSpPr>
            <a:spLocks noGrp="1"/>
          </p:cNvSpPr>
          <p:nvPr>
            <p:ph idx="1"/>
          </p:nvPr>
        </p:nvSpPr>
        <p:spPr/>
        <p:txBody>
          <a:bodyPr>
            <a:normAutofit fontScale="92500" lnSpcReduction="10000"/>
          </a:bodyPr>
          <a:lstStyle/>
          <a:p>
            <a:pPr algn="just"/>
            <a:r>
              <a:rPr lang="tr-TR" dirty="0"/>
              <a:t>İletişimin farklı tanımları yapılmıştır.  İletişim (Başaran, s. 282, 1989): «İnsanların birbirlerine anlam gönderme ve birbirlerini yanıtlama çabalarını içeren bir etkileşim sürecidir.» İletişim(Can ve ark., s. 357, 2011): «istenen sonuçları, başarmak ve davranışları etkilemek amacıyla insanlar arasında  sözlü ya da sözlü olmayan araçlarla anlayış sağlamadır.»  İletişim insanlar arasında bilgi üretme, aktarma ve anlamlandırma sürecidir (Dökmen, s. 19, 1998).</a:t>
            </a:r>
          </a:p>
          <a:p>
            <a:endParaRPr lang="tr-TR" dirty="0"/>
          </a:p>
        </p:txBody>
      </p:sp>
    </p:spTree>
    <p:extLst>
      <p:ext uri="{BB962C8B-B14F-4D97-AF65-F5344CB8AC3E}">
        <p14:creationId xmlns:p14="http://schemas.microsoft.com/office/powerpoint/2010/main" val="24678323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6CD8CF-2ECE-4686-B6FE-92C8CE1C5667}"/>
              </a:ext>
            </a:extLst>
          </p:cNvPr>
          <p:cNvSpPr>
            <a:spLocks noGrp="1"/>
          </p:cNvSpPr>
          <p:nvPr>
            <p:ph type="title"/>
          </p:nvPr>
        </p:nvSpPr>
        <p:spPr/>
        <p:txBody>
          <a:bodyPr/>
          <a:lstStyle/>
          <a:p>
            <a:r>
              <a:rPr lang="tr-TR" dirty="0">
                <a:solidFill>
                  <a:srgbClr val="00B050"/>
                </a:solidFill>
              </a:rPr>
              <a:t>KAYNAKLAR</a:t>
            </a:r>
          </a:p>
        </p:txBody>
      </p:sp>
      <p:sp>
        <p:nvSpPr>
          <p:cNvPr id="3" name="İçerik Yer Tutucusu 2">
            <a:extLst>
              <a:ext uri="{FF2B5EF4-FFF2-40B4-BE49-F238E27FC236}">
                <a16:creationId xmlns:a16="http://schemas.microsoft.com/office/drawing/2014/main" id="{33415AAC-AB35-4AE3-8F8B-CA6B3C1CB5E6}"/>
              </a:ext>
            </a:extLst>
          </p:cNvPr>
          <p:cNvSpPr>
            <a:spLocks noGrp="1"/>
          </p:cNvSpPr>
          <p:nvPr>
            <p:ph idx="1"/>
          </p:nvPr>
        </p:nvSpPr>
        <p:spPr>
          <a:xfrm>
            <a:off x="323528" y="1166018"/>
            <a:ext cx="8229600" cy="4525963"/>
          </a:xfrm>
        </p:spPr>
        <p:txBody>
          <a:bodyPr>
            <a:normAutofit fontScale="25000" lnSpcReduction="20000"/>
          </a:bodyPr>
          <a:lstStyle/>
          <a:p>
            <a:pPr marL="0" indent="0">
              <a:lnSpc>
                <a:spcPct val="120000"/>
              </a:lnSpc>
              <a:spcBef>
                <a:spcPts val="0"/>
              </a:spcBef>
              <a:buNone/>
            </a:pPr>
            <a:r>
              <a:rPr lang="tr-TR" sz="6400">
                <a:latin typeface="Times New Roman" panose="02020603050405020304" pitchFamily="18" charset="0"/>
                <a:cs typeface="Times New Roman" panose="02020603050405020304" pitchFamily="18" charset="0"/>
              </a:rPr>
              <a:t>Aydın</a:t>
            </a:r>
            <a:r>
              <a:rPr lang="tr-TR" sz="6400" dirty="0">
                <a:latin typeface="Times New Roman" panose="02020603050405020304" pitchFamily="18" charset="0"/>
                <a:cs typeface="Times New Roman" panose="02020603050405020304" pitchFamily="18" charset="0"/>
              </a:rPr>
              <a:t>, M. (1994). Eğitim Yönetimi. Hatipoğlu yayınevi: Ankara.</a:t>
            </a:r>
          </a:p>
          <a:p>
            <a:pPr marL="0" indent="0">
              <a:lnSpc>
                <a:spcPct val="120000"/>
              </a:lnSpc>
              <a:spcBef>
                <a:spcPts val="0"/>
              </a:spcBef>
              <a:buNone/>
            </a:pPr>
            <a:r>
              <a:rPr lang="tr-TR" sz="6400" dirty="0">
                <a:latin typeface="Times New Roman" panose="02020603050405020304" pitchFamily="18" charset="0"/>
                <a:cs typeface="Times New Roman" panose="02020603050405020304" pitchFamily="18" charset="0"/>
              </a:rPr>
              <a:t>Başaran, İ. E.  (1992). Yönetimde İnsan İlişkileri (Yönetsel Davranış). Gül Yayınevi, Kadıoğlu Matbaası: Ankara.</a:t>
            </a:r>
          </a:p>
          <a:p>
            <a:pPr marL="0" indent="0">
              <a:lnSpc>
                <a:spcPct val="120000"/>
              </a:lnSpc>
              <a:spcBef>
                <a:spcPts val="0"/>
              </a:spcBef>
              <a:buNone/>
            </a:pPr>
            <a:r>
              <a:rPr lang="tr-TR" sz="6400" dirty="0">
                <a:latin typeface="Times New Roman" panose="02020603050405020304" pitchFamily="18" charset="0"/>
                <a:cs typeface="Times New Roman" panose="02020603050405020304" pitchFamily="18" charset="0"/>
              </a:rPr>
              <a:t>Başaran, İ. E. (1998). Yönetim. Gül Yayınevi: Ankara.</a:t>
            </a:r>
          </a:p>
          <a:p>
            <a:pPr marL="0" indent="0">
              <a:lnSpc>
                <a:spcPct val="120000"/>
              </a:lnSpc>
              <a:spcBef>
                <a:spcPts val="0"/>
              </a:spcBef>
              <a:buNone/>
            </a:pPr>
            <a:r>
              <a:rPr lang="tr-TR" sz="6400" dirty="0">
                <a:latin typeface="Times New Roman" panose="02020603050405020304" pitchFamily="18" charset="0"/>
                <a:cs typeface="Times New Roman" panose="02020603050405020304" pitchFamily="18" charset="0"/>
              </a:rPr>
              <a:t>Başaran, İ. E. (19991).Örgütsel Davranış,  İnsanın üretim Gücü, Gül Yayınevi : Ankara.</a:t>
            </a:r>
          </a:p>
          <a:p>
            <a:pPr marL="0" indent="0">
              <a:lnSpc>
                <a:spcPct val="120000"/>
              </a:lnSpc>
              <a:spcBef>
                <a:spcPts val="0"/>
              </a:spcBef>
              <a:buNone/>
            </a:pPr>
            <a:r>
              <a:rPr lang="tr-TR" sz="6400" dirty="0">
                <a:latin typeface="Times New Roman" panose="02020603050405020304" pitchFamily="18" charset="0"/>
                <a:cs typeface="Times New Roman" panose="02020603050405020304" pitchFamily="18" charset="0"/>
              </a:rPr>
              <a:t>Dökmen, Ü. (1998). İletişim çatışmaları ve Empati. Sistem yayıncılık: </a:t>
            </a:r>
            <a:r>
              <a:rPr lang="tr-TR" sz="6400" dirty="0" err="1">
                <a:latin typeface="Times New Roman" panose="02020603050405020304" pitchFamily="18" charset="0"/>
                <a:cs typeface="Times New Roman" panose="02020603050405020304" pitchFamily="18" charset="0"/>
              </a:rPr>
              <a:t>İstannbul</a:t>
            </a:r>
            <a:r>
              <a:rPr lang="tr-TR" sz="6400" dirty="0">
                <a:latin typeface="Times New Roman" panose="02020603050405020304" pitchFamily="18" charset="0"/>
                <a:cs typeface="Times New Roman" panose="02020603050405020304" pitchFamily="18" charset="0"/>
              </a:rPr>
              <a:t>.</a:t>
            </a:r>
          </a:p>
          <a:p>
            <a:pPr marL="0" indent="0">
              <a:lnSpc>
                <a:spcPct val="120000"/>
              </a:lnSpc>
              <a:spcBef>
                <a:spcPts val="0"/>
              </a:spcBef>
              <a:buNone/>
            </a:pPr>
            <a:r>
              <a:rPr lang="tr-TR" sz="6400" dirty="0">
                <a:latin typeface="Times New Roman" panose="02020603050405020304" pitchFamily="18" charset="0"/>
                <a:cs typeface="Times New Roman" panose="02020603050405020304" pitchFamily="18" charset="0"/>
              </a:rPr>
              <a:t>Yeniçeri, Ö. (2009).Örgütlerde çatışma ve Yabancılaşma. IQ Kültür ve Sanat Yayıncılık: İstanbul.</a:t>
            </a:r>
          </a:p>
          <a:p>
            <a:pPr marL="0" indent="0">
              <a:lnSpc>
                <a:spcPct val="120000"/>
              </a:lnSpc>
              <a:spcBef>
                <a:spcPts val="0"/>
              </a:spcBef>
              <a:buNone/>
            </a:pPr>
            <a:r>
              <a:rPr lang="tr-TR" sz="6400" dirty="0">
                <a:latin typeface="Times New Roman" panose="02020603050405020304" pitchFamily="18" charset="0"/>
                <a:cs typeface="Times New Roman" panose="02020603050405020304" pitchFamily="18" charset="0"/>
              </a:rPr>
              <a:t>Yeniçeri, Ö. (1993). İşletmelerde Yönetim organizasyon ve davranış. </a:t>
            </a:r>
            <a:r>
              <a:rPr lang="tr-TR" sz="6400" dirty="0" err="1">
                <a:latin typeface="Times New Roman" panose="02020603050405020304" pitchFamily="18" charset="0"/>
                <a:cs typeface="Times New Roman" panose="02020603050405020304" pitchFamily="18" charset="0"/>
              </a:rPr>
              <a:t>Tutibay</a:t>
            </a:r>
            <a:r>
              <a:rPr lang="tr-TR" sz="6400" dirty="0">
                <a:latin typeface="Times New Roman" panose="02020603050405020304" pitchFamily="18" charset="0"/>
                <a:cs typeface="Times New Roman" panose="02020603050405020304" pitchFamily="18" charset="0"/>
              </a:rPr>
              <a:t> yayınları : Ankara</a:t>
            </a:r>
          </a:p>
          <a:p>
            <a:pPr marL="0" indent="0">
              <a:lnSpc>
                <a:spcPct val="120000"/>
              </a:lnSpc>
              <a:spcBef>
                <a:spcPts val="0"/>
              </a:spcBef>
              <a:buNone/>
            </a:pPr>
            <a:r>
              <a:rPr lang="tr-TR" sz="6400" dirty="0">
                <a:latin typeface="Times New Roman" panose="02020603050405020304" pitchFamily="18" charset="0"/>
                <a:cs typeface="Times New Roman" panose="02020603050405020304" pitchFamily="18" charset="0"/>
              </a:rPr>
              <a:t>Demir, K. (200). Yönetimde çağdaş yaklaşımlar. «Örgütsel İletişim Yönetimi». S. 135-161, (</a:t>
            </a:r>
            <a:r>
              <a:rPr lang="tr-TR" sz="6400" dirty="0" err="1">
                <a:latin typeface="Times New Roman" panose="02020603050405020304" pitchFamily="18" charset="0"/>
                <a:cs typeface="Times New Roman" panose="02020603050405020304" pitchFamily="18" charset="0"/>
              </a:rPr>
              <a:t>Ed</a:t>
            </a:r>
            <a:r>
              <a:rPr lang="tr-TR" sz="6400" dirty="0">
                <a:latin typeface="Times New Roman" panose="02020603050405020304" pitchFamily="18" charset="0"/>
                <a:cs typeface="Times New Roman" panose="02020603050405020304" pitchFamily="18" charset="0"/>
              </a:rPr>
              <a:t>: C. Elma, K. Demir). Anı Yayıncılık: Ankara.</a:t>
            </a:r>
          </a:p>
          <a:p>
            <a:pPr marL="0" indent="0">
              <a:lnSpc>
                <a:spcPct val="120000"/>
              </a:lnSpc>
              <a:spcBef>
                <a:spcPts val="0"/>
              </a:spcBef>
              <a:buNone/>
            </a:pPr>
            <a:r>
              <a:rPr lang="tr-TR" sz="6400" dirty="0">
                <a:latin typeface="Times New Roman" panose="02020603050405020304" pitchFamily="18" charset="0"/>
                <a:cs typeface="Times New Roman" panose="02020603050405020304" pitchFamily="18" charset="0"/>
              </a:rPr>
              <a:t>Can, H, Azizoğlu, A. Ö., Aydın, E. M. (2011) Organizasyon ve Yönetim. Siyasal Kitabevi: Ankara. </a:t>
            </a:r>
          </a:p>
          <a:p>
            <a:pPr marL="0" indent="0">
              <a:lnSpc>
                <a:spcPct val="120000"/>
              </a:lnSpc>
              <a:spcBef>
                <a:spcPts val="0"/>
              </a:spcBef>
              <a:buNone/>
            </a:pPr>
            <a:r>
              <a:rPr lang="tr-TR" sz="6400" dirty="0">
                <a:latin typeface="Times New Roman" panose="02020603050405020304" pitchFamily="18" charset="0"/>
                <a:cs typeface="Times New Roman" panose="02020603050405020304" pitchFamily="18" charset="0"/>
              </a:rPr>
              <a:t>Korkut, F. (2005). Yetişkinlere Yönelik İletişim Becerileri Eğitimi, Hacettepe Üniversitesi Eğitim Fakültesi Dergisi,  28,  s.143-149 .</a:t>
            </a:r>
          </a:p>
          <a:p>
            <a:pPr marL="0" indent="0">
              <a:buNone/>
            </a:pPr>
            <a:endParaRPr lang="tr-TR" sz="6400" dirty="0">
              <a:latin typeface="Times New Roman" panose="02020603050405020304" pitchFamily="18" charset="0"/>
              <a:cs typeface="Times New Roman" panose="02020603050405020304" pitchFamily="18" charset="0"/>
            </a:endParaRPr>
          </a:p>
          <a:p>
            <a:endParaRPr lang="tr-TR" sz="64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175215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199F9E-CFC5-448F-92B7-A01AAAB59A06}"/>
              </a:ext>
            </a:extLst>
          </p:cNvPr>
          <p:cNvSpPr>
            <a:spLocks noGrp="1"/>
          </p:cNvSpPr>
          <p:nvPr>
            <p:ph type="title"/>
          </p:nvPr>
        </p:nvSpPr>
        <p:spPr/>
        <p:txBody>
          <a:bodyPr/>
          <a:lstStyle/>
          <a:p>
            <a:r>
              <a:rPr lang="tr-TR" dirty="0">
                <a:solidFill>
                  <a:srgbClr val="00B050"/>
                </a:solidFill>
              </a:rPr>
              <a:t>İletişimin Öğeleri</a:t>
            </a:r>
          </a:p>
        </p:txBody>
      </p:sp>
      <p:sp>
        <p:nvSpPr>
          <p:cNvPr id="3" name="İçerik Yer Tutucusu 2">
            <a:extLst>
              <a:ext uri="{FF2B5EF4-FFF2-40B4-BE49-F238E27FC236}">
                <a16:creationId xmlns:a16="http://schemas.microsoft.com/office/drawing/2014/main" id="{EBFAEEE4-F391-44B4-A93E-5A48C1C0766E}"/>
              </a:ext>
            </a:extLst>
          </p:cNvPr>
          <p:cNvSpPr>
            <a:spLocks noGrp="1"/>
          </p:cNvSpPr>
          <p:nvPr>
            <p:ph idx="1"/>
          </p:nvPr>
        </p:nvSpPr>
        <p:spPr/>
        <p:txBody>
          <a:bodyPr>
            <a:normAutofit fontScale="85000" lnSpcReduction="20000"/>
          </a:bodyPr>
          <a:lstStyle/>
          <a:p>
            <a:endParaRPr lang="tr-TR" dirty="0"/>
          </a:p>
          <a:p>
            <a:pPr algn="just"/>
            <a:r>
              <a:rPr lang="tr-TR" dirty="0">
                <a:solidFill>
                  <a:srgbClr val="00B050"/>
                </a:solidFill>
              </a:rPr>
              <a:t>Gönderici ve Alıcı</a:t>
            </a:r>
            <a:r>
              <a:rPr lang="tr-TR" dirty="0"/>
              <a:t>: Göndericinin, eğitim düzeyine bağlı  konuşma yazma,  alıcının eğitim düzeyi ile fiziksel  özelliklerine duyma ve dinleme becerilerinin yeterliği önemlidir.</a:t>
            </a:r>
          </a:p>
          <a:p>
            <a:pPr algn="just"/>
            <a:r>
              <a:rPr lang="tr-TR" dirty="0">
                <a:solidFill>
                  <a:srgbClr val="00B050"/>
                </a:solidFill>
              </a:rPr>
              <a:t>Mesaj: </a:t>
            </a:r>
            <a:r>
              <a:rPr lang="tr-TR" dirty="0"/>
              <a:t>Göndericinin iletmek istediği bilginin simgesel biçimidir.</a:t>
            </a:r>
          </a:p>
          <a:p>
            <a:pPr algn="just"/>
            <a:r>
              <a:rPr lang="tr-TR" dirty="0">
                <a:solidFill>
                  <a:srgbClr val="00B050"/>
                </a:solidFill>
              </a:rPr>
              <a:t>Kanal: </a:t>
            </a:r>
            <a:r>
              <a:rPr lang="tr-TR" dirty="0"/>
              <a:t>Mesajın iletildiği  yol iletişim kanalıdır. Mesajı iletebilmek için en uygun kanalı seçmek gerekir. Kişinin ihtiyaçları şiddeti, mevki ve saygınlığı iletişimin niteliğini olumlu ya da olumsuz etkiler (Can ve ark., s. 358, 2011).</a:t>
            </a:r>
          </a:p>
        </p:txBody>
      </p:sp>
    </p:spTree>
    <p:extLst>
      <p:ext uri="{BB962C8B-B14F-4D97-AF65-F5344CB8AC3E}">
        <p14:creationId xmlns:p14="http://schemas.microsoft.com/office/powerpoint/2010/main" val="1616914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5D7AB80-3FCE-47D7-9B02-79D4158FC81C}"/>
              </a:ext>
            </a:extLst>
          </p:cNvPr>
          <p:cNvSpPr>
            <a:spLocks noGrp="1"/>
          </p:cNvSpPr>
          <p:nvPr>
            <p:ph type="title"/>
          </p:nvPr>
        </p:nvSpPr>
        <p:spPr/>
        <p:txBody>
          <a:bodyPr>
            <a:normAutofit/>
          </a:bodyPr>
          <a:lstStyle/>
          <a:p>
            <a:endParaRPr lang="tr-TR" dirty="0">
              <a:solidFill>
                <a:srgbClr val="00B050"/>
              </a:solidFill>
            </a:endParaRPr>
          </a:p>
        </p:txBody>
      </p:sp>
      <p:sp>
        <p:nvSpPr>
          <p:cNvPr id="3" name="İçerik Yer Tutucusu 2">
            <a:extLst>
              <a:ext uri="{FF2B5EF4-FFF2-40B4-BE49-F238E27FC236}">
                <a16:creationId xmlns:a16="http://schemas.microsoft.com/office/drawing/2014/main" id="{C7AE2B14-4A7C-479F-8EB1-B59A82646D67}"/>
              </a:ext>
            </a:extLst>
          </p:cNvPr>
          <p:cNvSpPr>
            <a:spLocks noGrp="1"/>
          </p:cNvSpPr>
          <p:nvPr>
            <p:ph idx="1"/>
          </p:nvPr>
        </p:nvSpPr>
        <p:spPr/>
        <p:txBody>
          <a:bodyPr>
            <a:normAutofit fontScale="92500" lnSpcReduction="20000"/>
          </a:bodyPr>
          <a:lstStyle/>
          <a:p>
            <a:pPr algn="just"/>
            <a:r>
              <a:rPr lang="tr-TR" dirty="0"/>
              <a:t>İletişimin yatay, aşağıdan yukarıya ve yukardan aşağıya üç yönlü olması durumunda mesajların etkili iletilmesini, </a:t>
            </a:r>
            <a:r>
              <a:rPr lang="tr-TR" dirty="0" err="1"/>
              <a:t>işgörenlerin</a:t>
            </a:r>
            <a:r>
              <a:rPr lang="tr-TR" dirty="0"/>
              <a:t> birbirleri ile iletişim içinde olmasını sağlar (Aydın, 150, 1994). Örgüt çatışmalarda çatışmayı yaratan nedenler arasında iletişim sorunları olduğu gibi, çatışma çözme yolları arasında  iletişim becerilerini kullanmak önemlidir.  Örgütlerde eşgüdümün sağlanabilmesi için etkin iletişim olması, </a:t>
            </a:r>
            <a:r>
              <a:rPr lang="tr-TR" dirty="0" err="1"/>
              <a:t>işgörenler</a:t>
            </a:r>
            <a:r>
              <a:rPr lang="tr-TR" dirty="0"/>
              <a:t> açısından </a:t>
            </a:r>
            <a:r>
              <a:rPr lang="tr-TR" dirty="0" err="1"/>
              <a:t>işdoyumunu</a:t>
            </a:r>
            <a:r>
              <a:rPr lang="tr-TR" dirty="0"/>
              <a:t> artıran bir etkendir (Demir, s. 135, 2000). </a:t>
            </a:r>
          </a:p>
          <a:p>
            <a:endParaRPr lang="tr-TR" dirty="0"/>
          </a:p>
        </p:txBody>
      </p:sp>
    </p:spTree>
    <p:extLst>
      <p:ext uri="{BB962C8B-B14F-4D97-AF65-F5344CB8AC3E}">
        <p14:creationId xmlns:p14="http://schemas.microsoft.com/office/powerpoint/2010/main" val="3538811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0001F9-3851-49F7-B4AD-8CAC003C4751}"/>
              </a:ext>
            </a:extLst>
          </p:cNvPr>
          <p:cNvSpPr>
            <a:spLocks noGrp="1"/>
          </p:cNvSpPr>
          <p:nvPr>
            <p:ph type="title"/>
          </p:nvPr>
        </p:nvSpPr>
        <p:spPr/>
        <p:txBody>
          <a:bodyPr/>
          <a:lstStyle/>
          <a:p>
            <a:r>
              <a:rPr lang="tr-TR" dirty="0">
                <a:solidFill>
                  <a:srgbClr val="00B050"/>
                </a:solidFill>
              </a:rPr>
              <a:t>Örgütsel İletişim</a:t>
            </a:r>
          </a:p>
        </p:txBody>
      </p:sp>
      <p:sp>
        <p:nvSpPr>
          <p:cNvPr id="3" name="İçerik Yer Tutucusu 2">
            <a:extLst>
              <a:ext uri="{FF2B5EF4-FFF2-40B4-BE49-F238E27FC236}">
                <a16:creationId xmlns:a16="http://schemas.microsoft.com/office/drawing/2014/main" id="{6C0EF19B-4816-4170-B3DA-5EC7305708D1}"/>
              </a:ext>
            </a:extLst>
          </p:cNvPr>
          <p:cNvSpPr>
            <a:spLocks noGrp="1"/>
          </p:cNvSpPr>
          <p:nvPr>
            <p:ph idx="1"/>
          </p:nvPr>
        </p:nvSpPr>
        <p:spPr/>
        <p:txBody>
          <a:bodyPr>
            <a:normAutofit/>
          </a:bodyPr>
          <a:lstStyle/>
          <a:p>
            <a:pPr algn="just"/>
            <a:r>
              <a:rPr lang="tr-TR" dirty="0"/>
              <a:t>Örgütsel çatışmanın temelinde iletişimde yaşanan olumsuz etkiler yatmaktadır. Karşıdaki yanlış anlama ya da  önyargılı dinleme, kendisinden beklenileni anlayamama iletişim bozukluğuna bu da çatışmaya yol açmaktadır (Yeniçeri,1993).</a:t>
            </a:r>
          </a:p>
          <a:p>
            <a:endParaRPr lang="tr-TR" dirty="0"/>
          </a:p>
        </p:txBody>
      </p:sp>
    </p:spTree>
    <p:extLst>
      <p:ext uri="{BB962C8B-B14F-4D97-AF65-F5344CB8AC3E}">
        <p14:creationId xmlns:p14="http://schemas.microsoft.com/office/powerpoint/2010/main" val="2007233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88D13F-BE57-483A-9358-EAB23F8DE03D}"/>
              </a:ext>
            </a:extLst>
          </p:cNvPr>
          <p:cNvSpPr>
            <a:spLocks noGrp="1"/>
          </p:cNvSpPr>
          <p:nvPr>
            <p:ph type="title"/>
          </p:nvPr>
        </p:nvSpPr>
        <p:spPr/>
        <p:txBody>
          <a:bodyPr>
            <a:normAutofit/>
          </a:bodyPr>
          <a:lstStyle/>
          <a:p>
            <a:r>
              <a:rPr lang="tr-TR" dirty="0">
                <a:solidFill>
                  <a:srgbClr val="00B050"/>
                </a:solidFill>
              </a:rPr>
              <a:t>Örgütsel İletişim</a:t>
            </a:r>
          </a:p>
        </p:txBody>
      </p:sp>
      <p:sp>
        <p:nvSpPr>
          <p:cNvPr id="3" name="İçerik Yer Tutucusu 2">
            <a:extLst>
              <a:ext uri="{FF2B5EF4-FFF2-40B4-BE49-F238E27FC236}">
                <a16:creationId xmlns:a16="http://schemas.microsoft.com/office/drawing/2014/main" id="{6E3118B1-596B-4576-9CF9-03A80C83DD5A}"/>
              </a:ext>
            </a:extLst>
          </p:cNvPr>
          <p:cNvSpPr>
            <a:spLocks noGrp="1"/>
          </p:cNvSpPr>
          <p:nvPr>
            <p:ph idx="1"/>
          </p:nvPr>
        </p:nvSpPr>
        <p:spPr/>
        <p:txBody>
          <a:bodyPr/>
          <a:lstStyle/>
          <a:p>
            <a:pPr algn="just"/>
            <a:r>
              <a:rPr lang="tr-TR" dirty="0"/>
              <a:t>Örgütsel iletişim yöneticinin gönderdiği mesajın, </a:t>
            </a:r>
            <a:r>
              <a:rPr lang="tr-TR" dirty="0" err="1"/>
              <a:t>işgören</a:t>
            </a:r>
            <a:r>
              <a:rPr lang="tr-TR" dirty="0"/>
              <a:t> tarafından karşılık verilmesi sürecidir(Başaran, s. 282, 1998).</a:t>
            </a:r>
          </a:p>
          <a:p>
            <a:pPr algn="just"/>
            <a:r>
              <a:rPr lang="tr-TR" dirty="0"/>
              <a:t>Etkili iletişim becerileri, insan davranışları ve ilişkilerinin oluşturduğu örgütsel yapıda ilişkileri kolaylaştırıcı olduğu için </a:t>
            </a:r>
            <a:r>
              <a:rPr lang="tr-TR" dirty="0" err="1"/>
              <a:t>işgörenlerin</a:t>
            </a:r>
            <a:r>
              <a:rPr lang="tr-TR" dirty="0"/>
              <a:t>, yöneticilerin bu tür becerileri sahip olması önemlidir (Korkut, s. 143,  2005). </a:t>
            </a:r>
          </a:p>
          <a:p>
            <a:endParaRPr lang="tr-TR" dirty="0"/>
          </a:p>
        </p:txBody>
      </p:sp>
    </p:spTree>
    <p:extLst>
      <p:ext uri="{BB962C8B-B14F-4D97-AF65-F5344CB8AC3E}">
        <p14:creationId xmlns:p14="http://schemas.microsoft.com/office/powerpoint/2010/main" val="330106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4E2ED8-1469-486E-AB75-F8EA0BFFB058}"/>
              </a:ext>
            </a:extLst>
          </p:cNvPr>
          <p:cNvSpPr>
            <a:spLocks noGrp="1"/>
          </p:cNvSpPr>
          <p:nvPr>
            <p:ph type="title"/>
          </p:nvPr>
        </p:nvSpPr>
        <p:spPr/>
        <p:txBody>
          <a:bodyPr/>
          <a:lstStyle/>
          <a:p>
            <a:r>
              <a:rPr lang="tr-TR" dirty="0">
                <a:solidFill>
                  <a:srgbClr val="00B050"/>
                </a:solidFill>
              </a:rPr>
              <a:t>Örgütsel İletişim Sistemleri</a:t>
            </a:r>
          </a:p>
        </p:txBody>
      </p:sp>
      <p:sp>
        <p:nvSpPr>
          <p:cNvPr id="3" name="İçerik Yer Tutucusu 2">
            <a:extLst>
              <a:ext uri="{FF2B5EF4-FFF2-40B4-BE49-F238E27FC236}">
                <a16:creationId xmlns:a16="http://schemas.microsoft.com/office/drawing/2014/main" id="{21BC1669-2E52-4573-AB2C-E5FD65A617D0}"/>
              </a:ext>
            </a:extLst>
          </p:cNvPr>
          <p:cNvSpPr>
            <a:spLocks noGrp="1"/>
          </p:cNvSpPr>
          <p:nvPr>
            <p:ph idx="1"/>
          </p:nvPr>
        </p:nvSpPr>
        <p:spPr/>
        <p:txBody>
          <a:bodyPr>
            <a:normAutofit/>
          </a:bodyPr>
          <a:lstStyle/>
          <a:p>
            <a:pPr marL="0" indent="0" algn="just">
              <a:buNone/>
            </a:pPr>
            <a:r>
              <a:rPr lang="tr-TR" sz="2800" dirty="0"/>
              <a:t>Örgütsel iletişimde, gruplar arasındaki iletişim mesajların beş farklı ağ modeline göre dolaşır (Can ve ark., s. 368-370, 2011):</a:t>
            </a:r>
          </a:p>
          <a:p>
            <a:r>
              <a:rPr lang="tr-TR" sz="2800" dirty="0"/>
              <a:t>Tekerlek modeli</a:t>
            </a:r>
          </a:p>
          <a:p>
            <a:r>
              <a:rPr lang="tr-TR" sz="2800" dirty="0"/>
              <a:t>Y modeli</a:t>
            </a:r>
          </a:p>
          <a:p>
            <a:r>
              <a:rPr lang="tr-TR" sz="2800" dirty="0"/>
              <a:t>Zincir modeli</a:t>
            </a:r>
          </a:p>
          <a:p>
            <a:r>
              <a:rPr lang="tr-TR" sz="2800" dirty="0"/>
              <a:t>Çember modeli,</a:t>
            </a:r>
          </a:p>
          <a:p>
            <a:r>
              <a:rPr lang="tr-TR" sz="2800" dirty="0"/>
              <a:t>Serbest model</a:t>
            </a:r>
          </a:p>
        </p:txBody>
      </p:sp>
    </p:spTree>
    <p:extLst>
      <p:ext uri="{BB962C8B-B14F-4D97-AF65-F5344CB8AC3E}">
        <p14:creationId xmlns:p14="http://schemas.microsoft.com/office/powerpoint/2010/main" val="712787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A3E6E2-A349-483B-A105-5AF50B74CECA}"/>
              </a:ext>
            </a:extLst>
          </p:cNvPr>
          <p:cNvSpPr>
            <a:spLocks noGrp="1"/>
          </p:cNvSpPr>
          <p:nvPr>
            <p:ph type="title"/>
          </p:nvPr>
        </p:nvSpPr>
        <p:spPr/>
        <p:txBody>
          <a:bodyPr/>
          <a:lstStyle/>
          <a:p>
            <a:r>
              <a:rPr lang="tr-TR" dirty="0">
                <a:solidFill>
                  <a:srgbClr val="00B050"/>
                </a:solidFill>
              </a:rPr>
              <a:t>Kişilerarası İletişim</a:t>
            </a:r>
          </a:p>
        </p:txBody>
      </p:sp>
      <p:sp>
        <p:nvSpPr>
          <p:cNvPr id="3" name="İçerik Yer Tutucusu 2">
            <a:extLst>
              <a:ext uri="{FF2B5EF4-FFF2-40B4-BE49-F238E27FC236}">
                <a16:creationId xmlns:a16="http://schemas.microsoft.com/office/drawing/2014/main" id="{F2AEB160-9206-427A-B98E-0478A8A79389}"/>
              </a:ext>
            </a:extLst>
          </p:cNvPr>
          <p:cNvSpPr>
            <a:spLocks noGrp="1"/>
          </p:cNvSpPr>
          <p:nvPr>
            <p:ph idx="1"/>
          </p:nvPr>
        </p:nvSpPr>
        <p:spPr/>
        <p:txBody>
          <a:bodyPr>
            <a:normAutofit/>
          </a:bodyPr>
          <a:lstStyle/>
          <a:p>
            <a:pPr algn="just"/>
            <a:r>
              <a:rPr lang="tr-TR" dirty="0"/>
              <a:t>Kişilerin kendi aralarında kullanabileği sözlü iletişim, yazılı iletişim, sözsüz iletişim ve elektronik iletişim olmak üzere dört farklı iletişim türü vardır(Can ve ark., 2011).</a:t>
            </a:r>
          </a:p>
          <a:p>
            <a:pPr algn="just"/>
            <a:r>
              <a:rPr lang="tr-TR" dirty="0"/>
              <a:t>sözlü iletişim,</a:t>
            </a:r>
          </a:p>
          <a:p>
            <a:pPr algn="just"/>
            <a:r>
              <a:rPr lang="tr-TR" dirty="0"/>
              <a:t> yazılı iletişim,</a:t>
            </a:r>
          </a:p>
          <a:p>
            <a:pPr algn="just"/>
            <a:r>
              <a:rPr lang="tr-TR" dirty="0"/>
              <a:t> sözsüz iletişim, </a:t>
            </a:r>
          </a:p>
          <a:p>
            <a:pPr algn="just"/>
            <a:r>
              <a:rPr lang="tr-TR" dirty="0"/>
              <a:t> elektronik iletişim.</a:t>
            </a:r>
            <a:endParaRPr lang="tr-TR" dirty="0">
              <a:solidFill>
                <a:srgbClr val="00B050"/>
              </a:solidFill>
            </a:endParaRPr>
          </a:p>
          <a:p>
            <a:endParaRPr lang="tr-TR" dirty="0"/>
          </a:p>
        </p:txBody>
      </p:sp>
    </p:spTree>
    <p:extLst>
      <p:ext uri="{BB962C8B-B14F-4D97-AF65-F5344CB8AC3E}">
        <p14:creationId xmlns:p14="http://schemas.microsoft.com/office/powerpoint/2010/main" val="1983760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DB1970-F1EA-4C18-BF6E-EB960C4D55BC}"/>
              </a:ext>
            </a:extLst>
          </p:cNvPr>
          <p:cNvSpPr>
            <a:spLocks noGrp="1"/>
          </p:cNvSpPr>
          <p:nvPr>
            <p:ph type="title"/>
          </p:nvPr>
        </p:nvSpPr>
        <p:spPr/>
        <p:txBody>
          <a:bodyPr/>
          <a:lstStyle/>
          <a:p>
            <a:r>
              <a:rPr lang="tr-TR" dirty="0">
                <a:solidFill>
                  <a:srgbClr val="00B050"/>
                </a:solidFill>
              </a:rPr>
              <a:t>İletişim Engelleri</a:t>
            </a:r>
          </a:p>
        </p:txBody>
      </p:sp>
      <p:sp>
        <p:nvSpPr>
          <p:cNvPr id="3" name="İçerik Yer Tutucusu 2">
            <a:extLst>
              <a:ext uri="{FF2B5EF4-FFF2-40B4-BE49-F238E27FC236}">
                <a16:creationId xmlns:a16="http://schemas.microsoft.com/office/drawing/2014/main" id="{8CF5AF03-5B9C-4CE3-BBE2-AF162C426067}"/>
              </a:ext>
            </a:extLst>
          </p:cNvPr>
          <p:cNvSpPr>
            <a:spLocks noGrp="1"/>
          </p:cNvSpPr>
          <p:nvPr>
            <p:ph idx="1"/>
          </p:nvPr>
        </p:nvSpPr>
        <p:spPr/>
        <p:txBody>
          <a:bodyPr>
            <a:normAutofit/>
          </a:bodyPr>
          <a:lstStyle/>
          <a:p>
            <a:pPr marL="0" indent="0" algn="just">
              <a:buNone/>
            </a:pPr>
            <a:r>
              <a:rPr lang="tr-TR" sz="2800" dirty="0"/>
              <a:t>İletişimin önündeki engeller şunlardır(Can ve ark., s. 370-373, 2011): Fiziksel uzaklık, iletişim ortamı, süzgeçleme, saygınlık farklılıkları, kültürel farklılıklar, dil sorunları, zamanlama, algıda seçicilik, aşırı bilgi yükleme ve duygulardır</a:t>
            </a:r>
            <a:r>
              <a:rPr lang="tr-TR" dirty="0"/>
              <a:t>.</a:t>
            </a:r>
          </a:p>
        </p:txBody>
      </p:sp>
    </p:spTree>
    <p:extLst>
      <p:ext uri="{BB962C8B-B14F-4D97-AF65-F5344CB8AC3E}">
        <p14:creationId xmlns:p14="http://schemas.microsoft.com/office/powerpoint/2010/main" val="2396044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94BBB0C-F02B-46CF-A45A-995CECA289C3}"/>
              </a:ext>
            </a:extLst>
          </p:cNvPr>
          <p:cNvSpPr>
            <a:spLocks noGrp="1"/>
          </p:cNvSpPr>
          <p:nvPr>
            <p:ph type="title"/>
          </p:nvPr>
        </p:nvSpPr>
        <p:spPr/>
        <p:txBody>
          <a:bodyPr/>
          <a:lstStyle/>
          <a:p>
            <a:r>
              <a:rPr lang="tr-TR" dirty="0">
                <a:solidFill>
                  <a:srgbClr val="00B050"/>
                </a:solidFill>
              </a:rPr>
              <a:t>Örgütsel İletişim Engelleri</a:t>
            </a:r>
          </a:p>
        </p:txBody>
      </p:sp>
      <p:sp>
        <p:nvSpPr>
          <p:cNvPr id="3" name="İçerik Yer Tutucusu 2">
            <a:extLst>
              <a:ext uri="{FF2B5EF4-FFF2-40B4-BE49-F238E27FC236}">
                <a16:creationId xmlns:a16="http://schemas.microsoft.com/office/drawing/2014/main" id="{92D61820-FE08-469A-A790-B97EDCB53350}"/>
              </a:ext>
            </a:extLst>
          </p:cNvPr>
          <p:cNvSpPr>
            <a:spLocks noGrp="1"/>
          </p:cNvSpPr>
          <p:nvPr>
            <p:ph idx="1"/>
          </p:nvPr>
        </p:nvSpPr>
        <p:spPr/>
        <p:txBody>
          <a:bodyPr>
            <a:normAutofit/>
          </a:bodyPr>
          <a:lstStyle/>
          <a:p>
            <a:pPr algn="just"/>
            <a:r>
              <a:rPr lang="tr-TR" sz="2800" dirty="0"/>
              <a:t>İletişim engellerinin başında görevin açık ve anlaşılır bir dil kullanılarak iletilmesi gelir. Yüz yüze iletişim ya da yazılı iletişim daha etkilidir (Başaran, s. 272, 1991). </a:t>
            </a:r>
          </a:p>
          <a:p>
            <a:pPr algn="just"/>
            <a:r>
              <a:rPr lang="nn-NO" sz="2800" dirty="0"/>
              <a:t> </a:t>
            </a:r>
            <a:r>
              <a:rPr lang="tr-TR" sz="2800" dirty="0"/>
              <a:t>Etkili iletişim becerileri, </a:t>
            </a:r>
            <a:r>
              <a:rPr lang="nn-NO" sz="2800" dirty="0"/>
              <a:t>sözel olan ve olmayan mesajlara duyarlılık, etkili olarak dinleme ve etkili olarak tepki verme</a:t>
            </a:r>
            <a:r>
              <a:rPr lang="tr-TR" sz="2800" dirty="0"/>
              <a:t> (Korkut, s. 45, 2005). </a:t>
            </a:r>
          </a:p>
        </p:txBody>
      </p:sp>
    </p:spTree>
    <p:extLst>
      <p:ext uri="{BB962C8B-B14F-4D97-AF65-F5344CB8AC3E}">
        <p14:creationId xmlns:p14="http://schemas.microsoft.com/office/powerpoint/2010/main" val="184347850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502</TotalTime>
  <Words>735</Words>
  <Application>Microsoft Office PowerPoint</Application>
  <PresentationFormat>Ekran Gösterisi (4:3)</PresentationFormat>
  <Paragraphs>43</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Times New Roman</vt:lpstr>
      <vt:lpstr>Ofis Teması</vt:lpstr>
      <vt:lpstr>Çatışma Yönetiminde İletişim</vt:lpstr>
      <vt:lpstr>İletişimin Öğeleri</vt:lpstr>
      <vt:lpstr>PowerPoint Sunusu</vt:lpstr>
      <vt:lpstr>Örgütsel İletişim</vt:lpstr>
      <vt:lpstr>Örgütsel İletişim</vt:lpstr>
      <vt:lpstr>Örgütsel İletişim Sistemleri</vt:lpstr>
      <vt:lpstr>Kişilerarası İletişim</vt:lpstr>
      <vt:lpstr>İletişim Engelleri</vt:lpstr>
      <vt:lpstr>Örgütsel İletişim Engelleri</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hp</cp:lastModifiedBy>
  <cp:revision>28</cp:revision>
  <dcterms:created xsi:type="dcterms:W3CDTF">2020-04-29T13:08:04Z</dcterms:created>
  <dcterms:modified xsi:type="dcterms:W3CDTF">2020-05-21T19:22:02Z</dcterms:modified>
</cp:coreProperties>
</file>