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3656" autoAdjust="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96D4E2-D563-44D9-83F4-7B6DF88FB10A}" type="datetimeFigureOut">
              <a:rPr lang="tr-TR" smtClean="0"/>
              <a:t>13.03.2020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6180E0-81F0-4D54-8D26-8F0D14C919F7}"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3AC861E-41C5-49E8-A770-40696BA10125}" type="slidenum">
              <a:rPr lang="tr-TR" smtClean="0"/>
              <a:pPr/>
              <a:t>16</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i="1" kern="1200" dirty="0">
                <a:solidFill>
                  <a:schemeClr val="tx1"/>
                </a:solidFill>
                <a:latin typeface="+mn-lt"/>
                <a:ea typeface="+mn-ea"/>
                <a:cs typeface="+mn-cs"/>
              </a:rPr>
              <a:t>1776 yılında Amerika birleşik devletlerinin </a:t>
            </a:r>
            <a:r>
              <a:rPr lang="tr-TR" sz="1200" i="1" kern="1200" dirty="0" err="1">
                <a:solidFill>
                  <a:schemeClr val="tx1"/>
                </a:solidFill>
                <a:latin typeface="+mn-lt"/>
                <a:ea typeface="+mn-ea"/>
                <a:cs typeface="+mn-cs"/>
              </a:rPr>
              <a:t>ingiltereye</a:t>
            </a:r>
            <a:r>
              <a:rPr lang="tr-TR" sz="1200" i="1" kern="1200" dirty="0">
                <a:solidFill>
                  <a:schemeClr val="tx1"/>
                </a:solidFill>
                <a:latin typeface="+mn-lt"/>
                <a:ea typeface="+mn-ea"/>
                <a:cs typeface="+mn-cs"/>
              </a:rPr>
              <a:t> karşı bağımsızlık savaşını kazanması </a:t>
            </a:r>
            <a:r>
              <a:rPr lang="tr-TR" sz="1200" i="1" kern="1200" dirty="0" err="1">
                <a:solidFill>
                  <a:schemeClr val="tx1"/>
                </a:solidFill>
                <a:latin typeface="+mn-lt"/>
                <a:ea typeface="+mn-ea"/>
                <a:cs typeface="+mn-cs"/>
              </a:rPr>
              <a:t>ingilizlerin</a:t>
            </a:r>
            <a:r>
              <a:rPr lang="tr-TR" sz="1200" i="1" kern="1200" dirty="0">
                <a:solidFill>
                  <a:schemeClr val="tx1"/>
                </a:solidFill>
                <a:latin typeface="+mn-lt"/>
                <a:ea typeface="+mn-ea"/>
                <a:cs typeface="+mn-cs"/>
              </a:rPr>
              <a:t> </a:t>
            </a:r>
            <a:r>
              <a:rPr lang="tr-TR" sz="1200" i="1" kern="1200" dirty="0" err="1">
                <a:solidFill>
                  <a:schemeClr val="tx1"/>
                </a:solidFill>
                <a:latin typeface="+mn-lt"/>
                <a:ea typeface="+mn-ea"/>
                <a:cs typeface="+mn-cs"/>
              </a:rPr>
              <a:t>avurstralya</a:t>
            </a:r>
            <a:r>
              <a:rPr lang="tr-TR" sz="1200" i="1" kern="1200" dirty="0">
                <a:solidFill>
                  <a:schemeClr val="tx1"/>
                </a:solidFill>
                <a:latin typeface="+mn-lt"/>
                <a:ea typeface="+mn-ea"/>
                <a:cs typeface="+mn-cs"/>
              </a:rPr>
              <a:t> kıtasında kolonileşmelerinde etkili olmuştur. Sürgün cezasına çarptırılan mahkumların Amerika kıtasından başka bir yere gönderilmesi zorunluluğu ve Bağımsızlık Savaşında İngiltere adına savaşan 50000den fazla insanın yerleşebileceği bir yer bulma zorunluluğu ve İngiltere’nin ekonomik ve politik çıkarlarının gereği olarak Avustralya kıtasındaki ilk kalıcı yerleşim 1788 yılından itibaren başlamıştır. İngiltere’de ekonomik sistem içerisinde değerlendirilemeyen alt sınıflar da işgücü gereksinimini karşılamak üzere Avustralya’ya götürülmüştür.  </a:t>
            </a:r>
            <a:endParaRPr lang="tr-TR" sz="1200" kern="1200" dirty="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03AC861E-41C5-49E8-A770-40696BA10125}" type="slidenum">
              <a:rPr lang="tr-TR" smtClean="0"/>
              <a:pPr/>
              <a:t>17</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8" name="Date Placeholder 7"/>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pPr/>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pPr/>
              <a:t>13.03.2020</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2636912"/>
            <a:ext cx="7620000" cy="1143000"/>
          </a:xfrm>
        </p:spPr>
        <p:txBody>
          <a:bodyPr/>
          <a:lstStyle/>
          <a:p>
            <a:r>
              <a:rPr lang="tr-TR" dirty="0" smtClean="0"/>
              <a:t/>
            </a:r>
            <a:br>
              <a:rPr lang="tr-TR" dirty="0" smtClean="0"/>
            </a:br>
            <a:r>
              <a:rPr lang="tr-TR" dirty="0" smtClean="0"/>
              <a:t>DÜNYA MUTFAĞI</a:t>
            </a:r>
            <a:br>
              <a:rPr lang="tr-TR" dirty="0" smtClean="0"/>
            </a:br>
            <a:endParaRPr lang="tr-TR" dirty="0"/>
          </a:p>
        </p:txBody>
      </p:sp>
      <p:sp>
        <p:nvSpPr>
          <p:cNvPr id="3" name="2 İçerik Yer Tutucusu"/>
          <p:cNvSpPr>
            <a:spLocks noGrp="1"/>
          </p:cNvSpPr>
          <p:nvPr>
            <p:ph idx="1"/>
          </p:nvPr>
        </p:nvSpPr>
        <p:spPr/>
        <p:txBody>
          <a:bodyPr/>
          <a:lstStyle/>
          <a:p>
            <a:pPr>
              <a:buNone/>
            </a:pP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t>
            </a:r>
          </a:p>
        </p:txBody>
      </p:sp>
      <p:pic>
        <p:nvPicPr>
          <p:cNvPr id="1026" name="Picture 2" descr="C:\Users\DOKTORA\Desktop\australian cuisine\4479654_orig.jpg"/>
          <p:cNvPicPr>
            <a:picLocks noGrp="1" noChangeAspect="1" noChangeArrowheads="1"/>
          </p:cNvPicPr>
          <p:nvPr>
            <p:ph sz="quarter" idx="1"/>
          </p:nvPr>
        </p:nvPicPr>
        <p:blipFill>
          <a:blip r:embed="rId2" cstate="print"/>
          <a:srcRect/>
          <a:stretch>
            <a:fillRect/>
          </a:stretch>
        </p:blipFill>
        <p:spPr bwMode="auto">
          <a:xfrm>
            <a:off x="539552" y="-531440"/>
            <a:ext cx="8173416" cy="4680520"/>
          </a:xfrm>
          <a:prstGeom prst="rect">
            <a:avLst/>
          </a:prstGeom>
          <a:noFill/>
        </p:spPr>
      </p:pic>
      <p:sp>
        <p:nvSpPr>
          <p:cNvPr id="6" name="5 Metin kutusu"/>
          <p:cNvSpPr txBox="1"/>
          <p:nvPr/>
        </p:nvSpPr>
        <p:spPr>
          <a:xfrm>
            <a:off x="107504" y="4725144"/>
            <a:ext cx="10369152" cy="1569660"/>
          </a:xfrm>
          <a:prstGeom prst="rect">
            <a:avLst/>
          </a:prstGeom>
          <a:noFill/>
        </p:spPr>
        <p:txBody>
          <a:bodyPr wrap="square" rtlCol="0">
            <a:spAutoFit/>
          </a:bodyPr>
          <a:lstStyle/>
          <a:p>
            <a:r>
              <a:rPr lang="tr-TR" sz="2400" b="1" dirty="0" err="1">
                <a:latin typeface="Book Antiqua" pitchFamily="18" charset="0"/>
              </a:rPr>
              <a:t>Aborjinler</a:t>
            </a:r>
            <a:r>
              <a:rPr lang="tr-TR" sz="2400" b="1" dirty="0">
                <a:latin typeface="Book Antiqua" pitchFamily="18" charset="0"/>
              </a:rPr>
              <a:t> yiyeceklerini genellikle üç şekilde pişirmekteydiler:</a:t>
            </a:r>
          </a:p>
          <a:p>
            <a:r>
              <a:rPr lang="tr-TR" sz="2400" b="1" dirty="0">
                <a:latin typeface="Book Antiqua" pitchFamily="18" charset="0"/>
              </a:rPr>
              <a:t>-</a:t>
            </a:r>
            <a:r>
              <a:rPr lang="tr-TR" sz="2400" b="1" i="1" dirty="0">
                <a:latin typeface="Book Antiqua" pitchFamily="18" charset="0"/>
              </a:rPr>
              <a:t>Külde pişirme</a:t>
            </a:r>
          </a:p>
          <a:p>
            <a:r>
              <a:rPr lang="tr-TR" sz="2400" b="1" i="1" dirty="0">
                <a:latin typeface="Book Antiqua" pitchFamily="18" charset="0"/>
              </a:rPr>
              <a:t>-Kızgın taş üzerinde pişirme</a:t>
            </a:r>
          </a:p>
          <a:p>
            <a:r>
              <a:rPr lang="tr-TR" sz="2400" b="1" i="1" dirty="0">
                <a:latin typeface="Book Antiqua" pitchFamily="18" charset="0"/>
              </a:rPr>
              <a:t>-Kil ve yeşil yaprakları kullanarak buharda pişirme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a:xfrm>
            <a:off x="-252536" y="5157192"/>
            <a:ext cx="9396536" cy="1700808"/>
          </a:xfrm>
        </p:spPr>
        <p:txBody>
          <a:bodyPr>
            <a:normAutofit fontScale="92500"/>
          </a:bodyPr>
          <a:lstStyle/>
          <a:p>
            <a:pPr algn="just"/>
            <a:r>
              <a:rPr lang="tr-TR" dirty="0" err="1">
                <a:latin typeface="Book Antiqua" pitchFamily="18" charset="0"/>
              </a:rPr>
              <a:t>Aborjinlerin</a:t>
            </a:r>
            <a:r>
              <a:rPr lang="tr-TR" dirty="0">
                <a:latin typeface="Book Antiqua" pitchFamily="18" charset="0"/>
              </a:rPr>
              <a:t> tükettikleri gıdalar genellikle düşük kalorili fakat besleyici özelliği yüksek, bol lifli, doymuş yağ oranı çok düşük, doymamış yağ oranı yüksek, sodyum miktarı düşük, potasyum, magnezyum ve kalsiyum açısından zengin bir içeriğe sahipti. </a:t>
            </a:r>
          </a:p>
        </p:txBody>
      </p:sp>
      <p:pic>
        <p:nvPicPr>
          <p:cNvPr id="44033" name="Picture 1" descr="C:\Users\DOKTORA\Desktop\australian cuisine\aboriginee.jpg"/>
          <p:cNvPicPr>
            <a:picLocks noChangeAspect="1" noChangeArrowheads="1"/>
          </p:cNvPicPr>
          <p:nvPr/>
        </p:nvPicPr>
        <p:blipFill>
          <a:blip r:embed="rId2" cstate="print"/>
          <a:srcRect/>
          <a:stretch>
            <a:fillRect/>
          </a:stretch>
        </p:blipFill>
        <p:spPr bwMode="auto">
          <a:xfrm>
            <a:off x="1331640" y="17835"/>
            <a:ext cx="6408712" cy="470730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0" y="4980309"/>
            <a:ext cx="9144000" cy="1905075"/>
          </a:xfrm>
        </p:spPr>
        <p:txBody>
          <a:bodyPr/>
          <a:lstStyle/>
          <a:p>
            <a:pPr algn="just"/>
            <a:r>
              <a:rPr lang="tr-TR" dirty="0">
                <a:latin typeface="Book Antiqua" pitchFamily="18" charset="0"/>
              </a:rPr>
              <a:t>Bu beslenme tarzı kansızlık, </a:t>
            </a:r>
            <a:r>
              <a:rPr lang="tr-TR" dirty="0" err="1">
                <a:latin typeface="Book Antiqua" pitchFamily="18" charset="0"/>
              </a:rPr>
              <a:t>obezite</a:t>
            </a:r>
            <a:r>
              <a:rPr lang="tr-TR" dirty="0">
                <a:latin typeface="Book Antiqua" pitchFamily="18" charset="0"/>
              </a:rPr>
              <a:t>, şeker hastalığı, kalp ve damar bozuklukları gibi hastalıkların oluşmasını önlemekteydi.  </a:t>
            </a:r>
          </a:p>
          <a:p>
            <a:endParaRPr lang="tr-TR" dirty="0"/>
          </a:p>
        </p:txBody>
      </p:sp>
      <p:pic>
        <p:nvPicPr>
          <p:cNvPr id="72706" name="Picture 2" descr="C:\Users\DOKTORA\Desktop\australian cuisine\aa3.jpg"/>
          <p:cNvPicPr>
            <a:picLocks noChangeAspect="1" noChangeArrowheads="1"/>
          </p:cNvPicPr>
          <p:nvPr/>
        </p:nvPicPr>
        <p:blipFill>
          <a:blip r:embed="rId2" cstate="print"/>
          <a:srcRect/>
          <a:stretch>
            <a:fillRect/>
          </a:stretch>
        </p:blipFill>
        <p:spPr bwMode="auto">
          <a:xfrm>
            <a:off x="0" y="0"/>
            <a:ext cx="9144000" cy="436510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0" y="332656"/>
            <a:ext cx="9144000" cy="6525344"/>
          </a:xfrm>
        </p:spPr>
        <p:txBody>
          <a:bodyPr>
            <a:normAutofit/>
          </a:bodyPr>
          <a:lstStyle/>
          <a:p>
            <a:pPr algn="just"/>
            <a:r>
              <a:rPr lang="tr-TR" dirty="0">
                <a:latin typeface="Book Antiqua" pitchFamily="18" charset="0"/>
              </a:rPr>
              <a:t>Bulgular </a:t>
            </a:r>
            <a:r>
              <a:rPr lang="tr-TR" dirty="0" err="1">
                <a:latin typeface="Book Antiqua" pitchFamily="18" charset="0"/>
              </a:rPr>
              <a:t>aborjinlerin</a:t>
            </a:r>
            <a:r>
              <a:rPr lang="tr-TR" dirty="0">
                <a:latin typeface="Book Antiqua" pitchFamily="18" charset="0"/>
              </a:rPr>
              <a:t> tarım ve hayvancılıktan haberdar olduğunu fakat avcı-toplayıcı beslenme şeklinden vazgeçmediklerini göstermektedir. </a:t>
            </a:r>
          </a:p>
          <a:p>
            <a:endParaRPr lang="tr-TR" dirty="0">
              <a:latin typeface="Book Antiqua" pitchFamily="18" charset="0"/>
            </a:endParaRPr>
          </a:p>
          <a:p>
            <a:pPr algn="just"/>
            <a:r>
              <a:rPr lang="tr-TR" dirty="0">
                <a:latin typeface="Book Antiqua" pitchFamily="18" charset="0"/>
              </a:rPr>
              <a:t>Bildiğimiz anlamda tarım yapmamakla birlikte patates gibi kimi ürünleri bir sonraki sezonda yetişmesi için toprağa gömdükleri bilinmektedir.</a:t>
            </a:r>
          </a:p>
          <a:p>
            <a:endParaRPr lang="tr-TR" dirty="0">
              <a:latin typeface="Book Antiqua" pitchFamily="18" charset="0"/>
            </a:endParaRPr>
          </a:p>
          <a:p>
            <a:pPr algn="just"/>
            <a:r>
              <a:rPr lang="tr-TR" dirty="0" err="1">
                <a:latin typeface="Book Antiqua" pitchFamily="18" charset="0"/>
              </a:rPr>
              <a:t>Aborjinlerin</a:t>
            </a:r>
            <a:r>
              <a:rPr lang="tr-TR" dirty="0">
                <a:latin typeface="Book Antiqua" pitchFamily="18" charset="0"/>
              </a:rPr>
              <a:t> avcı-toplayıcı beslenme tarzları sosyal ve kültürel yaşamlarını önemli derecede etkilemiştir. Tarım ve hayvan yetiştiriciliğinin gelişmemesi </a:t>
            </a:r>
            <a:r>
              <a:rPr lang="tr-TR" dirty="0" err="1">
                <a:latin typeface="Book Antiqua" pitchFamily="18" charset="0"/>
              </a:rPr>
              <a:t>aborjinlerin</a:t>
            </a:r>
            <a:r>
              <a:rPr lang="tr-TR" dirty="0">
                <a:latin typeface="Book Antiqua" pitchFamily="18" charset="0"/>
              </a:rPr>
              <a:t> göçebe yaşam tarzını benimsemeleri ve dolayısıyla özel mülkiyet kavramına sahip olmamaları sonucunu doğurmuştur.</a:t>
            </a:r>
          </a:p>
          <a:p>
            <a:endParaRPr lang="tr-TR"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1786210"/>
          </a:xfrm>
        </p:spPr>
        <p:txBody>
          <a:bodyPr>
            <a:normAutofit/>
          </a:bodyPr>
          <a:lstStyle/>
          <a:p>
            <a:endParaRPr lang="tr-TR" dirty="0"/>
          </a:p>
        </p:txBody>
      </p:sp>
      <p:sp>
        <p:nvSpPr>
          <p:cNvPr id="3" name="2 İçerik Yer Tutucusu"/>
          <p:cNvSpPr>
            <a:spLocks noGrp="1"/>
          </p:cNvSpPr>
          <p:nvPr>
            <p:ph sz="quarter" idx="1"/>
          </p:nvPr>
        </p:nvSpPr>
        <p:spPr>
          <a:xfrm>
            <a:off x="914400" y="2636912"/>
            <a:ext cx="7772400" cy="3382888"/>
          </a:xfrm>
        </p:spPr>
        <p:txBody>
          <a:bodyPr/>
          <a:lstStyle/>
          <a:p>
            <a:pPr algn="just"/>
            <a:r>
              <a:rPr lang="tr-TR" dirty="0" err="1">
                <a:latin typeface="Book Antiqua" pitchFamily="18" charset="0"/>
              </a:rPr>
              <a:t>Aborjinlerin</a:t>
            </a:r>
            <a:r>
              <a:rPr lang="tr-TR" dirty="0">
                <a:latin typeface="Book Antiqua" pitchFamily="18" charset="0"/>
              </a:rPr>
              <a:t> Avrupalılarla karşılaşmadan önce, kıta dışındaki dünya ile olan ilişkileri son derece sınırlı bir seviyede kalmıştır. Hem kültürel ve sosyal hem de ticari ilişkileri yok denecek kadar azdır. Kıtaya ilkel teknelerle kuzeydeki adalardan gelen insanlarla tütün ve iplik karşılığında yiyecek takas ettikleri bilinmektedir.</a:t>
            </a:r>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675456"/>
            <a:ext cx="8229600" cy="6034682"/>
          </a:xfrm>
        </p:spPr>
        <p:txBody>
          <a:bodyPr>
            <a:normAutofit/>
          </a:bodyPr>
          <a:lstStyle/>
          <a:p>
            <a:r>
              <a:rPr lang="tr-TR" dirty="0">
                <a:latin typeface="Book Antiqua" pitchFamily="18" charset="0"/>
              </a:rPr>
              <a:t>Avrupalılarla İlk Temaslar</a:t>
            </a:r>
            <a:br>
              <a:rPr lang="tr-TR" dirty="0">
                <a:latin typeface="Book Antiqua" pitchFamily="18" charset="0"/>
              </a:rPr>
            </a:br>
            <a:r>
              <a:rPr lang="tr-TR" dirty="0">
                <a:latin typeface="Book Antiqua" pitchFamily="18" charset="0"/>
              </a:rPr>
              <a:t>			ve </a:t>
            </a:r>
            <a:br>
              <a:rPr lang="tr-TR" dirty="0">
                <a:latin typeface="Book Antiqua" pitchFamily="18" charset="0"/>
              </a:rPr>
            </a:br>
            <a:r>
              <a:rPr lang="tr-TR" dirty="0">
                <a:latin typeface="Book Antiqua" pitchFamily="18" charset="0"/>
              </a:rPr>
              <a:t>Kolonileşme </a:t>
            </a:r>
            <a:r>
              <a:rPr lang="tr-TR" dirty="0" err="1">
                <a:latin typeface="Book Antiqua" pitchFamily="18" charset="0"/>
              </a:rPr>
              <a:t>Sonrasi</a:t>
            </a:r>
            <a:r>
              <a:rPr lang="tr-TR" dirty="0">
                <a:latin typeface="Book Antiqua" pitchFamily="18" charset="0"/>
              </a:rPr>
              <a:t> Dönem</a:t>
            </a:r>
          </a:p>
        </p:txBody>
      </p:sp>
      <p:sp>
        <p:nvSpPr>
          <p:cNvPr id="3" name="2 İçerik Yer Tutucusu"/>
          <p:cNvSpPr>
            <a:spLocks noGrp="1"/>
          </p:cNvSpPr>
          <p:nvPr>
            <p:ph sz="quarter" idx="1"/>
          </p:nvPr>
        </p:nvSpPr>
        <p:spPr>
          <a:xfrm>
            <a:off x="457200" y="5373216"/>
            <a:ext cx="8229600" cy="752947"/>
          </a:xfrm>
        </p:spPr>
        <p:txBody>
          <a:bodyPr/>
          <a:lstStyle/>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1052736"/>
            <a:ext cx="8229600" cy="1143000"/>
          </a:xfrm>
        </p:spPr>
        <p:txBody>
          <a:bodyPr>
            <a:normAutofit fontScale="90000"/>
          </a:bodyPr>
          <a:lstStyle/>
          <a:p>
            <a:r>
              <a:rPr lang="tr-TR" b="1" dirty="0">
                <a:latin typeface="Book Antiqua" pitchFamily="18" charset="0"/>
              </a:rPr>
              <a:t>“</a:t>
            </a:r>
            <a:r>
              <a:rPr lang="tr-TR" b="1" dirty="0" err="1">
                <a:latin typeface="Book Antiqua" pitchFamily="18" charset="0"/>
              </a:rPr>
              <a:t>Terra</a:t>
            </a:r>
            <a:r>
              <a:rPr lang="tr-TR" b="1" dirty="0">
                <a:latin typeface="Book Antiqua" pitchFamily="18" charset="0"/>
              </a:rPr>
              <a:t> </a:t>
            </a:r>
            <a:r>
              <a:rPr lang="tr-TR" b="1" dirty="0" err="1">
                <a:latin typeface="Book Antiqua" pitchFamily="18" charset="0"/>
              </a:rPr>
              <a:t>Australis</a:t>
            </a:r>
            <a:r>
              <a:rPr lang="tr-TR" b="1" dirty="0">
                <a:latin typeface="Book Antiqua" pitchFamily="18" charset="0"/>
              </a:rPr>
              <a:t> </a:t>
            </a:r>
            <a:r>
              <a:rPr lang="tr-TR" b="1" dirty="0" err="1">
                <a:latin typeface="Book Antiqua" pitchFamily="18" charset="0"/>
              </a:rPr>
              <a:t>Incognita</a:t>
            </a:r>
            <a:r>
              <a:rPr lang="tr-TR" b="1" dirty="0">
                <a:latin typeface="Book Antiqua" pitchFamily="18" charset="0"/>
              </a:rPr>
              <a:t>”</a:t>
            </a:r>
            <a:br>
              <a:rPr lang="tr-TR" b="1" dirty="0">
                <a:latin typeface="Book Antiqua" pitchFamily="18" charset="0"/>
              </a:rPr>
            </a:br>
            <a:r>
              <a:rPr lang="tr-TR" b="1" dirty="0">
                <a:latin typeface="Book Antiqua" pitchFamily="18" charset="0"/>
              </a:rPr>
              <a:t>Güneyin Bilinmeyen Ülkesi</a:t>
            </a:r>
            <a:r>
              <a:rPr lang="tr-TR" dirty="0">
                <a:latin typeface="Book Antiqua" pitchFamily="18" charset="0"/>
              </a:rPr>
              <a:t/>
            </a:r>
            <a:br>
              <a:rPr lang="tr-TR" dirty="0">
                <a:latin typeface="Book Antiqua" pitchFamily="18" charset="0"/>
              </a:rPr>
            </a:br>
            <a:endParaRPr lang="tr-TR" dirty="0">
              <a:latin typeface="Book Antiqua" pitchFamily="18" charset="0"/>
            </a:endParaRPr>
          </a:p>
        </p:txBody>
      </p:sp>
      <p:sp>
        <p:nvSpPr>
          <p:cNvPr id="3" name="2 İçerik Yer Tutucusu"/>
          <p:cNvSpPr>
            <a:spLocks noGrp="1"/>
          </p:cNvSpPr>
          <p:nvPr>
            <p:ph sz="quarter" idx="1"/>
          </p:nvPr>
        </p:nvSpPr>
        <p:spPr>
          <a:xfrm>
            <a:off x="914400" y="2204864"/>
            <a:ext cx="7772400" cy="3814936"/>
          </a:xfrm>
        </p:spPr>
        <p:txBody>
          <a:bodyPr/>
          <a:lstStyle/>
          <a:p>
            <a:endParaRPr lang="tr-TR" dirty="0"/>
          </a:p>
          <a:p>
            <a:pPr algn="just"/>
            <a:r>
              <a:rPr lang="tr-TR" dirty="0">
                <a:latin typeface="Book Antiqua" pitchFamily="18" charset="0"/>
              </a:rPr>
              <a:t>Avustralya (</a:t>
            </a:r>
            <a:r>
              <a:rPr lang="tr-TR" dirty="0" err="1">
                <a:latin typeface="Book Antiqua" pitchFamily="18" charset="0"/>
              </a:rPr>
              <a:t>Australia</a:t>
            </a:r>
            <a:r>
              <a:rPr lang="tr-TR" dirty="0">
                <a:latin typeface="Book Antiqua" pitchFamily="18" charset="0"/>
              </a:rPr>
              <a:t>) ismi </a:t>
            </a:r>
            <a:r>
              <a:rPr lang="tr-TR" dirty="0" err="1">
                <a:latin typeface="Book Antiqua" pitchFamily="18" charset="0"/>
              </a:rPr>
              <a:t>latince</a:t>
            </a:r>
            <a:r>
              <a:rPr lang="tr-TR" dirty="0">
                <a:latin typeface="Book Antiqua" pitchFamily="18" charset="0"/>
              </a:rPr>
              <a:t> güney-güneyli anlamına gelen “</a:t>
            </a:r>
            <a:r>
              <a:rPr lang="tr-TR" dirty="0" err="1">
                <a:latin typeface="Book Antiqua" pitchFamily="18" charset="0"/>
              </a:rPr>
              <a:t>australis</a:t>
            </a:r>
            <a:r>
              <a:rPr lang="tr-TR" dirty="0">
                <a:latin typeface="Book Antiqua" pitchFamily="18" charset="0"/>
              </a:rPr>
              <a:t>” kelimesinden gelmektedir. </a:t>
            </a:r>
          </a:p>
          <a:p>
            <a:endParaRPr lang="tr-TR" b="1" dirty="0">
              <a:latin typeface="Book Antiqua" pitchFamily="18" charset="0"/>
            </a:endParaRPr>
          </a:p>
          <a:p>
            <a:pPr algn="just"/>
            <a:r>
              <a:rPr lang="tr-TR" b="1" dirty="0">
                <a:latin typeface="Book Antiqua" pitchFamily="18" charset="0"/>
              </a:rPr>
              <a:t>“</a:t>
            </a:r>
            <a:r>
              <a:rPr lang="tr-TR" dirty="0" err="1">
                <a:latin typeface="Book Antiqua" pitchFamily="18" charset="0"/>
              </a:rPr>
              <a:t>Terra</a:t>
            </a:r>
            <a:r>
              <a:rPr lang="tr-TR" dirty="0">
                <a:latin typeface="Book Antiqua" pitchFamily="18" charset="0"/>
              </a:rPr>
              <a:t> </a:t>
            </a:r>
            <a:r>
              <a:rPr lang="tr-TR" dirty="0" err="1">
                <a:latin typeface="Book Antiqua" pitchFamily="18" charset="0"/>
              </a:rPr>
              <a:t>Australis</a:t>
            </a:r>
            <a:r>
              <a:rPr lang="tr-TR" dirty="0">
                <a:latin typeface="Book Antiqua" pitchFamily="18" charset="0"/>
              </a:rPr>
              <a:t> </a:t>
            </a:r>
            <a:r>
              <a:rPr lang="tr-TR" dirty="0" err="1">
                <a:latin typeface="Book Antiqua" pitchFamily="18" charset="0"/>
              </a:rPr>
              <a:t>Incognita</a:t>
            </a:r>
            <a:r>
              <a:rPr lang="tr-TR" dirty="0">
                <a:latin typeface="Book Antiqua" pitchFamily="18" charset="0"/>
              </a:rPr>
              <a:t>” (Güneyin Bilinmeyen Ülkesi) ifadesi Roma uygarlığı zamanından beri kullanılmaktadır.</a:t>
            </a:r>
          </a:p>
          <a:p>
            <a:endParaRPr lang="tr-TR" dirty="0">
              <a:latin typeface="Book Antiqu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latin typeface="Book Antiqua" pitchFamily="18" charset="0"/>
              </a:rPr>
              <a:t>Avrupalılarla İlk Temaslar</a:t>
            </a:r>
          </a:p>
        </p:txBody>
      </p:sp>
      <p:pic>
        <p:nvPicPr>
          <p:cNvPr id="1026" name="Picture 2" descr="C:\Users\DOKTORA\Desktop\australian cuisine\harita.jpg"/>
          <p:cNvPicPr>
            <a:picLocks noGrp="1" noChangeAspect="1" noChangeArrowheads="1"/>
          </p:cNvPicPr>
          <p:nvPr>
            <p:ph sz="quarter" idx="1"/>
          </p:nvPr>
        </p:nvPicPr>
        <p:blipFill>
          <a:blip r:embed="rId3" cstate="print"/>
          <a:srcRect/>
          <a:stretch>
            <a:fillRect/>
          </a:stretch>
        </p:blipFill>
        <p:spPr bwMode="auto">
          <a:xfrm>
            <a:off x="4139952" y="1628800"/>
            <a:ext cx="4608512" cy="3981014"/>
          </a:xfrm>
          <a:prstGeom prst="rect">
            <a:avLst/>
          </a:prstGeom>
          <a:noFill/>
        </p:spPr>
      </p:pic>
      <p:sp>
        <p:nvSpPr>
          <p:cNvPr id="5" name="4 Metin kutusu"/>
          <p:cNvSpPr txBox="1"/>
          <p:nvPr/>
        </p:nvSpPr>
        <p:spPr>
          <a:xfrm flipH="1">
            <a:off x="4139952" y="5661248"/>
            <a:ext cx="5004048" cy="1015663"/>
          </a:xfrm>
          <a:prstGeom prst="rect">
            <a:avLst/>
          </a:prstGeom>
          <a:noFill/>
        </p:spPr>
        <p:txBody>
          <a:bodyPr wrap="square" rtlCol="0">
            <a:spAutoFit/>
          </a:bodyPr>
          <a:lstStyle/>
          <a:p>
            <a:r>
              <a:rPr lang="en-US" sz="2000" b="1" dirty="0" err="1">
                <a:latin typeface="Book Antiqua" pitchFamily="18" charset="0"/>
              </a:rPr>
              <a:t>Jave</a:t>
            </a:r>
            <a:r>
              <a:rPr lang="en-US" sz="2000" b="1" dirty="0">
                <a:latin typeface="Book Antiqua" pitchFamily="18" charset="0"/>
              </a:rPr>
              <a:t>-la-Grande</a:t>
            </a:r>
            <a:r>
              <a:rPr lang="tr-TR" sz="2000" b="1" dirty="0">
                <a:latin typeface="Book Antiqua" pitchFamily="18" charset="0"/>
              </a:rPr>
              <a:t> 1530-1536 :</a:t>
            </a:r>
            <a:r>
              <a:rPr lang="en-US" sz="2000" b="1" dirty="0">
                <a:latin typeface="Book Antiqua" pitchFamily="18" charset="0"/>
              </a:rPr>
              <a:t> </a:t>
            </a:r>
            <a:r>
              <a:rPr lang="tr-TR" sz="2000" b="1" dirty="0">
                <a:latin typeface="Book Antiqua" pitchFamily="18" charset="0"/>
              </a:rPr>
              <a:t>“</a:t>
            </a:r>
            <a:r>
              <a:rPr lang="en-US" sz="2000" b="1" dirty="0">
                <a:latin typeface="Book Antiqua" pitchFamily="18" charset="0"/>
              </a:rPr>
              <a:t>Dauphin Chart</a:t>
            </a:r>
            <a:r>
              <a:rPr lang="tr-TR" sz="2000" b="1" dirty="0">
                <a:latin typeface="Book Antiqua" pitchFamily="18" charset="0"/>
              </a:rPr>
              <a:t>”olarak da</a:t>
            </a:r>
            <a:r>
              <a:rPr lang="en-US" sz="2000" b="1" dirty="0">
                <a:latin typeface="Book Antiqua" pitchFamily="18" charset="0"/>
              </a:rPr>
              <a:t> </a:t>
            </a:r>
            <a:r>
              <a:rPr lang="tr-TR" sz="2000" b="1" dirty="0">
                <a:latin typeface="Book Antiqua" pitchFamily="18" charset="0"/>
              </a:rPr>
              <a:t>bilinen Avustralya kıtasına ait en eski harita</a:t>
            </a:r>
          </a:p>
        </p:txBody>
      </p:sp>
      <p:sp>
        <p:nvSpPr>
          <p:cNvPr id="6" name="5 Metin kutusu"/>
          <p:cNvSpPr txBox="1"/>
          <p:nvPr/>
        </p:nvSpPr>
        <p:spPr>
          <a:xfrm>
            <a:off x="144016" y="1628800"/>
            <a:ext cx="3995936" cy="5262979"/>
          </a:xfrm>
          <a:prstGeom prst="rect">
            <a:avLst/>
          </a:prstGeom>
          <a:noFill/>
        </p:spPr>
        <p:txBody>
          <a:bodyPr wrap="square" rtlCol="0">
            <a:spAutoFit/>
          </a:bodyPr>
          <a:lstStyle/>
          <a:p>
            <a:r>
              <a:rPr lang="tr-TR" sz="2400" dirty="0">
                <a:latin typeface="Book Antiqua" pitchFamily="18" charset="0"/>
              </a:rPr>
              <a:t>16. yüzyılda Portekizli, İspanyol ve Hollandalı kaşifler kıtanın varlığından haberdardı. 1530-1536 yıllarına ait bir haritada Avustralya kıtası yer almaktadır. Bu tarihten1788 yılına kadarki dönemde kıtayla temas halinde olunmasına karşılık kıtanın tamamının keşfedilmesi ya da kıtanın kolonileştirilmesi ekonomik nedenlerle gerçekleşmemiştir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a:xfrm>
            <a:off x="0" y="3573016"/>
            <a:ext cx="9144000" cy="3384376"/>
          </a:xfrm>
        </p:spPr>
        <p:txBody>
          <a:bodyPr>
            <a:normAutofit lnSpcReduction="10000"/>
          </a:bodyPr>
          <a:lstStyle/>
          <a:p>
            <a:pPr algn="just"/>
            <a:r>
              <a:rPr lang="tr-TR" dirty="0">
                <a:latin typeface="Book Antiqua" pitchFamily="18" charset="0"/>
              </a:rPr>
              <a:t>Avrupalıların kıtaya gelişiyle birlikte yarattıkları ilk büyük etki kıtaya beraberlerinde getirdikleri bulaşıcı hastalıklar olmuştur. </a:t>
            </a:r>
            <a:r>
              <a:rPr lang="tr-TR" dirty="0" err="1">
                <a:latin typeface="Book Antiqua" pitchFamily="18" charset="0"/>
              </a:rPr>
              <a:t>aborjinler</a:t>
            </a:r>
            <a:r>
              <a:rPr lang="tr-TR" dirty="0">
                <a:latin typeface="Book Antiqua" pitchFamily="18" charset="0"/>
              </a:rPr>
              <a:t> çiçek tüberküloz kızamık gibi hastalıklarla o güne kadar hiç karşılaşmadıklarından bağışıklık sistemleri bu hastalıklara karşı son derece savunmasızdı. Bu nedenle çok sayıda </a:t>
            </a:r>
            <a:r>
              <a:rPr lang="tr-TR" dirty="0" err="1">
                <a:latin typeface="Book Antiqua" pitchFamily="18" charset="0"/>
              </a:rPr>
              <a:t>aborjin</a:t>
            </a:r>
            <a:r>
              <a:rPr lang="tr-TR" dirty="0">
                <a:latin typeface="Book Antiqua" pitchFamily="18" charset="0"/>
              </a:rPr>
              <a:t> bu hastalıklar nedeniyle hayatını kaybetmiş, çoğu da salgınlardan kaçarak kıtanın genellikle çöl olan iç kısımlarına yerleşmek zorunda kalmışlardır.  </a:t>
            </a:r>
          </a:p>
          <a:p>
            <a:endParaRPr lang="tr-TR" dirty="0"/>
          </a:p>
        </p:txBody>
      </p:sp>
      <p:pic>
        <p:nvPicPr>
          <p:cNvPr id="73730" name="Picture 2" descr="C:\Users\DOKTORA\Desktop\australian cuisine\aboriginals_1910.jpg"/>
          <p:cNvPicPr>
            <a:picLocks noChangeAspect="1" noChangeArrowheads="1"/>
          </p:cNvPicPr>
          <p:nvPr/>
        </p:nvPicPr>
        <p:blipFill>
          <a:blip r:embed="rId2" cstate="print"/>
          <a:srcRect/>
          <a:stretch>
            <a:fillRect/>
          </a:stretch>
        </p:blipFill>
        <p:spPr bwMode="auto">
          <a:xfrm>
            <a:off x="0" y="0"/>
            <a:ext cx="9144000" cy="357301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0" y="5124325"/>
            <a:ext cx="9144000" cy="1833067"/>
          </a:xfrm>
        </p:spPr>
        <p:txBody>
          <a:bodyPr>
            <a:normAutofit/>
          </a:bodyPr>
          <a:lstStyle/>
          <a:p>
            <a:pPr algn="just"/>
            <a:r>
              <a:rPr lang="tr-TR" dirty="0">
                <a:latin typeface="Book Antiqua" pitchFamily="18" charset="0"/>
              </a:rPr>
              <a:t>Avrupalıların kıtaya gelmesiyle meydana gelen ikinci büyük etki ise </a:t>
            </a:r>
            <a:r>
              <a:rPr lang="tr-TR" dirty="0" err="1">
                <a:latin typeface="Book Antiqua" pitchFamily="18" charset="0"/>
              </a:rPr>
              <a:t>aborjinlerin</a:t>
            </a:r>
            <a:r>
              <a:rPr lang="tr-TR" dirty="0">
                <a:latin typeface="Book Antiqua" pitchFamily="18" charset="0"/>
              </a:rPr>
              <a:t> yaşadıkları topraklara ve su kaynaklarına el koymaları olmuştur. </a:t>
            </a:r>
          </a:p>
        </p:txBody>
      </p:sp>
      <p:pic>
        <p:nvPicPr>
          <p:cNvPr id="74754" name="Picture 2" descr="C:\Users\DOKTORA\Desktop\australian cuisine\157369-120526-rev-wild-history.jpg"/>
          <p:cNvPicPr>
            <a:picLocks noChangeAspect="1" noChangeArrowheads="1"/>
          </p:cNvPicPr>
          <p:nvPr/>
        </p:nvPicPr>
        <p:blipFill>
          <a:blip r:embed="rId2" cstate="print"/>
          <a:srcRect/>
          <a:stretch>
            <a:fillRect/>
          </a:stretch>
        </p:blipFill>
        <p:spPr bwMode="auto">
          <a:xfrm>
            <a:off x="395536" y="0"/>
            <a:ext cx="8496944" cy="494116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457200" y="5052317"/>
            <a:ext cx="8229600" cy="1545035"/>
          </a:xfrm>
        </p:spPr>
        <p:txBody>
          <a:bodyPr>
            <a:normAutofit lnSpcReduction="10000"/>
          </a:bodyPr>
          <a:lstStyle/>
          <a:p>
            <a:pPr algn="just"/>
            <a:r>
              <a:rPr lang="tr-TR" dirty="0">
                <a:latin typeface="Book Antiqua" pitchFamily="18" charset="0"/>
              </a:rPr>
              <a:t>Kadınlar ise meyve, sebze, bal, yumurta toplama ve karides, midye, balık gibi avlanması nispeten daha kolay olan deniz canlılarını ve küçük memelileri avlarlardı</a:t>
            </a:r>
          </a:p>
          <a:p>
            <a:endParaRPr lang="tr-TR" dirty="0"/>
          </a:p>
        </p:txBody>
      </p:sp>
      <p:pic>
        <p:nvPicPr>
          <p:cNvPr id="70658" name="Picture 2" descr="C:\Users\DOKTORA\Desktop\australian cuisine\HunterGathererTreePick.jpg"/>
          <p:cNvPicPr>
            <a:picLocks noChangeAspect="1" noChangeArrowheads="1"/>
          </p:cNvPicPr>
          <p:nvPr/>
        </p:nvPicPr>
        <p:blipFill>
          <a:blip r:embed="rId2" cstate="print"/>
          <a:srcRect/>
          <a:stretch>
            <a:fillRect/>
          </a:stretch>
        </p:blipFill>
        <p:spPr bwMode="auto">
          <a:xfrm>
            <a:off x="1331640" y="260648"/>
            <a:ext cx="3384376" cy="4104456"/>
          </a:xfrm>
          <a:prstGeom prst="rect">
            <a:avLst/>
          </a:prstGeom>
          <a:noFill/>
        </p:spPr>
      </p:pic>
      <p:pic>
        <p:nvPicPr>
          <p:cNvPr id="70659" name="Picture 3" descr="C:\Users\DOKTORA\Desktop\australian cuisine\heritage-fishing2.jpg"/>
          <p:cNvPicPr>
            <a:picLocks noChangeAspect="1" noChangeArrowheads="1"/>
          </p:cNvPicPr>
          <p:nvPr/>
        </p:nvPicPr>
        <p:blipFill>
          <a:blip r:embed="rId3" cstate="print"/>
          <a:srcRect/>
          <a:stretch>
            <a:fillRect/>
          </a:stretch>
        </p:blipFill>
        <p:spPr bwMode="auto">
          <a:xfrm>
            <a:off x="4716016" y="260648"/>
            <a:ext cx="3240360" cy="410445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0" y="4548261"/>
            <a:ext cx="9144000" cy="2121099"/>
          </a:xfrm>
        </p:spPr>
        <p:txBody>
          <a:bodyPr>
            <a:normAutofit/>
          </a:bodyPr>
          <a:lstStyle/>
          <a:p>
            <a:pPr algn="just"/>
            <a:r>
              <a:rPr lang="tr-TR" dirty="0">
                <a:latin typeface="Book Antiqua" pitchFamily="18" charset="0"/>
              </a:rPr>
              <a:t>Avrupalılar </a:t>
            </a:r>
            <a:r>
              <a:rPr lang="tr-TR" dirty="0" err="1">
                <a:latin typeface="Book Antiqua" pitchFamily="18" charset="0"/>
              </a:rPr>
              <a:t>aborjinlerin</a:t>
            </a:r>
            <a:r>
              <a:rPr lang="tr-TR" dirty="0">
                <a:latin typeface="Book Antiqua" pitchFamily="18" charset="0"/>
              </a:rPr>
              <a:t> tarım ve hayvancılık yapmamalarını, özel mülkiyet kavramına sahip olmamalarını gerekçe göstererek bu toprakları “</a:t>
            </a:r>
            <a:r>
              <a:rPr lang="tr-TR" dirty="0" err="1">
                <a:latin typeface="Book Antiqua" pitchFamily="18" charset="0"/>
              </a:rPr>
              <a:t>terra</a:t>
            </a:r>
            <a:r>
              <a:rPr lang="tr-TR" dirty="0">
                <a:latin typeface="Book Antiqua" pitchFamily="18" charset="0"/>
              </a:rPr>
              <a:t> </a:t>
            </a:r>
            <a:r>
              <a:rPr lang="tr-TR" dirty="0" err="1">
                <a:latin typeface="Book Antiqua" pitchFamily="18" charset="0"/>
              </a:rPr>
              <a:t>nullius</a:t>
            </a:r>
            <a:r>
              <a:rPr lang="tr-TR" dirty="0">
                <a:latin typeface="Book Antiqua" pitchFamily="18" charset="0"/>
              </a:rPr>
              <a:t>”</a:t>
            </a:r>
            <a:r>
              <a:rPr lang="tr-TR" baseline="30000" dirty="0">
                <a:latin typeface="Book Antiqua" pitchFamily="18" charset="0"/>
              </a:rPr>
              <a:t> </a:t>
            </a:r>
            <a:r>
              <a:rPr lang="tr-TR" dirty="0">
                <a:latin typeface="Book Antiqua" pitchFamily="18" charset="0"/>
              </a:rPr>
              <a:t>(kimseye ait olmayan, boş arazi) ilan ederek işgal etmişlerdir</a:t>
            </a:r>
          </a:p>
          <a:p>
            <a:endParaRPr lang="tr-TR" dirty="0"/>
          </a:p>
        </p:txBody>
      </p:sp>
      <p:pic>
        <p:nvPicPr>
          <p:cNvPr id="77826" name="Picture 2" descr="C:\Users\DOKTORA\Desktop\australian cuisine\abor_ch.jpg"/>
          <p:cNvPicPr>
            <a:picLocks noChangeAspect="1" noChangeArrowheads="1"/>
          </p:cNvPicPr>
          <p:nvPr/>
        </p:nvPicPr>
        <p:blipFill>
          <a:blip r:embed="rId2" cstate="print"/>
          <a:srcRect/>
          <a:stretch>
            <a:fillRect/>
          </a:stretch>
        </p:blipFill>
        <p:spPr bwMode="auto">
          <a:xfrm>
            <a:off x="0" y="0"/>
            <a:ext cx="5724128" cy="400506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descr="C:\Users\DOKTORA\Desktop\australian cuisine\5790148.jpg"/>
          <p:cNvPicPr>
            <a:picLocks noGrp="1" noChangeAspect="1" noChangeArrowheads="1"/>
          </p:cNvPicPr>
          <p:nvPr>
            <p:ph sz="quarter" idx="1"/>
          </p:nvPr>
        </p:nvPicPr>
        <p:blipFill>
          <a:blip r:embed="rId2" cstate="print"/>
          <a:srcRect/>
          <a:stretch>
            <a:fillRect/>
          </a:stretch>
        </p:blipFill>
        <p:spPr bwMode="auto">
          <a:xfrm>
            <a:off x="1115616" y="764704"/>
            <a:ext cx="6984776" cy="4248472"/>
          </a:xfrm>
          <a:prstGeom prst="rect">
            <a:avLst/>
          </a:prstGeom>
          <a:noFill/>
        </p:spPr>
      </p:pic>
      <p:sp>
        <p:nvSpPr>
          <p:cNvPr id="5" name="4 Metin kutusu"/>
          <p:cNvSpPr txBox="1"/>
          <p:nvPr/>
        </p:nvSpPr>
        <p:spPr>
          <a:xfrm>
            <a:off x="813611" y="5445224"/>
            <a:ext cx="8078869" cy="1231106"/>
          </a:xfrm>
          <a:prstGeom prst="rect">
            <a:avLst/>
          </a:prstGeom>
          <a:noFill/>
        </p:spPr>
        <p:txBody>
          <a:bodyPr wrap="square" rtlCol="0">
            <a:spAutoFit/>
          </a:bodyPr>
          <a:lstStyle/>
          <a:p>
            <a:pPr algn="just"/>
            <a:r>
              <a:rPr lang="tr-TR" sz="2800" dirty="0" err="1">
                <a:latin typeface="Book Antiqua" pitchFamily="18" charset="0"/>
              </a:rPr>
              <a:t>Aborjinler</a:t>
            </a:r>
            <a:r>
              <a:rPr lang="tr-TR" sz="2800" dirty="0">
                <a:latin typeface="Book Antiqua" pitchFamily="18" charset="0"/>
              </a:rPr>
              <a:t> doğadan elde ettikleri hemen hemen tüm besin maddelerini tüketebilmekteydiler.</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a:xfrm>
            <a:off x="0" y="4005064"/>
            <a:ext cx="8964488" cy="2852936"/>
          </a:xfrm>
        </p:spPr>
        <p:txBody>
          <a:bodyPr>
            <a:normAutofit fontScale="92500"/>
          </a:bodyPr>
          <a:lstStyle/>
          <a:p>
            <a:pPr algn="just"/>
            <a:r>
              <a:rPr lang="tr-TR" dirty="0">
                <a:latin typeface="Book Antiqua" pitchFamily="18" charset="0"/>
              </a:rPr>
              <a:t>Günümüzde “Bush </a:t>
            </a:r>
            <a:r>
              <a:rPr lang="tr-TR" dirty="0" err="1">
                <a:latin typeface="Book Antiqua" pitchFamily="18" charset="0"/>
              </a:rPr>
              <a:t>Tucker</a:t>
            </a:r>
            <a:r>
              <a:rPr lang="tr-TR" dirty="0">
                <a:latin typeface="Book Antiqua" pitchFamily="18" charset="0"/>
              </a:rPr>
              <a:t>” olarak adlandırılan bu besinler kanguru, </a:t>
            </a:r>
            <a:r>
              <a:rPr lang="tr-TR" dirty="0" err="1">
                <a:latin typeface="Book Antiqua" pitchFamily="18" charset="0"/>
              </a:rPr>
              <a:t>koala</a:t>
            </a:r>
            <a:r>
              <a:rPr lang="tr-TR" dirty="0">
                <a:latin typeface="Book Antiqua" pitchFamily="18" charset="0"/>
              </a:rPr>
              <a:t>, </a:t>
            </a:r>
            <a:r>
              <a:rPr lang="tr-TR" dirty="0" err="1">
                <a:latin typeface="Book Antiqua" pitchFamily="18" charset="0"/>
              </a:rPr>
              <a:t>emu</a:t>
            </a:r>
            <a:r>
              <a:rPr lang="tr-TR" dirty="0">
                <a:latin typeface="Book Antiqua" pitchFamily="18" charset="0"/>
              </a:rPr>
              <a:t>, kertenkele, timsah, kaplumbağa, yılan, çeşitli kuşlar, tırtıl, bal, yumurta gibi hayvansal gıdalar, yenebilir tüm sebze ve  meyveler, mantarlar, bitki kök ve yaprakları, tohumlar gibi bitkisel gıdalardı. Kıyı kesimlerde yaşayan </a:t>
            </a:r>
            <a:r>
              <a:rPr lang="tr-TR" dirty="0" err="1">
                <a:latin typeface="Book Antiqua" pitchFamily="18" charset="0"/>
              </a:rPr>
              <a:t>aborjinler</a:t>
            </a:r>
            <a:r>
              <a:rPr lang="tr-TR" dirty="0">
                <a:latin typeface="Book Antiqua" pitchFamily="18" charset="0"/>
              </a:rPr>
              <a:t> için  ise balık, deniz kaplumbağası, karides, midye, yengeç gibi  deniz ürünleriydi</a:t>
            </a:r>
          </a:p>
          <a:p>
            <a:endParaRPr lang="tr-TR" i="1" dirty="0"/>
          </a:p>
          <a:p>
            <a:pPr>
              <a:buNone/>
            </a:pPr>
            <a:endParaRPr lang="tr-TR" dirty="0"/>
          </a:p>
        </p:txBody>
      </p:sp>
      <p:pic>
        <p:nvPicPr>
          <p:cNvPr id="2051" name="Picture 3" descr="C:\Users\DOKTORA\Desktop\australian cuisine\bushtucker.gif"/>
          <p:cNvPicPr>
            <a:picLocks noChangeAspect="1" noChangeArrowheads="1"/>
          </p:cNvPicPr>
          <p:nvPr/>
        </p:nvPicPr>
        <p:blipFill>
          <a:blip r:embed="rId2" cstate="print"/>
          <a:srcRect/>
          <a:stretch>
            <a:fillRect/>
          </a:stretch>
        </p:blipFill>
        <p:spPr bwMode="auto">
          <a:xfrm>
            <a:off x="1187624" y="-315416"/>
            <a:ext cx="6768752" cy="417646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a:xfrm>
            <a:off x="5148064" y="0"/>
            <a:ext cx="3995936" cy="6858000"/>
          </a:xfrm>
        </p:spPr>
        <p:txBody>
          <a:bodyPr>
            <a:normAutofit/>
          </a:bodyPr>
          <a:lstStyle/>
          <a:p>
            <a:pPr>
              <a:buNone/>
            </a:pPr>
            <a:endParaRPr lang="tr-TR" dirty="0"/>
          </a:p>
          <a:p>
            <a:pPr algn="ctr">
              <a:buNone/>
            </a:pPr>
            <a:r>
              <a:rPr lang="tr-TR" dirty="0"/>
              <a:t>	</a:t>
            </a:r>
            <a:r>
              <a:rPr lang="tr-TR" dirty="0">
                <a:latin typeface="Book Antiqua" pitchFamily="18" charset="0"/>
              </a:rPr>
              <a:t>Balık avlamak için de oldukça özgün yöntemler kullanmaktaydılar, örneğin gelgitlerin olduğu dönemlerde deniz kıyısına kanallar ve setler oluşturarak sular çekildiğinde burada kalan balıkları kolaylıkla avlayabilmekteydiler.</a:t>
            </a:r>
          </a:p>
          <a:p>
            <a:endParaRPr lang="tr-TR" dirty="0">
              <a:latin typeface="Book Antiqua" pitchFamily="18" charset="0"/>
            </a:endParaRPr>
          </a:p>
        </p:txBody>
      </p:sp>
      <p:pic>
        <p:nvPicPr>
          <p:cNvPr id="6146" name="Picture 2" descr="C:\Users\DOKTORA\Desktop\australian cuisine\752px-Indigenous_Australian_Fisherman_1902_Korensky.jpg"/>
          <p:cNvPicPr>
            <a:picLocks noChangeAspect="1" noChangeArrowheads="1"/>
          </p:cNvPicPr>
          <p:nvPr/>
        </p:nvPicPr>
        <p:blipFill>
          <a:blip r:embed="rId2" cstate="print"/>
          <a:srcRect/>
          <a:stretch>
            <a:fillRect/>
          </a:stretch>
        </p:blipFill>
        <p:spPr bwMode="auto">
          <a:xfrm>
            <a:off x="0" y="0"/>
            <a:ext cx="5436096" cy="4608511"/>
          </a:xfrm>
          <a:prstGeom prst="rect">
            <a:avLst/>
          </a:prstGeom>
          <a:noFill/>
        </p:spPr>
      </p:pic>
      <p:pic>
        <p:nvPicPr>
          <p:cNvPr id="47105" name="Picture 1" descr="C:\Users\DOKTORA\Desktop\australian cuisine\Fish trap_JPG.jpg"/>
          <p:cNvPicPr>
            <a:picLocks noChangeAspect="1" noChangeArrowheads="1"/>
          </p:cNvPicPr>
          <p:nvPr/>
        </p:nvPicPr>
        <p:blipFill>
          <a:blip r:embed="rId3" cstate="print"/>
          <a:srcRect/>
          <a:stretch>
            <a:fillRect/>
          </a:stretch>
        </p:blipFill>
        <p:spPr bwMode="auto">
          <a:xfrm>
            <a:off x="0" y="4005064"/>
            <a:ext cx="5429672" cy="28529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a:xfrm>
            <a:off x="179512" y="4365104"/>
            <a:ext cx="8964488" cy="2265115"/>
          </a:xfrm>
        </p:spPr>
        <p:txBody>
          <a:bodyPr>
            <a:normAutofit/>
          </a:bodyPr>
          <a:lstStyle/>
          <a:p>
            <a:pPr algn="just"/>
            <a:r>
              <a:rPr lang="tr-TR" dirty="0">
                <a:latin typeface="Book Antiqua" pitchFamily="18" charset="0"/>
              </a:rPr>
              <a:t>Ayrıca dere kenarlarındaki su birikintilerine ağaç köklerinden elde ettikleri bazı hafif zehirli maddeleri karıştırarak buradaki balıkların bayılmasını sağladıkları ve bu balıkları kolaylıkla avladıkları bilinmektedir.</a:t>
            </a:r>
          </a:p>
        </p:txBody>
      </p:sp>
      <p:pic>
        <p:nvPicPr>
          <p:cNvPr id="5122" name="Picture 2" descr="C:\Users\DOKTORA\Desktop\australian cuisine\B108s.jpg"/>
          <p:cNvPicPr>
            <a:picLocks noChangeAspect="1" noChangeArrowheads="1"/>
          </p:cNvPicPr>
          <p:nvPr/>
        </p:nvPicPr>
        <p:blipFill>
          <a:blip r:embed="rId2" cstate="print"/>
          <a:srcRect/>
          <a:stretch>
            <a:fillRect/>
          </a:stretch>
        </p:blipFill>
        <p:spPr bwMode="auto">
          <a:xfrm>
            <a:off x="1691680" y="188640"/>
            <a:ext cx="5832648" cy="367240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88032"/>
            <a:ext cx="8229600" cy="836712"/>
          </a:xfrm>
        </p:spPr>
        <p:txBody>
          <a:bodyPr>
            <a:noAutofit/>
          </a:bodyPr>
          <a:lstStyle/>
          <a:p>
            <a:r>
              <a:rPr lang="tr-TR" sz="3200" dirty="0" err="1">
                <a:latin typeface="Book Antiqua" pitchFamily="18" charset="0"/>
              </a:rPr>
              <a:t>Aborjinlerin</a:t>
            </a:r>
            <a:r>
              <a:rPr lang="tr-TR" sz="3200" dirty="0">
                <a:latin typeface="Book Antiqua" pitchFamily="18" charset="0"/>
              </a:rPr>
              <a:t> avlanma ve beslenme amacıyla kullandıkları bazı aletler </a:t>
            </a:r>
          </a:p>
        </p:txBody>
      </p:sp>
      <p:pic>
        <p:nvPicPr>
          <p:cNvPr id="4" name="3 İçerik Yer Tutucusu" descr="BALIK AVLAMA MIZRAKLARI.jpg"/>
          <p:cNvPicPr>
            <a:picLocks noGrp="1" noChangeAspect="1"/>
          </p:cNvPicPr>
          <p:nvPr>
            <p:ph sz="quarter" idx="1"/>
          </p:nvPr>
        </p:nvPicPr>
        <p:blipFill>
          <a:blip r:embed="rId2" cstate="print"/>
          <a:stretch>
            <a:fillRect/>
          </a:stretch>
        </p:blipFill>
        <p:spPr>
          <a:xfrm>
            <a:off x="395536" y="1340768"/>
            <a:ext cx="2672080" cy="1320800"/>
          </a:xfrm>
          <a:prstGeom prst="rect">
            <a:avLst/>
          </a:prstGeom>
          <a:ln>
            <a:noFill/>
          </a:ln>
          <a:effectLst>
            <a:outerShdw blurRad="292100" dist="139700" dir="2700000" algn="tl" rotWithShape="0">
              <a:srgbClr val="333333">
                <a:alpha val="65000"/>
              </a:srgbClr>
            </a:outerShdw>
          </a:effectLst>
        </p:spPr>
      </p:pic>
      <p:pic>
        <p:nvPicPr>
          <p:cNvPr id="5" name="4 Resim" descr="DC01766_big.jpg"/>
          <p:cNvPicPr>
            <a:picLocks noChangeAspect="1"/>
          </p:cNvPicPr>
          <p:nvPr/>
        </p:nvPicPr>
        <p:blipFill>
          <a:blip r:embed="rId3" cstate="print"/>
          <a:stretch>
            <a:fillRect/>
          </a:stretch>
        </p:blipFill>
        <p:spPr>
          <a:xfrm>
            <a:off x="6300192" y="4797152"/>
            <a:ext cx="2672080" cy="1783080"/>
          </a:xfrm>
          <a:prstGeom prst="rect">
            <a:avLst/>
          </a:prstGeom>
          <a:ln>
            <a:noFill/>
          </a:ln>
          <a:effectLst>
            <a:outerShdw blurRad="292100" dist="139700" dir="2700000" algn="tl" rotWithShape="0">
              <a:srgbClr val="333333">
                <a:alpha val="65000"/>
              </a:srgbClr>
            </a:outerShdw>
          </a:effectLst>
        </p:spPr>
      </p:pic>
      <p:pic>
        <p:nvPicPr>
          <p:cNvPr id="6" name="5 Resim" descr="800px-Australia_Cairns_Boomerang.jpg"/>
          <p:cNvPicPr>
            <a:picLocks noChangeAspect="1"/>
          </p:cNvPicPr>
          <p:nvPr/>
        </p:nvPicPr>
        <p:blipFill>
          <a:blip r:embed="rId4" cstate="print"/>
          <a:stretch>
            <a:fillRect/>
          </a:stretch>
        </p:blipFill>
        <p:spPr>
          <a:xfrm>
            <a:off x="3131840" y="2780928"/>
            <a:ext cx="2952328" cy="22655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6 Resim" descr="DC02018_big.jpg"/>
          <p:cNvPicPr>
            <a:picLocks noChangeAspect="1"/>
          </p:cNvPicPr>
          <p:nvPr/>
        </p:nvPicPr>
        <p:blipFill>
          <a:blip r:embed="rId5" cstate="print"/>
          <a:stretch>
            <a:fillRect/>
          </a:stretch>
        </p:blipFill>
        <p:spPr>
          <a:xfrm>
            <a:off x="6228184" y="1268760"/>
            <a:ext cx="2672080" cy="1778000"/>
          </a:xfrm>
          <a:prstGeom prst="rect">
            <a:avLst/>
          </a:prstGeom>
          <a:ln>
            <a:noFill/>
          </a:ln>
          <a:effectLst>
            <a:outerShdw blurRad="292100" dist="139700" dir="2700000" algn="tl" rotWithShape="0">
              <a:srgbClr val="333333">
                <a:alpha val="65000"/>
              </a:srgbClr>
            </a:outerShdw>
          </a:effectLst>
        </p:spPr>
      </p:pic>
      <p:pic>
        <p:nvPicPr>
          <p:cNvPr id="3074" name="Picture 2" descr="C:\Users\DOKTORA\Desktop\australian cuisine\ÖĞÜTME TAŞI.jpg"/>
          <p:cNvPicPr>
            <a:picLocks noChangeAspect="1" noChangeArrowheads="1"/>
          </p:cNvPicPr>
          <p:nvPr/>
        </p:nvPicPr>
        <p:blipFill>
          <a:blip r:embed="rId6" cstate="print"/>
          <a:srcRect/>
          <a:stretch>
            <a:fillRect/>
          </a:stretch>
        </p:blipFill>
        <p:spPr bwMode="auto">
          <a:xfrm>
            <a:off x="179512" y="5157192"/>
            <a:ext cx="2672080" cy="150368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457200" y="4692277"/>
            <a:ext cx="8229600" cy="2193107"/>
          </a:xfrm>
        </p:spPr>
        <p:txBody>
          <a:bodyPr>
            <a:normAutofit fontScale="92500" lnSpcReduction="10000"/>
          </a:bodyPr>
          <a:lstStyle/>
          <a:p>
            <a:r>
              <a:rPr lang="tr-TR" dirty="0" err="1">
                <a:latin typeface="Book Antiqua" pitchFamily="18" charset="0"/>
              </a:rPr>
              <a:t>Aborjinler</a:t>
            </a:r>
            <a:r>
              <a:rPr lang="tr-TR" dirty="0">
                <a:latin typeface="Book Antiqua" pitchFamily="18" charset="0"/>
              </a:rPr>
              <a:t> yiyeceklerini hem çiğ olarak hem de pişirerek tüketirlerdi</a:t>
            </a:r>
          </a:p>
          <a:p>
            <a:pPr algn="just"/>
            <a:r>
              <a:rPr lang="tr-TR" dirty="0" err="1">
                <a:latin typeface="Book Antiqua" pitchFamily="18" charset="0"/>
              </a:rPr>
              <a:t>Aborjinler</a:t>
            </a:r>
            <a:r>
              <a:rPr lang="tr-TR" dirty="0">
                <a:latin typeface="Book Antiqua" pitchFamily="18" charset="0"/>
              </a:rPr>
              <a:t> ateşi hem yiyeceklerini pişirmek hem de avlanma amacıyla kullanmışlardır. Çıkardıkları küçük çaplı kontrollü yangınlarla bölgedeki hayvanları kolaylıkla avlayabilmekteydiler.</a:t>
            </a:r>
          </a:p>
          <a:p>
            <a:endParaRPr lang="tr-TR" dirty="0"/>
          </a:p>
        </p:txBody>
      </p:sp>
      <p:pic>
        <p:nvPicPr>
          <p:cNvPr id="71682" name="Picture 2" descr="C:\Users\DOKTORA\Desktop\australian cuisine\aboriginal8.jpg"/>
          <p:cNvPicPr>
            <a:picLocks noChangeAspect="1" noChangeArrowheads="1"/>
          </p:cNvPicPr>
          <p:nvPr/>
        </p:nvPicPr>
        <p:blipFill>
          <a:blip r:embed="rId2" cstate="print"/>
          <a:srcRect/>
          <a:stretch>
            <a:fillRect/>
          </a:stretch>
        </p:blipFill>
        <p:spPr bwMode="auto">
          <a:xfrm>
            <a:off x="1187624" y="72008"/>
            <a:ext cx="6696744" cy="429309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a:t>
            </a:r>
          </a:p>
        </p:txBody>
      </p:sp>
      <p:sp>
        <p:nvSpPr>
          <p:cNvPr id="3" name="2 İçerik Yer Tutucusu"/>
          <p:cNvSpPr>
            <a:spLocks noGrp="1"/>
          </p:cNvSpPr>
          <p:nvPr>
            <p:ph sz="quarter" idx="1"/>
          </p:nvPr>
        </p:nvSpPr>
        <p:spPr>
          <a:xfrm>
            <a:off x="0" y="5373216"/>
            <a:ext cx="8964488" cy="2952328"/>
          </a:xfrm>
        </p:spPr>
        <p:txBody>
          <a:bodyPr>
            <a:normAutofit/>
          </a:bodyPr>
          <a:lstStyle/>
          <a:p>
            <a:pPr algn="just"/>
            <a:r>
              <a:rPr lang="tr-TR" sz="2800" dirty="0">
                <a:latin typeface="Book Antiqua" pitchFamily="18" charset="0"/>
              </a:rPr>
              <a:t>Ayrıca bu yangınların oluşturulduğu bölgelerde belirli tür yenebilen bitkilerin yetiştiğini keşfetmişlerdi. </a:t>
            </a:r>
          </a:p>
          <a:p>
            <a:endParaRPr lang="tr-TR" i="1" dirty="0"/>
          </a:p>
        </p:txBody>
      </p:sp>
      <p:pic>
        <p:nvPicPr>
          <p:cNvPr id="4098" name="Picture 2" descr="C:\Users\DOKTORA\Desktop\australian cuisine\port-Joseph-Lycett-420x0.jpg"/>
          <p:cNvPicPr>
            <a:picLocks noChangeAspect="1" noChangeArrowheads="1"/>
          </p:cNvPicPr>
          <p:nvPr/>
        </p:nvPicPr>
        <p:blipFill>
          <a:blip r:embed="rId2" cstate="print"/>
          <a:srcRect/>
          <a:stretch>
            <a:fillRect/>
          </a:stretch>
        </p:blipFill>
        <p:spPr bwMode="auto">
          <a:xfrm>
            <a:off x="971600" y="0"/>
            <a:ext cx="7272808" cy="508518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427</TotalTime>
  <Words>670</Words>
  <Application>Microsoft Office PowerPoint</Application>
  <PresentationFormat>Ekran Gösterisi (4:3)</PresentationFormat>
  <Paragraphs>40</Paragraphs>
  <Slides>20</Slides>
  <Notes>2</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Bitişiklik</vt:lpstr>
      <vt:lpstr> DÜNYA MUTFAĞI </vt:lpstr>
      <vt:lpstr>Slayt 2</vt:lpstr>
      <vt:lpstr>Slayt 3</vt:lpstr>
      <vt:lpstr>Slayt 4</vt:lpstr>
      <vt:lpstr>Slayt 5</vt:lpstr>
      <vt:lpstr>Slayt 6</vt:lpstr>
      <vt:lpstr>Aborjinlerin avlanma ve beslenme amacıyla kullandıkları bazı aletler </vt:lpstr>
      <vt:lpstr>Slayt 8</vt:lpstr>
      <vt:lpstr> </vt:lpstr>
      <vt:lpstr>“</vt:lpstr>
      <vt:lpstr>Slayt 11</vt:lpstr>
      <vt:lpstr>Slayt 12</vt:lpstr>
      <vt:lpstr>Slayt 13</vt:lpstr>
      <vt:lpstr>Slayt 14</vt:lpstr>
      <vt:lpstr>Avrupalılarla İlk Temaslar    ve  Kolonileşme Sonrasi Dönem</vt:lpstr>
      <vt:lpstr>“Terra Australis Incognita” Güneyin Bilinmeyen Ülkesi </vt:lpstr>
      <vt:lpstr>Avrupalılarla İlk Temaslar</vt:lpstr>
      <vt:lpstr>Slayt 18</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AKDENİZ MUTFAĞI</dc:title>
  <dc:creator>emir</dc:creator>
  <cp:lastModifiedBy>güneş</cp:lastModifiedBy>
  <cp:revision>26</cp:revision>
  <dcterms:modified xsi:type="dcterms:W3CDTF">2020-03-13T11:11:26Z</dcterms:modified>
</cp:coreProperties>
</file>