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4752528"/>
          </a:xfrm>
        </p:spPr>
        <p:txBody>
          <a:bodyPr anchor="t"/>
          <a:lstStyle/>
          <a:p>
            <a:pPr algn="l"/>
            <a:r>
              <a:rPr lang="tr-TR" sz="2800" dirty="0" smtClean="0"/>
              <a:t>- </a:t>
            </a:r>
            <a:r>
              <a:rPr lang="tr-TR" sz="2800" dirty="0">
                <a:effectLst/>
              </a:rPr>
              <a:t>Sözleşmenin kurulması için tarafların iradelerinin uyuşması yani </a:t>
            </a:r>
            <a:r>
              <a:rPr lang="tr-TR" sz="2800" i="1" dirty="0" err="1">
                <a:effectLst/>
              </a:rPr>
              <a:t>konsensus</a:t>
            </a:r>
            <a:r>
              <a:rPr lang="tr-TR" sz="2800" dirty="0">
                <a:effectLst/>
              </a:rPr>
              <a:t> şarttır. Nitekim sözleşme iki irade açıklamasından doğar ve </a:t>
            </a:r>
            <a:r>
              <a:rPr lang="tr-TR" sz="2800" dirty="0" smtClean="0">
                <a:effectLst/>
              </a:rPr>
              <a:t>öneri ve </a:t>
            </a:r>
            <a:r>
              <a:rPr lang="tr-TR" sz="2800" dirty="0">
                <a:effectLst/>
              </a:rPr>
              <a:t>kabulle kurulur. </a:t>
            </a:r>
            <a:br>
              <a:rPr lang="tr-TR" sz="2800" dirty="0">
                <a:effectLst/>
              </a:rPr>
            </a:br>
            <a:r>
              <a:rPr lang="tr-TR" sz="2800" dirty="0" smtClean="0">
                <a:effectLst/>
              </a:rPr>
              <a:t>- </a:t>
            </a:r>
            <a:r>
              <a:rPr lang="tr-TR" sz="2800" u="sng" dirty="0">
                <a:effectLst/>
              </a:rPr>
              <a:t>İcapta</a:t>
            </a:r>
            <a:r>
              <a:rPr lang="tr-TR" sz="2800" dirty="0">
                <a:effectLst/>
              </a:rPr>
              <a:t> sözleşmenin tüm unsurları açıkça yer almalı ve aynen kabulü halinde sözleşme geçerli olarak kurulacak biçimde olmalıdır. </a:t>
            </a:r>
            <a:r>
              <a:rPr lang="tr-TR" sz="2800" dirty="0" smtClean="0">
                <a:effectLst/>
              </a:rPr>
              <a:t/>
            </a:r>
            <a:br>
              <a:rPr lang="tr-TR" sz="2800" dirty="0" smtClean="0">
                <a:effectLst/>
              </a:rPr>
            </a:br>
            <a:r>
              <a:rPr lang="tr-TR" sz="2800" dirty="0" smtClean="0">
                <a:effectLst/>
              </a:rPr>
              <a:t>- Viyana Satım Sözleşmesinde öneri</a:t>
            </a:r>
            <a:br>
              <a:rPr lang="tr-TR" sz="2800" dirty="0" smtClean="0">
                <a:effectLst/>
              </a:rPr>
            </a:br>
            <a:r>
              <a:rPr lang="tr-TR" sz="2800" dirty="0" smtClean="0">
                <a:effectLst/>
              </a:rPr>
              <a:t>- Alman hukukunda öneri</a:t>
            </a:r>
            <a:br>
              <a:rPr lang="tr-TR" sz="2800" dirty="0" smtClean="0">
                <a:effectLst/>
              </a:rPr>
            </a:br>
            <a:r>
              <a:rPr lang="tr-TR" sz="2800" dirty="0" smtClean="0">
                <a:effectLst/>
              </a:rPr>
              <a:t>- İngiliz hukukunda öneri</a:t>
            </a:r>
            <a:br>
              <a:rPr lang="tr-TR" sz="2800" dirty="0" smtClean="0">
                <a:effectLst/>
              </a:rPr>
            </a:br>
            <a:r>
              <a:rPr lang="tr-TR" sz="2800" dirty="0" smtClean="0">
                <a:effectLst/>
              </a:rPr>
              <a:t>- İsviçre Türk hukuklarında öneri</a:t>
            </a:r>
            <a:br>
              <a:rPr lang="tr-TR" sz="2800" dirty="0" smtClean="0">
                <a:effectLst/>
              </a:rPr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776864" cy="720080"/>
          </a:xfrm>
        </p:spPr>
        <p:txBody>
          <a:bodyPr/>
          <a:lstStyle/>
          <a:p>
            <a:pPr algn="just"/>
            <a:r>
              <a:rPr lang="tr-TR" dirty="0" smtClean="0"/>
              <a:t>SÖZLEŞMELERİN KURULMASI-ÖNERİ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879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4752528"/>
          </a:xfrm>
        </p:spPr>
        <p:txBody>
          <a:bodyPr anchor="t"/>
          <a:lstStyle/>
          <a:p>
            <a:pPr algn="l"/>
            <a:r>
              <a:rPr lang="tr-TR" sz="3000" dirty="0" smtClean="0"/>
              <a:t>- Kabul; </a:t>
            </a:r>
            <a:r>
              <a:rPr lang="tr-TR" sz="3000" dirty="0">
                <a:effectLst/>
              </a:rPr>
              <a:t>sözleşme kural olarak </a:t>
            </a:r>
            <a:r>
              <a:rPr lang="tr-TR" sz="3000" dirty="0" smtClean="0">
                <a:effectLst/>
              </a:rPr>
              <a:t>öneride bulunana </a:t>
            </a:r>
            <a:r>
              <a:rPr lang="tr-TR" sz="3000" dirty="0">
                <a:effectLst/>
              </a:rPr>
              <a:t>yöneltilen kabul beyanıyla kurulur. Ancak ilke olarak kabul, kayıtsız şartsız icabın özelliklerini içermesi gerekir. Aksi takdirde yeni bir </a:t>
            </a:r>
            <a:r>
              <a:rPr lang="tr-TR" sz="3000" dirty="0" smtClean="0">
                <a:effectLst/>
              </a:rPr>
              <a:t>öneri olarak </a:t>
            </a:r>
            <a:r>
              <a:rPr lang="tr-TR" sz="3000" dirty="0">
                <a:effectLst/>
              </a:rPr>
              <a:t>nitelendirilir.</a:t>
            </a:r>
            <a:r>
              <a:rPr lang="tr-TR" sz="3000" dirty="0" smtClean="0"/>
              <a:t/>
            </a:r>
            <a:br>
              <a:rPr lang="tr-TR" sz="3000" dirty="0" smtClean="0"/>
            </a:br>
            <a:r>
              <a:rPr lang="tr-TR" sz="3000" dirty="0" smtClean="0"/>
              <a:t>- </a:t>
            </a:r>
            <a:r>
              <a:rPr lang="tr-TR" sz="3000" dirty="0" err="1" smtClean="0"/>
              <a:t>Öneri’den</a:t>
            </a:r>
            <a:r>
              <a:rPr lang="tr-TR" sz="3000" dirty="0" smtClean="0"/>
              <a:t> dönme</a:t>
            </a:r>
            <a:br>
              <a:rPr lang="tr-TR" sz="3000" dirty="0" smtClean="0"/>
            </a:br>
            <a:r>
              <a:rPr lang="tr-TR" sz="3000" dirty="0" smtClean="0"/>
              <a:t>- Kıta Avrupası Hukuklarında öneriden dönme</a:t>
            </a:r>
            <a:br>
              <a:rPr lang="tr-TR" sz="3000" dirty="0" smtClean="0"/>
            </a:br>
            <a:r>
              <a:rPr lang="tr-TR" sz="3000" dirty="0" smtClean="0"/>
              <a:t>- İngiliz Hukukunda öneriden dönme</a:t>
            </a:r>
            <a:r>
              <a:rPr lang="tr-TR" sz="2800" dirty="0" smtClean="0">
                <a:effectLst/>
              </a:rPr>
              <a:t/>
            </a:r>
            <a:br>
              <a:rPr lang="tr-TR" sz="2800" dirty="0" smtClean="0">
                <a:effectLst/>
              </a:rPr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776864" cy="720080"/>
          </a:xfrm>
        </p:spPr>
        <p:txBody>
          <a:bodyPr/>
          <a:lstStyle/>
          <a:p>
            <a:pPr algn="just"/>
            <a:r>
              <a:rPr lang="tr-TR" dirty="0" smtClean="0"/>
              <a:t>SÖZLEŞMELERİN KURULMASI-ÖNERİ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4963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4752528"/>
          </a:xfrm>
        </p:spPr>
        <p:txBody>
          <a:bodyPr anchor="t"/>
          <a:lstStyle/>
          <a:p>
            <a:pPr algn="l"/>
            <a:r>
              <a:rPr lang="tr-TR" sz="2800" dirty="0" smtClean="0">
                <a:effectLst/>
              </a:rPr>
              <a:t>- İngiliz hukukunda </a:t>
            </a:r>
            <a:r>
              <a:rPr lang="tr-TR" sz="2800" dirty="0" err="1" smtClean="0">
                <a:effectLst/>
              </a:rPr>
              <a:t>mailbox</a:t>
            </a:r>
            <a:r>
              <a:rPr lang="tr-TR" sz="2800" dirty="0" smtClean="0">
                <a:effectLst/>
              </a:rPr>
              <a:t> kuralı</a:t>
            </a:r>
            <a:br>
              <a:rPr lang="tr-TR" sz="2800" dirty="0" smtClean="0">
                <a:effectLst/>
              </a:rPr>
            </a:br>
            <a:r>
              <a:rPr lang="tr-TR" sz="2800" dirty="0" smtClean="0">
                <a:effectLst/>
              </a:rPr>
              <a:t>- </a:t>
            </a:r>
            <a:r>
              <a:rPr lang="tr-TR" sz="2800" dirty="0">
                <a:effectLst/>
              </a:rPr>
              <a:t>İngiliz hukuk sisteminde </a:t>
            </a:r>
            <a:r>
              <a:rPr lang="tr-TR" sz="2800" dirty="0" smtClean="0">
                <a:effectLst/>
              </a:rPr>
              <a:t>öneride bulunanın öneriden dönebileceği kabul </a:t>
            </a:r>
            <a:r>
              <a:rPr lang="tr-TR" sz="2800" dirty="0">
                <a:effectLst/>
              </a:rPr>
              <a:t>edilmiştir. Muhatap herhangi bir irade belirleyene kadar </a:t>
            </a:r>
            <a:r>
              <a:rPr lang="tr-TR" sz="2800" dirty="0" smtClean="0">
                <a:effectLst/>
              </a:rPr>
              <a:t>öneriden vazgeçebilmektedir.</a:t>
            </a:r>
            <a:r>
              <a:rPr lang="tr-TR" sz="2800" smtClean="0">
                <a:effectLst/>
              </a:rPr>
              <a:t/>
            </a:r>
            <a:br>
              <a:rPr lang="tr-TR" sz="2800" smtClean="0">
                <a:effectLst/>
              </a:rPr>
            </a:br>
            <a:r>
              <a:rPr lang="tr-TR" sz="2800" dirty="0" smtClean="0">
                <a:effectLst/>
              </a:rPr>
              <a:t/>
            </a:r>
            <a:br>
              <a:rPr lang="tr-TR" sz="2800" dirty="0" smtClean="0">
                <a:effectLst/>
              </a:rPr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776864" cy="720080"/>
          </a:xfrm>
        </p:spPr>
        <p:txBody>
          <a:bodyPr/>
          <a:lstStyle/>
          <a:p>
            <a:pPr algn="just"/>
            <a:r>
              <a:rPr lang="tr-TR" smtClean="0"/>
              <a:t>SÖZLEŞMELERİN </a:t>
            </a:r>
            <a:r>
              <a:rPr lang="tr-TR" smtClean="0"/>
              <a:t>KURULMASI-ÖNERİDEN </a:t>
            </a:r>
            <a:r>
              <a:rPr lang="tr-TR" dirty="0" smtClean="0"/>
              <a:t>DÖNME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6538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Üst Düzey">
  <a:themeElements>
    <a:clrScheme name="Üst Düzey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Üst Düze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Üst Düze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166</TotalTime>
  <Words>68</Words>
  <Application>Microsoft Office PowerPoint</Application>
  <PresentationFormat>Ekran Gösterisi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Üst Düzey</vt:lpstr>
      <vt:lpstr>- Sözleşmenin kurulması için tarafların iradelerinin uyuşması yani konsensus şarttır. Nitekim sözleşme iki irade açıklamasından doğar ve öneri ve kabulle kurulur.  - İcapta sözleşmenin tüm unsurları açıkça yer almalı ve aynen kabulü halinde sözleşme geçerli olarak kurulacak biçimde olmalıdır.  - Viyana Satım Sözleşmesinde öneri - Alman hukukunda öneri - İngiliz hukukunda öneri - İsviçre Türk hukuklarında öneri  </vt:lpstr>
      <vt:lpstr>- Kabul; sözleşme kural olarak öneride bulunana yöneltilen kabul beyanıyla kurulur. Ancak ilke olarak kabul, kayıtsız şartsız icabın özelliklerini içermesi gerekir. Aksi takdirde yeni bir öneri olarak nitelendirilir. - Öneri’den dönme - Kıta Avrupası Hukuklarında öneriden dönme - İngiliz Hukukunda öneriden dönme  </vt:lpstr>
      <vt:lpstr>- İngiliz hukukunda mailbox kuralı - İngiliz hukuk sisteminde öneride bulunanın öneriden dönebileceği kabul edilmiştir. Muhatap herhangi bir irade belirleyene kadar öneriden vazgeçebilmektedir.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Hukukunda Sözleşme Kavramı</dc:title>
  <dc:creator>Selin ÖZDEN</dc:creator>
  <cp:lastModifiedBy>SelinÖZDEN</cp:lastModifiedBy>
  <cp:revision>5</cp:revision>
  <dcterms:created xsi:type="dcterms:W3CDTF">2017-10-30T08:31:27Z</dcterms:created>
  <dcterms:modified xsi:type="dcterms:W3CDTF">2017-10-30T11:26:27Z</dcterms:modified>
</cp:coreProperties>
</file>