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56" r:id="rId2"/>
    <p:sldId id="282" r:id="rId3"/>
    <p:sldId id="283" r:id="rId4"/>
    <p:sldId id="284" r:id="rId5"/>
    <p:sldId id="285" r:id="rId6"/>
    <p:sldId id="265" r:id="rId7"/>
    <p:sldId id="286" r:id="rId8"/>
    <p:sldId id="287" r:id="rId9"/>
    <p:sldId id="288" r:id="rId10"/>
    <p:sldId id="289" r:id="rId11"/>
    <p:sldId id="290" r:id="rId12"/>
    <p:sldId id="291" r:id="rId13"/>
    <p:sldId id="292" r:id="rId14"/>
    <p:sldId id="293" r:id="rId15"/>
    <p:sldId id="294" r:id="rId16"/>
    <p:sldId id="295" r:id="rId17"/>
    <p:sldId id="264" r:id="rId18"/>
    <p:sldId id="296" r:id="rId19"/>
    <p:sldId id="297" r:id="rId20"/>
    <p:sldId id="270" r:id="rId21"/>
    <p:sldId id="273" r:id="rId22"/>
    <p:sldId id="277" r:id="rId23"/>
    <p:sldId id="279" r:id="rId24"/>
    <p:sldId id="280" r:id="rId25"/>
    <p:sldId id="281" r:id="rId26"/>
    <p:sldId id="261" r:id="rId27"/>
    <p:sldId id="262" r:id="rId28"/>
    <p:sldId id="263" r:id="rId29"/>
    <p:sldId id="260" r:id="rId30"/>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FE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74545" autoAdjust="0"/>
  </p:normalViewPr>
  <p:slideViewPr>
    <p:cSldViewPr>
      <p:cViewPr varScale="1">
        <p:scale>
          <a:sx n="70" d="100"/>
          <a:sy n="70" d="100"/>
        </p:scale>
        <p:origin x="133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A4B6B958-B071-4158-AE2E-70EC68E72484}" type="datetimeFigureOut">
              <a:rPr lang="tr-TR"/>
              <a:pPr>
                <a:defRPr/>
              </a:pPr>
              <a:t>28.03.2018</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smtClean="0"/>
              <a:t>Asıl metin stillerini düzenle</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6C94DF19-34D1-4D06-B024-477650297828}"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britannica.com/science/parasitism" TargetMode="External"/><Relationship Id="rId3" Type="http://schemas.openxmlformats.org/officeDocument/2006/relationships/hyperlink" Target="https://www.britannica.com/science/food-web" TargetMode="External"/><Relationship Id="rId7" Type="http://schemas.openxmlformats.org/officeDocument/2006/relationships/hyperlink" Target="https://www.britannica.com/science/predation"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britannica.com/science/photosynthesis" TargetMode="External"/><Relationship Id="rId5" Type="http://schemas.openxmlformats.org/officeDocument/2006/relationships/hyperlink" Target="https://www.britannica.com/science/solar-energy" TargetMode="External"/><Relationship Id="rId4" Type="http://schemas.openxmlformats.org/officeDocument/2006/relationships/hyperlink" Target="https://www.britannica.com/plant/plant" TargetMode="External"/><Relationship Id="rId9" Type="http://schemas.openxmlformats.org/officeDocument/2006/relationships/hyperlink" Target="https://www.britannica.com/science/saprotroph"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ecology, the sequence of transfers of matter and energy in the form of food from organism to organism. Food chains intertwine locally into a </a:t>
            </a:r>
            <a:r>
              <a:rPr lang="en-US" sz="1200" b="0" i="0" u="sng" kern="1200" dirty="0" smtClean="0">
                <a:solidFill>
                  <a:schemeClr val="tx1"/>
                </a:solidFill>
                <a:effectLst/>
                <a:latin typeface="+mn-lt"/>
                <a:ea typeface="+mn-ea"/>
                <a:cs typeface="+mn-cs"/>
                <a:hlinkClick r:id="rId3"/>
              </a:rPr>
              <a:t>food web</a:t>
            </a:r>
            <a:r>
              <a:rPr lang="en-US" sz="1200" b="0" i="0" kern="1200" dirty="0" smtClean="0">
                <a:solidFill>
                  <a:schemeClr val="tx1"/>
                </a:solidFill>
                <a:effectLst/>
                <a:latin typeface="+mn-lt"/>
                <a:ea typeface="+mn-ea"/>
                <a:cs typeface="+mn-cs"/>
              </a:rPr>
              <a:t> because most organisms consume more than one type of animal or </a:t>
            </a:r>
            <a:r>
              <a:rPr lang="en-US" sz="1200" b="0" i="0" u="sng" kern="1200" dirty="0" smtClean="0">
                <a:solidFill>
                  <a:schemeClr val="tx1"/>
                </a:solidFill>
                <a:effectLst/>
                <a:latin typeface="+mn-lt"/>
                <a:ea typeface="+mn-ea"/>
                <a:cs typeface="+mn-cs"/>
                <a:hlinkClick r:id="rId4"/>
              </a:rPr>
              <a:t>plant</a:t>
            </a:r>
            <a:r>
              <a:rPr lang="en-US" sz="1200" b="0" i="0" kern="1200" dirty="0" smtClean="0">
                <a:solidFill>
                  <a:schemeClr val="tx1"/>
                </a:solidFill>
                <a:effectLst/>
                <a:latin typeface="+mn-lt"/>
                <a:ea typeface="+mn-ea"/>
                <a:cs typeface="+mn-cs"/>
              </a:rPr>
              <a:t>. Plants, which convert </a:t>
            </a:r>
            <a:r>
              <a:rPr lang="en-US" sz="1200" b="0" i="0" u="sng" kern="1200" dirty="0" smtClean="0">
                <a:solidFill>
                  <a:schemeClr val="tx1"/>
                </a:solidFill>
                <a:effectLst/>
                <a:latin typeface="+mn-lt"/>
                <a:ea typeface="+mn-ea"/>
                <a:cs typeface="+mn-cs"/>
                <a:hlinkClick r:id="rId5"/>
              </a:rPr>
              <a:t>solar energy</a:t>
            </a:r>
            <a:r>
              <a:rPr lang="en-US" sz="1200" b="0" i="0" kern="1200" dirty="0" smtClean="0">
                <a:solidFill>
                  <a:schemeClr val="tx1"/>
                </a:solidFill>
                <a:effectLst/>
                <a:latin typeface="+mn-lt"/>
                <a:ea typeface="+mn-ea"/>
                <a:cs typeface="+mn-cs"/>
              </a:rPr>
              <a:t> to food by </a:t>
            </a:r>
            <a:r>
              <a:rPr lang="en-US" sz="1200" b="0" i="0" u="sng" kern="1200" dirty="0" smtClean="0">
                <a:solidFill>
                  <a:schemeClr val="tx1"/>
                </a:solidFill>
                <a:effectLst/>
                <a:latin typeface="+mn-lt"/>
                <a:ea typeface="+mn-ea"/>
                <a:cs typeface="+mn-cs"/>
                <a:hlinkClick r:id="rId6"/>
              </a:rPr>
              <a:t>photosynthesis</a:t>
            </a:r>
            <a:r>
              <a:rPr lang="en-US" sz="1200" b="0" i="0" kern="1200" dirty="0" smtClean="0">
                <a:solidFill>
                  <a:schemeClr val="tx1"/>
                </a:solidFill>
                <a:effectLst/>
                <a:latin typeface="+mn-lt"/>
                <a:ea typeface="+mn-ea"/>
                <a:cs typeface="+mn-cs"/>
              </a:rPr>
              <a:t>, are the primary food source. In a </a:t>
            </a:r>
            <a:r>
              <a:rPr lang="en-US" sz="1200" b="0" i="0" u="sng" kern="1200" dirty="0" smtClean="0">
                <a:solidFill>
                  <a:schemeClr val="tx1"/>
                </a:solidFill>
                <a:effectLst/>
                <a:latin typeface="+mn-lt"/>
                <a:ea typeface="+mn-ea"/>
                <a:cs typeface="+mn-cs"/>
                <a:hlinkClick r:id="rId7"/>
              </a:rPr>
              <a:t>predator</a:t>
            </a:r>
            <a:r>
              <a:rPr lang="en-US" sz="1200" b="0" i="0" kern="1200" dirty="0" smtClean="0">
                <a:solidFill>
                  <a:schemeClr val="tx1"/>
                </a:solidFill>
                <a:effectLst/>
                <a:latin typeface="+mn-lt"/>
                <a:ea typeface="+mn-ea"/>
                <a:cs typeface="+mn-cs"/>
              </a:rPr>
              <a:t> chain, a plant-eating animal is eaten by a flesh-eating animal. In a </a:t>
            </a:r>
            <a:r>
              <a:rPr lang="en-US" sz="1200" b="0" i="0" u="sng" kern="1200" dirty="0" smtClean="0">
                <a:solidFill>
                  <a:schemeClr val="tx1"/>
                </a:solidFill>
                <a:effectLst/>
                <a:latin typeface="+mn-lt"/>
                <a:ea typeface="+mn-ea"/>
                <a:cs typeface="+mn-cs"/>
                <a:hlinkClick r:id="rId8"/>
              </a:rPr>
              <a:t>parasite</a:t>
            </a:r>
            <a:r>
              <a:rPr lang="en-US" sz="1200" b="0" i="0" kern="1200" dirty="0" smtClean="0">
                <a:solidFill>
                  <a:schemeClr val="tx1"/>
                </a:solidFill>
                <a:effectLst/>
                <a:latin typeface="+mn-lt"/>
                <a:ea typeface="+mn-ea"/>
                <a:cs typeface="+mn-cs"/>
              </a:rPr>
              <a:t> chain, a smaller organism consumes part of a larger host and may itself be parasitized by even smaller organisms. In a </a:t>
            </a:r>
            <a:r>
              <a:rPr lang="en-US" sz="1200" b="0" i="0" u="sng" kern="1200" dirty="0" smtClean="0">
                <a:solidFill>
                  <a:schemeClr val="tx1"/>
                </a:solidFill>
                <a:effectLst/>
                <a:latin typeface="+mn-lt"/>
                <a:ea typeface="+mn-ea"/>
                <a:cs typeface="+mn-cs"/>
                <a:hlinkClick r:id="rId9"/>
              </a:rPr>
              <a:t>saprophytic</a:t>
            </a:r>
            <a:r>
              <a:rPr lang="en-US" sz="1200" b="0" i="0" kern="1200" dirty="0" smtClean="0">
                <a:solidFill>
                  <a:schemeClr val="tx1"/>
                </a:solidFill>
                <a:effectLst/>
                <a:latin typeface="+mn-lt"/>
                <a:ea typeface="+mn-ea"/>
                <a:cs typeface="+mn-cs"/>
              </a:rPr>
              <a:t> chain, microorganisms live on dead organic matter.</a:t>
            </a:r>
            <a:endParaRPr lang="en-US" dirty="0"/>
          </a:p>
        </p:txBody>
      </p:sp>
      <p:sp>
        <p:nvSpPr>
          <p:cNvPr id="4" name="Slayt Numarası Yer Tutucusu 3"/>
          <p:cNvSpPr>
            <a:spLocks noGrp="1"/>
          </p:cNvSpPr>
          <p:nvPr>
            <p:ph type="sldNum" sz="quarter" idx="10"/>
          </p:nvPr>
        </p:nvSpPr>
        <p:spPr/>
        <p:txBody>
          <a:bodyPr/>
          <a:lstStyle/>
          <a:p>
            <a:pPr>
              <a:defRPr/>
            </a:pPr>
            <a:fld id="{6C94DF19-34D1-4D06-B024-477650297828}" type="slidenum">
              <a:rPr lang="tr-TR" smtClean="0"/>
              <a:pPr>
                <a:defRPr/>
              </a:pPr>
              <a:t>20</a:t>
            </a:fld>
            <a:endParaRPr lang="tr-TR"/>
          </a:p>
        </p:txBody>
      </p:sp>
    </p:spTree>
    <p:extLst>
      <p:ext uri="{BB962C8B-B14F-4D97-AF65-F5344CB8AC3E}">
        <p14:creationId xmlns:p14="http://schemas.microsoft.com/office/powerpoint/2010/main" val="1756394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tr-TR"/>
              <a:t>Dr. Nüket BİLGEN</a:t>
            </a:r>
          </a:p>
        </p:txBody>
      </p:sp>
      <p:sp>
        <p:nvSpPr>
          <p:cNvPr id="6" name="Rectangle 6"/>
          <p:cNvSpPr>
            <a:spLocks noGrp="1" noChangeArrowheads="1"/>
          </p:cNvSpPr>
          <p:nvPr>
            <p:ph type="sldNum" sz="quarter" idx="12"/>
          </p:nvPr>
        </p:nvSpPr>
        <p:spPr>
          <a:ln/>
        </p:spPr>
        <p:txBody>
          <a:bodyPr/>
          <a:lstStyle>
            <a:lvl1pPr>
              <a:defRPr/>
            </a:lvl1pPr>
          </a:lstStyle>
          <a:p>
            <a:pPr>
              <a:defRPr/>
            </a:pPr>
            <a:fld id="{182D2F1B-8A95-436E-93AE-0D1225D07AAC}" type="slidenum">
              <a:rPr lang="es-ES" altLang="tr-TR"/>
              <a:pPr>
                <a:defRPr/>
              </a:pPr>
              <a:t>‹#›</a:t>
            </a:fld>
            <a:endParaRPr lang="es-ES" altLang="tr-TR"/>
          </a:p>
        </p:txBody>
      </p:sp>
    </p:spTree>
    <p:extLst>
      <p:ext uri="{BB962C8B-B14F-4D97-AF65-F5344CB8AC3E}">
        <p14:creationId xmlns:p14="http://schemas.microsoft.com/office/powerpoint/2010/main" val="1060972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tr-TR"/>
              <a:t>Dr. Nüket BİLGEN</a:t>
            </a:r>
          </a:p>
        </p:txBody>
      </p:sp>
      <p:sp>
        <p:nvSpPr>
          <p:cNvPr id="6" name="Rectangle 6"/>
          <p:cNvSpPr>
            <a:spLocks noGrp="1" noChangeArrowheads="1"/>
          </p:cNvSpPr>
          <p:nvPr>
            <p:ph type="sldNum" sz="quarter" idx="12"/>
          </p:nvPr>
        </p:nvSpPr>
        <p:spPr>
          <a:ln/>
        </p:spPr>
        <p:txBody>
          <a:bodyPr/>
          <a:lstStyle>
            <a:lvl1pPr>
              <a:defRPr/>
            </a:lvl1pPr>
          </a:lstStyle>
          <a:p>
            <a:pPr>
              <a:defRPr/>
            </a:pPr>
            <a:fld id="{0C55224F-4B7B-4348-8EFB-83BB6AEF8FE9}" type="slidenum">
              <a:rPr lang="es-ES" altLang="tr-TR"/>
              <a:pPr>
                <a:defRPr/>
              </a:pPr>
              <a:t>‹#›</a:t>
            </a:fld>
            <a:endParaRPr lang="es-ES" altLang="tr-TR"/>
          </a:p>
        </p:txBody>
      </p:sp>
    </p:spTree>
    <p:extLst>
      <p:ext uri="{BB962C8B-B14F-4D97-AF65-F5344CB8AC3E}">
        <p14:creationId xmlns:p14="http://schemas.microsoft.com/office/powerpoint/2010/main" val="152379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tr-TR"/>
              <a:t>Dr. Nüket BİLGEN</a:t>
            </a:r>
          </a:p>
        </p:txBody>
      </p:sp>
      <p:sp>
        <p:nvSpPr>
          <p:cNvPr id="6" name="Rectangle 6"/>
          <p:cNvSpPr>
            <a:spLocks noGrp="1" noChangeArrowheads="1"/>
          </p:cNvSpPr>
          <p:nvPr>
            <p:ph type="sldNum" sz="quarter" idx="12"/>
          </p:nvPr>
        </p:nvSpPr>
        <p:spPr>
          <a:ln/>
        </p:spPr>
        <p:txBody>
          <a:bodyPr/>
          <a:lstStyle>
            <a:lvl1pPr>
              <a:defRPr/>
            </a:lvl1pPr>
          </a:lstStyle>
          <a:p>
            <a:pPr>
              <a:defRPr/>
            </a:pPr>
            <a:fld id="{3A9E18F7-051C-409A-B86C-6B6223E1874E}" type="slidenum">
              <a:rPr lang="es-ES" altLang="tr-TR"/>
              <a:pPr>
                <a:defRPr/>
              </a:pPr>
              <a:t>‹#›</a:t>
            </a:fld>
            <a:endParaRPr lang="es-ES" altLang="tr-TR"/>
          </a:p>
        </p:txBody>
      </p:sp>
    </p:spTree>
    <p:extLst>
      <p:ext uri="{BB962C8B-B14F-4D97-AF65-F5344CB8AC3E}">
        <p14:creationId xmlns:p14="http://schemas.microsoft.com/office/powerpoint/2010/main" val="4058306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tr-TR"/>
              <a:t>Dr. Nüket BİLGEN</a:t>
            </a:r>
          </a:p>
        </p:txBody>
      </p:sp>
      <p:sp>
        <p:nvSpPr>
          <p:cNvPr id="6" name="Rectangle 6"/>
          <p:cNvSpPr>
            <a:spLocks noGrp="1" noChangeArrowheads="1"/>
          </p:cNvSpPr>
          <p:nvPr>
            <p:ph type="sldNum" sz="quarter" idx="12"/>
          </p:nvPr>
        </p:nvSpPr>
        <p:spPr>
          <a:ln/>
        </p:spPr>
        <p:txBody>
          <a:bodyPr/>
          <a:lstStyle>
            <a:lvl1pPr>
              <a:defRPr/>
            </a:lvl1pPr>
          </a:lstStyle>
          <a:p>
            <a:pPr>
              <a:defRPr/>
            </a:pPr>
            <a:fld id="{2E596FE9-E266-4783-BE76-CF786C02BEA0}" type="slidenum">
              <a:rPr lang="es-ES" altLang="tr-TR"/>
              <a:pPr>
                <a:defRPr/>
              </a:pPr>
              <a:t>‹#›</a:t>
            </a:fld>
            <a:endParaRPr lang="es-ES" altLang="tr-TR"/>
          </a:p>
        </p:txBody>
      </p:sp>
    </p:spTree>
    <p:extLst>
      <p:ext uri="{BB962C8B-B14F-4D97-AF65-F5344CB8AC3E}">
        <p14:creationId xmlns:p14="http://schemas.microsoft.com/office/powerpoint/2010/main" val="4026649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p:cNvSpPr>
            <a:spLocks noGrp="1" noChangeArrowheads="1"/>
          </p:cNvSpPr>
          <p:nvPr>
            <p:ph type="ftr" sz="quarter" idx="11"/>
          </p:nvPr>
        </p:nvSpPr>
        <p:spPr>
          <a:ln/>
        </p:spPr>
        <p:txBody>
          <a:bodyPr/>
          <a:lstStyle>
            <a:lvl1pPr>
              <a:defRPr/>
            </a:lvl1pPr>
          </a:lstStyle>
          <a:p>
            <a:pPr>
              <a:defRPr/>
            </a:pPr>
            <a:r>
              <a:rPr lang="es-ES" altLang="tr-TR"/>
              <a:t>Dr. Nüket BİLGEN</a:t>
            </a:r>
          </a:p>
        </p:txBody>
      </p:sp>
      <p:sp>
        <p:nvSpPr>
          <p:cNvPr id="6" name="Rectangle 6"/>
          <p:cNvSpPr>
            <a:spLocks noGrp="1" noChangeArrowheads="1"/>
          </p:cNvSpPr>
          <p:nvPr>
            <p:ph type="sldNum" sz="quarter" idx="12"/>
          </p:nvPr>
        </p:nvSpPr>
        <p:spPr>
          <a:ln/>
        </p:spPr>
        <p:txBody>
          <a:bodyPr/>
          <a:lstStyle>
            <a:lvl1pPr>
              <a:defRPr/>
            </a:lvl1pPr>
          </a:lstStyle>
          <a:p>
            <a:pPr>
              <a:defRPr/>
            </a:pPr>
            <a:fld id="{BDBF2080-B895-4A5B-95F7-F9B027931CAD}" type="slidenum">
              <a:rPr lang="es-ES" altLang="tr-TR"/>
              <a:pPr>
                <a:defRPr/>
              </a:pPr>
              <a:t>‹#›</a:t>
            </a:fld>
            <a:endParaRPr lang="es-ES" altLang="tr-TR"/>
          </a:p>
        </p:txBody>
      </p:sp>
    </p:spTree>
    <p:extLst>
      <p:ext uri="{BB962C8B-B14F-4D97-AF65-F5344CB8AC3E}">
        <p14:creationId xmlns:p14="http://schemas.microsoft.com/office/powerpoint/2010/main" val="2403973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p:cNvSpPr>
            <a:spLocks noGrp="1" noChangeArrowheads="1"/>
          </p:cNvSpPr>
          <p:nvPr>
            <p:ph type="ftr" sz="quarter" idx="11"/>
          </p:nvPr>
        </p:nvSpPr>
        <p:spPr>
          <a:ln/>
        </p:spPr>
        <p:txBody>
          <a:bodyPr/>
          <a:lstStyle>
            <a:lvl1pPr>
              <a:defRPr/>
            </a:lvl1pPr>
          </a:lstStyle>
          <a:p>
            <a:pPr>
              <a:defRPr/>
            </a:pPr>
            <a:r>
              <a:rPr lang="es-ES" altLang="tr-TR"/>
              <a:t>Dr. Nüket BİLGEN</a:t>
            </a:r>
          </a:p>
        </p:txBody>
      </p:sp>
      <p:sp>
        <p:nvSpPr>
          <p:cNvPr id="7" name="Rectangle 6"/>
          <p:cNvSpPr>
            <a:spLocks noGrp="1" noChangeArrowheads="1"/>
          </p:cNvSpPr>
          <p:nvPr>
            <p:ph type="sldNum" sz="quarter" idx="12"/>
          </p:nvPr>
        </p:nvSpPr>
        <p:spPr>
          <a:ln/>
        </p:spPr>
        <p:txBody>
          <a:bodyPr/>
          <a:lstStyle>
            <a:lvl1pPr>
              <a:defRPr/>
            </a:lvl1pPr>
          </a:lstStyle>
          <a:p>
            <a:pPr>
              <a:defRPr/>
            </a:pPr>
            <a:fld id="{7B59A460-AFB9-4EDB-AF18-11865DC93AF4}" type="slidenum">
              <a:rPr lang="es-ES" altLang="tr-TR"/>
              <a:pPr>
                <a:defRPr/>
              </a:pPr>
              <a:t>‹#›</a:t>
            </a:fld>
            <a:endParaRPr lang="es-ES" altLang="tr-TR"/>
          </a:p>
        </p:txBody>
      </p:sp>
    </p:spTree>
    <p:extLst>
      <p:ext uri="{BB962C8B-B14F-4D97-AF65-F5344CB8AC3E}">
        <p14:creationId xmlns:p14="http://schemas.microsoft.com/office/powerpoint/2010/main" val="97449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tr-TR"/>
          </a:p>
        </p:txBody>
      </p:sp>
      <p:sp>
        <p:nvSpPr>
          <p:cNvPr id="8" name="Rectangle 5"/>
          <p:cNvSpPr>
            <a:spLocks noGrp="1" noChangeArrowheads="1"/>
          </p:cNvSpPr>
          <p:nvPr>
            <p:ph type="ftr" sz="quarter" idx="11"/>
          </p:nvPr>
        </p:nvSpPr>
        <p:spPr>
          <a:ln/>
        </p:spPr>
        <p:txBody>
          <a:bodyPr/>
          <a:lstStyle>
            <a:lvl1pPr>
              <a:defRPr/>
            </a:lvl1pPr>
          </a:lstStyle>
          <a:p>
            <a:pPr>
              <a:defRPr/>
            </a:pPr>
            <a:r>
              <a:rPr lang="es-ES" altLang="tr-TR"/>
              <a:t>Dr. Nüket BİLGEN</a:t>
            </a:r>
          </a:p>
        </p:txBody>
      </p:sp>
      <p:sp>
        <p:nvSpPr>
          <p:cNvPr id="9" name="Rectangle 6"/>
          <p:cNvSpPr>
            <a:spLocks noGrp="1" noChangeArrowheads="1"/>
          </p:cNvSpPr>
          <p:nvPr>
            <p:ph type="sldNum" sz="quarter" idx="12"/>
          </p:nvPr>
        </p:nvSpPr>
        <p:spPr>
          <a:ln/>
        </p:spPr>
        <p:txBody>
          <a:bodyPr/>
          <a:lstStyle>
            <a:lvl1pPr>
              <a:defRPr/>
            </a:lvl1pPr>
          </a:lstStyle>
          <a:p>
            <a:pPr>
              <a:defRPr/>
            </a:pPr>
            <a:fld id="{E0E302F7-032D-46BD-84E3-CD61E4311A2D}" type="slidenum">
              <a:rPr lang="es-ES" altLang="tr-TR"/>
              <a:pPr>
                <a:defRPr/>
              </a:pPr>
              <a:t>‹#›</a:t>
            </a:fld>
            <a:endParaRPr lang="es-ES" altLang="tr-TR"/>
          </a:p>
        </p:txBody>
      </p:sp>
    </p:spTree>
    <p:extLst>
      <p:ext uri="{BB962C8B-B14F-4D97-AF65-F5344CB8AC3E}">
        <p14:creationId xmlns:p14="http://schemas.microsoft.com/office/powerpoint/2010/main" val="3798802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tr-TR"/>
          </a:p>
        </p:txBody>
      </p:sp>
      <p:sp>
        <p:nvSpPr>
          <p:cNvPr id="4" name="Rectangle 5"/>
          <p:cNvSpPr>
            <a:spLocks noGrp="1" noChangeArrowheads="1"/>
          </p:cNvSpPr>
          <p:nvPr>
            <p:ph type="ftr" sz="quarter" idx="11"/>
          </p:nvPr>
        </p:nvSpPr>
        <p:spPr>
          <a:ln/>
        </p:spPr>
        <p:txBody>
          <a:bodyPr/>
          <a:lstStyle>
            <a:lvl1pPr>
              <a:defRPr/>
            </a:lvl1pPr>
          </a:lstStyle>
          <a:p>
            <a:pPr>
              <a:defRPr/>
            </a:pPr>
            <a:r>
              <a:rPr lang="es-ES" altLang="tr-TR"/>
              <a:t>Dr. Nüket BİLGEN</a:t>
            </a:r>
          </a:p>
        </p:txBody>
      </p:sp>
      <p:sp>
        <p:nvSpPr>
          <p:cNvPr id="5" name="Rectangle 6"/>
          <p:cNvSpPr>
            <a:spLocks noGrp="1" noChangeArrowheads="1"/>
          </p:cNvSpPr>
          <p:nvPr>
            <p:ph type="sldNum" sz="quarter" idx="12"/>
          </p:nvPr>
        </p:nvSpPr>
        <p:spPr>
          <a:ln/>
        </p:spPr>
        <p:txBody>
          <a:bodyPr/>
          <a:lstStyle>
            <a:lvl1pPr>
              <a:defRPr/>
            </a:lvl1pPr>
          </a:lstStyle>
          <a:p>
            <a:pPr>
              <a:defRPr/>
            </a:pPr>
            <a:fld id="{DC828F58-D83A-4EA0-A737-89BC1B54ED61}" type="slidenum">
              <a:rPr lang="es-ES" altLang="tr-TR"/>
              <a:pPr>
                <a:defRPr/>
              </a:pPr>
              <a:t>‹#›</a:t>
            </a:fld>
            <a:endParaRPr lang="es-ES" altLang="tr-TR"/>
          </a:p>
        </p:txBody>
      </p:sp>
    </p:spTree>
    <p:extLst>
      <p:ext uri="{BB962C8B-B14F-4D97-AF65-F5344CB8AC3E}">
        <p14:creationId xmlns:p14="http://schemas.microsoft.com/office/powerpoint/2010/main" val="3332595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tr-TR"/>
          </a:p>
        </p:txBody>
      </p:sp>
      <p:sp>
        <p:nvSpPr>
          <p:cNvPr id="3" name="Rectangle 5"/>
          <p:cNvSpPr>
            <a:spLocks noGrp="1" noChangeArrowheads="1"/>
          </p:cNvSpPr>
          <p:nvPr>
            <p:ph type="ftr" sz="quarter" idx="11"/>
          </p:nvPr>
        </p:nvSpPr>
        <p:spPr>
          <a:ln/>
        </p:spPr>
        <p:txBody>
          <a:bodyPr/>
          <a:lstStyle>
            <a:lvl1pPr>
              <a:defRPr/>
            </a:lvl1pPr>
          </a:lstStyle>
          <a:p>
            <a:pPr>
              <a:defRPr/>
            </a:pPr>
            <a:r>
              <a:rPr lang="es-ES" altLang="tr-TR"/>
              <a:t>Dr. Nüket BİLGEN</a:t>
            </a:r>
          </a:p>
        </p:txBody>
      </p:sp>
      <p:sp>
        <p:nvSpPr>
          <p:cNvPr id="4" name="Rectangle 6"/>
          <p:cNvSpPr>
            <a:spLocks noGrp="1" noChangeArrowheads="1"/>
          </p:cNvSpPr>
          <p:nvPr>
            <p:ph type="sldNum" sz="quarter" idx="12"/>
          </p:nvPr>
        </p:nvSpPr>
        <p:spPr>
          <a:ln/>
        </p:spPr>
        <p:txBody>
          <a:bodyPr/>
          <a:lstStyle>
            <a:lvl1pPr>
              <a:defRPr/>
            </a:lvl1pPr>
          </a:lstStyle>
          <a:p>
            <a:pPr>
              <a:defRPr/>
            </a:pPr>
            <a:fld id="{B17773E3-8980-4844-AC50-097BF8A4483D}" type="slidenum">
              <a:rPr lang="es-ES" altLang="tr-TR"/>
              <a:pPr>
                <a:defRPr/>
              </a:pPr>
              <a:t>‹#›</a:t>
            </a:fld>
            <a:endParaRPr lang="es-ES" altLang="tr-TR"/>
          </a:p>
        </p:txBody>
      </p:sp>
    </p:spTree>
    <p:extLst>
      <p:ext uri="{BB962C8B-B14F-4D97-AF65-F5344CB8AC3E}">
        <p14:creationId xmlns:p14="http://schemas.microsoft.com/office/powerpoint/2010/main" val="1990531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p:cNvSpPr>
            <a:spLocks noGrp="1" noChangeArrowheads="1"/>
          </p:cNvSpPr>
          <p:nvPr>
            <p:ph type="ftr" sz="quarter" idx="11"/>
          </p:nvPr>
        </p:nvSpPr>
        <p:spPr>
          <a:ln/>
        </p:spPr>
        <p:txBody>
          <a:bodyPr/>
          <a:lstStyle>
            <a:lvl1pPr>
              <a:defRPr/>
            </a:lvl1pPr>
          </a:lstStyle>
          <a:p>
            <a:pPr>
              <a:defRPr/>
            </a:pPr>
            <a:r>
              <a:rPr lang="es-ES" altLang="tr-TR"/>
              <a:t>Dr. Nüket BİLGEN</a:t>
            </a:r>
          </a:p>
        </p:txBody>
      </p:sp>
      <p:sp>
        <p:nvSpPr>
          <p:cNvPr id="7" name="Rectangle 6"/>
          <p:cNvSpPr>
            <a:spLocks noGrp="1" noChangeArrowheads="1"/>
          </p:cNvSpPr>
          <p:nvPr>
            <p:ph type="sldNum" sz="quarter" idx="12"/>
          </p:nvPr>
        </p:nvSpPr>
        <p:spPr>
          <a:ln/>
        </p:spPr>
        <p:txBody>
          <a:bodyPr/>
          <a:lstStyle>
            <a:lvl1pPr>
              <a:defRPr/>
            </a:lvl1pPr>
          </a:lstStyle>
          <a:p>
            <a:pPr>
              <a:defRPr/>
            </a:pPr>
            <a:fld id="{F02B1C5A-F05E-4BA6-80AE-26579B71B311}" type="slidenum">
              <a:rPr lang="es-ES" altLang="tr-TR"/>
              <a:pPr>
                <a:defRPr/>
              </a:pPr>
              <a:t>‹#›</a:t>
            </a:fld>
            <a:endParaRPr lang="es-ES" altLang="tr-TR"/>
          </a:p>
        </p:txBody>
      </p:sp>
    </p:spTree>
    <p:extLst>
      <p:ext uri="{BB962C8B-B14F-4D97-AF65-F5344CB8AC3E}">
        <p14:creationId xmlns:p14="http://schemas.microsoft.com/office/powerpoint/2010/main" val="3753788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p:cNvSpPr>
            <a:spLocks noGrp="1" noChangeArrowheads="1"/>
          </p:cNvSpPr>
          <p:nvPr>
            <p:ph type="ftr" sz="quarter" idx="11"/>
          </p:nvPr>
        </p:nvSpPr>
        <p:spPr>
          <a:ln/>
        </p:spPr>
        <p:txBody>
          <a:bodyPr/>
          <a:lstStyle>
            <a:lvl1pPr>
              <a:defRPr/>
            </a:lvl1pPr>
          </a:lstStyle>
          <a:p>
            <a:pPr>
              <a:defRPr/>
            </a:pPr>
            <a:r>
              <a:rPr lang="es-ES" altLang="tr-TR"/>
              <a:t>Dr. Nüket BİLGEN</a:t>
            </a:r>
          </a:p>
        </p:txBody>
      </p:sp>
      <p:sp>
        <p:nvSpPr>
          <p:cNvPr id="7" name="Rectangle 6"/>
          <p:cNvSpPr>
            <a:spLocks noGrp="1" noChangeArrowheads="1"/>
          </p:cNvSpPr>
          <p:nvPr>
            <p:ph type="sldNum" sz="quarter" idx="12"/>
          </p:nvPr>
        </p:nvSpPr>
        <p:spPr>
          <a:ln/>
        </p:spPr>
        <p:txBody>
          <a:bodyPr/>
          <a:lstStyle>
            <a:lvl1pPr>
              <a:defRPr/>
            </a:lvl1pPr>
          </a:lstStyle>
          <a:p>
            <a:pPr>
              <a:defRPr/>
            </a:pPr>
            <a:fld id="{74CC2ECB-7DC2-4516-BBF0-F474F02BC46E}" type="slidenum">
              <a:rPr lang="es-ES" altLang="tr-TR"/>
              <a:pPr>
                <a:defRPr/>
              </a:pPr>
              <a:t>‹#›</a:t>
            </a:fld>
            <a:endParaRPr lang="es-ES" altLang="tr-TR"/>
          </a:p>
        </p:txBody>
      </p:sp>
    </p:spTree>
    <p:extLst>
      <p:ext uri="{BB962C8B-B14F-4D97-AF65-F5344CB8AC3E}">
        <p14:creationId xmlns:p14="http://schemas.microsoft.com/office/powerpoint/2010/main" val="201166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tr-TR"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tr-TR" smtClean="0"/>
              <a:t>Haga clic para modificar el estilo de texto del patrón</a:t>
            </a:r>
          </a:p>
          <a:p>
            <a:pPr lvl="1"/>
            <a:r>
              <a:rPr lang="es-ES" altLang="tr-TR" smtClean="0"/>
              <a:t>Segundo nivel</a:t>
            </a:r>
          </a:p>
          <a:p>
            <a:pPr lvl="2"/>
            <a:r>
              <a:rPr lang="es-ES" altLang="tr-TR" smtClean="0"/>
              <a:t>Tercer nivel</a:t>
            </a:r>
          </a:p>
          <a:p>
            <a:pPr lvl="3"/>
            <a:r>
              <a:rPr lang="es-ES" altLang="tr-TR" smtClean="0"/>
              <a:t>Cuarto nivel</a:t>
            </a:r>
          </a:p>
          <a:p>
            <a:pPr lvl="4"/>
            <a:r>
              <a:rPr lang="es-ES" altLang="tr-TR"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r>
              <a:rPr lang="es-ES" altLang="tr-TR"/>
              <a:t>Dr. Nüket BİLGEN</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F131EDB-54DA-41B6-A68E-E2AD250373A4}" type="slidenum">
              <a:rPr lang="es-ES" altLang="tr-TR"/>
              <a:pPr>
                <a:defRPr/>
              </a:pPr>
              <a:t>‹#›</a:t>
            </a:fld>
            <a:endParaRPr lang="es-ES"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limatedata.info/forcing/albedo/" TargetMode="External"/><Relationship Id="rId2" Type="http://schemas.openxmlformats.org/officeDocument/2006/relationships/hyperlink" Target="https://www.youtube.com/watch?v=ZouWWVyz9v8"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khanacademy.org/science/biology/bacteria-archaea/prokaryote-metabolism-ecology/a/prokaryote-metabolism-nutrition" TargetMode="External"/><Relationship Id="rId2" Type="http://schemas.openxmlformats.org/officeDocument/2006/relationships/hyperlink" Target="https://www.khanacademy.org/science/biology/photosynthesis-in-plants/introduction-to-stages-of-photosynthesis/v/photosynthesi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2"/>
          <p:cNvSpPr>
            <a:spLocks noGrp="1" noChangeArrowheads="1"/>
          </p:cNvSpPr>
          <p:nvPr>
            <p:ph type="ctrTitle"/>
          </p:nvPr>
        </p:nvSpPr>
        <p:spPr>
          <a:xfrm>
            <a:off x="684213" y="1844675"/>
            <a:ext cx="7772400" cy="1830388"/>
          </a:xfrm>
        </p:spPr>
        <p:txBody>
          <a:bodyPr anchor="ctr"/>
          <a:lstStyle/>
          <a:p>
            <a:pPr eaLnBrk="1" hangingPunct="1"/>
            <a:r>
              <a:rPr lang="en-US" altLang="tr-TR" sz="4400" b="1" dirty="0" smtClean="0">
                <a:solidFill>
                  <a:srgbClr val="00B050"/>
                </a:solidFill>
                <a:effectLst>
                  <a:outerShdw blurRad="38100" dist="38100" dir="2700000" algn="tl">
                    <a:srgbClr val="000000">
                      <a:alpha val="43137"/>
                    </a:srgbClr>
                  </a:outerShdw>
                </a:effectLst>
              </a:rPr>
              <a:t>Ecology and Environmental Biology</a:t>
            </a:r>
            <a:r>
              <a:rPr lang="tr-TR" altLang="tr-TR" sz="4400" b="1" dirty="0" smtClean="0">
                <a:solidFill>
                  <a:srgbClr val="00B050"/>
                </a:solidFill>
                <a:effectLst>
                  <a:outerShdw blurRad="38100" dist="38100" dir="2700000" algn="tl">
                    <a:srgbClr val="000000">
                      <a:alpha val="43137"/>
                    </a:srgbClr>
                  </a:outerShdw>
                </a:effectLst>
              </a:rPr>
              <a:t/>
            </a:r>
            <a:br>
              <a:rPr lang="tr-TR" altLang="tr-TR" sz="4400" b="1" dirty="0" smtClean="0">
                <a:solidFill>
                  <a:srgbClr val="00B050"/>
                </a:solidFill>
                <a:effectLst>
                  <a:outerShdw blurRad="38100" dist="38100" dir="2700000" algn="tl">
                    <a:srgbClr val="000000">
                      <a:alpha val="43137"/>
                    </a:srgbClr>
                  </a:outerShdw>
                </a:effectLst>
              </a:rPr>
            </a:br>
            <a:endParaRPr lang="en-US" altLang="tr-TR" sz="4400" b="1" dirty="0" smtClean="0">
              <a:solidFill>
                <a:srgbClr val="00B050"/>
              </a:solidFill>
              <a:effectLst>
                <a:outerShdw blurRad="38100" dist="38100" dir="2700000" algn="tl">
                  <a:srgbClr val="000000">
                    <a:alpha val="43137"/>
                  </a:srgbClr>
                </a:outerShdw>
              </a:effectLst>
            </a:endParaRPr>
          </a:p>
        </p:txBody>
      </p:sp>
      <p:sp>
        <p:nvSpPr>
          <p:cNvPr id="3075" name="Metin kutusu 5"/>
          <p:cNvSpPr txBox="1">
            <a:spLocks noChangeArrowheads="1"/>
          </p:cNvSpPr>
          <p:nvPr/>
        </p:nvSpPr>
        <p:spPr bwMode="auto">
          <a:xfrm>
            <a:off x="2987675" y="4581525"/>
            <a:ext cx="39608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tr-TR" altLang="tr-TR" sz="2800" b="1" dirty="0">
                <a:solidFill>
                  <a:srgbClr val="FFC000"/>
                </a:solidFill>
                <a:effectLst>
                  <a:outerShdw blurRad="38100" dist="38100" dir="2700000" algn="tl">
                    <a:srgbClr val="000000">
                      <a:alpha val="43137"/>
                    </a:srgbClr>
                  </a:outerShdw>
                </a:effectLst>
              </a:rPr>
              <a:t>Dr. Nüket BİLGEN</a:t>
            </a:r>
            <a:r>
              <a:rPr lang="en-US" altLang="tr-TR" sz="2800" b="1" dirty="0">
                <a:solidFill>
                  <a:srgbClr val="FFC000"/>
                </a:solidFill>
                <a:effectLst>
                  <a:outerShdw blurRad="38100" dist="38100" dir="2700000" algn="tl">
                    <a:srgbClr val="000000">
                      <a:alpha val="43137"/>
                    </a:srgbClr>
                  </a:outerShdw>
                </a:effectLst>
              </a:rPr>
              <a:t/>
            </a:r>
            <a:br>
              <a:rPr lang="en-US" altLang="tr-TR" sz="2800" b="1" dirty="0">
                <a:solidFill>
                  <a:srgbClr val="FFC000"/>
                </a:solidFill>
                <a:effectLst>
                  <a:outerShdw blurRad="38100" dist="38100" dir="2700000" algn="tl">
                    <a:srgbClr val="000000">
                      <a:alpha val="43137"/>
                    </a:srgbClr>
                  </a:outerShdw>
                </a:effectLst>
              </a:rPr>
            </a:br>
            <a:endParaRPr lang="tr-TR" altLang="en-US" sz="2800" b="1"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5496" y="188640"/>
            <a:ext cx="8229600" cy="4525963"/>
          </a:xfrm>
        </p:spPr>
        <p:txBody>
          <a:bodyPr/>
          <a:lstStyle/>
          <a:p>
            <a:pPr lvl="0"/>
            <a:r>
              <a:rPr lang="en-US" dirty="0"/>
              <a:t>The organisms that eat the primary consumers are called </a:t>
            </a:r>
            <a:r>
              <a:rPr lang="en-US" b="1" dirty="0"/>
              <a:t>secondary consumers</a:t>
            </a:r>
            <a:r>
              <a:rPr lang="en-US" dirty="0"/>
              <a:t>. Secondary consumers are generally meat-eaters—</a:t>
            </a:r>
            <a:r>
              <a:rPr lang="en-US" b="1" dirty="0"/>
              <a:t>carnivores</a:t>
            </a:r>
            <a:r>
              <a:rPr lang="en-US" dirty="0"/>
              <a:t>.</a:t>
            </a:r>
          </a:p>
          <a:p>
            <a:pPr lvl="0"/>
            <a:r>
              <a:rPr lang="en-US" dirty="0"/>
              <a:t>The organisms that eat the secondary consumers are called </a:t>
            </a:r>
            <a:r>
              <a:rPr lang="en-US" b="1" dirty="0"/>
              <a:t>tertiary consumers</a:t>
            </a:r>
            <a:r>
              <a:rPr lang="en-US" dirty="0"/>
              <a:t>. These are carnivore-eating carnivores, like eagles or big fish.</a:t>
            </a:r>
          </a:p>
          <a:p>
            <a:pPr lvl="0"/>
            <a:r>
              <a:rPr lang="en-US" dirty="0"/>
              <a:t>Some food chains have additional levels, such as </a:t>
            </a:r>
            <a:r>
              <a:rPr lang="en-US" b="1" dirty="0"/>
              <a:t>quaternary consumers</a:t>
            </a:r>
            <a:r>
              <a:rPr lang="en-US" dirty="0"/>
              <a:t>—carnivores that eat tertiary consumers. Organisms at the very top of a food chain are called </a:t>
            </a:r>
            <a:r>
              <a:rPr lang="en-US" b="1" dirty="0"/>
              <a:t>apex consumers</a:t>
            </a:r>
            <a:r>
              <a:rPr lang="en-US" dirty="0"/>
              <a:t>.</a:t>
            </a:r>
          </a:p>
          <a:p>
            <a:endParaRPr lang="en-US" dirty="0"/>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10</a:t>
            </a:fld>
            <a:endParaRPr lang="es-ES" altLang="tr-TR"/>
          </a:p>
        </p:txBody>
      </p:sp>
    </p:spTree>
    <p:extLst>
      <p:ext uri="{BB962C8B-B14F-4D97-AF65-F5344CB8AC3E}">
        <p14:creationId xmlns:p14="http://schemas.microsoft.com/office/powerpoint/2010/main" val="1519970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smtClean="0"/>
              <a:t>Decomposers</a:t>
            </a:r>
            <a:endParaRPr lang="en-US" dirty="0"/>
          </a:p>
        </p:txBody>
      </p:sp>
      <p:sp>
        <p:nvSpPr>
          <p:cNvPr id="3" name="İçerik Yer Tutucusu 2"/>
          <p:cNvSpPr>
            <a:spLocks noGrp="1"/>
          </p:cNvSpPr>
          <p:nvPr>
            <p:ph idx="1"/>
          </p:nvPr>
        </p:nvSpPr>
        <p:spPr/>
        <p:txBody>
          <a:bodyPr/>
          <a:lstStyle/>
          <a:p>
            <a:r>
              <a:rPr lang="en-US" dirty="0"/>
              <a:t>organisms that break down dead organic material and wastes</a:t>
            </a:r>
            <a:r>
              <a:rPr lang="en-US" dirty="0" smtClean="0"/>
              <a:t>.</a:t>
            </a:r>
            <a:endParaRPr lang="tr-TR" dirty="0" smtClean="0"/>
          </a:p>
          <a:p>
            <a:r>
              <a:rPr lang="en-US" sz="2400" dirty="0" smtClean="0"/>
              <a:t>the </a:t>
            </a:r>
            <a:r>
              <a:rPr lang="en-US" sz="2400" dirty="0"/>
              <a:t>decomposer level runs parallel to the standard hierarchy of primary, secondary, and tertiary consumers.</a:t>
            </a:r>
          </a:p>
          <a:p>
            <a:endParaRPr lang="en-US" dirty="0"/>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11</a:t>
            </a:fld>
            <a:endParaRPr lang="es-ES" altLang="tr-TR"/>
          </a:p>
        </p:txBody>
      </p:sp>
      <p:pic>
        <p:nvPicPr>
          <p:cNvPr id="2050" name="Picture 2" descr="food chain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501008"/>
            <a:ext cx="5693057" cy="2982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245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err="1"/>
              <a:t>detritivores</a:t>
            </a:r>
            <a:endParaRPr lang="en-US" dirty="0"/>
          </a:p>
        </p:txBody>
      </p:sp>
      <p:sp>
        <p:nvSpPr>
          <p:cNvPr id="3" name="İçerik Yer Tutucusu 2"/>
          <p:cNvSpPr>
            <a:spLocks noGrp="1"/>
          </p:cNvSpPr>
          <p:nvPr>
            <p:ph idx="1"/>
          </p:nvPr>
        </p:nvSpPr>
        <p:spPr/>
        <p:txBody>
          <a:bodyPr/>
          <a:lstStyle/>
          <a:p>
            <a:r>
              <a:rPr lang="en-US" dirty="0"/>
              <a:t>multicellular animals such as earthworms, crabs, </a:t>
            </a:r>
            <a:r>
              <a:rPr lang="en-US" dirty="0" smtClean="0"/>
              <a:t>slugs</a:t>
            </a:r>
            <a:r>
              <a:rPr lang="tr-TR" dirty="0" smtClean="0"/>
              <a:t>…</a:t>
            </a:r>
          </a:p>
          <a:p>
            <a:r>
              <a:rPr lang="en-US" dirty="0"/>
              <a:t>They not only feed on dead organic matter but often fragment it as well, making it more available for bacterial or fungal decomposers.</a:t>
            </a:r>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12</a:t>
            </a:fld>
            <a:endParaRPr lang="es-ES" altLang="tr-TR"/>
          </a:p>
        </p:txBody>
      </p:sp>
    </p:spTree>
    <p:extLst>
      <p:ext uri="{BB962C8B-B14F-4D97-AF65-F5344CB8AC3E}">
        <p14:creationId xmlns:p14="http://schemas.microsoft.com/office/powerpoint/2010/main" val="458935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a:xfrm>
            <a:off x="472278" y="3227263"/>
            <a:ext cx="8229600" cy="2409131"/>
          </a:xfrm>
        </p:spPr>
        <p:txBody>
          <a:bodyPr/>
          <a:lstStyle/>
          <a:p>
            <a:r>
              <a:rPr lang="en-US" dirty="0"/>
              <a:t>Decomposers as a group play a critical role in keeping ecosystems healthy. When they break down dead material and wastes, they release nutrients that can be recycled and used as building blocks by primary producers.</a:t>
            </a:r>
          </a:p>
          <a:p>
            <a:endParaRPr lang="en-US" dirty="0"/>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13</a:t>
            </a:fld>
            <a:endParaRPr lang="es-ES" altLang="tr-T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1" name="Resim 4" descr="https://ka-perseus-images.s3.amazonaws.com/3782b97b3785a1e021fa56a4ad6c4e6802cb583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071" y="244231"/>
            <a:ext cx="8193729" cy="28604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804862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21242C"/>
                </a:solidFill>
                <a:effectLst/>
                <a:latin typeface="inherit"/>
                <a:ea typeface="Times New Roman" panose="02020603050405020304" pitchFamily="18" charset="0"/>
                <a:cs typeface="Helvetica" panose="020B0604020202020204" pitchFamily="34" charset="0"/>
              </a:rPr>
              <a:t>Examples of decomposers: left, fungi growing on a log; right, an earthworm.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97328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a:t>Food </a:t>
            </a:r>
            <a:r>
              <a:rPr lang="en-US" b="1" dirty="0" smtClean="0"/>
              <a:t>web</a:t>
            </a:r>
            <a:r>
              <a:rPr lang="tr-TR" b="1" dirty="0" smtClean="0"/>
              <a:t>s</a:t>
            </a:r>
            <a:endParaRPr lang="en-US" dirty="0"/>
          </a:p>
        </p:txBody>
      </p:sp>
      <p:sp>
        <p:nvSpPr>
          <p:cNvPr id="3" name="İçerik Yer Tutucusu 2"/>
          <p:cNvSpPr>
            <a:spLocks noGrp="1"/>
          </p:cNvSpPr>
          <p:nvPr>
            <p:ph idx="1"/>
          </p:nvPr>
        </p:nvSpPr>
        <p:spPr/>
        <p:txBody>
          <a:bodyPr/>
          <a:lstStyle/>
          <a:p>
            <a:r>
              <a:rPr lang="tr-TR" dirty="0" err="1" smtClean="0"/>
              <a:t>Think</a:t>
            </a:r>
            <a:r>
              <a:rPr lang="tr-TR" dirty="0" smtClean="0"/>
              <a:t> of hamburger </a:t>
            </a:r>
            <a:r>
              <a:rPr lang="tr-TR" dirty="0" err="1" smtClean="0"/>
              <a:t>example</a:t>
            </a:r>
            <a:r>
              <a:rPr lang="tr-TR" dirty="0" smtClean="0"/>
              <a:t>.</a:t>
            </a:r>
          </a:p>
          <a:p>
            <a:endParaRPr lang="tr-TR" dirty="0"/>
          </a:p>
          <a:p>
            <a:endParaRPr lang="tr-TR" dirty="0" smtClean="0"/>
          </a:p>
          <a:p>
            <a:endParaRPr lang="tr-TR" dirty="0"/>
          </a:p>
          <a:p>
            <a:endParaRPr lang="tr-TR" dirty="0" smtClean="0"/>
          </a:p>
          <a:p>
            <a:r>
              <a:rPr lang="en-US" dirty="0"/>
              <a:t>To represent </a:t>
            </a:r>
            <a:r>
              <a:rPr lang="tr-TR" dirty="0" err="1" smtClean="0"/>
              <a:t>who</a:t>
            </a:r>
            <a:r>
              <a:rPr lang="tr-TR" dirty="0" smtClean="0"/>
              <a:t> </a:t>
            </a:r>
            <a:r>
              <a:rPr lang="tr-TR" dirty="0" err="1" smtClean="0"/>
              <a:t>eats</a:t>
            </a:r>
            <a:r>
              <a:rPr lang="tr-TR" dirty="0" smtClean="0"/>
              <a:t> </a:t>
            </a:r>
            <a:r>
              <a:rPr lang="tr-TR" dirty="0" err="1" smtClean="0"/>
              <a:t>who</a:t>
            </a:r>
            <a:r>
              <a:rPr lang="en-US" dirty="0" smtClean="0"/>
              <a:t> </a:t>
            </a:r>
            <a:r>
              <a:rPr lang="en-US" dirty="0"/>
              <a:t>relationships more accurately, we </a:t>
            </a:r>
            <a:r>
              <a:rPr lang="en-US" dirty="0" smtClean="0"/>
              <a:t>use </a:t>
            </a:r>
            <a:r>
              <a:rPr lang="en-US" dirty="0"/>
              <a:t>a </a:t>
            </a:r>
            <a:r>
              <a:rPr lang="en-US" i="1" dirty="0"/>
              <a:t>food web</a:t>
            </a:r>
            <a:r>
              <a:rPr lang="en-US" dirty="0"/>
              <a:t>, </a:t>
            </a:r>
            <a:endParaRPr lang="tr-TR" dirty="0" smtClean="0"/>
          </a:p>
          <a:p>
            <a:pPr marL="0" indent="0">
              <a:buNone/>
            </a:pPr>
            <a:r>
              <a:rPr lang="en-US" sz="2400" dirty="0" smtClean="0"/>
              <a:t>a </a:t>
            </a:r>
            <a:r>
              <a:rPr lang="en-US" sz="2400" dirty="0"/>
              <a:t>graph that shows all the trophic—eating-related—interactions between various species in an ecosystem. </a:t>
            </a:r>
            <a:endParaRPr lang="tr-TR" sz="2400" dirty="0" smtClean="0"/>
          </a:p>
          <a:p>
            <a:endParaRPr lang="en-US" dirty="0"/>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14</a:t>
            </a:fld>
            <a:endParaRPr lang="es-ES" altLang="tr-TR"/>
          </a:p>
        </p:txBody>
      </p:sp>
      <p:pic>
        <p:nvPicPr>
          <p:cNvPr id="5" name="Picture 4" descr="hamburger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8899" y="2204864"/>
            <a:ext cx="3443325" cy="22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486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15</a:t>
            </a:fld>
            <a:endParaRPr lang="es-ES" altLang="tr-TR"/>
          </a:p>
        </p:txBody>
      </p:sp>
      <p:pic>
        <p:nvPicPr>
          <p:cNvPr id="5" name="Resim 4" descr="https://ka-perseus-images.s3.amazonaws.com/ca8f41e91ed2c53be81c69913d41ebf357e59909.png"/>
          <p:cNvPicPr/>
          <p:nvPr/>
        </p:nvPicPr>
        <p:blipFill>
          <a:blip r:embed="rId2">
            <a:extLst>
              <a:ext uri="{28A0092B-C50C-407E-A947-70E740481C1C}">
                <a14:useLocalDpi xmlns:a14="http://schemas.microsoft.com/office/drawing/2010/main" val="0"/>
              </a:ext>
            </a:extLst>
          </a:blip>
          <a:srcRect/>
          <a:stretch>
            <a:fillRect/>
          </a:stretch>
        </p:blipFill>
        <p:spPr bwMode="auto">
          <a:xfrm>
            <a:off x="107504" y="908720"/>
            <a:ext cx="8784976" cy="4560957"/>
          </a:xfrm>
          <a:prstGeom prst="rect">
            <a:avLst/>
          </a:prstGeom>
          <a:noFill/>
          <a:ln>
            <a:noFill/>
          </a:ln>
        </p:spPr>
      </p:pic>
    </p:spTree>
    <p:extLst>
      <p:ext uri="{BB962C8B-B14F-4D97-AF65-F5344CB8AC3E}">
        <p14:creationId xmlns:p14="http://schemas.microsoft.com/office/powerpoint/2010/main" val="298134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16</a:t>
            </a:fld>
            <a:endParaRPr lang="es-ES" altLang="tr-TR"/>
          </a:p>
        </p:txBody>
      </p:sp>
      <p:pic>
        <p:nvPicPr>
          <p:cNvPr id="5" name="Resim 4" descr="https://ka-perseus-images.s3.amazonaws.com/fbed12780809200ef7813dba72d06443b5476320.png"/>
          <p:cNvPicPr/>
          <p:nvPr/>
        </p:nvPicPr>
        <p:blipFill>
          <a:blip r:embed="rId2">
            <a:extLst>
              <a:ext uri="{28A0092B-C50C-407E-A947-70E740481C1C}">
                <a14:useLocalDpi xmlns:a14="http://schemas.microsoft.com/office/drawing/2010/main" val="0"/>
              </a:ext>
            </a:extLst>
          </a:blip>
          <a:srcRect/>
          <a:stretch>
            <a:fillRect/>
          </a:stretch>
        </p:blipFill>
        <p:spPr bwMode="auto">
          <a:xfrm>
            <a:off x="1259632" y="-52053"/>
            <a:ext cx="6903888" cy="6791499"/>
          </a:xfrm>
          <a:prstGeom prst="rect">
            <a:avLst/>
          </a:prstGeom>
          <a:noFill/>
          <a:ln>
            <a:noFill/>
          </a:ln>
        </p:spPr>
      </p:pic>
    </p:spTree>
    <p:extLst>
      <p:ext uri="{BB962C8B-B14F-4D97-AF65-F5344CB8AC3E}">
        <p14:creationId xmlns:p14="http://schemas.microsoft.com/office/powerpoint/2010/main" val="1547319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899592" y="487760"/>
            <a:ext cx="7673580" cy="685800"/>
          </a:xfrm>
        </p:spPr>
        <p:txBody>
          <a:bodyPr/>
          <a:lstStyle/>
          <a:p>
            <a:pPr eaLnBrk="1" hangingPunct="1"/>
            <a:r>
              <a:rPr lang="tr-TR" altLang="en-US" dirty="0" smtClean="0"/>
              <a:t>Dynamics of </a:t>
            </a:r>
            <a:r>
              <a:rPr lang="tr-TR" altLang="en-US" dirty="0" err="1" smtClean="0"/>
              <a:t>the</a:t>
            </a:r>
            <a:r>
              <a:rPr lang="tr-TR" altLang="en-US" dirty="0" smtClean="0"/>
              <a:t> </a:t>
            </a:r>
            <a:r>
              <a:rPr lang="tr-TR" altLang="en-US" dirty="0" err="1" smtClean="0"/>
              <a:t>Ecosystem</a:t>
            </a:r>
            <a:r>
              <a:rPr lang="tr-TR" altLang="en-US" dirty="0" smtClean="0"/>
              <a:t>…</a:t>
            </a:r>
            <a:endParaRPr lang="en-US" altLang="en-US" dirty="0" smtClean="0"/>
          </a:p>
        </p:txBody>
      </p:sp>
      <p:sp>
        <p:nvSpPr>
          <p:cNvPr id="28675" name="Content Placeholder 2"/>
          <p:cNvSpPr>
            <a:spLocks noGrp="1"/>
          </p:cNvSpPr>
          <p:nvPr>
            <p:ph idx="1"/>
          </p:nvPr>
        </p:nvSpPr>
        <p:spPr>
          <a:xfrm>
            <a:off x="395536" y="1162472"/>
            <a:ext cx="7511405" cy="4847804"/>
          </a:xfrm>
        </p:spPr>
        <p:txBody>
          <a:bodyPr/>
          <a:lstStyle/>
          <a:p>
            <a:pPr algn="just" eaLnBrk="1" hangingPunct="1">
              <a:lnSpc>
                <a:spcPct val="120000"/>
              </a:lnSpc>
              <a:spcBef>
                <a:spcPct val="0"/>
              </a:spcBef>
            </a:pPr>
            <a:r>
              <a:rPr lang="en-US" altLang="en-US" sz="2400" dirty="0">
                <a:solidFill>
                  <a:srgbClr val="000000"/>
                </a:solidFill>
                <a:latin typeface="Arial" panose="020B0604020202020204" pitchFamily="34" charset="0"/>
              </a:rPr>
              <a:t>The dynamic of the ecosystem is </a:t>
            </a:r>
            <a:r>
              <a:rPr lang="tr-TR" altLang="en-US" sz="2400" dirty="0" err="1" smtClean="0">
                <a:solidFill>
                  <a:srgbClr val="000000"/>
                </a:solidFill>
                <a:latin typeface="Arial" panose="020B0604020202020204" pitchFamily="34" charset="0"/>
              </a:rPr>
              <a:t>formed</a:t>
            </a:r>
            <a:r>
              <a:rPr lang="tr-TR" altLang="en-US" sz="2400" dirty="0" smtClean="0">
                <a:solidFill>
                  <a:srgbClr val="000000"/>
                </a:solidFill>
                <a:latin typeface="Arial" panose="020B0604020202020204" pitchFamily="34" charset="0"/>
              </a:rPr>
              <a:t> </a:t>
            </a:r>
            <a:br>
              <a:rPr lang="tr-TR" altLang="en-US" sz="2400" dirty="0" smtClean="0">
                <a:solidFill>
                  <a:srgbClr val="000000"/>
                </a:solidFill>
                <a:latin typeface="Arial" panose="020B0604020202020204" pitchFamily="34" charset="0"/>
              </a:rPr>
            </a:br>
            <a:r>
              <a:rPr lang="tr-TR" altLang="en-US" sz="2400" dirty="0" smtClean="0">
                <a:solidFill>
                  <a:srgbClr val="000000"/>
                </a:solidFill>
                <a:latin typeface="Arial" panose="020B0604020202020204" pitchFamily="34" charset="0"/>
              </a:rPr>
              <a:t>		</a:t>
            </a:r>
            <a:r>
              <a:rPr lang="en-US" altLang="en-US" sz="2400" dirty="0" smtClean="0">
                <a:solidFill>
                  <a:srgbClr val="000000"/>
                </a:solidFill>
                <a:latin typeface="Arial" panose="020B0604020202020204" pitchFamily="34" charset="0"/>
              </a:rPr>
              <a:t>matter transition</a:t>
            </a:r>
            <a:r>
              <a:rPr lang="tr-TR" altLang="en-US" sz="2400" dirty="0" smtClean="0">
                <a:solidFill>
                  <a:srgbClr val="000000"/>
                </a:solidFill>
                <a:latin typeface="Arial" panose="020B0604020202020204" pitchFamily="34" charset="0"/>
              </a:rPr>
              <a:t> </a:t>
            </a:r>
            <a:r>
              <a:rPr lang="en-US" altLang="en-US" sz="2400" dirty="0" smtClean="0">
                <a:solidFill>
                  <a:srgbClr val="000000"/>
                </a:solidFill>
                <a:latin typeface="Arial" panose="020B0604020202020204" pitchFamily="34" charset="0"/>
              </a:rPr>
              <a:t>and </a:t>
            </a:r>
            <a:r>
              <a:rPr lang="en-US" altLang="en-US" sz="2400" dirty="0">
                <a:solidFill>
                  <a:srgbClr val="000000"/>
                </a:solidFill>
                <a:latin typeface="Arial" panose="020B0604020202020204" pitchFamily="34" charset="0"/>
              </a:rPr>
              <a:t>energy cycles</a:t>
            </a:r>
            <a:r>
              <a:rPr lang="en-US" altLang="en-US" sz="2400" dirty="0" smtClean="0">
                <a:solidFill>
                  <a:srgbClr val="000000"/>
                </a:solidFill>
                <a:latin typeface="Arial" panose="020B0604020202020204" pitchFamily="34" charset="0"/>
              </a:rPr>
              <a:t>.</a:t>
            </a:r>
            <a:endParaRPr lang="tr-TR" altLang="en-US" sz="2400" dirty="0" smtClean="0">
              <a:solidFill>
                <a:srgbClr val="000000"/>
              </a:solidFill>
              <a:latin typeface="Arial" panose="020B0604020202020204" pitchFamily="34" charset="0"/>
            </a:endParaRPr>
          </a:p>
          <a:p>
            <a:pPr marL="0" indent="0" algn="just" eaLnBrk="1" hangingPunct="1">
              <a:lnSpc>
                <a:spcPct val="120000"/>
              </a:lnSpc>
              <a:spcBef>
                <a:spcPct val="0"/>
              </a:spcBef>
              <a:buNone/>
            </a:pPr>
            <a:endParaRPr lang="en-US" altLang="en-US" sz="2400" dirty="0">
              <a:solidFill>
                <a:srgbClr val="000000"/>
              </a:solidFill>
              <a:latin typeface="Arial" panose="020B0604020202020204" pitchFamily="34" charset="0"/>
            </a:endParaRPr>
          </a:p>
          <a:p>
            <a:pPr algn="just" eaLnBrk="1" hangingPunct="1">
              <a:lnSpc>
                <a:spcPct val="120000"/>
              </a:lnSpc>
              <a:spcBef>
                <a:spcPct val="0"/>
              </a:spcBef>
            </a:pPr>
            <a:r>
              <a:rPr lang="tr-TR" altLang="en-US" sz="2400" dirty="0">
                <a:solidFill>
                  <a:srgbClr val="000000"/>
                </a:solidFill>
                <a:latin typeface="Arial" panose="020B0604020202020204" pitchFamily="34" charset="0"/>
              </a:rPr>
              <a:t>B</a:t>
            </a:r>
            <a:r>
              <a:rPr lang="en-US" altLang="en-US" sz="2400" dirty="0" err="1" smtClean="0">
                <a:solidFill>
                  <a:srgbClr val="000000"/>
                </a:solidFill>
                <a:latin typeface="Arial" panose="020B0604020202020204" pitchFamily="34" charset="0"/>
              </a:rPr>
              <a:t>oundaries</a:t>
            </a:r>
            <a:r>
              <a:rPr lang="en-US" altLang="en-US" sz="2400" dirty="0" smtClean="0">
                <a:solidFill>
                  <a:srgbClr val="000000"/>
                </a:solidFill>
                <a:latin typeface="Arial" panose="020B0604020202020204" pitchFamily="34" charset="0"/>
              </a:rPr>
              <a:t> </a:t>
            </a:r>
            <a:r>
              <a:rPr lang="en-US" altLang="en-US" sz="2400" dirty="0">
                <a:solidFill>
                  <a:srgbClr val="000000"/>
                </a:solidFill>
                <a:latin typeface="Arial" panose="020B0604020202020204" pitchFamily="34" charset="0"/>
              </a:rPr>
              <a:t>of the ecosystem are not fixed. </a:t>
            </a:r>
            <a:endParaRPr lang="tr-TR" altLang="en-US" sz="2400" dirty="0">
              <a:solidFill>
                <a:srgbClr val="000000"/>
              </a:solidFill>
              <a:latin typeface="Arial" panose="020B0604020202020204" pitchFamily="34" charset="0"/>
            </a:endParaRPr>
          </a:p>
          <a:p>
            <a:pPr lvl="1" algn="just" eaLnBrk="1" hangingPunct="1">
              <a:lnSpc>
                <a:spcPct val="120000"/>
              </a:lnSpc>
              <a:spcBef>
                <a:spcPct val="0"/>
              </a:spcBef>
            </a:pPr>
            <a:r>
              <a:rPr lang="en-US" altLang="en-US" sz="2000" dirty="0">
                <a:solidFill>
                  <a:srgbClr val="000000"/>
                </a:solidFill>
                <a:latin typeface="Arial" panose="020B0604020202020204" pitchFamily="34" charset="0"/>
              </a:rPr>
              <a:t>For </a:t>
            </a:r>
            <a:r>
              <a:rPr lang="en-US" altLang="en-US" sz="2000" dirty="0" smtClean="0">
                <a:solidFill>
                  <a:srgbClr val="000000"/>
                </a:solidFill>
                <a:latin typeface="Arial" panose="020B0604020202020204" pitchFamily="34" charset="0"/>
              </a:rPr>
              <a:t>example</a:t>
            </a:r>
            <a:r>
              <a:rPr lang="tr-TR" altLang="en-US" sz="2000" dirty="0" smtClean="0">
                <a:solidFill>
                  <a:srgbClr val="000000"/>
                </a:solidFill>
                <a:latin typeface="Arial" panose="020B0604020202020204" pitchFamily="34" charset="0"/>
              </a:rPr>
              <a:t> </a:t>
            </a:r>
            <a:r>
              <a:rPr lang="tr-TR" altLang="en-US" sz="2000" dirty="0" err="1" smtClean="0">
                <a:solidFill>
                  <a:srgbClr val="000000"/>
                </a:solidFill>
                <a:latin typeface="Arial" panose="020B0604020202020204" pitchFamily="34" charset="0"/>
              </a:rPr>
              <a:t>rivers</a:t>
            </a:r>
            <a:r>
              <a:rPr lang="tr-TR" altLang="en-US" sz="2000" dirty="0" smtClean="0">
                <a:solidFill>
                  <a:srgbClr val="000000"/>
                </a:solidFill>
                <a:latin typeface="Arial" panose="020B0604020202020204" pitchFamily="34" charset="0"/>
              </a:rPr>
              <a:t> </a:t>
            </a:r>
            <a:r>
              <a:rPr lang="tr-TR" altLang="en-US" sz="2000" dirty="0" err="1" smtClean="0">
                <a:solidFill>
                  <a:srgbClr val="000000"/>
                </a:solidFill>
                <a:latin typeface="Arial" panose="020B0604020202020204" pitchFamily="34" charset="0"/>
              </a:rPr>
              <a:t>flow</a:t>
            </a:r>
            <a:r>
              <a:rPr lang="tr-TR" altLang="en-US" sz="2000" dirty="0" smtClean="0">
                <a:solidFill>
                  <a:srgbClr val="000000"/>
                </a:solidFill>
                <a:latin typeface="Arial" panose="020B0604020202020204" pitchFamily="34" charset="0"/>
              </a:rPr>
              <a:t> </a:t>
            </a:r>
            <a:r>
              <a:rPr lang="en-US" altLang="en-US" sz="2000" dirty="0" smtClean="0">
                <a:solidFill>
                  <a:srgbClr val="000000"/>
                </a:solidFill>
                <a:latin typeface="Arial" panose="020B0604020202020204" pitchFamily="34" charset="0"/>
              </a:rPr>
              <a:t>through </a:t>
            </a:r>
            <a:r>
              <a:rPr lang="en-US" altLang="en-US" sz="2000" dirty="0">
                <a:solidFill>
                  <a:srgbClr val="000000"/>
                </a:solidFill>
                <a:latin typeface="Arial" panose="020B0604020202020204" pitchFamily="34" charset="0"/>
              </a:rPr>
              <a:t>many ecosystems, and thus affected, shows that ecosystems are not closed.</a:t>
            </a:r>
          </a:p>
          <a:p>
            <a:pPr algn="just" eaLnBrk="1" hangingPunct="1">
              <a:lnSpc>
                <a:spcPct val="120000"/>
              </a:lnSpc>
              <a:spcBef>
                <a:spcPct val="0"/>
              </a:spcBef>
            </a:pPr>
            <a:r>
              <a:rPr lang="en-US" altLang="en-US" sz="2400" dirty="0">
                <a:solidFill>
                  <a:srgbClr val="000000"/>
                </a:solidFill>
                <a:latin typeface="Arial" panose="020B0604020202020204" pitchFamily="34" charset="0"/>
              </a:rPr>
              <a:t>Ecosystems are linked to each other</a:t>
            </a:r>
            <a:r>
              <a:rPr lang="en-US" altLang="en-US" sz="2400" dirty="0" smtClean="0">
                <a:solidFill>
                  <a:srgbClr val="000000"/>
                </a:solidFill>
                <a:latin typeface="Arial" panose="020B0604020202020204" pitchFamily="34" charset="0"/>
              </a:rPr>
              <a:t>.</a:t>
            </a:r>
            <a:endParaRPr lang="en-US" altLang="en-US" sz="2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510872998"/>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sz="2800" dirty="0" smtClean="0"/>
              <a:t>only </a:t>
            </a:r>
            <a:r>
              <a:rPr lang="en-US" sz="2800" dirty="0"/>
              <a:t>about 10% of the energy that's stored as biomass in one trophic level</a:t>
            </a:r>
          </a:p>
        </p:txBody>
      </p:sp>
      <p:sp>
        <p:nvSpPr>
          <p:cNvPr id="3" name="İçerik Yer Tutucusu 2"/>
          <p:cNvSpPr>
            <a:spLocks noGrp="1"/>
          </p:cNvSpPr>
          <p:nvPr>
            <p:ph idx="1"/>
          </p:nvPr>
        </p:nvSpPr>
        <p:spPr/>
        <p:txBody>
          <a:bodyPr/>
          <a:lstStyle/>
          <a:p>
            <a:endParaRPr lang="en-US"/>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18</a:t>
            </a:fld>
            <a:endParaRPr lang="es-ES" altLang="tr-T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145" name="Resim 1" descr="https://ka-perseus-images.s3.amazonaws.com/99f0d5b55fdb423d245aaa1b2cc86b46ec8891f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99866"/>
            <a:ext cx="7424511" cy="388937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558165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smtClean="0">
                <a:ln>
                  <a:noFill/>
                </a:ln>
                <a:solidFill>
                  <a:srgbClr val="21242C"/>
                </a:solidFill>
                <a:effectLst/>
                <a:latin typeface="inherit"/>
                <a:ea typeface="Times New Roman" panose="02020603050405020304" pitchFamily="18" charset="0"/>
                <a:cs typeface="Helvetica" panose="020B0604020202020204" pitchFamily="34" charset="0"/>
              </a:rPr>
              <a:t>Trophic pyramid illustrating the 10% energy transfer rule.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146831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a:xfrm>
            <a:off x="593625" y="4797152"/>
            <a:ext cx="8003232" cy="1224136"/>
          </a:xfrm>
        </p:spPr>
        <p:txBody>
          <a:bodyPr/>
          <a:lstStyle/>
          <a:p>
            <a:pPr marL="0" indent="0" algn="ctr">
              <a:buNone/>
            </a:pPr>
            <a:r>
              <a:rPr lang="en-US" sz="1600" dirty="0"/>
              <a:t>Light energy is captured by primary producers.</a:t>
            </a:r>
          </a:p>
          <a:p>
            <a:pPr marL="0" indent="0" algn="ctr">
              <a:buNone/>
            </a:pPr>
            <a:r>
              <a:rPr lang="en-US" sz="1600" dirty="0"/>
              <a:t>Amount of energy stored as biomass:</a:t>
            </a:r>
          </a:p>
          <a:p>
            <a:pPr marL="0" indent="0" algn="ctr">
              <a:buNone/>
            </a:pPr>
            <a:r>
              <a:rPr lang="en-US" sz="1600" dirty="0" smtClean="0"/>
              <a:t>At </a:t>
            </a:r>
            <a:r>
              <a:rPr lang="en-US" sz="1600" dirty="0"/>
              <a:t>each level, energy is lost directly as heat or in the form of waste and dead matter that go to the decomposers. Eventually, the decomposers metabolize the waste and dead matter, releasing their energy as heat also.</a:t>
            </a:r>
          </a:p>
          <a:p>
            <a:pPr marL="0" indent="0">
              <a:buNone/>
            </a:pPr>
            <a:endParaRPr lang="en-US" sz="1600" dirty="0"/>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19</a:t>
            </a:fld>
            <a:endParaRPr lang="es-ES" altLang="tr-TR"/>
          </a:p>
        </p:txBody>
      </p:sp>
      <p:pic>
        <p:nvPicPr>
          <p:cNvPr id="5" name="Resim 1" descr="https://ka-perseus-images.s3.amazonaws.com/99f0d5b55fdb423d245aaa1b2cc86b46ec8891f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143" y="795810"/>
            <a:ext cx="7424511" cy="3889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315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a:t>Food chains &amp; food </a:t>
            </a:r>
            <a:r>
              <a:rPr lang="en-US" b="1" dirty="0" smtClean="0"/>
              <a:t>webs</a:t>
            </a:r>
            <a:endParaRPr lang="en-US" dirty="0"/>
          </a:p>
        </p:txBody>
      </p:sp>
      <p:sp>
        <p:nvSpPr>
          <p:cNvPr id="3" name="İçerik Yer Tutucusu 2"/>
          <p:cNvSpPr>
            <a:spLocks noGrp="1"/>
          </p:cNvSpPr>
          <p:nvPr>
            <p:ph idx="1"/>
          </p:nvPr>
        </p:nvSpPr>
        <p:spPr/>
        <p:txBody>
          <a:bodyPr/>
          <a:lstStyle/>
          <a:p>
            <a:pPr lvl="0"/>
            <a:r>
              <a:rPr lang="en-US" b="1" dirty="0"/>
              <a:t>Producers</a:t>
            </a:r>
            <a:r>
              <a:rPr lang="en-US" dirty="0"/>
              <a:t>, or autotrophs, make their own organic molecules. </a:t>
            </a:r>
            <a:r>
              <a:rPr lang="en-US" b="1" dirty="0"/>
              <a:t>Consumers</a:t>
            </a:r>
            <a:r>
              <a:rPr lang="en-US" dirty="0"/>
              <a:t>, or heterotrophs, get organic molecules by eating other organisms.</a:t>
            </a:r>
          </a:p>
          <a:p>
            <a:pPr lvl="0"/>
            <a:r>
              <a:rPr lang="en-US" dirty="0"/>
              <a:t>A </a:t>
            </a:r>
            <a:r>
              <a:rPr lang="en-US" b="1" dirty="0"/>
              <a:t>food chain</a:t>
            </a:r>
            <a:r>
              <a:rPr lang="en-US" dirty="0"/>
              <a:t> is a linear sequence of organisms through which nutrients and energy pass as one organism eats another.</a:t>
            </a:r>
          </a:p>
          <a:p>
            <a:endParaRPr lang="en-US" dirty="0"/>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2</a:t>
            </a:fld>
            <a:endParaRPr lang="es-ES" altLang="tr-TR"/>
          </a:p>
        </p:txBody>
      </p:sp>
    </p:spTree>
    <p:extLst>
      <p:ext uri="{BB962C8B-B14F-4D97-AF65-F5344CB8AC3E}">
        <p14:creationId xmlns:p14="http://schemas.microsoft.com/office/powerpoint/2010/main" val="3355631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683568" y="620688"/>
            <a:ext cx="6521054" cy="4919663"/>
          </a:xfrm>
        </p:spPr>
        <p:txBody>
          <a:bodyPr/>
          <a:lstStyle/>
          <a:p>
            <a:pPr algn="just" eaLnBrk="1" hangingPunct="1">
              <a:lnSpc>
                <a:spcPct val="90000"/>
              </a:lnSpc>
              <a:spcBef>
                <a:spcPct val="50000"/>
              </a:spcBef>
            </a:pPr>
            <a:r>
              <a:rPr kumimoji="1" lang="en-US" altLang="en-US" sz="1800" dirty="0">
                <a:latin typeface="Arial" panose="020B0604020202020204" pitchFamily="34" charset="0"/>
                <a:cs typeface="Arial" panose="020B0604020202020204" pitchFamily="34" charset="0"/>
              </a:rPr>
              <a:t>The primary source of energy in the ecosystem is the sun. </a:t>
            </a:r>
            <a:endParaRPr lang="en-US" altLang="en-US" sz="1800" dirty="0">
              <a:latin typeface="Arial" panose="020B0604020202020204" pitchFamily="34" charset="0"/>
              <a:cs typeface="Arial" panose="020B0604020202020204" pitchFamily="34" charset="0"/>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980728"/>
            <a:ext cx="8532440" cy="5332775"/>
          </a:xfrm>
          <a:prstGeom prst="rect">
            <a:avLst/>
          </a:prstGeom>
        </p:spPr>
      </p:pic>
    </p:spTree>
    <p:extLst>
      <p:ext uri="{BB962C8B-B14F-4D97-AF65-F5344CB8AC3E}">
        <p14:creationId xmlns:p14="http://schemas.microsoft.com/office/powerpoint/2010/main" val="3547518573"/>
      </p:ext>
    </p:extLst>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Unvan 1"/>
          <p:cNvSpPr>
            <a:spLocks noGrp="1"/>
          </p:cNvSpPr>
          <p:nvPr>
            <p:ph type="title"/>
          </p:nvPr>
        </p:nvSpPr>
        <p:spPr/>
        <p:txBody>
          <a:bodyPr/>
          <a:lstStyle/>
          <a:p>
            <a:pPr eaLnBrk="1" hangingPunct="1"/>
            <a:endParaRPr lang="tr-TR" altLang="en-US" smtClean="0"/>
          </a:p>
        </p:txBody>
      </p:sp>
      <p:pic>
        <p:nvPicPr>
          <p:cNvPr id="3789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14401"/>
            <a:ext cx="6858000" cy="5018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4490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1259632" y="836712"/>
            <a:ext cx="64317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ea typeface="MS PGothic" panose="020B0600070205080204" pitchFamily="34" charset="-128"/>
              </a:defRPr>
            </a:lvl9pPr>
          </a:lstStyle>
          <a:p>
            <a:pPr eaLnBrk="1" hangingPunct="1">
              <a:spcBef>
                <a:spcPct val="0"/>
              </a:spcBef>
            </a:pPr>
            <a:r>
              <a:rPr lang="en-US" altLang="en-US" sz="1800" dirty="0"/>
              <a:t>Any step change will disturb the balance between animal populations, and any step change will cause step effects, changes or even starvation on or with it.</a:t>
            </a:r>
          </a:p>
        </p:txBody>
      </p:sp>
      <p:pic>
        <p:nvPicPr>
          <p:cNvPr id="4198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132856"/>
            <a:ext cx="223718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0666363"/>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143001" y="1033463"/>
            <a:ext cx="6685360" cy="685800"/>
          </a:xfrm>
        </p:spPr>
        <p:txBody>
          <a:bodyPr/>
          <a:lstStyle/>
          <a:p>
            <a:pPr eaLnBrk="1" hangingPunct="1"/>
            <a:endParaRPr lang="en-US" altLang="en-US" dirty="0" smtClean="0"/>
          </a:p>
        </p:txBody>
      </p:sp>
      <p:pic>
        <p:nvPicPr>
          <p:cNvPr id="4403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060848"/>
            <a:ext cx="5976664" cy="369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4393292"/>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Unvan 1"/>
          <p:cNvSpPr>
            <a:spLocks noGrp="1"/>
          </p:cNvSpPr>
          <p:nvPr>
            <p:ph type="title"/>
          </p:nvPr>
        </p:nvSpPr>
        <p:spPr/>
        <p:txBody>
          <a:bodyPr/>
          <a:lstStyle/>
          <a:p>
            <a:pPr eaLnBrk="1" hangingPunct="1"/>
            <a:endParaRPr lang="tr-TR" altLang="en-US" smtClean="0"/>
          </a:p>
        </p:txBody>
      </p:sp>
      <p:pic>
        <p:nvPicPr>
          <p:cNvPr id="31747"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1543050"/>
            <a:ext cx="517564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403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Unvan 1"/>
          <p:cNvSpPr>
            <a:spLocks noGrp="1"/>
          </p:cNvSpPr>
          <p:nvPr>
            <p:ph type="title"/>
          </p:nvPr>
        </p:nvSpPr>
        <p:spPr/>
        <p:txBody>
          <a:bodyPr/>
          <a:lstStyle/>
          <a:p>
            <a:pPr eaLnBrk="1" hangingPunct="1"/>
            <a:endParaRPr lang="tr-TR" altLang="en-US" smtClean="0"/>
          </a:p>
        </p:txBody>
      </p:sp>
      <p:pic>
        <p:nvPicPr>
          <p:cNvPr id="32771" name="Picture 2" descr="ecosystem pond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1" y="1714500"/>
            <a:ext cx="626149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280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The</a:t>
            </a:r>
            <a:r>
              <a:rPr lang="tr-TR" dirty="0" smtClean="0"/>
              <a:t> </a:t>
            </a:r>
            <a:r>
              <a:rPr lang="tr-TR" dirty="0" err="1" smtClean="0"/>
              <a:t>Aquatic</a:t>
            </a:r>
            <a:r>
              <a:rPr lang="tr-TR" dirty="0" smtClean="0"/>
              <a:t> Environment</a:t>
            </a:r>
            <a:endParaRPr lang="en-US" dirty="0"/>
          </a:p>
        </p:txBody>
      </p:sp>
      <p:sp>
        <p:nvSpPr>
          <p:cNvPr id="3" name="İçerik Yer Tutucusu 2"/>
          <p:cNvSpPr>
            <a:spLocks noGrp="1"/>
          </p:cNvSpPr>
          <p:nvPr>
            <p:ph idx="1"/>
          </p:nvPr>
        </p:nvSpPr>
        <p:spPr/>
        <p:txBody>
          <a:bodyPr/>
          <a:lstStyle/>
          <a:p>
            <a:r>
              <a:rPr lang="tr-TR" dirty="0" smtClean="0"/>
              <a:t>Environment? </a:t>
            </a:r>
            <a:r>
              <a:rPr lang="tr-TR" dirty="0" smtClean="0">
                <a:sym typeface="Wingdings" panose="05000000000000000000" pitchFamily="2" charset="2"/>
              </a:rPr>
              <a:t> </a:t>
            </a:r>
            <a:r>
              <a:rPr lang="tr-TR" dirty="0" err="1" smtClean="0">
                <a:sym typeface="Wingdings" panose="05000000000000000000" pitchFamily="2" charset="2"/>
              </a:rPr>
              <a:t>first</a:t>
            </a:r>
            <a:r>
              <a:rPr lang="tr-TR" dirty="0" smtClean="0">
                <a:sym typeface="Wingdings" panose="05000000000000000000" pitchFamily="2" charset="2"/>
              </a:rPr>
              <a:t> </a:t>
            </a:r>
            <a:r>
              <a:rPr lang="tr-TR" dirty="0" err="1" smtClean="0">
                <a:sym typeface="Wingdings" panose="05000000000000000000" pitchFamily="2" charset="2"/>
              </a:rPr>
              <a:t>week</a:t>
            </a:r>
            <a:r>
              <a:rPr lang="tr-TR" dirty="0" smtClean="0">
                <a:sym typeface="Wingdings" panose="05000000000000000000" pitchFamily="2" charset="2"/>
              </a:rPr>
              <a:t>’ </a:t>
            </a:r>
            <a:r>
              <a:rPr lang="tr-TR" dirty="0" err="1" smtClean="0">
                <a:sym typeface="Wingdings" panose="05000000000000000000" pitchFamily="2" charset="2"/>
              </a:rPr>
              <a:t>class</a:t>
            </a:r>
            <a:r>
              <a:rPr lang="tr-TR" dirty="0" smtClean="0">
                <a:sym typeface="Wingdings" panose="05000000000000000000" pitchFamily="2" charset="2"/>
              </a:rPr>
              <a:t>,</a:t>
            </a:r>
          </a:p>
          <a:p>
            <a:pPr lvl="1"/>
            <a:r>
              <a:rPr lang="en-US" altLang="en-US" b="1" dirty="0" smtClean="0">
                <a:solidFill>
                  <a:schemeClr val="accent2"/>
                </a:solidFill>
              </a:rPr>
              <a:t>Everything </a:t>
            </a:r>
            <a:r>
              <a:rPr lang="en-US" altLang="en-US" b="1" dirty="0">
                <a:solidFill>
                  <a:schemeClr val="accent2"/>
                </a:solidFill>
              </a:rPr>
              <a:t>that surrounds and influences an organism.  </a:t>
            </a:r>
            <a:r>
              <a:rPr lang="tr-TR" altLang="en-US" b="1" dirty="0" smtClean="0">
                <a:solidFill>
                  <a:schemeClr val="accent2"/>
                </a:solidFill>
              </a:rPr>
              <a:t>Oceans, </a:t>
            </a:r>
            <a:r>
              <a:rPr lang="tr-TR" altLang="en-US" b="1" dirty="0" err="1" smtClean="0">
                <a:solidFill>
                  <a:schemeClr val="accent2"/>
                </a:solidFill>
              </a:rPr>
              <a:t>poddle</a:t>
            </a:r>
            <a:r>
              <a:rPr lang="tr-TR" altLang="en-US" b="1" dirty="0" smtClean="0">
                <a:solidFill>
                  <a:schemeClr val="accent2"/>
                </a:solidFill>
              </a:rPr>
              <a:t>, </a:t>
            </a:r>
            <a:r>
              <a:rPr lang="tr-TR" altLang="en-US" b="1" dirty="0" err="1" smtClean="0">
                <a:solidFill>
                  <a:schemeClr val="accent2"/>
                </a:solidFill>
              </a:rPr>
              <a:t>forest</a:t>
            </a:r>
            <a:r>
              <a:rPr lang="tr-TR" altLang="en-US" b="1" dirty="0" smtClean="0">
                <a:solidFill>
                  <a:schemeClr val="accent2"/>
                </a:solidFill>
              </a:rPr>
              <a:t>…</a:t>
            </a:r>
            <a:endParaRPr lang="tr-TR" dirty="0" smtClean="0"/>
          </a:p>
          <a:p>
            <a:r>
              <a:rPr lang="tr-TR" dirty="0" err="1" smtClean="0"/>
              <a:t>Environmental</a:t>
            </a:r>
            <a:r>
              <a:rPr lang="tr-TR" dirty="0" smtClean="0"/>
              <a:t> </a:t>
            </a:r>
            <a:r>
              <a:rPr lang="tr-TR" dirty="0" err="1" smtClean="0"/>
              <a:t>factors</a:t>
            </a:r>
            <a:r>
              <a:rPr lang="tr-TR" dirty="0" smtClean="0"/>
              <a:t>? </a:t>
            </a:r>
            <a:r>
              <a:rPr lang="tr-TR" dirty="0" smtClean="0">
                <a:sym typeface="Wingdings" panose="05000000000000000000" pitchFamily="2" charset="2"/>
              </a:rPr>
              <a:t></a:t>
            </a:r>
            <a:r>
              <a:rPr lang="tr-TR" dirty="0" err="1">
                <a:sym typeface="Wingdings" panose="05000000000000000000" pitchFamily="2" charset="2"/>
              </a:rPr>
              <a:t>first</a:t>
            </a:r>
            <a:r>
              <a:rPr lang="tr-TR" dirty="0">
                <a:sym typeface="Wingdings" panose="05000000000000000000" pitchFamily="2" charset="2"/>
              </a:rPr>
              <a:t> </a:t>
            </a:r>
            <a:r>
              <a:rPr lang="tr-TR" dirty="0" err="1">
                <a:sym typeface="Wingdings" panose="05000000000000000000" pitchFamily="2" charset="2"/>
              </a:rPr>
              <a:t>week</a:t>
            </a:r>
            <a:r>
              <a:rPr lang="tr-TR" dirty="0">
                <a:sym typeface="Wingdings" panose="05000000000000000000" pitchFamily="2" charset="2"/>
              </a:rPr>
              <a:t>’ </a:t>
            </a:r>
            <a:r>
              <a:rPr lang="tr-TR" dirty="0" err="1">
                <a:sym typeface="Wingdings" panose="05000000000000000000" pitchFamily="2" charset="2"/>
              </a:rPr>
              <a:t>class</a:t>
            </a:r>
            <a:r>
              <a:rPr lang="tr-TR" dirty="0" smtClean="0">
                <a:sym typeface="Wingdings" panose="05000000000000000000" pitchFamily="2" charset="2"/>
              </a:rPr>
              <a:t>,</a:t>
            </a:r>
          </a:p>
          <a:p>
            <a:pPr lvl="1"/>
            <a:r>
              <a:rPr lang="tr-TR" b="1" dirty="0" err="1">
                <a:solidFill>
                  <a:schemeClr val="accent2"/>
                </a:solidFill>
                <a:sym typeface="Wingdings" panose="05000000000000000000" pitchFamily="2" charset="2"/>
              </a:rPr>
              <a:t>Biotics</a:t>
            </a:r>
            <a:r>
              <a:rPr lang="tr-TR" b="1" dirty="0">
                <a:solidFill>
                  <a:schemeClr val="accent2"/>
                </a:solidFill>
                <a:sym typeface="Wingdings" panose="05000000000000000000" pitchFamily="2" charset="2"/>
              </a:rPr>
              <a:t> </a:t>
            </a:r>
            <a:r>
              <a:rPr lang="tr-TR" b="1" dirty="0" err="1">
                <a:solidFill>
                  <a:schemeClr val="accent2"/>
                </a:solidFill>
                <a:sym typeface="Wingdings" panose="05000000000000000000" pitchFamily="2" charset="2"/>
              </a:rPr>
              <a:t>and</a:t>
            </a:r>
            <a:r>
              <a:rPr lang="tr-TR" b="1" dirty="0">
                <a:solidFill>
                  <a:schemeClr val="accent2"/>
                </a:solidFill>
                <a:sym typeface="Wingdings" panose="05000000000000000000" pitchFamily="2" charset="2"/>
              </a:rPr>
              <a:t> </a:t>
            </a:r>
            <a:r>
              <a:rPr lang="tr-TR" b="1" dirty="0" err="1">
                <a:solidFill>
                  <a:schemeClr val="accent2"/>
                </a:solidFill>
                <a:sym typeface="Wingdings" panose="05000000000000000000" pitchFamily="2" charset="2"/>
              </a:rPr>
              <a:t>abiotics</a:t>
            </a:r>
            <a:r>
              <a:rPr lang="tr-TR" b="1" dirty="0">
                <a:solidFill>
                  <a:schemeClr val="accent2"/>
                </a:solidFill>
                <a:sym typeface="Wingdings" panose="05000000000000000000" pitchFamily="2" charset="2"/>
              </a:rPr>
              <a:t> </a:t>
            </a:r>
            <a:endParaRPr lang="tr-TR" b="1" dirty="0">
              <a:solidFill>
                <a:schemeClr val="accent2"/>
              </a:solidFill>
            </a:endParaRPr>
          </a:p>
          <a:p>
            <a:r>
              <a:rPr lang="tr-TR" dirty="0" err="1" smtClean="0"/>
              <a:t>Water</a:t>
            </a:r>
            <a:r>
              <a:rPr lang="tr-TR" dirty="0" smtClean="0"/>
              <a:t>…</a:t>
            </a:r>
          </a:p>
          <a:p>
            <a:r>
              <a:rPr lang="tr-TR" dirty="0" err="1" smtClean="0"/>
              <a:t>What</a:t>
            </a:r>
            <a:r>
              <a:rPr lang="tr-TR" dirty="0" smtClean="0"/>
              <a:t> is WATER </a:t>
            </a:r>
            <a:r>
              <a:rPr lang="tr-TR" dirty="0" err="1" smtClean="0"/>
              <a:t>to</a:t>
            </a:r>
            <a:r>
              <a:rPr lang="tr-TR" dirty="0" smtClean="0"/>
              <a:t> us?</a:t>
            </a:r>
          </a:p>
          <a:p>
            <a:endParaRPr lang="en-US" dirty="0"/>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26</a:t>
            </a:fld>
            <a:endParaRPr lang="es-ES" altLang="tr-TR"/>
          </a:p>
        </p:txBody>
      </p:sp>
    </p:spTree>
    <p:extLst>
      <p:ext uri="{BB962C8B-B14F-4D97-AF65-F5344CB8AC3E}">
        <p14:creationId xmlns:p14="http://schemas.microsoft.com/office/powerpoint/2010/main" val="3621998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The</a:t>
            </a:r>
            <a:r>
              <a:rPr lang="tr-TR" dirty="0"/>
              <a:t> </a:t>
            </a:r>
            <a:r>
              <a:rPr lang="tr-TR" dirty="0" err="1"/>
              <a:t>Aquatic</a:t>
            </a:r>
            <a:r>
              <a:rPr lang="tr-TR" dirty="0"/>
              <a:t> Environment</a:t>
            </a:r>
            <a:endParaRPr lang="en-US" dirty="0"/>
          </a:p>
        </p:txBody>
      </p:sp>
      <p:sp>
        <p:nvSpPr>
          <p:cNvPr id="3" name="İçerik Yer Tutucusu 2"/>
          <p:cNvSpPr>
            <a:spLocks noGrp="1"/>
          </p:cNvSpPr>
          <p:nvPr>
            <p:ph idx="1"/>
          </p:nvPr>
        </p:nvSpPr>
        <p:spPr/>
        <p:txBody>
          <a:bodyPr/>
          <a:lstStyle/>
          <a:p>
            <a:r>
              <a:rPr lang="tr-TR" dirty="0" err="1" smtClean="0"/>
              <a:t>Water</a:t>
            </a:r>
            <a:r>
              <a:rPr lang="tr-TR" dirty="0" smtClean="0"/>
              <a:t> is </a:t>
            </a:r>
            <a:r>
              <a:rPr lang="tr-TR" dirty="0" err="1" smtClean="0"/>
              <a:t>the</a:t>
            </a:r>
            <a:r>
              <a:rPr lang="tr-TR" dirty="0" smtClean="0"/>
              <a:t> </a:t>
            </a:r>
            <a:r>
              <a:rPr lang="tr-TR" dirty="0" err="1" smtClean="0"/>
              <a:t>essential</a:t>
            </a:r>
            <a:r>
              <a:rPr lang="tr-TR" dirty="0" smtClean="0"/>
              <a:t> </a:t>
            </a:r>
            <a:r>
              <a:rPr lang="tr-TR" dirty="0" err="1" smtClean="0"/>
              <a:t>substance</a:t>
            </a:r>
            <a:r>
              <a:rPr lang="tr-TR" dirty="0" smtClean="0"/>
              <a:t> of life,</a:t>
            </a:r>
          </a:p>
          <a:p>
            <a:r>
              <a:rPr lang="tr-TR" dirty="0" smtClean="0"/>
              <a:t>Dominant </a:t>
            </a:r>
            <a:r>
              <a:rPr lang="tr-TR" dirty="0" err="1" smtClean="0"/>
              <a:t>component</a:t>
            </a:r>
            <a:r>
              <a:rPr lang="tr-TR" dirty="0" smtClean="0"/>
              <a:t> of </a:t>
            </a:r>
            <a:r>
              <a:rPr lang="tr-TR" dirty="0" err="1" smtClean="0"/>
              <a:t>all</a:t>
            </a:r>
            <a:r>
              <a:rPr lang="tr-TR" dirty="0" smtClean="0"/>
              <a:t> </a:t>
            </a:r>
            <a:r>
              <a:rPr lang="tr-TR" dirty="0" err="1" smtClean="0"/>
              <a:t>living</a:t>
            </a:r>
            <a:r>
              <a:rPr lang="tr-TR" dirty="0" smtClean="0"/>
              <a:t> </a:t>
            </a:r>
            <a:r>
              <a:rPr lang="tr-TR" dirty="0" err="1" smtClean="0"/>
              <a:t>organisms</a:t>
            </a:r>
            <a:endParaRPr lang="tr-TR" dirty="0" smtClean="0"/>
          </a:p>
          <a:p>
            <a:r>
              <a:rPr lang="tr-TR" dirty="0" smtClean="0"/>
              <a:t>Dominant </a:t>
            </a:r>
            <a:r>
              <a:rPr lang="tr-TR" dirty="0" err="1" smtClean="0"/>
              <a:t>environment</a:t>
            </a:r>
            <a:r>
              <a:rPr lang="tr-TR" dirty="0" smtClean="0"/>
              <a:t> on </a:t>
            </a:r>
            <a:r>
              <a:rPr lang="tr-TR" dirty="0" err="1" smtClean="0"/>
              <a:t>earth</a:t>
            </a:r>
            <a:endParaRPr lang="tr-TR" dirty="0" smtClean="0"/>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27</a:t>
            </a:fld>
            <a:endParaRPr lang="es-ES" altLang="tr-TR"/>
          </a:p>
        </p:txBody>
      </p:sp>
      <p:pic>
        <p:nvPicPr>
          <p:cNvPr id="1026" name="Picture 2" descr="earth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89481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635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tr-TR" dirty="0" err="1"/>
              <a:t>Major</a:t>
            </a:r>
            <a:r>
              <a:rPr lang="tr-TR" dirty="0"/>
              <a:t> </a:t>
            </a:r>
            <a:r>
              <a:rPr lang="tr-TR" dirty="0" err="1"/>
              <a:t>feature</a:t>
            </a:r>
            <a:r>
              <a:rPr lang="tr-TR" dirty="0"/>
              <a:t> </a:t>
            </a:r>
            <a:r>
              <a:rPr lang="tr-TR" dirty="0" err="1"/>
              <a:t>influencing</a:t>
            </a:r>
            <a:r>
              <a:rPr lang="tr-TR" dirty="0"/>
              <a:t> </a:t>
            </a:r>
            <a:r>
              <a:rPr lang="tr-TR" dirty="0" err="1"/>
              <a:t>the</a:t>
            </a:r>
            <a:r>
              <a:rPr lang="tr-TR" dirty="0"/>
              <a:t> </a:t>
            </a:r>
            <a:r>
              <a:rPr lang="tr-TR" dirty="0" err="1"/>
              <a:t>adaptations</a:t>
            </a:r>
            <a:r>
              <a:rPr lang="tr-TR" dirty="0"/>
              <a:t> of </a:t>
            </a:r>
            <a:r>
              <a:rPr lang="tr-TR" dirty="0" err="1"/>
              <a:t>organisms</a:t>
            </a:r>
            <a:r>
              <a:rPr lang="tr-TR" dirty="0"/>
              <a:t> </a:t>
            </a:r>
            <a:r>
              <a:rPr lang="tr-TR" dirty="0" err="1"/>
              <a:t>that</a:t>
            </a:r>
            <a:r>
              <a:rPr lang="tr-TR" dirty="0"/>
              <a:t> </a:t>
            </a:r>
            <a:r>
              <a:rPr lang="tr-TR" dirty="0" err="1"/>
              <a:t>inhibit</a:t>
            </a:r>
            <a:r>
              <a:rPr lang="tr-TR" dirty="0"/>
              <a:t> </a:t>
            </a:r>
            <a:r>
              <a:rPr lang="tr-TR" dirty="0" err="1"/>
              <a:t>aquatic</a:t>
            </a:r>
            <a:r>
              <a:rPr lang="tr-TR" dirty="0"/>
              <a:t> </a:t>
            </a:r>
            <a:r>
              <a:rPr lang="tr-TR" dirty="0" err="1"/>
              <a:t>environment</a:t>
            </a:r>
            <a:r>
              <a:rPr lang="tr-TR" dirty="0"/>
              <a:t> is </a:t>
            </a:r>
            <a:r>
              <a:rPr lang="tr-TR" dirty="0" err="1"/>
              <a:t>salinity</a:t>
            </a:r>
            <a:r>
              <a:rPr lang="tr-TR" dirty="0"/>
              <a:t>.</a:t>
            </a:r>
            <a:endParaRPr lang="en-US" dirty="0"/>
          </a:p>
          <a:p>
            <a:endParaRPr lang="en-US" dirty="0"/>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28</a:t>
            </a:fld>
            <a:endParaRPr lang="es-ES" altLang="tr-TR"/>
          </a:p>
        </p:txBody>
      </p:sp>
    </p:spTree>
    <p:extLst>
      <p:ext uri="{BB962C8B-B14F-4D97-AF65-F5344CB8AC3E}">
        <p14:creationId xmlns:p14="http://schemas.microsoft.com/office/powerpoint/2010/main" val="467569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References</a:t>
            </a:r>
            <a:endParaRPr lang="en-US" dirty="0"/>
          </a:p>
        </p:txBody>
      </p:sp>
      <p:sp>
        <p:nvSpPr>
          <p:cNvPr id="3" name="İçerik Yer Tutucusu 2"/>
          <p:cNvSpPr>
            <a:spLocks noGrp="1"/>
          </p:cNvSpPr>
          <p:nvPr>
            <p:ph idx="1"/>
          </p:nvPr>
        </p:nvSpPr>
        <p:spPr>
          <a:xfrm>
            <a:off x="386864" y="1196752"/>
            <a:ext cx="8229600" cy="4525963"/>
          </a:xfrm>
        </p:spPr>
        <p:txBody>
          <a:bodyPr/>
          <a:lstStyle/>
          <a:p>
            <a:pPr marL="0" indent="0">
              <a:buNone/>
            </a:pPr>
            <a:r>
              <a:rPr lang="tr-TR" sz="1800" dirty="0" smtClean="0">
                <a:latin typeface="+mj-lt"/>
              </a:rPr>
              <a:t>1- </a:t>
            </a:r>
            <a:r>
              <a:rPr lang="en-US" sz="1800" dirty="0">
                <a:hlinkClick r:id="rId2"/>
              </a:rPr>
              <a:t>https://www.youtube.com/watch?v=ZouWWVyz9v8</a:t>
            </a:r>
            <a:endParaRPr lang="tr-TR" sz="1800" dirty="0"/>
          </a:p>
          <a:p>
            <a:pPr marL="0" indent="0">
              <a:buNone/>
            </a:pPr>
            <a:r>
              <a:rPr lang="tr-TR" sz="1800" dirty="0" smtClean="0"/>
              <a:t>2- </a:t>
            </a:r>
            <a:r>
              <a:rPr lang="en-US" sz="1800" dirty="0" smtClean="0">
                <a:hlinkClick r:id="rId3"/>
              </a:rPr>
              <a:t>http</a:t>
            </a:r>
            <a:r>
              <a:rPr lang="en-US" sz="1800" dirty="0">
                <a:hlinkClick r:id="rId3"/>
              </a:rPr>
              <a:t>://</a:t>
            </a:r>
            <a:r>
              <a:rPr lang="en-US" sz="1800" dirty="0" smtClean="0">
                <a:hlinkClick r:id="rId3"/>
              </a:rPr>
              <a:t>www.climatedata.info/forcing/albedo/</a:t>
            </a:r>
            <a:endParaRPr lang="tr-TR" sz="1800" dirty="0" smtClean="0"/>
          </a:p>
          <a:p>
            <a:pPr marL="0" indent="0">
              <a:buNone/>
            </a:pPr>
            <a:r>
              <a:rPr lang="tr-TR" sz="1800" dirty="0" smtClean="0"/>
              <a:t>3- </a:t>
            </a:r>
            <a:r>
              <a:rPr lang="en-US" sz="1800" dirty="0" smtClean="0">
                <a:solidFill>
                  <a:srgbClr val="000000"/>
                </a:solidFill>
              </a:rPr>
              <a:t>http</a:t>
            </a:r>
            <a:r>
              <a:rPr lang="en-US" sz="1800" dirty="0">
                <a:solidFill>
                  <a:srgbClr val="000000"/>
                </a:solidFill>
              </a:rPr>
              <a:t>://astrocampschool.org/greenhouse-effect</a:t>
            </a:r>
            <a:r>
              <a:rPr lang="en-US" sz="1800" dirty="0" smtClean="0">
                <a:solidFill>
                  <a:srgbClr val="000000"/>
                </a:solidFill>
              </a:rPr>
              <a:t>/</a:t>
            </a:r>
            <a:endParaRPr lang="tr-TR" sz="1800" dirty="0" smtClean="0"/>
          </a:p>
          <a:p>
            <a:pPr marL="0" indent="0">
              <a:buNone/>
            </a:pPr>
            <a:r>
              <a:rPr lang="tr-TR" sz="1800" dirty="0" smtClean="0"/>
              <a:t>4- </a:t>
            </a:r>
            <a:r>
              <a:rPr lang="en-US" sz="1800" dirty="0" smtClean="0"/>
              <a:t>https</a:t>
            </a:r>
            <a:r>
              <a:rPr lang="en-US" sz="1800" dirty="0"/>
              <a:t>://</a:t>
            </a:r>
            <a:r>
              <a:rPr lang="en-US" sz="1800" dirty="0" smtClean="0"/>
              <a:t>sites.google.com/a/gsbi.org/gvc1506/environment/greenhouse-effect</a:t>
            </a:r>
            <a:endParaRPr lang="tr-TR" sz="1800" dirty="0" smtClean="0"/>
          </a:p>
          <a:p>
            <a:pPr marL="0" indent="0">
              <a:buNone/>
            </a:pPr>
            <a:r>
              <a:rPr lang="tr-TR" sz="1800" dirty="0" smtClean="0"/>
              <a:t>5- </a:t>
            </a:r>
            <a:r>
              <a:rPr lang="en-US" sz="2000" dirty="0"/>
              <a:t>https://spaceplace.nasa.gov/seasons/en/</a:t>
            </a:r>
          </a:p>
          <a:p>
            <a:pPr marL="0" indent="0">
              <a:buNone/>
            </a:pPr>
            <a:endParaRPr lang="tr-TR" sz="2000" dirty="0" smtClean="0"/>
          </a:p>
          <a:p>
            <a:pPr marL="0" indent="0">
              <a:buNone/>
            </a:pPr>
            <a:endParaRPr lang="tr-TR" sz="2000" dirty="0"/>
          </a:p>
          <a:p>
            <a:pPr marL="0" indent="0">
              <a:buNone/>
            </a:pPr>
            <a:r>
              <a:rPr lang="tr-TR" sz="2000" dirty="0" smtClean="0"/>
              <a:t>			 </a:t>
            </a:r>
          </a:p>
          <a:p>
            <a:pPr marL="0" indent="0">
              <a:buNone/>
            </a:pPr>
            <a:endParaRPr lang="tr-TR" sz="2000" dirty="0">
              <a:sym typeface="Wingdings" panose="05000000000000000000" pitchFamily="2" charset="2"/>
            </a:endParaRPr>
          </a:p>
          <a:p>
            <a:pPr marL="0" indent="0">
              <a:buNone/>
            </a:pPr>
            <a:endParaRPr lang="tr-TR" sz="2000" dirty="0" smtClean="0">
              <a:sym typeface="Wingdings" panose="05000000000000000000" pitchFamily="2" charset="2"/>
            </a:endParaRPr>
          </a:p>
          <a:p>
            <a:pPr marL="0" indent="0">
              <a:buNone/>
            </a:pPr>
            <a:r>
              <a:rPr lang="tr-TR" sz="2000" dirty="0">
                <a:sym typeface="Wingdings" panose="05000000000000000000" pitchFamily="2" charset="2"/>
              </a:rPr>
              <a:t>	</a:t>
            </a:r>
            <a:r>
              <a:rPr lang="tr-TR" sz="2000" dirty="0" smtClean="0">
                <a:sym typeface="Wingdings" panose="05000000000000000000" pitchFamily="2" charset="2"/>
              </a:rPr>
              <a:t>	 </a:t>
            </a:r>
            <a:r>
              <a:rPr lang="tr-TR" sz="2000" dirty="0" smtClean="0"/>
              <a:t>Source </a:t>
            </a:r>
            <a:r>
              <a:rPr lang="tr-TR" sz="2000" dirty="0" err="1" smtClean="0"/>
              <a:t>material</a:t>
            </a:r>
            <a:r>
              <a:rPr lang="tr-TR" sz="2000" dirty="0" smtClean="0"/>
              <a:t> of </a:t>
            </a:r>
            <a:r>
              <a:rPr lang="tr-TR" sz="2000" dirty="0" err="1" smtClean="0"/>
              <a:t>this</a:t>
            </a:r>
            <a:r>
              <a:rPr lang="tr-TR" sz="2000" dirty="0" smtClean="0"/>
              <a:t> </a:t>
            </a:r>
            <a:r>
              <a:rPr lang="tr-TR" sz="2000" dirty="0" err="1" smtClean="0"/>
              <a:t>lecture</a:t>
            </a:r>
            <a:endParaRPr lang="tr-TR" sz="2000" dirty="0" smtClean="0"/>
          </a:p>
          <a:p>
            <a:pPr marL="0" indent="0">
              <a:buNone/>
            </a:pPr>
            <a:endParaRPr lang="tr-TR" sz="2000" dirty="0"/>
          </a:p>
          <a:p>
            <a:pPr marL="0" indent="0">
              <a:buNone/>
            </a:pPr>
            <a:endParaRPr lang="tr-TR" sz="2000" dirty="0" smtClean="0"/>
          </a:p>
          <a:p>
            <a:pPr marL="0" indent="0">
              <a:buNone/>
            </a:pPr>
            <a:endParaRPr lang="tr-TR" sz="2000" dirty="0"/>
          </a:p>
          <a:p>
            <a:pPr marL="0" indent="0">
              <a:buNone/>
            </a:pPr>
            <a:endParaRPr lang="tr-TR" sz="2000" dirty="0" smtClean="0"/>
          </a:p>
          <a:p>
            <a:pPr marL="0" indent="0">
              <a:buNone/>
            </a:pPr>
            <a:endParaRPr lang="tr-TR" sz="2000" dirty="0"/>
          </a:p>
          <a:p>
            <a:pPr marL="0" indent="0">
              <a:buNone/>
            </a:pPr>
            <a:endParaRPr lang="tr-TR" sz="2000" dirty="0" smtClean="0"/>
          </a:p>
          <a:p>
            <a:pPr marL="0" indent="0">
              <a:buNone/>
            </a:pPr>
            <a:endParaRPr lang="tr-TR" sz="2000" dirty="0"/>
          </a:p>
          <a:p>
            <a:pPr marL="0" indent="0">
              <a:buNone/>
            </a:pPr>
            <a:endParaRPr lang="tr-TR" sz="2000" dirty="0" smtClean="0"/>
          </a:p>
          <a:p>
            <a:pPr marL="0" indent="0">
              <a:buNone/>
            </a:pPr>
            <a:endParaRPr lang="en-US" sz="2000" dirty="0" smtClean="0"/>
          </a:p>
          <a:p>
            <a:pPr marL="0" indent="0">
              <a:buNone/>
            </a:pPr>
            <a:endParaRPr lang="en-US" sz="1800" dirty="0"/>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29</a:t>
            </a:fld>
            <a:endParaRPr lang="es-ES" altLang="tr-TR"/>
          </a:p>
        </p:txBody>
      </p:sp>
      <p:pic>
        <p:nvPicPr>
          <p:cNvPr id="5" name="Picture 2" descr="Elements of Ecology, Global Edi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372" y="3610283"/>
            <a:ext cx="1882552" cy="241352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1033600" y="5956865"/>
            <a:ext cx="8110400" cy="646331"/>
          </a:xfrm>
          <a:prstGeom prst="rect">
            <a:avLst/>
          </a:prstGeom>
          <a:noFill/>
        </p:spPr>
        <p:txBody>
          <a:bodyPr wrap="square" rtlCol="0">
            <a:spAutoFit/>
          </a:bodyPr>
          <a:lstStyle/>
          <a:p>
            <a:pPr marL="0" indent="0">
              <a:buNone/>
            </a:pPr>
            <a:r>
              <a:rPr lang="en-US" dirty="0"/>
              <a:t>McCarty, J. P., </a:t>
            </a:r>
            <a:r>
              <a:rPr lang="en-US" dirty="0" err="1"/>
              <a:t>Wolfenbarger</a:t>
            </a:r>
            <a:r>
              <a:rPr lang="en-US" dirty="0"/>
              <a:t>, L. L. and Wilson, J. A. 2017. Biological Impacts of Climate Change. </a:t>
            </a:r>
            <a:r>
              <a:rPr lang="en-US" dirty="0" err="1"/>
              <a:t>eLS</a:t>
            </a:r>
            <a:r>
              <a:rPr lang="en-US" dirty="0"/>
              <a:t>. 1–13.</a:t>
            </a:r>
            <a:endParaRPr lang="tr-TR" sz="1800" b="1" dirty="0" smtClean="0">
              <a:solidFill>
                <a:srgbClr val="0070C0"/>
              </a:solidFill>
            </a:endParaRPr>
          </a:p>
        </p:txBody>
      </p:sp>
      <p:sp>
        <p:nvSpPr>
          <p:cNvPr id="7" name="Metin kutusu 6"/>
          <p:cNvSpPr txBox="1"/>
          <p:nvPr/>
        </p:nvSpPr>
        <p:spPr>
          <a:xfrm>
            <a:off x="5088800" y="5638531"/>
            <a:ext cx="2079415" cy="400110"/>
          </a:xfrm>
          <a:prstGeom prst="rect">
            <a:avLst/>
          </a:prstGeom>
          <a:noFill/>
        </p:spPr>
        <p:txBody>
          <a:bodyPr wrap="none" rtlCol="0">
            <a:spAutoFit/>
          </a:bodyPr>
          <a:lstStyle/>
          <a:p>
            <a:r>
              <a:rPr lang="tr-TR" sz="2000" b="1" dirty="0" err="1" smtClean="0">
                <a:solidFill>
                  <a:srgbClr val="0070C0"/>
                </a:solidFill>
              </a:rPr>
              <a:t>Further</a:t>
            </a:r>
            <a:r>
              <a:rPr lang="tr-TR" sz="2000" b="1" dirty="0" smtClean="0">
                <a:solidFill>
                  <a:srgbClr val="0070C0"/>
                </a:solidFill>
              </a:rPr>
              <a:t> </a:t>
            </a:r>
            <a:r>
              <a:rPr lang="tr-TR" sz="2000" b="1" dirty="0" err="1" smtClean="0">
                <a:solidFill>
                  <a:srgbClr val="0070C0"/>
                </a:solidFill>
              </a:rPr>
              <a:t>reading</a:t>
            </a:r>
            <a:endParaRPr lang="en-US" sz="2000" b="1" dirty="0">
              <a:solidFill>
                <a:srgbClr val="0070C0"/>
              </a:solidFill>
            </a:endParaRPr>
          </a:p>
        </p:txBody>
      </p:sp>
    </p:spTree>
    <p:extLst>
      <p:ext uri="{BB962C8B-B14F-4D97-AF65-F5344CB8AC3E}">
        <p14:creationId xmlns:p14="http://schemas.microsoft.com/office/powerpoint/2010/main" val="2451286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8640"/>
            <a:ext cx="8229600" cy="4525963"/>
          </a:xfrm>
        </p:spPr>
        <p:txBody>
          <a:bodyPr/>
          <a:lstStyle/>
          <a:p>
            <a:pPr lvl="0"/>
            <a:r>
              <a:rPr lang="en-US" dirty="0"/>
              <a:t>In a food chain, each organism occupies a different </a:t>
            </a:r>
            <a:r>
              <a:rPr lang="en-US" b="1" dirty="0"/>
              <a:t>trophic level</a:t>
            </a:r>
            <a:r>
              <a:rPr lang="en-US" dirty="0"/>
              <a:t>, defined by how many energy transfers separate it from the basic input of the chain.</a:t>
            </a:r>
          </a:p>
          <a:p>
            <a:pPr lvl="0"/>
            <a:r>
              <a:rPr lang="en-US" b="1" dirty="0"/>
              <a:t>Food webs</a:t>
            </a:r>
            <a:r>
              <a:rPr lang="en-US" dirty="0"/>
              <a:t> consist of many interconnected food chains and are more realistic representation of consumption relationships in ecosystems.</a:t>
            </a:r>
          </a:p>
          <a:p>
            <a:pPr lvl="0"/>
            <a:r>
              <a:rPr lang="en-US" sz="2400" dirty="0"/>
              <a:t>Energy transfer between trophic levels is inefficient—with a typical efficiency around 10%. This inefficiency limits the length of food chains.</a:t>
            </a:r>
          </a:p>
          <a:p>
            <a:endParaRPr lang="en-US" dirty="0"/>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3</a:t>
            </a:fld>
            <a:endParaRPr lang="es-ES" altLang="tr-TR"/>
          </a:p>
        </p:txBody>
      </p:sp>
    </p:spTree>
    <p:extLst>
      <p:ext uri="{BB962C8B-B14F-4D97-AF65-F5344CB8AC3E}">
        <p14:creationId xmlns:p14="http://schemas.microsoft.com/office/powerpoint/2010/main" val="447835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Food</a:t>
            </a:r>
            <a:r>
              <a:rPr lang="tr-TR" dirty="0" smtClean="0"/>
              <a:t> </a:t>
            </a:r>
            <a:r>
              <a:rPr lang="tr-TR" dirty="0" err="1" smtClean="0"/>
              <a:t>chain</a:t>
            </a:r>
            <a:endParaRPr lang="en-US" dirty="0"/>
          </a:p>
        </p:txBody>
      </p:sp>
      <p:sp>
        <p:nvSpPr>
          <p:cNvPr id="3" name="İçerik Yer Tutucusu 2"/>
          <p:cNvSpPr>
            <a:spLocks noGrp="1"/>
          </p:cNvSpPr>
          <p:nvPr>
            <p:ph idx="1"/>
          </p:nvPr>
        </p:nvSpPr>
        <p:spPr/>
        <p:txBody>
          <a:bodyPr/>
          <a:lstStyle/>
          <a:p>
            <a:r>
              <a:rPr lang="en-US" dirty="0"/>
              <a:t>In ecology, a </a:t>
            </a:r>
            <a:r>
              <a:rPr lang="en-US" i="1" dirty="0"/>
              <a:t>food chain</a:t>
            </a:r>
            <a:r>
              <a:rPr lang="en-US" dirty="0"/>
              <a:t> is a series of organisms that eat one another so that energy and nutrients flow from one to the next. </a:t>
            </a:r>
            <a:endParaRPr lang="tr-TR" dirty="0" smtClean="0"/>
          </a:p>
          <a:p>
            <a:pPr lvl="1"/>
            <a:r>
              <a:rPr lang="en-US" dirty="0" smtClean="0"/>
              <a:t>grass</a:t>
            </a:r>
            <a:r>
              <a:rPr lang="en-US" dirty="0"/>
              <a:t> </a:t>
            </a:r>
            <a:r>
              <a:rPr lang="en-US" dirty="0" smtClean="0"/>
              <a:t>→cow</a:t>
            </a:r>
            <a:r>
              <a:rPr lang="en-US" dirty="0"/>
              <a:t> </a:t>
            </a:r>
            <a:r>
              <a:rPr lang="en-US" dirty="0" smtClean="0"/>
              <a:t>→</a:t>
            </a:r>
            <a:r>
              <a:rPr lang="en-US" dirty="0"/>
              <a:t> human. </a:t>
            </a:r>
            <a:endParaRPr lang="tr-TR" dirty="0" smtClean="0"/>
          </a:p>
          <a:p>
            <a:pPr lvl="1"/>
            <a:r>
              <a:rPr lang="en-US" dirty="0" smtClean="0"/>
              <a:t>lettuce→</a:t>
            </a:r>
            <a:r>
              <a:rPr lang="en-US" dirty="0"/>
              <a:t> human</a:t>
            </a:r>
            <a:r>
              <a:rPr lang="en-US" dirty="0" smtClean="0"/>
              <a:t>.</a:t>
            </a:r>
            <a:endParaRPr lang="tr-TR" dirty="0" smtClean="0"/>
          </a:p>
          <a:p>
            <a:pPr lvl="1"/>
            <a:r>
              <a:rPr lang="tr-TR" dirty="0" err="1" smtClean="0"/>
              <a:t>Fries</a:t>
            </a:r>
            <a:r>
              <a:rPr lang="tr-TR" dirty="0" smtClean="0"/>
              <a:t> </a:t>
            </a:r>
            <a:r>
              <a:rPr lang="tr-TR" dirty="0" smtClean="0">
                <a:sym typeface="Wingdings" panose="05000000000000000000" pitchFamily="2" charset="2"/>
              </a:rPr>
              <a:t> </a:t>
            </a:r>
            <a:r>
              <a:rPr lang="tr-TR" dirty="0" err="1" smtClean="0">
                <a:sym typeface="Wingdings" panose="05000000000000000000" pitchFamily="2" charset="2"/>
              </a:rPr>
              <a:t>human</a:t>
            </a:r>
            <a:endParaRPr lang="tr-TR" dirty="0" smtClean="0">
              <a:sym typeface="Wingdings" panose="05000000000000000000" pitchFamily="2" charset="2"/>
            </a:endParaRPr>
          </a:p>
          <a:p>
            <a:pPr lvl="1"/>
            <a:r>
              <a:rPr lang="tr-TR" dirty="0" err="1" smtClean="0">
                <a:sym typeface="Wingdings" panose="05000000000000000000" pitchFamily="2" charset="2"/>
              </a:rPr>
              <a:t>Onion</a:t>
            </a:r>
            <a:r>
              <a:rPr lang="tr-TR" dirty="0" smtClean="0">
                <a:sym typeface="Wingdings" panose="05000000000000000000" pitchFamily="2" charset="2"/>
              </a:rPr>
              <a:t>  </a:t>
            </a:r>
            <a:r>
              <a:rPr lang="tr-TR" dirty="0" err="1" smtClean="0">
                <a:sym typeface="Wingdings" panose="05000000000000000000" pitchFamily="2" charset="2"/>
              </a:rPr>
              <a:t>human</a:t>
            </a:r>
            <a:endParaRPr lang="en-US" dirty="0"/>
          </a:p>
          <a:p>
            <a:endParaRPr lang="en-US" dirty="0"/>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4</a:t>
            </a:fld>
            <a:endParaRPr lang="es-ES" altLang="tr-TR"/>
          </a:p>
        </p:txBody>
      </p:sp>
      <p:pic>
        <p:nvPicPr>
          <p:cNvPr id="5" name="Picture 4" descr="hamburger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501008"/>
            <a:ext cx="3443325" cy="22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544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en-US" dirty="0" smtClean="0"/>
              <a:t>For </a:t>
            </a:r>
            <a:r>
              <a:rPr lang="en-US" dirty="0"/>
              <a:t>situations like the one above, we may want to use a </a:t>
            </a:r>
            <a:r>
              <a:rPr lang="en-US" b="1" dirty="0"/>
              <a:t>food web</a:t>
            </a:r>
            <a:r>
              <a:rPr lang="en-US" dirty="0"/>
              <a:t> that consists of many intersecting food chains and represents the different things an organism can eat and be eaten by.</a:t>
            </a:r>
          </a:p>
          <a:p>
            <a:endParaRPr lang="en-US" dirty="0"/>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5</a:t>
            </a:fld>
            <a:endParaRPr lang="es-ES" altLang="tr-TR"/>
          </a:p>
        </p:txBody>
      </p:sp>
    </p:spTree>
    <p:extLst>
      <p:ext uri="{BB962C8B-B14F-4D97-AF65-F5344CB8AC3E}">
        <p14:creationId xmlns:p14="http://schemas.microsoft.com/office/powerpoint/2010/main" val="3248975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Metin kutusu 2"/>
          <p:cNvSpPr txBox="1">
            <a:spLocks noChangeArrowheads="1"/>
          </p:cNvSpPr>
          <p:nvPr/>
        </p:nvSpPr>
        <p:spPr bwMode="auto">
          <a:xfrm>
            <a:off x="683568" y="764704"/>
            <a:ext cx="8136904"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Georgia" panose="02040502050405020303" pitchFamily="18"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Georgia" panose="02040502050405020303" pitchFamily="18" charset="0"/>
                <a:ea typeface="MS PGothic" panose="020B0600070205080204" pitchFamily="34" charset="-128"/>
              </a:defRPr>
            </a:lvl9pPr>
          </a:lstStyle>
          <a:p>
            <a:pPr eaLnBrk="1" hangingPunct="1">
              <a:spcBef>
                <a:spcPct val="0"/>
              </a:spcBef>
              <a:buFontTx/>
              <a:buNone/>
            </a:pPr>
            <a:r>
              <a:rPr lang="en-US" altLang="en-US" sz="2800" dirty="0"/>
              <a:t>Living things in an ecosystem are divided into 2 nutrition </a:t>
            </a:r>
            <a:r>
              <a:rPr lang="en-US" altLang="en-US" sz="2800" dirty="0" smtClean="0"/>
              <a:t>types:</a:t>
            </a:r>
            <a:endParaRPr lang="en-US" altLang="en-US" sz="2800" dirty="0"/>
          </a:p>
          <a:p>
            <a:pPr eaLnBrk="1" hangingPunct="1">
              <a:spcBef>
                <a:spcPct val="0"/>
              </a:spcBef>
              <a:buFontTx/>
              <a:buNone/>
            </a:pPr>
            <a:r>
              <a:rPr lang="en-US" altLang="en-US" sz="2800" dirty="0"/>
              <a:t>1- </a:t>
            </a:r>
            <a:r>
              <a:rPr lang="en-US" altLang="en-US" sz="2800" b="1" dirty="0" smtClean="0"/>
              <a:t>Autotrophic</a:t>
            </a:r>
            <a:r>
              <a:rPr lang="tr-TR" altLang="en-US" sz="2800" b="1" dirty="0" smtClean="0"/>
              <a:t> (</a:t>
            </a:r>
            <a:r>
              <a:rPr lang="tr-TR" altLang="en-US" sz="2800" b="1" dirty="0" err="1" smtClean="0"/>
              <a:t>Producers</a:t>
            </a:r>
            <a:r>
              <a:rPr lang="tr-TR" altLang="en-US" sz="2800" b="1" dirty="0" smtClean="0"/>
              <a:t>)</a:t>
            </a:r>
            <a:r>
              <a:rPr lang="en-US" altLang="en-US" sz="2800" dirty="0" smtClean="0"/>
              <a:t>: </a:t>
            </a:r>
            <a:r>
              <a:rPr lang="en-US" altLang="en-US" sz="2800" dirty="0"/>
              <a:t>make their own food. Using light energy and inorganic materials, they form complex organic molecules.</a:t>
            </a:r>
          </a:p>
          <a:p>
            <a:pPr eaLnBrk="1" hangingPunct="1">
              <a:spcBef>
                <a:spcPct val="0"/>
              </a:spcBef>
              <a:buFontTx/>
              <a:buNone/>
            </a:pPr>
            <a:r>
              <a:rPr lang="en-US" altLang="en-US" sz="2800" dirty="0"/>
              <a:t>2- </a:t>
            </a:r>
            <a:r>
              <a:rPr lang="en-US" altLang="en-US" sz="2800" b="1" dirty="0" smtClean="0"/>
              <a:t>Heterotrophic</a:t>
            </a:r>
            <a:r>
              <a:rPr lang="tr-TR" altLang="en-US" sz="2800" b="1" dirty="0" smtClean="0"/>
              <a:t> (</a:t>
            </a:r>
            <a:r>
              <a:rPr lang="tr-TR" altLang="en-US" sz="2800" b="1" dirty="0" err="1" smtClean="0"/>
              <a:t>Consumers</a:t>
            </a:r>
            <a:r>
              <a:rPr lang="tr-TR" altLang="en-US" sz="2800" b="1" dirty="0" smtClean="0"/>
              <a:t>)</a:t>
            </a:r>
            <a:r>
              <a:rPr lang="en-US" altLang="en-US" sz="2800" dirty="0" smtClean="0"/>
              <a:t>: fed from </a:t>
            </a:r>
            <a:r>
              <a:rPr lang="en-US" altLang="en-US" sz="2800" dirty="0"/>
              <a:t>others. </a:t>
            </a:r>
            <a:r>
              <a:rPr lang="tr-TR" altLang="en-US" sz="2800" dirty="0"/>
              <a:t>	</a:t>
            </a:r>
            <a:endParaRPr lang="tr-TR" altLang="en-US" sz="2800" dirty="0" smtClean="0"/>
          </a:p>
          <a:p>
            <a:pPr eaLnBrk="1" hangingPunct="1">
              <a:spcBef>
                <a:spcPct val="0"/>
              </a:spcBef>
              <a:buFontTx/>
              <a:buNone/>
            </a:pPr>
            <a:r>
              <a:rPr lang="en-US" altLang="en-US" sz="2000" dirty="0" smtClean="0"/>
              <a:t>Some </a:t>
            </a:r>
            <a:r>
              <a:rPr lang="en-US" altLang="en-US" sz="2000" dirty="0"/>
              <a:t>are fed only by the producers. These are called herbivores. </a:t>
            </a:r>
            <a:endParaRPr lang="tr-TR" altLang="en-US" sz="2000" dirty="0"/>
          </a:p>
          <a:p>
            <a:pPr eaLnBrk="1" hangingPunct="1">
              <a:spcBef>
                <a:spcPct val="0"/>
              </a:spcBef>
              <a:buFontTx/>
              <a:buNone/>
            </a:pPr>
            <a:r>
              <a:rPr lang="tr-TR" altLang="en-US" sz="2000" dirty="0"/>
              <a:t>		</a:t>
            </a:r>
            <a:r>
              <a:rPr lang="en-US" altLang="en-US" sz="2000" dirty="0"/>
              <a:t>For example; cow and rabbit.</a:t>
            </a:r>
          </a:p>
          <a:p>
            <a:pPr eaLnBrk="1" hangingPunct="1">
              <a:spcBef>
                <a:spcPct val="0"/>
              </a:spcBef>
              <a:buFontTx/>
              <a:buNone/>
            </a:pPr>
            <a:r>
              <a:rPr lang="en-US" altLang="en-US" sz="2000" dirty="0"/>
              <a:t>Some are fed by eating other consumers. These are called carnivores. </a:t>
            </a:r>
            <a:endParaRPr lang="tr-TR" altLang="en-US" sz="2000" dirty="0"/>
          </a:p>
          <a:p>
            <a:pPr eaLnBrk="1" hangingPunct="1">
              <a:spcBef>
                <a:spcPct val="0"/>
              </a:spcBef>
              <a:buFontTx/>
              <a:buNone/>
            </a:pPr>
            <a:r>
              <a:rPr lang="tr-TR" altLang="en-US" sz="2000" dirty="0"/>
              <a:t>	</a:t>
            </a:r>
            <a:r>
              <a:rPr lang="en-US" altLang="en-US" sz="2000" dirty="0"/>
              <a:t>For example; fox and hawk.</a:t>
            </a:r>
          </a:p>
          <a:p>
            <a:pPr eaLnBrk="1" hangingPunct="1">
              <a:spcBef>
                <a:spcPct val="0"/>
              </a:spcBef>
              <a:buFontTx/>
              <a:buNone/>
            </a:pPr>
            <a:r>
              <a:rPr lang="en-US" altLang="en-US" sz="2000" dirty="0" smtClean="0"/>
              <a:t>Some </a:t>
            </a:r>
            <a:r>
              <a:rPr lang="en-US" altLang="en-US" sz="2000" dirty="0"/>
              <a:t>are fed by eating both producers and other consume</a:t>
            </a:r>
            <a:r>
              <a:rPr lang="tr-TR" altLang="en-US" sz="2000" dirty="0" err="1"/>
              <a:t>rs</a:t>
            </a:r>
            <a:r>
              <a:rPr lang="en-US" altLang="en-US" sz="2000" dirty="0"/>
              <a:t>. </a:t>
            </a:r>
            <a:endParaRPr lang="tr-TR" altLang="en-US" sz="2000" dirty="0"/>
          </a:p>
          <a:p>
            <a:pPr eaLnBrk="1" hangingPunct="1">
              <a:spcBef>
                <a:spcPct val="0"/>
              </a:spcBef>
              <a:buFontTx/>
              <a:buNone/>
            </a:pPr>
            <a:r>
              <a:rPr lang="tr-TR" altLang="en-US" sz="2000" dirty="0"/>
              <a:t>			</a:t>
            </a:r>
            <a:r>
              <a:rPr lang="en-US" altLang="en-US" sz="2000" dirty="0"/>
              <a:t>For example; bear, human</a:t>
            </a:r>
            <a:r>
              <a:rPr lang="tr-TR" altLang="en-US" sz="3200" dirty="0"/>
              <a:t> </a:t>
            </a:r>
          </a:p>
          <a:p>
            <a:pPr eaLnBrk="1" hangingPunct="1">
              <a:spcBef>
                <a:spcPct val="0"/>
              </a:spcBef>
              <a:buFontTx/>
              <a:buNone/>
            </a:pPr>
            <a:endParaRPr lang="tr-TR" altLang="en-US" sz="2800" dirty="0"/>
          </a:p>
        </p:txBody>
      </p:sp>
    </p:spTree>
    <p:extLst>
      <p:ext uri="{BB962C8B-B14F-4D97-AF65-F5344CB8AC3E}">
        <p14:creationId xmlns:p14="http://schemas.microsoft.com/office/powerpoint/2010/main" val="535539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88640"/>
            <a:ext cx="8229600" cy="4525963"/>
          </a:xfrm>
        </p:spPr>
        <p:txBody>
          <a:bodyPr/>
          <a:lstStyle/>
          <a:p>
            <a:pPr lvl="0"/>
            <a:r>
              <a:rPr lang="en-US" b="1" dirty="0"/>
              <a:t>Photoautotrophs</a:t>
            </a:r>
            <a:r>
              <a:rPr lang="en-US" dirty="0"/>
              <a:t>, such as plants, use energy from sunlight to make organic compounds—sugars—out of carbon dioxide in </a:t>
            </a:r>
            <a:r>
              <a:rPr lang="en-US" u="sng" dirty="0">
                <a:hlinkClick r:id="rId2"/>
              </a:rPr>
              <a:t>photosynthesis</a:t>
            </a:r>
            <a:r>
              <a:rPr lang="en-US" dirty="0"/>
              <a:t>. </a:t>
            </a:r>
            <a:r>
              <a:rPr lang="en-US" i="1" dirty="0" smtClean="0"/>
              <a:t>algae</a:t>
            </a:r>
            <a:endParaRPr lang="en-US" dirty="0"/>
          </a:p>
          <a:p>
            <a:pPr lvl="0"/>
            <a:r>
              <a:rPr lang="en-US" b="1" dirty="0"/>
              <a:t>Chemoautotrophs</a:t>
            </a:r>
            <a:r>
              <a:rPr lang="en-US" dirty="0"/>
              <a:t> use energy from chemicals to build organic compounds out of carbon dioxide or similar molecules. This is called </a:t>
            </a:r>
            <a:r>
              <a:rPr lang="en-US" u="sng" dirty="0">
                <a:hlinkClick r:id="rId3"/>
              </a:rPr>
              <a:t>chemosynthesis</a:t>
            </a:r>
            <a:r>
              <a:rPr lang="en-US" dirty="0"/>
              <a:t>. </a:t>
            </a:r>
            <a:r>
              <a:rPr lang="en-US" i="1" dirty="0"/>
              <a:t>For instance, there are hydrogen sulfide-oxidizing chemoautotrophic bacteria found in undersea vent communities where no light can reach.</a:t>
            </a:r>
          </a:p>
          <a:p>
            <a:endParaRPr lang="en-US" dirty="0"/>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7</a:t>
            </a:fld>
            <a:endParaRPr lang="es-ES" altLang="tr-TR"/>
          </a:p>
        </p:txBody>
      </p:sp>
    </p:spTree>
    <p:extLst>
      <p:ext uri="{BB962C8B-B14F-4D97-AF65-F5344CB8AC3E}">
        <p14:creationId xmlns:p14="http://schemas.microsoft.com/office/powerpoint/2010/main" val="3138665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en-US" dirty="0"/>
              <a:t>Autotrophs form the base of food chains and food webs, and the energy they capture from light or chemicals sustains all the other organisms in the community. When we're talking about their role in food chains, we can call autotrophs </a:t>
            </a:r>
            <a:r>
              <a:rPr lang="en-US" i="1" dirty="0"/>
              <a:t>producers</a:t>
            </a:r>
            <a:r>
              <a:rPr lang="en-US" dirty="0"/>
              <a:t>.</a:t>
            </a:r>
          </a:p>
          <a:p>
            <a:endParaRPr lang="en-US" dirty="0"/>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8</a:t>
            </a:fld>
            <a:endParaRPr lang="es-ES" altLang="tr-TR"/>
          </a:p>
        </p:txBody>
      </p:sp>
    </p:spTree>
    <p:extLst>
      <p:ext uri="{BB962C8B-B14F-4D97-AF65-F5344CB8AC3E}">
        <p14:creationId xmlns:p14="http://schemas.microsoft.com/office/powerpoint/2010/main" val="2815798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a:t>Food </a:t>
            </a:r>
            <a:r>
              <a:rPr lang="en-US" b="1" dirty="0" smtClean="0"/>
              <a:t>chains</a:t>
            </a:r>
            <a:endParaRPr lang="en-US" dirty="0"/>
          </a:p>
        </p:txBody>
      </p:sp>
      <p:sp>
        <p:nvSpPr>
          <p:cNvPr id="3" name="İçerik Yer Tutucusu 2"/>
          <p:cNvSpPr>
            <a:spLocks noGrp="1"/>
          </p:cNvSpPr>
          <p:nvPr>
            <p:ph idx="1"/>
          </p:nvPr>
        </p:nvSpPr>
        <p:spPr/>
        <p:txBody>
          <a:bodyPr/>
          <a:lstStyle/>
          <a:p>
            <a:r>
              <a:rPr lang="en-US" dirty="0"/>
              <a:t>who-eats-who </a:t>
            </a:r>
            <a:r>
              <a:rPr lang="tr-TR" dirty="0" smtClean="0"/>
              <a:t>?</a:t>
            </a:r>
          </a:p>
          <a:p>
            <a:pPr lvl="0"/>
            <a:r>
              <a:rPr lang="en-US" dirty="0"/>
              <a:t>At the base of the food chain lie the </a:t>
            </a:r>
            <a:r>
              <a:rPr lang="en-US" b="1" dirty="0"/>
              <a:t>primary producers</a:t>
            </a:r>
            <a:r>
              <a:rPr lang="en-US" dirty="0" smtClean="0"/>
              <a:t>..</a:t>
            </a:r>
            <a:endParaRPr lang="en-US" dirty="0"/>
          </a:p>
          <a:p>
            <a:pPr lvl="0"/>
            <a:r>
              <a:rPr lang="en-US" dirty="0"/>
              <a:t>The organisms that eat the primary producers are called </a:t>
            </a:r>
            <a:r>
              <a:rPr lang="en-US" b="1" dirty="0"/>
              <a:t>primary consumers</a:t>
            </a:r>
            <a:r>
              <a:rPr lang="en-US" dirty="0" smtClean="0"/>
              <a:t>.</a:t>
            </a:r>
            <a:endParaRPr lang="en-US" dirty="0"/>
          </a:p>
        </p:txBody>
      </p:sp>
      <p:sp>
        <p:nvSpPr>
          <p:cNvPr id="4" name="Slayt Numarası Yer Tutucusu 3"/>
          <p:cNvSpPr>
            <a:spLocks noGrp="1"/>
          </p:cNvSpPr>
          <p:nvPr>
            <p:ph type="sldNum" sz="quarter" idx="12"/>
          </p:nvPr>
        </p:nvSpPr>
        <p:spPr/>
        <p:txBody>
          <a:bodyPr/>
          <a:lstStyle/>
          <a:p>
            <a:pPr>
              <a:defRPr/>
            </a:pPr>
            <a:fld id="{2E596FE9-E266-4783-BE76-CF786C02BEA0}" type="slidenum">
              <a:rPr lang="es-ES" altLang="tr-TR" smtClean="0"/>
              <a:pPr>
                <a:defRPr/>
              </a:pPr>
              <a:t>9</a:t>
            </a:fld>
            <a:endParaRPr lang="es-ES" altLang="tr-TR"/>
          </a:p>
        </p:txBody>
      </p:sp>
    </p:spTree>
    <p:extLst>
      <p:ext uri="{BB962C8B-B14F-4D97-AF65-F5344CB8AC3E}">
        <p14:creationId xmlns:p14="http://schemas.microsoft.com/office/powerpoint/2010/main" val="1937844439"/>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9392</TotalTime>
  <Words>642</Words>
  <Application>Microsoft Office PowerPoint</Application>
  <PresentationFormat>Ekran Gösterisi (4:3)</PresentationFormat>
  <Paragraphs>119</Paragraphs>
  <Slides>29</Slides>
  <Notes>1</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29</vt:i4>
      </vt:variant>
    </vt:vector>
  </HeadingPairs>
  <TitlesOfParts>
    <vt:vector size="38" baseType="lpstr">
      <vt:lpstr>MS PGothic</vt:lpstr>
      <vt:lpstr>Arial</vt:lpstr>
      <vt:lpstr>Calibri</vt:lpstr>
      <vt:lpstr>Georgia</vt:lpstr>
      <vt:lpstr>Helvetica</vt:lpstr>
      <vt:lpstr>inherit</vt:lpstr>
      <vt:lpstr>Times New Roman</vt:lpstr>
      <vt:lpstr>Wingdings</vt:lpstr>
      <vt:lpstr>Diseño predeterminado</vt:lpstr>
      <vt:lpstr>Ecology and Environmental Biology </vt:lpstr>
      <vt:lpstr>Food chains &amp; food webs</vt:lpstr>
      <vt:lpstr>PowerPoint Sunusu</vt:lpstr>
      <vt:lpstr>Food chain</vt:lpstr>
      <vt:lpstr>PowerPoint Sunusu</vt:lpstr>
      <vt:lpstr>PowerPoint Sunusu</vt:lpstr>
      <vt:lpstr>PowerPoint Sunusu</vt:lpstr>
      <vt:lpstr>PowerPoint Sunusu</vt:lpstr>
      <vt:lpstr>Food chains</vt:lpstr>
      <vt:lpstr>PowerPoint Sunusu</vt:lpstr>
      <vt:lpstr>Decomposers</vt:lpstr>
      <vt:lpstr>detritivores</vt:lpstr>
      <vt:lpstr>PowerPoint Sunusu</vt:lpstr>
      <vt:lpstr>Food webs</vt:lpstr>
      <vt:lpstr>PowerPoint Sunusu</vt:lpstr>
      <vt:lpstr>PowerPoint Sunusu</vt:lpstr>
      <vt:lpstr>Dynamics of the Ecosystem…</vt:lpstr>
      <vt:lpstr>only about 10% of the energy that's stored as biomass in one trophic level</vt:lpstr>
      <vt:lpstr>PowerPoint Sunusu</vt:lpstr>
      <vt:lpstr>PowerPoint Sunusu</vt:lpstr>
      <vt:lpstr>PowerPoint Sunusu</vt:lpstr>
      <vt:lpstr>PowerPoint Sunusu</vt:lpstr>
      <vt:lpstr>PowerPoint Sunusu</vt:lpstr>
      <vt:lpstr>PowerPoint Sunusu</vt:lpstr>
      <vt:lpstr>PowerPoint Sunusu</vt:lpstr>
      <vt:lpstr>The Aquatic Environment</vt:lpstr>
      <vt:lpstr>The Aquatic Environment</vt:lpstr>
      <vt:lpstr>PowerPoint Sunusu</vt:lpstr>
      <vt:lpstr>References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Nuket Bilgen</cp:lastModifiedBy>
  <cp:revision>149</cp:revision>
  <dcterms:created xsi:type="dcterms:W3CDTF">2010-05-23T14:28:12Z</dcterms:created>
  <dcterms:modified xsi:type="dcterms:W3CDTF">2018-03-28T06:06:51Z</dcterms:modified>
</cp:coreProperties>
</file>