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BECB00EB-5C30-4420-869F-BF88E43342EC}" type="datetimeFigureOut">
              <a:rPr lang="en-US" smtClean="0"/>
              <a:t>11/15/2017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30450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ECB00EB-5C30-4420-869F-BF88E43342EC}" type="datetimeFigureOut">
              <a:rPr lang="en-US" smtClean="0"/>
              <a:t>11/15/2017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254736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ECB00EB-5C30-4420-869F-BF88E43342EC}" type="datetimeFigureOut">
              <a:rPr lang="en-US" smtClean="0"/>
              <a:t>11/15/2017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3720846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Unvan 1"/>
          <p:cNvSpPr>
            <a:spLocks noGrp="1"/>
          </p:cNvSpPr>
          <p:nvPr>
            <p:ph type="title"/>
          </p:nvPr>
        </p:nvSpPr>
        <p:spPr>
          <a:xfrm>
            <a:off x="1524000" y="144464"/>
            <a:ext cx="10363200" cy="1431925"/>
          </a:xfrm>
        </p:spPr>
        <p:txBody>
          <a:bodyPr/>
          <a:lstStyle/>
          <a:p>
            <a:r>
              <a:rPr lang="tr-TR" smtClean="0"/>
              <a:t>Asıl başlık stili için tıklatın</a:t>
            </a:r>
            <a:endParaRPr lang="en-US"/>
          </a:p>
        </p:txBody>
      </p:sp>
      <p:sp>
        <p:nvSpPr>
          <p:cNvPr id="3" name="Metin Yer Tutucusu 2"/>
          <p:cNvSpPr>
            <a:spLocks noGrp="1"/>
          </p:cNvSpPr>
          <p:nvPr>
            <p:ph type="body" sz="half" idx="1"/>
          </p:nvPr>
        </p:nvSpPr>
        <p:spPr>
          <a:xfrm>
            <a:off x="1422400" y="1981200"/>
            <a:ext cx="51308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Çevrimiçi Resim Yer Tutucusu 3"/>
          <p:cNvSpPr>
            <a:spLocks noGrp="1"/>
          </p:cNvSpPr>
          <p:nvPr>
            <p:ph type="clipArt" sz="half" idx="2"/>
          </p:nvPr>
        </p:nvSpPr>
        <p:spPr>
          <a:xfrm>
            <a:off x="6756400" y="1981200"/>
            <a:ext cx="5130800" cy="4114800"/>
          </a:xfrm>
        </p:spPr>
        <p:txBody>
          <a:bodyPr/>
          <a:lstStyle/>
          <a:p>
            <a:pPr lvl="0"/>
            <a:endParaRPr lang="en-US" noProof="0" smtClean="0"/>
          </a:p>
        </p:txBody>
      </p:sp>
      <p:sp>
        <p:nvSpPr>
          <p:cNvPr id="5" name="Rectangle 3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tr-TR" altLang="en-US"/>
          </a:p>
        </p:txBody>
      </p:sp>
      <p:sp>
        <p:nvSpPr>
          <p:cNvPr id="6" name="Rectangle 3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tr-TR" altLang="en-US"/>
          </a:p>
        </p:txBody>
      </p:sp>
      <p:sp>
        <p:nvSpPr>
          <p:cNvPr id="7" name="Rectangle 36"/>
          <p:cNvSpPr>
            <a:spLocks noGrp="1" noChangeArrowheads="1"/>
          </p:cNvSpPr>
          <p:nvPr>
            <p:ph type="sldNum" sz="quarter" idx="12"/>
          </p:nvPr>
        </p:nvSpPr>
        <p:spPr/>
        <p:txBody>
          <a:bodyPr/>
          <a:lstStyle>
            <a:lvl1pPr>
              <a:defRPr>
                <a:cs typeface="Arial" panose="020B0604020202020204" pitchFamily="34" charset="0"/>
              </a:defRPr>
            </a:lvl1pPr>
          </a:lstStyle>
          <a:p>
            <a:pPr>
              <a:defRPr/>
            </a:pPr>
            <a:fld id="{8B0FAA3E-321F-4C39-94B8-D470455A5C82}" type="slidenum">
              <a:rPr lang="tr-TR" altLang="en-US"/>
              <a:pPr>
                <a:defRPr/>
              </a:pPr>
              <a:t>‹#›</a:t>
            </a:fld>
            <a:endParaRPr lang="tr-TR" altLang="en-US"/>
          </a:p>
        </p:txBody>
      </p:sp>
    </p:spTree>
    <p:extLst>
      <p:ext uri="{BB962C8B-B14F-4D97-AF65-F5344CB8AC3E}">
        <p14:creationId xmlns:p14="http://schemas.microsoft.com/office/powerpoint/2010/main" val="122797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Unvan 1"/>
          <p:cNvSpPr>
            <a:spLocks noGrp="1"/>
          </p:cNvSpPr>
          <p:nvPr>
            <p:ph type="title"/>
          </p:nvPr>
        </p:nvSpPr>
        <p:spPr>
          <a:xfrm>
            <a:off x="1524000" y="144464"/>
            <a:ext cx="10363200" cy="1431925"/>
          </a:xfrm>
        </p:spPr>
        <p:txBody>
          <a:bodyPr/>
          <a:lstStyle/>
          <a:p>
            <a:r>
              <a:rPr lang="tr-TR" smtClean="0"/>
              <a:t>Asıl başlık stili için tıklatın</a:t>
            </a:r>
            <a:endParaRPr lang="en-US"/>
          </a:p>
        </p:txBody>
      </p:sp>
      <p:sp>
        <p:nvSpPr>
          <p:cNvPr id="3" name="Çevrimiçi Resim Yer Tutucusu 2"/>
          <p:cNvSpPr>
            <a:spLocks noGrp="1"/>
          </p:cNvSpPr>
          <p:nvPr>
            <p:ph type="clipArt" sz="half" idx="1"/>
          </p:nvPr>
        </p:nvSpPr>
        <p:spPr>
          <a:xfrm>
            <a:off x="1422400" y="1981200"/>
            <a:ext cx="5130800" cy="4114800"/>
          </a:xfrm>
        </p:spPr>
        <p:txBody>
          <a:bodyPr/>
          <a:lstStyle/>
          <a:p>
            <a:pPr lvl="0"/>
            <a:endParaRPr lang="en-US" noProof="0" smtClean="0"/>
          </a:p>
        </p:txBody>
      </p:sp>
      <p:sp>
        <p:nvSpPr>
          <p:cNvPr id="4" name="Metin Yer Tutucusu 3"/>
          <p:cNvSpPr>
            <a:spLocks noGrp="1"/>
          </p:cNvSpPr>
          <p:nvPr>
            <p:ph type="body" sz="half" idx="2"/>
          </p:nvPr>
        </p:nvSpPr>
        <p:spPr>
          <a:xfrm>
            <a:off x="6756400" y="1981200"/>
            <a:ext cx="51308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34"/>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tr-TR" altLang="en-US"/>
          </a:p>
        </p:txBody>
      </p:sp>
      <p:sp>
        <p:nvSpPr>
          <p:cNvPr id="6" name="Rectangle 35"/>
          <p:cNvSpPr>
            <a:spLocks noGrp="1" noChangeArrowheads="1"/>
          </p:cNvSpPr>
          <p:nvPr>
            <p:ph type="ftr" sz="quarter" idx="11"/>
          </p:nvPr>
        </p:nvSpPr>
        <p:spPr/>
        <p:txBody>
          <a:bodyPr/>
          <a:lstStyle>
            <a:lvl1pPr>
              <a:defRPr>
                <a:cs typeface="Arial" panose="020B0604020202020204" pitchFamily="34" charset="0"/>
              </a:defRPr>
            </a:lvl1pPr>
          </a:lstStyle>
          <a:p>
            <a:pPr>
              <a:defRPr/>
            </a:pPr>
            <a:endParaRPr lang="tr-TR" altLang="en-US"/>
          </a:p>
        </p:txBody>
      </p:sp>
      <p:sp>
        <p:nvSpPr>
          <p:cNvPr id="7" name="Rectangle 36"/>
          <p:cNvSpPr>
            <a:spLocks noGrp="1" noChangeArrowheads="1"/>
          </p:cNvSpPr>
          <p:nvPr>
            <p:ph type="sldNum" sz="quarter" idx="12"/>
          </p:nvPr>
        </p:nvSpPr>
        <p:spPr/>
        <p:txBody>
          <a:bodyPr/>
          <a:lstStyle>
            <a:lvl1pPr>
              <a:defRPr>
                <a:cs typeface="Arial" panose="020B0604020202020204" pitchFamily="34" charset="0"/>
              </a:defRPr>
            </a:lvl1pPr>
          </a:lstStyle>
          <a:p>
            <a:pPr>
              <a:defRPr/>
            </a:pPr>
            <a:fld id="{E9AA5E3E-2158-4FFA-8632-C233E64D25BB}" type="slidenum">
              <a:rPr lang="tr-TR" altLang="en-US"/>
              <a:pPr>
                <a:defRPr/>
              </a:pPr>
              <a:t>‹#›</a:t>
            </a:fld>
            <a:endParaRPr lang="tr-TR" altLang="en-US"/>
          </a:p>
        </p:txBody>
      </p:sp>
    </p:spTree>
    <p:extLst>
      <p:ext uri="{BB962C8B-B14F-4D97-AF65-F5344CB8AC3E}">
        <p14:creationId xmlns:p14="http://schemas.microsoft.com/office/powerpoint/2010/main" val="275624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ECB00EB-5C30-4420-869F-BF88E43342EC}" type="datetimeFigureOut">
              <a:rPr lang="en-US" smtClean="0"/>
              <a:t>11/15/2017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194228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ECB00EB-5C30-4420-869F-BF88E43342EC}" type="datetimeFigureOut">
              <a:rPr lang="en-US" smtClean="0"/>
              <a:t>11/15/2017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53267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BECB00EB-5C30-4420-869F-BF88E43342EC}" type="datetimeFigureOut">
              <a:rPr lang="en-US" smtClean="0"/>
              <a:t>11/15/2017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21202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BECB00EB-5C30-4420-869F-BF88E43342EC}" type="datetimeFigureOut">
              <a:rPr lang="en-US" smtClean="0"/>
              <a:t>11/15/2017</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218793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BECB00EB-5C30-4420-869F-BF88E43342EC}" type="datetimeFigureOut">
              <a:rPr lang="en-US" smtClean="0"/>
              <a:t>11/15/2017</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305803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ECB00EB-5C30-4420-869F-BF88E43342EC}" type="datetimeFigureOut">
              <a:rPr lang="en-US" smtClean="0"/>
              <a:t>11/15/2017</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263254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ECB00EB-5C30-4420-869F-BF88E43342EC}" type="datetimeFigureOut">
              <a:rPr lang="en-US" smtClean="0"/>
              <a:t>11/15/2017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47769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ECB00EB-5C30-4420-869F-BF88E43342EC}" type="datetimeFigureOut">
              <a:rPr lang="en-US" smtClean="0"/>
              <a:t>11/15/2017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FA693DB2-C241-4006-A04B-0770C88E3429}" type="slidenum">
              <a:rPr lang="en-US" smtClean="0"/>
              <a:t>‹#›</a:t>
            </a:fld>
            <a:endParaRPr lang="en-US"/>
          </a:p>
        </p:txBody>
      </p:sp>
    </p:spTree>
    <p:extLst>
      <p:ext uri="{BB962C8B-B14F-4D97-AF65-F5344CB8AC3E}">
        <p14:creationId xmlns:p14="http://schemas.microsoft.com/office/powerpoint/2010/main" val="268346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B00EB-5C30-4420-869F-BF88E43342EC}" type="datetimeFigureOut">
              <a:rPr lang="en-US" smtClean="0"/>
              <a:t>11/15/2017</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93DB2-C241-4006-A04B-0770C88E3429}" type="slidenum">
              <a:rPr lang="en-US" smtClean="0"/>
              <a:t>‹#›</a:t>
            </a:fld>
            <a:endParaRPr lang="en-US"/>
          </a:p>
        </p:txBody>
      </p:sp>
    </p:spTree>
    <p:extLst>
      <p:ext uri="{BB962C8B-B14F-4D97-AF65-F5344CB8AC3E}">
        <p14:creationId xmlns:p14="http://schemas.microsoft.com/office/powerpoint/2010/main" val="743288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438400" y="141288"/>
            <a:ext cx="7772400" cy="2678112"/>
          </a:xfrm>
        </p:spPr>
        <p:txBody>
          <a:bodyPr>
            <a:normAutofit fontScale="90000"/>
          </a:bodyPr>
          <a:lstStyle/>
          <a:p>
            <a:pPr algn="ctr" eaLnBrk="1" hangingPunct="1">
              <a:defRPr/>
            </a:pPr>
            <a:r>
              <a:rPr lang="tr-TR" altLang="en-US" dirty="0" smtClean="0"/>
              <a:t>DOMUZ YETİŞTİRİCİLİĞİ</a:t>
            </a:r>
            <a:br>
              <a:rPr lang="tr-TR" altLang="en-US" dirty="0" smtClean="0"/>
            </a:br>
            <a:r>
              <a:rPr lang="tr-TR" altLang="en-US" dirty="0" smtClean="0"/>
              <a:t/>
            </a:r>
            <a:br>
              <a:rPr lang="tr-TR" altLang="en-US" dirty="0" smtClean="0"/>
            </a:br>
            <a:r>
              <a:rPr lang="tr-TR" altLang="en-US" dirty="0" smtClean="0"/>
              <a:t/>
            </a:r>
            <a:br>
              <a:rPr lang="tr-TR" altLang="en-US" dirty="0" smtClean="0"/>
            </a:br>
            <a:endParaRPr lang="tr-TR" altLang="en-US" sz="3600" dirty="0"/>
          </a:p>
        </p:txBody>
      </p:sp>
      <p:sp>
        <p:nvSpPr>
          <p:cNvPr id="27651" name="Rectangle 3"/>
          <p:cNvSpPr>
            <a:spLocks noGrp="1" noChangeArrowheads="1"/>
          </p:cNvSpPr>
          <p:nvPr>
            <p:ph type="subTitle" idx="1"/>
          </p:nvPr>
        </p:nvSpPr>
        <p:spPr>
          <a:xfrm>
            <a:off x="2695576" y="3124200"/>
            <a:ext cx="7210425" cy="1752600"/>
          </a:xfrm>
        </p:spPr>
        <p:txBody>
          <a:bodyPr/>
          <a:lstStyle/>
          <a:p>
            <a:pPr eaLnBrk="1" hangingPunct="1">
              <a:defRPr/>
            </a:pPr>
            <a:endParaRPr lang="tr-TR" altLang="en-US" dirty="0" smtClean="0"/>
          </a:p>
          <a:p>
            <a:pPr eaLnBrk="1" hangingPunct="1">
              <a:defRPr/>
            </a:pPr>
            <a:r>
              <a:rPr lang="tr-TR" altLang="en-US" dirty="0" smtClean="0"/>
              <a:t>       </a:t>
            </a:r>
          </a:p>
        </p:txBody>
      </p:sp>
      <p:graphicFrame>
        <p:nvGraphicFramePr>
          <p:cNvPr id="548868" name="Object 6"/>
          <p:cNvGraphicFramePr>
            <a:graphicFrameLocks noChangeAspect="1"/>
          </p:cNvGraphicFramePr>
          <p:nvPr/>
        </p:nvGraphicFramePr>
        <p:xfrm>
          <a:off x="4800601" y="3048001"/>
          <a:ext cx="3533775" cy="3305175"/>
        </p:xfrm>
        <a:graphic>
          <a:graphicData uri="http://schemas.openxmlformats.org/presentationml/2006/ole">
            <mc:AlternateContent xmlns:mc="http://schemas.openxmlformats.org/markup-compatibility/2006">
              <mc:Choice xmlns:v="urn:schemas-microsoft-com:vml" Requires="v">
                <p:oleObj spid="_x0000_s1026" name="Photo Editor Photo" r:id="rId3" imgW="1428949" imgH="1428949" progId="MSPhotoEd.3">
                  <p:embed/>
                </p:oleObj>
              </mc:Choice>
              <mc:Fallback>
                <p:oleObj name="Photo Editor Photo" r:id="rId3" imgW="1428949" imgH="142894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3048001"/>
                        <a:ext cx="353377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8575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2667000" y="-547688"/>
            <a:ext cx="7772400" cy="2124076"/>
          </a:xfrm>
        </p:spPr>
        <p:txBody>
          <a:bodyPr/>
          <a:lstStyle/>
          <a:p>
            <a:pPr eaLnBrk="1" hangingPunct="1">
              <a:defRPr/>
            </a:pPr>
            <a:r>
              <a:rPr lang="tr-TR" altLang="en-US" b="1" dirty="0" smtClean="0"/>
              <a:t>Erken sütten kesmenin avantajları- dezavantajları</a:t>
            </a:r>
          </a:p>
        </p:txBody>
      </p:sp>
      <p:sp>
        <p:nvSpPr>
          <p:cNvPr id="190467" name="Rectangle 3"/>
          <p:cNvSpPr>
            <a:spLocks noGrp="1" noChangeArrowheads="1"/>
          </p:cNvSpPr>
          <p:nvPr>
            <p:ph type="body" idx="1"/>
          </p:nvPr>
        </p:nvSpPr>
        <p:spPr>
          <a:xfrm>
            <a:off x="2590800" y="1828800"/>
            <a:ext cx="7848600" cy="5029200"/>
          </a:xfrm>
        </p:spPr>
        <p:txBody>
          <a:bodyPr/>
          <a:lstStyle/>
          <a:p>
            <a:pPr marL="533400" indent="-533400" algn="just">
              <a:defRPr/>
            </a:pPr>
            <a:endParaRPr lang="tr-TR" altLang="en-US" sz="2400" b="1" dirty="0"/>
          </a:p>
        </p:txBody>
      </p:sp>
    </p:spTree>
    <p:extLst>
      <p:ext uri="{BB962C8B-B14F-4D97-AF65-F5344CB8AC3E}">
        <p14:creationId xmlns:p14="http://schemas.microsoft.com/office/powerpoint/2010/main" val="2160681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667000" y="814388"/>
            <a:ext cx="7772400" cy="762000"/>
          </a:xfrm>
        </p:spPr>
        <p:txBody>
          <a:bodyPr/>
          <a:lstStyle/>
          <a:p>
            <a:pPr eaLnBrk="1" hangingPunct="1">
              <a:defRPr/>
            </a:pPr>
            <a:r>
              <a:rPr lang="en-US" altLang="en-US" smtClean="0">
                <a:latin typeface="MS Sans Serif" charset="0"/>
                <a:cs typeface="Times New Roman" panose="02020603050405020304" pitchFamily="18" charset="0"/>
              </a:rPr>
              <a:t>Domuzların Verim Özellikleri</a:t>
            </a:r>
            <a:endParaRPr lang="tr-TR" altLang="en-US" smtClean="0">
              <a:latin typeface="MS Sans Serif" charset="0"/>
              <a:cs typeface="Times New Roman" panose="02020603050405020304" pitchFamily="18" charset="0"/>
            </a:endParaRPr>
          </a:p>
        </p:txBody>
      </p:sp>
      <p:sp>
        <p:nvSpPr>
          <p:cNvPr id="559107" name="Rectangle 3"/>
          <p:cNvSpPr>
            <a:spLocks noGrp="1" noChangeArrowheads="1"/>
          </p:cNvSpPr>
          <p:nvPr>
            <p:ph type="body" idx="1"/>
          </p:nvPr>
        </p:nvSpPr>
        <p:spPr>
          <a:xfrm>
            <a:off x="2514600" y="1981200"/>
            <a:ext cx="7848600" cy="4114800"/>
          </a:xfrm>
        </p:spPr>
        <p:txBody>
          <a:bodyPr>
            <a:normAutofit fontScale="92500" lnSpcReduction="10000"/>
          </a:bodyPr>
          <a:lstStyle/>
          <a:p>
            <a:pPr eaLnBrk="1" hangingPunct="1">
              <a:lnSpc>
                <a:spcPct val="90000"/>
              </a:lnSpc>
            </a:pPr>
            <a:r>
              <a:rPr lang="en-US" altLang="en-US" b="1">
                <a:latin typeface="MS Sans Serif"/>
                <a:cs typeface="Times New Roman" panose="02020603050405020304" pitchFamily="18" charset="0"/>
              </a:rPr>
              <a:t>Döl </a:t>
            </a:r>
            <a:r>
              <a:rPr lang="tr-TR" altLang="en-US" b="1">
                <a:latin typeface="Times New Roman" panose="02020603050405020304" pitchFamily="18" charset="0"/>
              </a:rPr>
              <a:t>v</a:t>
            </a:r>
            <a:r>
              <a:rPr lang="en-US" altLang="en-US" b="1">
                <a:latin typeface="MS Sans Serif"/>
                <a:cs typeface="Times New Roman" panose="02020603050405020304" pitchFamily="18" charset="0"/>
              </a:rPr>
              <a:t>erimi</a:t>
            </a:r>
            <a:endParaRPr lang="tr-TR" altLang="en-US" b="1">
              <a:latin typeface="Times New Roman" panose="02020603050405020304" pitchFamily="18" charset="0"/>
            </a:endParaRPr>
          </a:p>
          <a:p>
            <a:pPr eaLnBrk="1" hangingPunct="1">
              <a:lnSpc>
                <a:spcPct val="90000"/>
              </a:lnSpc>
            </a:pPr>
            <a:r>
              <a:rPr lang="tr-TR" altLang="en-US" b="1">
                <a:latin typeface="Times New Roman" panose="02020603050405020304" pitchFamily="18" charset="0"/>
              </a:rPr>
              <a:t>Et verimi</a:t>
            </a:r>
          </a:p>
          <a:p>
            <a:pPr algn="just" eaLnBrk="1" hangingPunct="1">
              <a:lnSpc>
                <a:spcPct val="90000"/>
              </a:lnSpc>
            </a:pPr>
            <a:r>
              <a:rPr lang="tr-TR" altLang="en-US" b="1">
                <a:latin typeface="Times New Roman" panose="02020603050405020304" pitchFamily="18" charset="0"/>
                <a:cs typeface="Times New Roman" panose="02020603050405020304" pitchFamily="18" charset="0"/>
              </a:rPr>
              <a:t>Sakatatları ve içyağı </a:t>
            </a:r>
            <a:endParaRPr lang="tr-TR" altLang="en-US" b="1">
              <a:latin typeface="Times New Roman" panose="02020603050405020304" pitchFamily="18" charset="0"/>
            </a:endParaRPr>
          </a:p>
          <a:p>
            <a:pPr algn="just" eaLnBrk="1" hangingPunct="1">
              <a:lnSpc>
                <a:spcPct val="90000"/>
              </a:lnSpc>
              <a:buFontTx/>
              <a:buNone/>
            </a:pPr>
            <a:r>
              <a:rPr lang="tr-TR" altLang="en-US" b="1">
                <a:latin typeface="Times New Roman" panose="02020603050405020304" pitchFamily="18" charset="0"/>
                <a:cs typeface="Times New Roman" panose="02020603050405020304" pitchFamily="18" charset="0"/>
              </a:rPr>
              <a:t>kedi ve köpek maması </a:t>
            </a:r>
            <a:endParaRPr lang="tr-TR" altLang="en-US" b="1">
              <a:latin typeface="Times New Roman" panose="02020603050405020304" pitchFamily="18" charset="0"/>
            </a:endParaRPr>
          </a:p>
          <a:p>
            <a:pPr algn="just" eaLnBrk="1" hangingPunct="1">
              <a:lnSpc>
                <a:spcPct val="90000"/>
              </a:lnSpc>
              <a:buFontTx/>
              <a:buNone/>
            </a:pPr>
            <a:r>
              <a:rPr lang="tr-TR" altLang="en-US" b="1">
                <a:latin typeface="Times New Roman" panose="02020603050405020304" pitchFamily="18" charset="0"/>
                <a:cs typeface="Times New Roman" panose="02020603050405020304" pitchFamily="18" charset="0"/>
              </a:rPr>
              <a:t>üretiminde kullanılır.</a:t>
            </a:r>
          </a:p>
          <a:p>
            <a:pPr algn="just" eaLnBrk="1" hangingPunct="1">
              <a:lnSpc>
                <a:spcPct val="90000"/>
              </a:lnSpc>
            </a:pPr>
            <a:r>
              <a:rPr lang="tr-TR" altLang="en-US" b="1">
                <a:latin typeface="Times New Roman" panose="02020603050405020304" pitchFamily="18" charset="0"/>
                <a:cs typeface="Times New Roman" panose="02020603050405020304" pitchFamily="18" charset="0"/>
              </a:rPr>
              <a:t>Post ve kılları boya ve </a:t>
            </a:r>
            <a:endParaRPr lang="tr-TR" altLang="en-US" b="1">
              <a:latin typeface="Times New Roman" panose="02020603050405020304" pitchFamily="18" charset="0"/>
            </a:endParaRPr>
          </a:p>
          <a:p>
            <a:pPr algn="just" eaLnBrk="1" hangingPunct="1">
              <a:lnSpc>
                <a:spcPct val="90000"/>
              </a:lnSpc>
              <a:buFontTx/>
              <a:buNone/>
            </a:pPr>
            <a:r>
              <a:rPr lang="tr-TR" altLang="en-US" b="1">
                <a:latin typeface="Times New Roman" panose="02020603050405020304" pitchFamily="18" charset="0"/>
                <a:cs typeface="Times New Roman" panose="02020603050405020304" pitchFamily="18" charset="0"/>
              </a:rPr>
              <a:t>deri sanayisinde kullanılır. </a:t>
            </a:r>
          </a:p>
          <a:p>
            <a:pPr algn="just" eaLnBrk="1" hangingPunct="1">
              <a:lnSpc>
                <a:spcPct val="90000"/>
              </a:lnSpc>
            </a:pPr>
            <a:r>
              <a:rPr lang="tr-TR" altLang="en-US" b="1">
                <a:latin typeface="Times New Roman" panose="02020603050405020304" pitchFamily="18" charset="0"/>
                <a:cs typeface="Times New Roman" panose="02020603050405020304" pitchFamily="18" charset="0"/>
              </a:rPr>
              <a:t>Gübresinden biyogaz </a:t>
            </a:r>
            <a:endParaRPr lang="tr-TR" altLang="en-US" b="1">
              <a:latin typeface="Times New Roman" panose="02020603050405020304" pitchFamily="18" charset="0"/>
            </a:endParaRPr>
          </a:p>
          <a:p>
            <a:pPr algn="just" eaLnBrk="1" hangingPunct="1">
              <a:lnSpc>
                <a:spcPct val="90000"/>
              </a:lnSpc>
              <a:buFontTx/>
              <a:buNone/>
            </a:pPr>
            <a:r>
              <a:rPr lang="tr-TR" altLang="en-US" b="1">
                <a:latin typeface="Times New Roman" panose="02020603050405020304" pitchFamily="18" charset="0"/>
                <a:cs typeface="Times New Roman" panose="02020603050405020304" pitchFamily="18" charset="0"/>
              </a:rPr>
              <a:t>elde edilir.</a:t>
            </a:r>
          </a:p>
          <a:p>
            <a:pPr eaLnBrk="1" hangingPunct="1">
              <a:lnSpc>
                <a:spcPct val="90000"/>
              </a:lnSpc>
            </a:pPr>
            <a:endParaRPr lang="tr-TR" altLang="en-US" b="1">
              <a:latin typeface="Times New Roman" panose="02020603050405020304" pitchFamily="18" charset="0"/>
            </a:endParaRPr>
          </a:p>
        </p:txBody>
      </p:sp>
      <p:graphicFrame>
        <p:nvGraphicFramePr>
          <p:cNvPr id="559108" name="Object 8"/>
          <p:cNvGraphicFramePr>
            <a:graphicFrameLocks noChangeAspect="1"/>
          </p:cNvGraphicFramePr>
          <p:nvPr/>
        </p:nvGraphicFramePr>
        <p:xfrm>
          <a:off x="7239001" y="2667001"/>
          <a:ext cx="3076575" cy="3362325"/>
        </p:xfrm>
        <a:graphic>
          <a:graphicData uri="http://schemas.openxmlformats.org/presentationml/2006/ole">
            <mc:AlternateContent xmlns:mc="http://schemas.openxmlformats.org/markup-compatibility/2006">
              <mc:Choice xmlns:v="urn:schemas-microsoft-com:vml" Requires="v">
                <p:oleObj spid="_x0000_s3074" name="Photo Editor Photo" r:id="rId3" imgW="3076190" imgH="3362794" progId="MSPhotoEd.3">
                  <p:embed/>
                </p:oleObj>
              </mc:Choice>
              <mc:Fallback>
                <p:oleObj name="Photo Editor Photo" r:id="rId3" imgW="3076190" imgH="336279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2667001"/>
                        <a:ext cx="30765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17712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667000" y="814388"/>
            <a:ext cx="7772400" cy="762000"/>
          </a:xfrm>
        </p:spPr>
        <p:txBody>
          <a:bodyPr/>
          <a:lstStyle/>
          <a:p>
            <a:pPr eaLnBrk="1" hangingPunct="1">
              <a:defRPr/>
            </a:pPr>
            <a:r>
              <a:rPr lang="tr-TR" altLang="en-US" dirty="0" smtClean="0"/>
              <a:t>Domuz Besisi</a:t>
            </a:r>
          </a:p>
        </p:txBody>
      </p:sp>
      <p:sp>
        <p:nvSpPr>
          <p:cNvPr id="161795" name="Rectangle 3"/>
          <p:cNvSpPr>
            <a:spLocks noGrp="1" noChangeArrowheads="1"/>
          </p:cNvSpPr>
          <p:nvPr>
            <p:ph type="body" idx="1"/>
          </p:nvPr>
        </p:nvSpPr>
        <p:spPr/>
        <p:txBody>
          <a:bodyPr/>
          <a:lstStyle/>
          <a:p>
            <a:pPr eaLnBrk="1" hangingPunct="1">
              <a:defRPr/>
            </a:pPr>
            <a:endParaRPr lang="tr-TR" altLang="en-US" dirty="0" smtClean="0"/>
          </a:p>
        </p:txBody>
      </p:sp>
    </p:spTree>
    <p:extLst>
      <p:ext uri="{BB962C8B-B14F-4D97-AF65-F5344CB8AC3E}">
        <p14:creationId xmlns:p14="http://schemas.microsoft.com/office/powerpoint/2010/main" val="4000554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2590800" y="471488"/>
            <a:ext cx="7772400" cy="519112"/>
          </a:xfrm>
        </p:spPr>
        <p:txBody>
          <a:bodyPr/>
          <a:lstStyle/>
          <a:p>
            <a:pPr eaLnBrk="1" hangingPunct="1">
              <a:defRPr/>
            </a:pPr>
            <a:r>
              <a:rPr lang="tr-TR" altLang="en-US" sz="2800" b="1">
                <a:cs typeface="Times New Roman" panose="02020603050405020304" pitchFamily="18" charset="0"/>
              </a:rPr>
              <a:t>Yetiştiricilikteki temel uygulamalar</a:t>
            </a:r>
          </a:p>
        </p:txBody>
      </p:sp>
      <p:sp>
        <p:nvSpPr>
          <p:cNvPr id="169987" name="Rectangle 3"/>
          <p:cNvSpPr>
            <a:spLocks noGrp="1" noChangeArrowheads="1"/>
          </p:cNvSpPr>
          <p:nvPr>
            <p:ph type="body" idx="1"/>
          </p:nvPr>
        </p:nvSpPr>
        <p:spPr/>
        <p:txBody>
          <a:bodyPr/>
          <a:lstStyle/>
          <a:p>
            <a:pPr eaLnBrk="1" hangingPunct="1">
              <a:defRPr/>
            </a:pPr>
            <a:endParaRPr lang="tr-TR" altLang="en-US" dirty="0" smtClean="0"/>
          </a:p>
        </p:txBody>
      </p:sp>
    </p:spTree>
    <p:extLst>
      <p:ext uri="{BB962C8B-B14F-4D97-AF65-F5344CB8AC3E}">
        <p14:creationId xmlns:p14="http://schemas.microsoft.com/office/powerpoint/2010/main" val="1264608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tr-TR" altLang="en-US" b="1" smtClean="0"/>
              <a:t>Besi performansını etkileyen faktörler</a:t>
            </a:r>
          </a:p>
        </p:txBody>
      </p:sp>
      <p:sp>
        <p:nvSpPr>
          <p:cNvPr id="129027" name="Rectangle 3"/>
          <p:cNvSpPr>
            <a:spLocks noGrp="1" noChangeArrowheads="1"/>
          </p:cNvSpPr>
          <p:nvPr>
            <p:ph type="body" idx="1"/>
          </p:nvPr>
        </p:nvSpPr>
        <p:spPr/>
        <p:txBody>
          <a:bodyPr/>
          <a:lstStyle/>
          <a:p>
            <a:pPr eaLnBrk="1" hangingPunct="1">
              <a:defRPr/>
            </a:pPr>
            <a:r>
              <a:rPr lang="tr-TR" altLang="en-US" b="1" dirty="0" smtClean="0"/>
              <a:t>Yaş</a:t>
            </a:r>
          </a:p>
          <a:p>
            <a:pPr eaLnBrk="1" hangingPunct="1">
              <a:defRPr/>
            </a:pPr>
            <a:r>
              <a:rPr lang="tr-TR" altLang="en-US" b="1" dirty="0" smtClean="0"/>
              <a:t>Cinsiyet</a:t>
            </a:r>
          </a:p>
          <a:p>
            <a:pPr eaLnBrk="1" hangingPunct="1">
              <a:defRPr/>
            </a:pPr>
            <a:r>
              <a:rPr lang="tr-TR" altLang="en-US" b="1" dirty="0" err="1" smtClean="0"/>
              <a:t>Rasyonun</a:t>
            </a:r>
            <a:r>
              <a:rPr lang="tr-TR" altLang="en-US" b="1" dirty="0" smtClean="0"/>
              <a:t> bileşimi</a:t>
            </a:r>
            <a:endParaRPr lang="tr-TR" altLang="en-US" dirty="0" smtClean="0"/>
          </a:p>
          <a:p>
            <a:pPr eaLnBrk="1" hangingPunct="1">
              <a:defRPr/>
            </a:pPr>
            <a:r>
              <a:rPr lang="tr-TR" altLang="en-US" b="1" dirty="0" smtClean="0"/>
              <a:t>Hastalık durumu</a:t>
            </a:r>
            <a:endParaRPr lang="tr-TR" altLang="en-US" dirty="0" smtClean="0"/>
          </a:p>
          <a:p>
            <a:pPr eaLnBrk="1" hangingPunct="1">
              <a:defRPr/>
            </a:pPr>
            <a:r>
              <a:rPr lang="tr-TR" altLang="en-US" b="1" dirty="0" smtClean="0"/>
              <a:t>Genetik yapı</a:t>
            </a:r>
            <a:endParaRPr lang="tr-TR" altLang="en-US" dirty="0" smtClean="0"/>
          </a:p>
          <a:p>
            <a:pPr eaLnBrk="1" hangingPunct="1">
              <a:defRPr/>
            </a:pPr>
            <a:r>
              <a:rPr lang="tr-TR" altLang="en-US" b="1" dirty="0" smtClean="0"/>
              <a:t>Çevre şartları</a:t>
            </a:r>
          </a:p>
        </p:txBody>
      </p:sp>
    </p:spTree>
    <p:extLst>
      <p:ext uri="{BB962C8B-B14F-4D97-AF65-F5344CB8AC3E}">
        <p14:creationId xmlns:p14="http://schemas.microsoft.com/office/powerpoint/2010/main" val="1750302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67000" y="814388"/>
            <a:ext cx="7772400" cy="762000"/>
          </a:xfrm>
        </p:spPr>
        <p:txBody>
          <a:bodyPr/>
          <a:lstStyle/>
          <a:p>
            <a:pPr eaLnBrk="1" hangingPunct="1">
              <a:defRPr/>
            </a:pPr>
            <a:r>
              <a:rPr lang="tr-TR" altLang="en-US" smtClean="0"/>
              <a:t>Domuzun üstünlükleri 1:</a:t>
            </a:r>
          </a:p>
        </p:txBody>
      </p:sp>
      <p:sp>
        <p:nvSpPr>
          <p:cNvPr id="31747" name="Rectangle 3"/>
          <p:cNvSpPr>
            <a:spLocks noGrp="1" noChangeArrowheads="1"/>
          </p:cNvSpPr>
          <p:nvPr>
            <p:ph type="body" sz="half" idx="1"/>
          </p:nvPr>
        </p:nvSpPr>
        <p:spPr>
          <a:xfrm>
            <a:off x="2209800" y="1905000"/>
            <a:ext cx="4419600" cy="4038600"/>
          </a:xfrm>
        </p:spPr>
        <p:txBody>
          <a:bodyPr/>
          <a:lstStyle/>
          <a:p>
            <a:pPr algn="just" eaLnBrk="1" hangingPunct="1">
              <a:lnSpc>
                <a:spcPct val="90000"/>
              </a:lnSpc>
              <a:defRPr/>
            </a:pPr>
            <a:r>
              <a:rPr lang="tr-TR" altLang="en-US" sz="2400" dirty="0" err="1"/>
              <a:t>Generasyon</a:t>
            </a:r>
            <a:r>
              <a:rPr lang="tr-TR" altLang="en-US" sz="2400" dirty="0"/>
              <a:t> aralığı kısadır.</a:t>
            </a:r>
          </a:p>
          <a:p>
            <a:pPr algn="just" eaLnBrk="1" hangingPunct="1">
              <a:lnSpc>
                <a:spcPct val="90000"/>
              </a:lnSpc>
              <a:defRPr/>
            </a:pPr>
            <a:r>
              <a:rPr lang="tr-TR" altLang="en-US" sz="2400" dirty="0"/>
              <a:t>Dişi ve erkekler </a:t>
            </a:r>
            <a:r>
              <a:rPr lang="tr-TR" altLang="en-US" sz="2400" dirty="0" err="1"/>
              <a:t>pubertaya</a:t>
            </a:r>
            <a:r>
              <a:rPr lang="tr-TR" altLang="en-US" sz="2400" dirty="0"/>
              <a:t> 5.5 –6 aylık yaşta ulaşırlar ve 6-8 aylık yaşta damızlıkta kullanılmaya başlanır. </a:t>
            </a:r>
          </a:p>
          <a:p>
            <a:pPr eaLnBrk="1" hangingPunct="1">
              <a:lnSpc>
                <a:spcPct val="90000"/>
              </a:lnSpc>
              <a:defRPr/>
            </a:pPr>
            <a:r>
              <a:rPr lang="tr-TR" altLang="en-US" sz="2400" dirty="0" err="1">
                <a:cs typeface="Times New Roman" panose="02020603050405020304" pitchFamily="18" charset="0"/>
              </a:rPr>
              <a:t>Poliöstrik</a:t>
            </a:r>
            <a:r>
              <a:rPr lang="tr-TR" altLang="en-US" sz="2400" dirty="0">
                <a:cs typeface="Times New Roman" panose="02020603050405020304" pitchFamily="18" charset="0"/>
              </a:rPr>
              <a:t> hayvanlardır. Yani 21 günde bir yıl boyunca </a:t>
            </a:r>
            <a:r>
              <a:rPr lang="tr-TR" altLang="en-US" sz="2400" dirty="0" err="1">
                <a:cs typeface="Times New Roman" panose="02020603050405020304" pitchFamily="18" charset="0"/>
              </a:rPr>
              <a:t>östrus</a:t>
            </a:r>
            <a:r>
              <a:rPr lang="tr-TR" altLang="en-US" sz="2400" dirty="0">
                <a:cs typeface="Times New Roman" panose="02020603050405020304" pitchFamily="18" charset="0"/>
              </a:rPr>
              <a:t> gösterip çiftleşebilirler.</a:t>
            </a:r>
            <a:r>
              <a:rPr lang="tr-TR" altLang="en-US" sz="2400" dirty="0"/>
              <a:t> </a:t>
            </a:r>
          </a:p>
          <a:p>
            <a:pPr eaLnBrk="1" hangingPunct="1">
              <a:lnSpc>
                <a:spcPct val="90000"/>
              </a:lnSpc>
              <a:defRPr/>
            </a:pPr>
            <a:endParaRPr lang="tr-TR" altLang="en-US" sz="2400" dirty="0"/>
          </a:p>
        </p:txBody>
      </p:sp>
      <p:sp>
        <p:nvSpPr>
          <p:cNvPr id="549892" name="Çevrimiçi Resim Yer Tutucusu 1"/>
          <p:cNvSpPr>
            <a:spLocks noGrp="1" noTextEdit="1"/>
          </p:cNvSpPr>
          <p:nvPr>
            <p:ph type="clipArt" sz="half" idx="2"/>
          </p:nvPr>
        </p:nvSpPr>
        <p:spPr/>
      </p:sp>
    </p:spTree>
    <p:extLst>
      <p:ext uri="{BB962C8B-B14F-4D97-AF65-F5344CB8AC3E}">
        <p14:creationId xmlns:p14="http://schemas.microsoft.com/office/powerpoint/2010/main" val="422840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667000" y="814388"/>
            <a:ext cx="7772400" cy="762000"/>
          </a:xfrm>
        </p:spPr>
        <p:txBody>
          <a:bodyPr/>
          <a:lstStyle/>
          <a:p>
            <a:pPr eaLnBrk="1" hangingPunct="1">
              <a:defRPr/>
            </a:pPr>
            <a:r>
              <a:rPr lang="tr-TR" altLang="en-US" smtClean="0"/>
              <a:t>Domuzun üstünlükleri 2:</a:t>
            </a:r>
          </a:p>
        </p:txBody>
      </p:sp>
      <p:sp>
        <p:nvSpPr>
          <p:cNvPr id="32771" name="Rectangle 3"/>
          <p:cNvSpPr>
            <a:spLocks noGrp="1" noChangeArrowheads="1"/>
          </p:cNvSpPr>
          <p:nvPr>
            <p:ph type="body" idx="1"/>
          </p:nvPr>
        </p:nvSpPr>
        <p:spPr>
          <a:xfrm>
            <a:off x="2590800" y="1981200"/>
            <a:ext cx="7848600" cy="4876800"/>
          </a:xfrm>
        </p:spPr>
        <p:txBody>
          <a:bodyPr/>
          <a:lstStyle/>
          <a:p>
            <a:pPr algn="just" eaLnBrk="1" hangingPunct="1">
              <a:defRPr/>
            </a:pPr>
            <a:r>
              <a:rPr lang="tr-TR" altLang="en-US"/>
              <a:t>Prolifik hayvanlardır. Bir doğumda 10-12 yavru doğurabilirler. </a:t>
            </a:r>
          </a:p>
          <a:p>
            <a:pPr algn="just" eaLnBrk="1" hangingPunct="1">
              <a:defRPr/>
            </a:pPr>
            <a:r>
              <a:rPr lang="tr-TR" altLang="en-US"/>
              <a:t>Yılda dişi başına 2-2.4 doğum olabilir. </a:t>
            </a:r>
          </a:p>
          <a:p>
            <a:pPr algn="just" eaLnBrk="1" hangingPunct="1">
              <a:defRPr/>
            </a:pPr>
            <a:r>
              <a:rPr lang="tr-TR" altLang="en-US"/>
              <a:t>Çok hızlı büyürler.Yavruların doğum ağırlığı yaklaşık 1300 g’dır ve doğumdan 3-4 hafta sonra doğum ağırlığının 6-8 katına ulaşırlar.</a:t>
            </a:r>
          </a:p>
          <a:p>
            <a:pPr algn="just" eaLnBrk="1" hangingPunct="1">
              <a:defRPr/>
            </a:pPr>
            <a:r>
              <a:rPr lang="tr-TR" altLang="en-US"/>
              <a:t>Her şeyi tüketebilen bir beslenme alışkanlığına sahiptir.  </a:t>
            </a:r>
          </a:p>
          <a:p>
            <a:pPr eaLnBrk="1" hangingPunct="1">
              <a:defRPr/>
            </a:pPr>
            <a:endParaRPr lang="tr-TR" altLang="en-US"/>
          </a:p>
        </p:txBody>
      </p:sp>
    </p:spTree>
    <p:extLst>
      <p:ext uri="{BB962C8B-B14F-4D97-AF65-F5344CB8AC3E}">
        <p14:creationId xmlns:p14="http://schemas.microsoft.com/office/powerpoint/2010/main" val="1586302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1938" name="Object 2"/>
          <p:cNvGraphicFramePr>
            <a:graphicFrameLocks noGrp="1" noChangeAspect="1"/>
          </p:cNvGraphicFramePr>
          <p:nvPr>
            <p:ph type="clipArt" sz="half" idx="1"/>
          </p:nvPr>
        </p:nvGraphicFramePr>
        <p:xfrm>
          <a:off x="4419600" y="228601"/>
          <a:ext cx="3352800" cy="2443163"/>
        </p:xfrm>
        <a:graphic>
          <a:graphicData uri="http://schemas.openxmlformats.org/presentationml/2006/ole">
            <mc:AlternateContent xmlns:mc="http://schemas.openxmlformats.org/markup-compatibility/2006">
              <mc:Choice xmlns:v="urn:schemas-microsoft-com:vml" Requires="v">
                <p:oleObj spid="_x0000_s2050" name="Bit Eşlem Resmi" r:id="rId3" imgW="6095238" imgH="4172532" progId="Paint.Picture">
                  <p:embed/>
                </p:oleObj>
              </mc:Choice>
              <mc:Fallback>
                <p:oleObj name="Bit Eşlem Resmi" r:id="rId3" imgW="6095238" imgH="417253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1"/>
                        <a:ext cx="3352800" cy="244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9683" name="Rectangle 3"/>
          <p:cNvSpPr>
            <a:spLocks noGrp="1" noChangeArrowheads="1"/>
          </p:cNvSpPr>
          <p:nvPr>
            <p:ph type="body" sz="half" idx="2"/>
          </p:nvPr>
        </p:nvSpPr>
        <p:spPr>
          <a:xfrm>
            <a:off x="2590800" y="2438400"/>
            <a:ext cx="8077200" cy="4419600"/>
          </a:xfrm>
          <a:solidFill>
            <a:schemeClr val="bg1"/>
          </a:solidFill>
        </p:spPr>
        <p:txBody>
          <a:bodyPr/>
          <a:lstStyle/>
          <a:p>
            <a:pPr eaLnBrk="1" hangingPunct="1">
              <a:lnSpc>
                <a:spcPct val="80000"/>
              </a:lnSpc>
              <a:defRPr/>
            </a:pPr>
            <a:endParaRPr lang="tr-TR" altLang="en-US" sz="1800"/>
          </a:p>
          <a:p>
            <a:pPr eaLnBrk="1" hangingPunct="1">
              <a:lnSpc>
                <a:spcPct val="80000"/>
              </a:lnSpc>
              <a:defRPr/>
            </a:pPr>
            <a:r>
              <a:rPr lang="tr-TR" altLang="en-US" sz="2400">
                <a:cs typeface="Times New Roman" panose="02020603050405020304" pitchFamily="18" charset="0"/>
              </a:rPr>
              <a:t>Karkas randımanları yüksektir (% 70-75)</a:t>
            </a:r>
            <a:endParaRPr lang="tr-TR" altLang="en-US" sz="2400"/>
          </a:p>
          <a:p>
            <a:pPr eaLnBrk="1" hangingPunct="1">
              <a:lnSpc>
                <a:spcPct val="80000"/>
              </a:lnSpc>
              <a:defRPr/>
            </a:pPr>
            <a:r>
              <a:rPr lang="tr-TR" altLang="en-US" sz="2400"/>
              <a:t>Domuz genel olarak kavgacı, gürültücü ve inatçı hayvan olarak bilinir. </a:t>
            </a:r>
          </a:p>
          <a:p>
            <a:pPr algn="just" eaLnBrk="1" hangingPunct="1">
              <a:lnSpc>
                <a:spcPct val="80000"/>
              </a:lnSpc>
              <a:defRPr/>
            </a:pPr>
            <a:r>
              <a:rPr lang="tr-TR" altLang="en-US" sz="2400">
                <a:cs typeface="Times New Roman" panose="02020603050405020304" pitchFamily="18" charset="0"/>
              </a:rPr>
              <a:t>Domuzların görme, koklama ve duyma duyuları çok iyi gelişmiştir. </a:t>
            </a:r>
            <a:endParaRPr lang="tr-TR" altLang="en-US" sz="2400"/>
          </a:p>
          <a:p>
            <a:pPr algn="just" eaLnBrk="1" hangingPunct="1">
              <a:lnSpc>
                <a:spcPct val="80000"/>
              </a:lnSpc>
              <a:defRPr/>
            </a:pPr>
            <a:r>
              <a:rPr lang="tr-TR" altLang="en-US" sz="2400">
                <a:cs typeface="Times New Roman" panose="02020603050405020304" pitchFamily="18" charset="0"/>
              </a:rPr>
              <a:t>Pek çok çiftlik hayvanı gibi domuzlarda homeotermik hayvanlardır yani çevre sıcaklığı ne olursa olsun vücut sıcaklıklarını sabit tutarlar. </a:t>
            </a:r>
            <a:endParaRPr lang="tr-TR" altLang="en-US" sz="2400"/>
          </a:p>
        </p:txBody>
      </p:sp>
    </p:spTree>
    <p:extLst>
      <p:ext uri="{BB962C8B-B14F-4D97-AF65-F5344CB8AC3E}">
        <p14:creationId xmlns:p14="http://schemas.microsoft.com/office/powerpoint/2010/main" val="86845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514600" y="212726"/>
            <a:ext cx="7772400" cy="1311275"/>
          </a:xfrm>
        </p:spPr>
        <p:txBody>
          <a:bodyPr/>
          <a:lstStyle/>
          <a:p>
            <a:pPr eaLnBrk="1" hangingPunct="1">
              <a:defRPr/>
            </a:pPr>
            <a:r>
              <a:rPr lang="tr-TR" altLang="en-US" sz="4000"/>
              <a:t>ÖNEMLİ DOMUZ IRKLARI</a:t>
            </a:r>
            <a:br>
              <a:rPr lang="tr-TR" altLang="en-US" sz="4000"/>
            </a:br>
            <a:endParaRPr lang="tr-TR" altLang="en-US" sz="4000"/>
          </a:p>
        </p:txBody>
      </p:sp>
      <p:sp>
        <p:nvSpPr>
          <p:cNvPr id="44035" name="Rectangle 3"/>
          <p:cNvSpPr>
            <a:spLocks noGrp="1" noChangeArrowheads="1"/>
          </p:cNvSpPr>
          <p:nvPr>
            <p:ph type="subTitle" idx="1"/>
          </p:nvPr>
        </p:nvSpPr>
        <p:spPr>
          <a:xfrm>
            <a:off x="2514600" y="1066800"/>
            <a:ext cx="8153400" cy="5791200"/>
          </a:xfrm>
        </p:spPr>
        <p:txBody>
          <a:bodyPr/>
          <a:lstStyle/>
          <a:p>
            <a:pPr eaLnBrk="1" hangingPunct="1">
              <a:defRPr/>
            </a:pPr>
            <a:r>
              <a:rPr lang="tr-TR" altLang="en-US" sz="2800" b="1"/>
              <a:t>            </a:t>
            </a:r>
            <a:r>
              <a:rPr lang="tr-TR" altLang="en-US" b="1" smtClean="0"/>
              <a:t>Domuz ırkları;</a:t>
            </a:r>
          </a:p>
          <a:p>
            <a:pPr eaLnBrk="1" hangingPunct="1">
              <a:buFontTx/>
              <a:buChar char="•"/>
              <a:defRPr/>
            </a:pPr>
            <a:r>
              <a:rPr lang="tr-TR" altLang="en-US" b="1" smtClean="0"/>
              <a:t>vücut örtüsünün rengine ve  </a:t>
            </a:r>
          </a:p>
          <a:p>
            <a:pPr eaLnBrk="1" hangingPunct="1">
              <a:buFontTx/>
              <a:buChar char="•"/>
              <a:defRPr/>
            </a:pPr>
            <a:r>
              <a:rPr lang="tr-TR" altLang="en-US" b="1" smtClean="0"/>
              <a:t>kulakların dik yada sarkık  oluşuna </a:t>
            </a:r>
          </a:p>
          <a:p>
            <a:pPr eaLnBrk="1" hangingPunct="1">
              <a:defRPr/>
            </a:pPr>
            <a:r>
              <a:rPr lang="tr-TR" altLang="en-US" b="1" smtClean="0"/>
              <a:t>göre ayrılabilmektedir.</a:t>
            </a:r>
          </a:p>
          <a:p>
            <a:pPr eaLnBrk="1" hangingPunct="1">
              <a:defRPr/>
            </a:pPr>
            <a:endParaRPr lang="tr-TR" altLang="en-US" b="1" smtClean="0"/>
          </a:p>
          <a:p>
            <a:pPr eaLnBrk="1" hangingPunct="1">
              <a:buFontTx/>
              <a:buChar char="•"/>
              <a:defRPr/>
            </a:pPr>
            <a:r>
              <a:rPr lang="tr-TR" altLang="en-US" b="1" smtClean="0"/>
              <a:t>Fakat  son yıllarda melez ırkların yaygınlaşması ırkların taşıdıkları özelliklerde önemli değişikliklere neden olmuştur</a:t>
            </a:r>
          </a:p>
        </p:txBody>
      </p:sp>
    </p:spTree>
    <p:extLst>
      <p:ext uri="{BB962C8B-B14F-4D97-AF65-F5344CB8AC3E}">
        <p14:creationId xmlns:p14="http://schemas.microsoft.com/office/powerpoint/2010/main" val="2814849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eaLnBrk="1" hangingPunct="1">
              <a:defRPr/>
            </a:pPr>
            <a:r>
              <a:rPr lang="tr-TR" altLang="en-US" b="1" smtClean="0">
                <a:latin typeface="Times New Roman" panose="02020603050405020304" pitchFamily="18" charset="0"/>
                <a:cs typeface="Times New Roman" panose="02020603050405020304" pitchFamily="18" charset="0"/>
              </a:rPr>
              <a:t>Üretim Sistemleri</a:t>
            </a:r>
            <a:br>
              <a:rPr lang="tr-TR" altLang="en-US" b="1" smtClean="0">
                <a:latin typeface="Times New Roman" panose="02020603050405020304" pitchFamily="18" charset="0"/>
                <a:cs typeface="Times New Roman" panose="02020603050405020304" pitchFamily="18" charset="0"/>
              </a:rPr>
            </a:br>
            <a:endParaRPr lang="tr-TR" altLang="en-US" b="1" smtClean="0">
              <a:latin typeface="Times New Roman" panose="02020603050405020304" pitchFamily="18" charset="0"/>
              <a:cs typeface="Times New Roman" panose="02020603050405020304" pitchFamily="18" charset="0"/>
            </a:endParaRPr>
          </a:p>
        </p:txBody>
      </p:sp>
      <p:sp>
        <p:nvSpPr>
          <p:cNvPr id="288771" name="Rectangle 3"/>
          <p:cNvSpPr>
            <a:spLocks noGrp="1" noChangeArrowheads="1"/>
          </p:cNvSpPr>
          <p:nvPr>
            <p:ph type="body" idx="1"/>
          </p:nvPr>
        </p:nvSpPr>
        <p:spPr>
          <a:xfrm>
            <a:off x="2209800" y="1219200"/>
            <a:ext cx="8229600" cy="5410200"/>
          </a:xfrm>
        </p:spPr>
        <p:txBody>
          <a:bodyPr/>
          <a:lstStyle/>
          <a:p>
            <a:pPr algn="just" eaLnBrk="1" hangingPunct="1">
              <a:buFontTx/>
              <a:buNone/>
              <a:defRPr/>
            </a:pPr>
            <a:endParaRPr lang="tr-TR" altLang="en-US" dirty="0" smtClean="0"/>
          </a:p>
        </p:txBody>
      </p:sp>
    </p:spTree>
    <p:extLst>
      <p:ext uri="{BB962C8B-B14F-4D97-AF65-F5344CB8AC3E}">
        <p14:creationId xmlns:p14="http://schemas.microsoft.com/office/powerpoint/2010/main" val="285466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667000" y="220663"/>
            <a:ext cx="8001000" cy="762000"/>
          </a:xfrm>
        </p:spPr>
        <p:txBody>
          <a:bodyPr/>
          <a:lstStyle/>
          <a:p>
            <a:pPr eaLnBrk="1" hangingPunct="1">
              <a:defRPr/>
            </a:pPr>
            <a:r>
              <a:rPr lang="tr-TR" altLang="en-US" smtClean="0"/>
              <a:t>Dişi Domuzun Verimliliği</a:t>
            </a:r>
          </a:p>
        </p:txBody>
      </p:sp>
      <p:sp>
        <p:nvSpPr>
          <p:cNvPr id="78851" name="Rectangle 3"/>
          <p:cNvSpPr>
            <a:spLocks noGrp="1" noChangeArrowheads="1"/>
          </p:cNvSpPr>
          <p:nvPr>
            <p:ph type="body" idx="1"/>
          </p:nvPr>
        </p:nvSpPr>
        <p:spPr/>
        <p:txBody>
          <a:bodyPr/>
          <a:lstStyle/>
          <a:p>
            <a:pPr eaLnBrk="1" hangingPunct="1">
              <a:lnSpc>
                <a:spcPct val="80000"/>
              </a:lnSpc>
              <a:buFontTx/>
              <a:buNone/>
              <a:defRPr/>
            </a:pPr>
            <a:r>
              <a:rPr lang="tr-TR" altLang="en-US" sz="2400" b="1" dirty="0"/>
              <a:t>Çok yüksek ekonomik öneme sahip olan dişi domuzun  verimliliğinin ölçüleri; </a:t>
            </a:r>
          </a:p>
          <a:p>
            <a:pPr eaLnBrk="1" hangingPunct="1">
              <a:lnSpc>
                <a:spcPct val="80000"/>
              </a:lnSpc>
              <a:defRPr/>
            </a:pPr>
            <a:r>
              <a:rPr lang="tr-TR" altLang="en-US" sz="2400" b="1" dirty="0"/>
              <a:t>bir doğumdaki yavru sayısı, </a:t>
            </a:r>
          </a:p>
          <a:p>
            <a:pPr eaLnBrk="1" hangingPunct="1">
              <a:lnSpc>
                <a:spcPct val="80000"/>
              </a:lnSpc>
              <a:defRPr/>
            </a:pPr>
            <a:r>
              <a:rPr lang="tr-TR" altLang="en-US" sz="2400" b="1" dirty="0"/>
              <a:t>sütten kesilen yavru sayısı, </a:t>
            </a:r>
          </a:p>
          <a:p>
            <a:pPr eaLnBrk="1" hangingPunct="1">
              <a:lnSpc>
                <a:spcPct val="80000"/>
              </a:lnSpc>
              <a:defRPr/>
            </a:pPr>
            <a:r>
              <a:rPr lang="tr-TR" altLang="en-US" sz="2400" b="1" dirty="0"/>
              <a:t>21. gündeki yavru ağırlığı </a:t>
            </a:r>
          </a:p>
          <a:p>
            <a:pPr eaLnBrk="1" hangingPunct="1">
              <a:lnSpc>
                <a:spcPct val="80000"/>
              </a:lnSpc>
              <a:buFontTx/>
              <a:buNone/>
              <a:defRPr/>
            </a:pPr>
            <a:r>
              <a:rPr lang="tr-TR" altLang="en-US" sz="2400" b="1" dirty="0"/>
              <a:t>		Canlı doğan yavru sayısı ve 21. gündeki yavruların toplam ağırlığının kombinasyonu, dişi domuzun verimliliğini en iyi şekilde ortaya koyar. </a:t>
            </a:r>
          </a:p>
          <a:p>
            <a:pPr eaLnBrk="1" hangingPunct="1">
              <a:lnSpc>
                <a:spcPct val="80000"/>
              </a:lnSpc>
              <a:buFontTx/>
              <a:buNone/>
              <a:defRPr/>
            </a:pPr>
            <a:r>
              <a:rPr lang="tr-TR" altLang="en-US" sz="2400" b="1" dirty="0"/>
              <a:t>		21. gün ağırlığı süt veriminin bir ölçüsü olarak kullanılır, çünkü genç domuzlar ilk 21 günde çok az ilave yem tüketirler, büyük ölçüde sütle beslenirler. </a:t>
            </a:r>
            <a:endParaRPr lang="tr-TR" altLang="en-US" sz="2400" dirty="0"/>
          </a:p>
        </p:txBody>
      </p:sp>
    </p:spTree>
    <p:extLst>
      <p:ext uri="{BB962C8B-B14F-4D97-AF65-F5344CB8AC3E}">
        <p14:creationId xmlns:p14="http://schemas.microsoft.com/office/powerpoint/2010/main" val="2593748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667000" y="814388"/>
            <a:ext cx="7772400" cy="762000"/>
          </a:xfrm>
        </p:spPr>
        <p:txBody>
          <a:bodyPr/>
          <a:lstStyle/>
          <a:p>
            <a:pPr eaLnBrk="1" hangingPunct="1">
              <a:defRPr/>
            </a:pPr>
            <a:r>
              <a:rPr lang="tr-TR" altLang="en-US" b="1" smtClean="0"/>
              <a:t>Gebelik</a:t>
            </a:r>
          </a:p>
        </p:txBody>
      </p:sp>
      <p:sp>
        <p:nvSpPr>
          <p:cNvPr id="105475" name="Rectangle 3"/>
          <p:cNvSpPr>
            <a:spLocks noGrp="1" noChangeArrowheads="1"/>
          </p:cNvSpPr>
          <p:nvPr>
            <p:ph type="body" idx="1"/>
          </p:nvPr>
        </p:nvSpPr>
        <p:spPr>
          <a:xfrm>
            <a:off x="2057400" y="1981200"/>
            <a:ext cx="8610600" cy="4876800"/>
          </a:xfrm>
        </p:spPr>
        <p:txBody>
          <a:bodyPr/>
          <a:lstStyle/>
          <a:p>
            <a:pPr eaLnBrk="1" hangingPunct="1">
              <a:lnSpc>
                <a:spcPct val="80000"/>
              </a:lnSpc>
              <a:defRPr/>
            </a:pPr>
            <a:endParaRPr lang="tr-TR" altLang="en-US" b="1" dirty="0" smtClean="0"/>
          </a:p>
          <a:p>
            <a:pPr eaLnBrk="1" hangingPunct="1">
              <a:lnSpc>
                <a:spcPct val="80000"/>
              </a:lnSpc>
              <a:defRPr/>
            </a:pPr>
            <a:endParaRPr lang="tr-TR" altLang="en-US" b="1" dirty="0" smtClean="0"/>
          </a:p>
          <a:p>
            <a:pPr eaLnBrk="1" hangingPunct="1">
              <a:lnSpc>
                <a:spcPct val="80000"/>
              </a:lnSpc>
              <a:buFontTx/>
              <a:buNone/>
              <a:defRPr/>
            </a:pPr>
            <a:endParaRPr lang="tr-TR" altLang="en-US" b="1" dirty="0" smtClean="0"/>
          </a:p>
          <a:p>
            <a:pPr eaLnBrk="1" hangingPunct="1">
              <a:lnSpc>
                <a:spcPct val="80000"/>
              </a:lnSpc>
              <a:buFontTx/>
              <a:buNone/>
              <a:defRPr/>
            </a:pPr>
            <a:endParaRPr lang="tr-TR" altLang="en-US" b="1" dirty="0" smtClean="0"/>
          </a:p>
        </p:txBody>
      </p:sp>
    </p:spTree>
    <p:extLst>
      <p:ext uri="{BB962C8B-B14F-4D97-AF65-F5344CB8AC3E}">
        <p14:creationId xmlns:p14="http://schemas.microsoft.com/office/powerpoint/2010/main" val="522565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514600" y="304800"/>
            <a:ext cx="7772400" cy="762000"/>
          </a:xfrm>
        </p:spPr>
        <p:txBody>
          <a:bodyPr/>
          <a:lstStyle/>
          <a:p>
            <a:pPr eaLnBrk="1" hangingPunct="1">
              <a:defRPr/>
            </a:pPr>
            <a:r>
              <a:rPr lang="tr-TR" altLang="en-US" b="1" i="1" smtClean="0"/>
              <a:t>SÜTTEN KESME</a:t>
            </a:r>
          </a:p>
        </p:txBody>
      </p:sp>
      <p:sp>
        <p:nvSpPr>
          <p:cNvPr id="187395" name="Rectangle 3"/>
          <p:cNvSpPr>
            <a:spLocks noGrp="1" noChangeArrowheads="1"/>
          </p:cNvSpPr>
          <p:nvPr>
            <p:ph type="body" idx="1"/>
          </p:nvPr>
        </p:nvSpPr>
        <p:spPr>
          <a:xfrm>
            <a:off x="1981200" y="1143000"/>
            <a:ext cx="8686800" cy="4953000"/>
          </a:xfrm>
        </p:spPr>
        <p:txBody>
          <a:bodyPr/>
          <a:lstStyle/>
          <a:p>
            <a:pPr eaLnBrk="1" hangingPunct="1">
              <a:lnSpc>
                <a:spcPct val="90000"/>
              </a:lnSpc>
              <a:defRPr/>
            </a:pPr>
            <a:r>
              <a:rPr lang="tr-TR" altLang="en-US" sz="2400"/>
              <a:t>Domuzlar 3-8 haftalık olduklarında sütten kesilirler. Daha erken yapıldığında (5. haftadan önce) her dişiden bir yılda daha fazla yavru elde edilebilir.</a:t>
            </a:r>
          </a:p>
          <a:p>
            <a:pPr eaLnBrk="1" hangingPunct="1">
              <a:lnSpc>
                <a:spcPct val="90000"/>
              </a:lnSpc>
              <a:defRPr/>
            </a:pPr>
            <a:r>
              <a:rPr lang="tr-TR" altLang="en-US" sz="2400"/>
              <a:t> </a:t>
            </a:r>
            <a:r>
              <a:rPr lang="tr-TR" altLang="en-US" sz="2400">
                <a:solidFill>
                  <a:schemeClr val="bg2"/>
                </a:solidFill>
              </a:rPr>
              <a:t>3. haftada</a:t>
            </a:r>
            <a:r>
              <a:rPr lang="tr-TR" altLang="en-US" sz="2400"/>
              <a:t> sütten kesilenler için </a:t>
            </a:r>
            <a:r>
              <a:rPr lang="tr-TR" altLang="en-US" sz="2400">
                <a:solidFill>
                  <a:schemeClr val="bg2"/>
                </a:solidFill>
              </a:rPr>
              <a:t>5.5 kg</a:t>
            </a:r>
            <a:r>
              <a:rPr lang="tr-TR" altLang="en-US" sz="2400"/>
              <a:t>, </a:t>
            </a:r>
          </a:p>
          <a:p>
            <a:pPr eaLnBrk="1" hangingPunct="1">
              <a:lnSpc>
                <a:spcPct val="90000"/>
              </a:lnSpc>
              <a:defRPr/>
            </a:pPr>
            <a:r>
              <a:rPr lang="tr-TR" altLang="en-US" sz="2400">
                <a:solidFill>
                  <a:schemeClr val="bg2"/>
                </a:solidFill>
              </a:rPr>
              <a:t>5. haftadakiler</a:t>
            </a:r>
            <a:r>
              <a:rPr lang="tr-TR" altLang="en-US" sz="2400"/>
              <a:t> için </a:t>
            </a:r>
            <a:r>
              <a:rPr lang="tr-TR" altLang="en-US" sz="2400">
                <a:solidFill>
                  <a:schemeClr val="bg2"/>
                </a:solidFill>
              </a:rPr>
              <a:t>10-12 kg</a:t>
            </a:r>
            <a:r>
              <a:rPr lang="tr-TR" altLang="en-US" sz="2400"/>
              <a:t> ve </a:t>
            </a:r>
          </a:p>
          <a:p>
            <a:pPr eaLnBrk="1" hangingPunct="1">
              <a:lnSpc>
                <a:spcPct val="90000"/>
              </a:lnSpc>
              <a:defRPr/>
            </a:pPr>
            <a:r>
              <a:rPr lang="tr-TR" altLang="en-US" sz="2400">
                <a:solidFill>
                  <a:schemeClr val="bg2"/>
                </a:solidFill>
              </a:rPr>
              <a:t>8. haftadakiler</a:t>
            </a:r>
            <a:r>
              <a:rPr lang="tr-TR" altLang="en-US" sz="2400"/>
              <a:t> için ise </a:t>
            </a:r>
            <a:r>
              <a:rPr lang="tr-TR" altLang="en-US" sz="2400">
                <a:solidFill>
                  <a:schemeClr val="bg2"/>
                </a:solidFill>
              </a:rPr>
              <a:t>18 kg</a:t>
            </a:r>
            <a:r>
              <a:rPr lang="tr-TR" altLang="en-US" sz="2400"/>
              <a:t> canlı ağırlık hedeflenmelidir.</a:t>
            </a:r>
          </a:p>
          <a:p>
            <a:pPr eaLnBrk="1" hangingPunct="1">
              <a:lnSpc>
                <a:spcPct val="90000"/>
              </a:lnSpc>
              <a:defRPr/>
            </a:pPr>
            <a:r>
              <a:rPr lang="tr-TR" altLang="en-US" sz="2400"/>
              <a:t> Erken sütten kesme konusuna günümüzde ilgi duyulmaktadır. Başarılı bir erken sütten kesme için çok iyi besleme ve yönetim esastır. Sütten kesme, daha küçük ve daha genç olanlar için daha büyük bir şoktur. Bu nedenle büyüme oranında ciddi duraklamalar görülebileceği için bakımlarına dikkat edilmelidir. </a:t>
            </a:r>
          </a:p>
          <a:p>
            <a:pPr eaLnBrk="1" hangingPunct="1">
              <a:lnSpc>
                <a:spcPct val="90000"/>
              </a:lnSpc>
              <a:defRPr/>
            </a:pPr>
            <a:endParaRPr lang="tr-TR" altLang="en-US" sz="2400"/>
          </a:p>
        </p:txBody>
      </p:sp>
    </p:spTree>
    <p:extLst>
      <p:ext uri="{BB962C8B-B14F-4D97-AF65-F5344CB8AC3E}">
        <p14:creationId xmlns:p14="http://schemas.microsoft.com/office/powerpoint/2010/main" val="2174527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Words>
  <Application>Microsoft Office PowerPoint</Application>
  <PresentationFormat>Geniş ekran</PresentationFormat>
  <Paragraphs>61</Paragraphs>
  <Slides>14</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2</vt:i4>
      </vt:variant>
      <vt:variant>
        <vt:lpstr>Slayt Başlıkları</vt:lpstr>
      </vt:variant>
      <vt:variant>
        <vt:i4>14</vt:i4>
      </vt:variant>
    </vt:vector>
  </HeadingPairs>
  <TitlesOfParts>
    <vt:vector size="22" baseType="lpstr">
      <vt:lpstr>Arial</vt:lpstr>
      <vt:lpstr>Calibri</vt:lpstr>
      <vt:lpstr>Calibri Light</vt:lpstr>
      <vt:lpstr>MS Sans Serif</vt:lpstr>
      <vt:lpstr>Times New Roman</vt:lpstr>
      <vt:lpstr>Office Teması</vt:lpstr>
      <vt:lpstr>Photo Editor Photo</vt:lpstr>
      <vt:lpstr>Bit Eşlem Resmi</vt:lpstr>
      <vt:lpstr>DOMUZ YETİŞTİRİCİLİĞİ   </vt:lpstr>
      <vt:lpstr>Domuzun üstünlükleri 1:</vt:lpstr>
      <vt:lpstr>Domuzun üstünlükleri 2:</vt:lpstr>
      <vt:lpstr>PowerPoint Sunusu</vt:lpstr>
      <vt:lpstr>ÖNEMLİ DOMUZ IRKLARI </vt:lpstr>
      <vt:lpstr>Üretim Sistemleri </vt:lpstr>
      <vt:lpstr>Dişi Domuzun Verimliliği</vt:lpstr>
      <vt:lpstr>Gebelik</vt:lpstr>
      <vt:lpstr>SÜTTEN KESME</vt:lpstr>
      <vt:lpstr>Erken sütten kesmenin avantajları- dezavantajları</vt:lpstr>
      <vt:lpstr>Domuzların Verim Özellikleri</vt:lpstr>
      <vt:lpstr>Domuz Besisi</vt:lpstr>
      <vt:lpstr>Yetiştiricilikteki temel uygulamalar</vt:lpstr>
      <vt:lpstr>Besi performansını etkileyen faktörler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DOMUZ YETİŞTİRİCİLİĞİ   </dc:title>
  <dc:creator>user</dc:creator>
  <cp:lastModifiedBy>user</cp:lastModifiedBy>
  <cp:revision>1</cp:revision>
  <dcterms:created xsi:type="dcterms:W3CDTF">2017-11-15T08:19:47Z</dcterms:created>
  <dcterms:modified xsi:type="dcterms:W3CDTF">2017-11-15T08:19:59Z</dcterms:modified>
</cp:coreProperties>
</file>