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63"/>
  </p:notesMasterIdLst>
  <p:sldIdLst>
    <p:sldId id="256" r:id="rId2"/>
    <p:sldId id="257" r:id="rId3"/>
    <p:sldId id="258" r:id="rId4"/>
    <p:sldId id="259" r:id="rId5"/>
    <p:sldId id="260" r:id="rId6"/>
    <p:sldId id="261" r:id="rId7"/>
    <p:sldId id="262" r:id="rId8"/>
    <p:sldId id="263" r:id="rId9"/>
    <p:sldId id="264" r:id="rId10"/>
    <p:sldId id="265" r:id="rId11"/>
    <p:sldId id="266" r:id="rId12"/>
    <p:sldId id="274" r:id="rId13"/>
    <p:sldId id="267" r:id="rId14"/>
    <p:sldId id="268" r:id="rId15"/>
    <p:sldId id="270" r:id="rId16"/>
    <p:sldId id="271" r:id="rId17"/>
    <p:sldId id="272" r:id="rId18"/>
    <p:sldId id="281" r:id="rId19"/>
    <p:sldId id="282" r:id="rId20"/>
    <p:sldId id="316" r:id="rId21"/>
    <p:sldId id="315" r:id="rId22"/>
    <p:sldId id="280" r:id="rId23"/>
    <p:sldId id="314" r:id="rId24"/>
    <p:sldId id="317" r:id="rId25"/>
    <p:sldId id="273" r:id="rId26"/>
    <p:sldId id="275" r:id="rId27"/>
    <p:sldId id="276" r:id="rId28"/>
    <p:sldId id="277" r:id="rId29"/>
    <p:sldId id="278" r:id="rId30"/>
    <p:sldId id="279" r:id="rId31"/>
    <p:sldId id="283" r:id="rId32"/>
    <p:sldId id="284" r:id="rId33"/>
    <p:sldId id="285" r:id="rId34"/>
    <p:sldId id="287" r:id="rId35"/>
    <p:sldId id="288" r:id="rId36"/>
    <p:sldId id="289" r:id="rId37"/>
    <p:sldId id="291" r:id="rId38"/>
    <p:sldId id="290" r:id="rId39"/>
    <p:sldId id="292" r:id="rId40"/>
    <p:sldId id="293" r:id="rId41"/>
    <p:sldId id="294" r:id="rId42"/>
    <p:sldId id="295" r:id="rId43"/>
    <p:sldId id="296" r:id="rId44"/>
    <p:sldId id="297" r:id="rId45"/>
    <p:sldId id="305" r:id="rId46"/>
    <p:sldId id="306" r:id="rId47"/>
    <p:sldId id="307" r:id="rId48"/>
    <p:sldId id="318" r:id="rId49"/>
    <p:sldId id="319" r:id="rId50"/>
    <p:sldId id="300" r:id="rId51"/>
    <p:sldId id="301" r:id="rId52"/>
    <p:sldId id="302" r:id="rId53"/>
    <p:sldId id="303" r:id="rId54"/>
    <p:sldId id="304" r:id="rId55"/>
    <p:sldId id="308" r:id="rId56"/>
    <p:sldId id="309" r:id="rId57"/>
    <p:sldId id="310" r:id="rId58"/>
    <p:sldId id="311" r:id="rId59"/>
    <p:sldId id="312" r:id="rId60"/>
    <p:sldId id="313" r:id="rId61"/>
    <p:sldId id="286" r:id="rId62"/>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0" d="100"/>
          <a:sy n="80" d="100"/>
        </p:scale>
        <p:origin x="1450" y="48"/>
      </p:cViewPr>
      <p:guideLst>
        <p:guide orient="horz" pos="2160"/>
        <p:guide pos="2880"/>
      </p:guideLst>
    </p:cSldViewPr>
  </p:slideViewPr>
  <p:notesTextViewPr>
    <p:cViewPr>
      <p:scale>
        <a:sx n="100" d="100"/>
        <a:sy n="100" d="100"/>
      </p:scale>
      <p:origin x="0" y="0"/>
    </p:cViewPr>
  </p:notesTextViewPr>
  <p:sorterViewPr>
    <p:cViewPr>
      <p:scale>
        <a:sx n="66" d="100"/>
        <a:sy n="66" d="100"/>
      </p:scale>
      <p:origin x="0" y="2693"/>
    </p:cViewPr>
  </p:sorterViewPr>
  <p:notesViewPr>
    <p:cSldViewPr>
      <p:cViewPr varScale="1">
        <p:scale>
          <a:sx n="64" d="100"/>
          <a:sy n="64" d="100"/>
        </p:scale>
        <p:origin x="-3082" y="-72"/>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notesMaster" Target="notesMasters/notesMaster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theme" Target="theme/theme1.xml"/><Relationship Id="rId5" Type="http://schemas.openxmlformats.org/officeDocument/2006/relationships/slide" Target="slides/slide4.xml"/><Relationship Id="rId61" Type="http://schemas.openxmlformats.org/officeDocument/2006/relationships/slide" Target="slides/slide60.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tableStyles" Target="tableStyle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86B578A-FE4D-4FBF-BA7E-B2900083F067}" type="datetimeFigureOut">
              <a:rPr lang="tr-TR" smtClean="0"/>
              <a:pPr/>
              <a:t>23.03.2021</a:t>
            </a:fld>
            <a:endParaRPr lang="tr-TR"/>
          </a:p>
        </p:txBody>
      </p:sp>
      <p:sp>
        <p:nvSpPr>
          <p:cNvPr id="4" name="3 Slayt Görüntüsü Yer Tutucusu"/>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4 Not Yer Tutucusu"/>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5 Altbilgi Yer Tutucusu"/>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6 Slayt Numarası Yer Tutucusu"/>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0351BD8-73AC-4E67-9D3D-44233BFED98C}" type="slidenum">
              <a:rPr lang="tr-TR" smtClean="0"/>
              <a:pPr/>
              <a:t>‹#›</a:t>
            </a:fld>
            <a:endParaRPr lang="tr-T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A0351BD8-73AC-4E67-9D3D-44233BFED98C}" type="slidenum">
              <a:rPr lang="tr-TR" smtClean="0"/>
              <a:pPr/>
              <a:t>59</a:t>
            </a:fld>
            <a:endParaRPr lang="tr-T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23.03.2021</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23.03.2021</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23.03.2021</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23.03.2021</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D9F75050-0E15-4C5B-92B0-66D068882F1F}" type="datetimeFigureOut">
              <a:rPr lang="tr-TR" smtClean="0"/>
              <a:pPr/>
              <a:t>23.03.2021</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D9F75050-0E15-4C5B-92B0-66D068882F1F}" type="datetimeFigureOut">
              <a:rPr lang="tr-TR" smtClean="0"/>
              <a:pPr/>
              <a:t>23.03.2021</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D9F75050-0E15-4C5B-92B0-66D068882F1F}" type="datetimeFigureOut">
              <a:rPr lang="tr-TR" smtClean="0"/>
              <a:pPr/>
              <a:t>23.03.2021</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D9F75050-0E15-4C5B-92B0-66D068882F1F}" type="datetimeFigureOut">
              <a:rPr lang="tr-TR" smtClean="0"/>
              <a:pPr/>
              <a:t>23.03.2021</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9F75050-0E15-4C5B-92B0-66D068882F1F}" type="datetimeFigureOut">
              <a:rPr lang="tr-TR" smtClean="0"/>
              <a:pPr/>
              <a:t>23.03.2021</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23.03.2021</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23.03.2021</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9F75050-0E15-4C5B-92B0-66D068882F1F}" type="datetimeFigureOut">
              <a:rPr lang="tr-TR" smtClean="0"/>
              <a:pPr/>
              <a:t>23.03.2021</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DEFA8C-F947-479F-BE07-76B6B3F80BF1}"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2" Type="http://schemas.openxmlformats.org/officeDocument/2006/relationships/hyperlink" Target="http://www.meb.gov.tr/19-mill-egitim-srasi-sona-erdi/haber/7594/tr%20adresinden%2027.01.2016"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p:txBody>
          <a:bodyPr/>
          <a:lstStyle/>
          <a:p>
            <a:r>
              <a:rPr lang="tr-TR" dirty="0" smtClean="0"/>
              <a:t>TÜRK EĞİTİM SİSTEMİNİN YASAL DAYANAKLARI</a:t>
            </a:r>
            <a:endParaRPr lang="tr-TR" dirty="0"/>
          </a:p>
        </p:txBody>
      </p:sp>
      <p:sp>
        <p:nvSpPr>
          <p:cNvPr id="3" name="2 Alt Başlık"/>
          <p:cNvSpPr>
            <a:spLocks noGrp="1"/>
          </p:cNvSpPr>
          <p:nvPr>
            <p:ph type="subTitle" idx="1"/>
          </p:nvPr>
        </p:nvSpPr>
        <p:spPr/>
        <p:txBody>
          <a:bodyPr/>
          <a:lstStyle/>
          <a:p>
            <a:endParaRPr lang="tr-T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Anayasa</a:t>
            </a:r>
            <a:endParaRPr lang="tr-TR" dirty="0"/>
          </a:p>
        </p:txBody>
      </p:sp>
      <p:sp>
        <p:nvSpPr>
          <p:cNvPr id="3" name="2 İçerik Yer Tutucusu"/>
          <p:cNvSpPr>
            <a:spLocks noGrp="1"/>
          </p:cNvSpPr>
          <p:nvPr>
            <p:ph idx="1"/>
          </p:nvPr>
        </p:nvSpPr>
        <p:spPr/>
        <p:txBody>
          <a:bodyPr>
            <a:normAutofit fontScale="92500" lnSpcReduction="10000"/>
          </a:bodyPr>
          <a:lstStyle/>
          <a:p>
            <a:pPr>
              <a:buNone/>
            </a:pPr>
            <a:r>
              <a:rPr lang="tr-TR" dirty="0" smtClean="0"/>
              <a:t>	</a:t>
            </a:r>
            <a:r>
              <a:rPr lang="tr-TR" u="sng" dirty="0" smtClean="0"/>
              <a:t>130. madde</a:t>
            </a:r>
          </a:p>
          <a:p>
            <a:r>
              <a:rPr lang="tr-TR" dirty="0" smtClean="0"/>
              <a:t>Kazanç amacına yönelik olmamak şartı ile vakıflar tarafından, Devletin gözetim ve denetimine tâbi yükseköğretim kurumları kurulabilir.</a:t>
            </a:r>
          </a:p>
          <a:p>
            <a:r>
              <a:rPr lang="tr-TR" dirty="0" smtClean="0"/>
              <a:t>Vakıflar tarafından kurulan yükseköğretim kurumları, malî ve idarî konuları dışındaki akademik çalışmaları, öğretim elemanlarının sağlanması ve güvenlik yönlerinden, Devlet eliyle kurulan yükseköğretim kurumları için Anayasada belirtilen hükümlere tâbidir.</a:t>
            </a:r>
            <a:endParaRPr lang="tr-TR"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Anayasa</a:t>
            </a:r>
            <a:endParaRPr lang="tr-TR" dirty="0"/>
          </a:p>
        </p:txBody>
      </p:sp>
      <p:sp>
        <p:nvSpPr>
          <p:cNvPr id="3" name="2 İçerik Yer Tutucusu"/>
          <p:cNvSpPr>
            <a:spLocks noGrp="1"/>
          </p:cNvSpPr>
          <p:nvPr>
            <p:ph idx="1"/>
          </p:nvPr>
        </p:nvSpPr>
        <p:spPr/>
        <p:txBody>
          <a:bodyPr>
            <a:normAutofit fontScale="92500" lnSpcReduction="20000"/>
          </a:bodyPr>
          <a:lstStyle/>
          <a:p>
            <a:pPr>
              <a:buNone/>
            </a:pPr>
            <a:r>
              <a:rPr lang="tr-TR" dirty="0" smtClean="0"/>
              <a:t>	</a:t>
            </a:r>
            <a:r>
              <a:rPr lang="tr-TR" u="sng" dirty="0" smtClean="0"/>
              <a:t>131. madde</a:t>
            </a:r>
          </a:p>
          <a:p>
            <a:r>
              <a:rPr lang="tr-TR" dirty="0" smtClean="0"/>
              <a:t>Yükseköğretim kurumlarının öğretimini planlamak, düzenlemek, yönetmek, denetlemek, yükseköğretim kurumlarındaki eğitim-öğretim ve bilimsel araştırma faaliyetlerini yönlendirmek, bu kurumların kanunda belirtilen amaç ve ilkeler doğrultusunda kurulmasını, geliştirilmesini ve üniversitelere tahsis edilen kaynakların etkili bir biçimde kullanılmasını sağlamak ve öğretim elemanlarının yetiştirilmesi için planlama yapmak maksadı ile Yükseköğretim Kurulu kurulur.</a:t>
            </a:r>
            <a:endParaRPr lang="tr-TR"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Kanun</a:t>
            </a:r>
            <a:endParaRPr lang="tr-TR" dirty="0"/>
          </a:p>
        </p:txBody>
      </p:sp>
      <p:sp>
        <p:nvSpPr>
          <p:cNvPr id="3" name="2 İçerik Yer Tutucusu"/>
          <p:cNvSpPr>
            <a:spLocks noGrp="1"/>
          </p:cNvSpPr>
          <p:nvPr>
            <p:ph idx="1"/>
          </p:nvPr>
        </p:nvSpPr>
        <p:spPr/>
        <p:txBody>
          <a:bodyPr>
            <a:normAutofit/>
          </a:bodyPr>
          <a:lstStyle/>
          <a:p>
            <a:r>
              <a:rPr lang="tr-TR" u="sng" dirty="0" smtClean="0"/>
              <a:t>Kanun (Yasa): </a:t>
            </a:r>
            <a:r>
              <a:rPr lang="tr-TR" dirty="0" smtClean="0"/>
              <a:t>Anayasanın yetkili kıldığı organ tarafından yazılı bir şekilde ve bu ad altında tespit edilmiş bulunan genel, sürekli ve soyut hukuk kurallarıdır. </a:t>
            </a:r>
          </a:p>
          <a:p>
            <a:r>
              <a:rPr lang="tr-TR" dirty="0" smtClean="0"/>
              <a:t>Türkiye Cumhuriyeti’nde kanun koymak, değiştirmek ve kaldırmak yetkisi Türkiye Cumhuriyeti 1982 Anayasasında 87. maddesi ile Türkiye Büyük Millet Meclisi’ne verilmiştir. </a:t>
            </a:r>
          </a:p>
          <a:p>
            <a:endParaRPr lang="tr-TR" dirty="0" smtClean="0"/>
          </a:p>
          <a:p>
            <a:endParaRPr lang="tr-TR"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Eğitim Kanunları</a:t>
            </a:r>
            <a:endParaRPr lang="tr-TR" dirty="0"/>
          </a:p>
        </p:txBody>
      </p:sp>
      <p:sp>
        <p:nvSpPr>
          <p:cNvPr id="3" name="2 İçerik Yer Tutucusu"/>
          <p:cNvSpPr>
            <a:spLocks noGrp="1"/>
          </p:cNvSpPr>
          <p:nvPr>
            <p:ph idx="1"/>
          </p:nvPr>
        </p:nvSpPr>
        <p:spPr/>
        <p:txBody>
          <a:bodyPr>
            <a:normAutofit/>
          </a:bodyPr>
          <a:lstStyle/>
          <a:p>
            <a:r>
              <a:rPr lang="tr-TR" dirty="0" smtClean="0"/>
              <a:t>430 Sayılı Öğretim Birliği Kanunu</a:t>
            </a:r>
          </a:p>
          <a:p>
            <a:r>
              <a:rPr lang="tr-TR" dirty="0" smtClean="0"/>
              <a:t>1739 Sayılı Milli Eğitim Temel Kanunu </a:t>
            </a:r>
          </a:p>
          <a:p>
            <a:r>
              <a:rPr lang="tr-TR" dirty="0" smtClean="0"/>
              <a:t>222 Sayılı İlköğretim ve Eğitim Kanunu</a:t>
            </a:r>
          </a:p>
          <a:p>
            <a:r>
              <a:rPr lang="tr-TR" dirty="0" smtClean="0"/>
              <a:t>2547 Sayılı Yükseköğretim Kanunu</a:t>
            </a:r>
          </a:p>
          <a:p>
            <a:r>
              <a:rPr lang="tr-TR" dirty="0" smtClean="0"/>
              <a:t>3308 Sayılı Meslekî Eğitim Kanunu</a:t>
            </a:r>
          </a:p>
          <a:p>
            <a:r>
              <a:rPr lang="tr-TR" dirty="0" smtClean="0"/>
              <a:t>5580 Sayılı Özel Öğretim Kurumları Kanunu</a:t>
            </a:r>
          </a:p>
          <a:p>
            <a:pPr>
              <a:buNone/>
            </a:pPr>
            <a:endParaRPr lang="tr-TR"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Eğitim Kanunları</a:t>
            </a:r>
            <a:endParaRPr lang="tr-TR" dirty="0"/>
          </a:p>
        </p:txBody>
      </p:sp>
      <p:sp>
        <p:nvSpPr>
          <p:cNvPr id="3" name="2 İçerik Yer Tutucusu"/>
          <p:cNvSpPr>
            <a:spLocks noGrp="1"/>
          </p:cNvSpPr>
          <p:nvPr>
            <p:ph idx="1"/>
          </p:nvPr>
        </p:nvSpPr>
        <p:spPr/>
        <p:txBody>
          <a:bodyPr/>
          <a:lstStyle/>
          <a:p>
            <a:pPr>
              <a:buNone/>
            </a:pPr>
            <a:r>
              <a:rPr lang="tr-TR" dirty="0" smtClean="0"/>
              <a:t>	</a:t>
            </a:r>
            <a:r>
              <a:rPr lang="tr-TR" u="sng" dirty="0" smtClean="0"/>
              <a:t>430 Sayılı Öğretim Birliği Kanunu</a:t>
            </a:r>
          </a:p>
          <a:p>
            <a:r>
              <a:rPr lang="tr-TR" dirty="0" smtClean="0"/>
              <a:t>3 Mart 1924 günü Meclis’te kabul edilen bu kanun ile, Türkiye Cumhuriyeti sınırları içerisindeki tüm okullar Milli Eğitim Bakanlığı’na bağlanmıştır. Böylelikle medreseler, tekke ve zaviyeler kapatılmış ve okullar MEB’e devredilmiştir. </a:t>
            </a:r>
          </a:p>
          <a:p>
            <a:endParaRPr lang="tr-TR"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Eğitim Kanunları</a:t>
            </a:r>
            <a:endParaRPr lang="tr-TR" dirty="0"/>
          </a:p>
        </p:txBody>
      </p:sp>
      <p:sp>
        <p:nvSpPr>
          <p:cNvPr id="3" name="2 İçerik Yer Tutucusu"/>
          <p:cNvSpPr>
            <a:spLocks noGrp="1"/>
          </p:cNvSpPr>
          <p:nvPr>
            <p:ph idx="1"/>
          </p:nvPr>
        </p:nvSpPr>
        <p:spPr/>
        <p:txBody>
          <a:bodyPr>
            <a:normAutofit lnSpcReduction="10000"/>
          </a:bodyPr>
          <a:lstStyle/>
          <a:p>
            <a:pPr>
              <a:buNone/>
            </a:pPr>
            <a:r>
              <a:rPr lang="tr-TR" dirty="0" smtClean="0"/>
              <a:t>	</a:t>
            </a:r>
            <a:r>
              <a:rPr lang="tr-TR" u="sng" dirty="0" smtClean="0"/>
              <a:t>1739 Sayılı Milli Eğitim Temel Kanunu</a:t>
            </a:r>
          </a:p>
          <a:p>
            <a:r>
              <a:rPr lang="tr-TR" dirty="0" smtClean="0"/>
              <a:t>1973 yılında kabul edilen Kanun, Türk milli eğitiminin düzenlenmesinde esas olan amaç ve ilkeler, eğitim sisteminin genel yapısı, öğretmenlik mesleği, okul bina ve tesisleri, eğitim araç ve gereçleri ve Devletin eğitim ve öğretim alanındaki görev ve sorumluluğu ile ilgili temel hükümleri bir sistem bütünlüğü içinde kapsamaktadır.</a:t>
            </a:r>
          </a:p>
          <a:p>
            <a:endParaRPr lang="tr-TR"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Eğitim Kanunları</a:t>
            </a:r>
            <a:endParaRPr lang="tr-TR" dirty="0"/>
          </a:p>
        </p:txBody>
      </p:sp>
      <p:sp>
        <p:nvSpPr>
          <p:cNvPr id="3" name="2 İçerik Yer Tutucusu"/>
          <p:cNvSpPr>
            <a:spLocks noGrp="1"/>
          </p:cNvSpPr>
          <p:nvPr>
            <p:ph idx="1"/>
          </p:nvPr>
        </p:nvSpPr>
        <p:spPr/>
        <p:txBody>
          <a:bodyPr>
            <a:normAutofit fontScale="85000" lnSpcReduction="10000"/>
          </a:bodyPr>
          <a:lstStyle/>
          <a:p>
            <a:pPr>
              <a:buNone/>
            </a:pPr>
            <a:r>
              <a:rPr lang="tr-TR" dirty="0" smtClean="0"/>
              <a:t>	</a:t>
            </a:r>
            <a:r>
              <a:rPr lang="tr-TR" u="sng" dirty="0" smtClean="0"/>
              <a:t>222 Sayılı İlköğretim ve Eğitim Kanunu</a:t>
            </a:r>
          </a:p>
          <a:p>
            <a:r>
              <a:rPr lang="tr-TR" dirty="0" smtClean="0"/>
              <a:t>1961 yılında kabul edilen bu kanun, ilköğretimin tanımı, zorunlu ve parasız olması, ilköğretim çağı, resmî ve özel Türk ilköğretim okullarında öğrenim görme mükellefiyeti, ilköğretim kurumlarının kapsamı, ilde ilköğretim görevlileri, okul öncesi eğitim ve öğretim kurumları ile ilköğretim okullarının açılma, kapanma ve öğretime ara verme zamanları, kayıt ve kabul, okula devam, okulların arsa ve arazi işleri, ilköğretim okulu yapımı ve donatım işleri, ilköğretimin gelir, giderleri ve planlama hükümlerini kapsamaktadır.</a:t>
            </a:r>
            <a:endParaRPr lang="tr-TR"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Eğitim Kanunları</a:t>
            </a:r>
            <a:endParaRPr lang="tr-TR" dirty="0"/>
          </a:p>
        </p:txBody>
      </p:sp>
      <p:sp>
        <p:nvSpPr>
          <p:cNvPr id="3" name="2 İçerik Yer Tutucusu"/>
          <p:cNvSpPr>
            <a:spLocks noGrp="1"/>
          </p:cNvSpPr>
          <p:nvPr>
            <p:ph idx="1"/>
          </p:nvPr>
        </p:nvSpPr>
        <p:spPr/>
        <p:txBody>
          <a:bodyPr>
            <a:normAutofit fontScale="92500"/>
          </a:bodyPr>
          <a:lstStyle/>
          <a:p>
            <a:pPr>
              <a:buNone/>
            </a:pPr>
            <a:r>
              <a:rPr lang="tr-TR" dirty="0" smtClean="0"/>
              <a:t>	</a:t>
            </a:r>
            <a:r>
              <a:rPr lang="tr-TR" u="sng" dirty="0" smtClean="0"/>
              <a:t>2547 Sayılı Yükseköğretim Kanunu</a:t>
            </a:r>
          </a:p>
          <a:p>
            <a:r>
              <a:rPr lang="tr-TR" dirty="0" smtClean="0"/>
              <a:t>1981 yılında kabul edilen bu kanunun amacı, yükseköğretimle ilgili amaç ve ilkeleri belirlemek ve bütün yükseköğretim kurumlarının ve üst kuruluşlarının teşkilatlanma, işleyiş, görev, yetki ve sorumlulukları ile eğitim- öğretim, araştırma, yayım, öğretim elemanları, öğrenciler ve diğer personel ile ilgili esasları bir bütünlük içinde düzenlemektedir.</a:t>
            </a:r>
          </a:p>
          <a:p>
            <a:endParaRPr lang="tr-TR" dirty="0" smtClean="0"/>
          </a:p>
          <a:p>
            <a:endParaRPr lang="tr-TR"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Eğitim Kanunları</a:t>
            </a:r>
            <a:endParaRPr lang="tr-TR" dirty="0"/>
          </a:p>
        </p:txBody>
      </p:sp>
      <p:sp>
        <p:nvSpPr>
          <p:cNvPr id="3" name="2 İçerik Yer Tutucusu"/>
          <p:cNvSpPr>
            <a:spLocks noGrp="1"/>
          </p:cNvSpPr>
          <p:nvPr>
            <p:ph idx="1"/>
          </p:nvPr>
        </p:nvSpPr>
        <p:spPr/>
        <p:txBody>
          <a:bodyPr/>
          <a:lstStyle/>
          <a:p>
            <a:pPr>
              <a:buNone/>
            </a:pPr>
            <a:r>
              <a:rPr lang="tr-TR" dirty="0" smtClean="0"/>
              <a:t>	</a:t>
            </a:r>
            <a:r>
              <a:rPr lang="tr-TR" u="sng" dirty="0" smtClean="0"/>
              <a:t>3308 Sayılı Meslekî Eğitim Kanunu</a:t>
            </a:r>
          </a:p>
          <a:p>
            <a:r>
              <a:rPr lang="tr-TR" dirty="0" smtClean="0"/>
              <a:t>1986 yılında kabul edilen bu Kanunun amacı; çırak, kalfa ve ustaların eğitimi ile okullarda, yükseköğretim kurumlarında ve işletmelerde yapılacak mesleki eğitime ilişkin esasları düzenlemektir.</a:t>
            </a:r>
          </a:p>
          <a:p>
            <a:endParaRPr lang="tr-TR"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Eğitim Kanunları</a:t>
            </a:r>
            <a:endParaRPr lang="tr-TR" dirty="0"/>
          </a:p>
        </p:txBody>
      </p:sp>
      <p:sp>
        <p:nvSpPr>
          <p:cNvPr id="3" name="2 İçerik Yer Tutucusu"/>
          <p:cNvSpPr>
            <a:spLocks noGrp="1"/>
          </p:cNvSpPr>
          <p:nvPr>
            <p:ph idx="1"/>
          </p:nvPr>
        </p:nvSpPr>
        <p:spPr/>
        <p:txBody>
          <a:bodyPr>
            <a:normAutofit fontScale="85000" lnSpcReduction="20000"/>
          </a:bodyPr>
          <a:lstStyle/>
          <a:p>
            <a:pPr>
              <a:buNone/>
            </a:pPr>
            <a:r>
              <a:rPr lang="tr-TR" dirty="0" smtClean="0"/>
              <a:t>	</a:t>
            </a:r>
            <a:r>
              <a:rPr lang="tr-TR" u="sng" dirty="0" smtClean="0"/>
              <a:t>5580 Sayılı Özel Öğretim Kurumları Kanunu</a:t>
            </a:r>
          </a:p>
          <a:p>
            <a:r>
              <a:rPr lang="tr-TR" dirty="0" smtClean="0"/>
              <a:t>2007 yılında kabul edilen bu Kanunun amacı, Türkiye Cumhuriyeti uyruklu gerçek kişiler, özel hukuk tüzel kişileri veya özel hukuk hükümlerine göre yönetilen tüzel kişiler tarafından açılacak özel öğretim kurumlarına kurum açma izni verilmesi, kurumun nakli, devri, personel çalıştırılması, kurumlara yapılacak malî destek ve bu kurumların eğitim- öğretim, yönetim, denetim ve gözetimi ile yabancılar tarafından açılmış bulunan özel öğretim kurumlarının; eğitim- öğretim, yönetim, denetim, gözetim ve personel çalıştırılmasına ilişkin usul ve esasları düzenlemektir.</a:t>
            </a:r>
          </a:p>
          <a:p>
            <a:endParaRPr lang="tr-T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smtClean="0"/>
              <a:t>Türk Eğitim Sisteminin Yasal Dayanakları</a:t>
            </a:r>
            <a:endParaRPr lang="tr-TR" dirty="0"/>
          </a:p>
        </p:txBody>
      </p:sp>
      <p:sp>
        <p:nvSpPr>
          <p:cNvPr id="3" name="2 İçerik Yer Tutucusu"/>
          <p:cNvSpPr>
            <a:spLocks noGrp="1"/>
          </p:cNvSpPr>
          <p:nvPr>
            <p:ph idx="1"/>
          </p:nvPr>
        </p:nvSpPr>
        <p:spPr/>
        <p:txBody>
          <a:bodyPr>
            <a:normAutofit fontScale="92500" lnSpcReduction="20000"/>
          </a:bodyPr>
          <a:lstStyle/>
          <a:p>
            <a:r>
              <a:rPr lang="tr-TR" dirty="0" smtClean="0"/>
              <a:t>Anayasa</a:t>
            </a:r>
          </a:p>
          <a:p>
            <a:r>
              <a:rPr lang="tr-TR" dirty="0" smtClean="0"/>
              <a:t>Kanunlar </a:t>
            </a:r>
            <a:endParaRPr lang="tr-TR" dirty="0" smtClean="0"/>
          </a:p>
          <a:p>
            <a:r>
              <a:rPr lang="tr-TR" dirty="0" smtClean="0"/>
              <a:t>Kanun Hükmünde Kararnameler</a:t>
            </a:r>
            <a:endParaRPr lang="tr-TR" dirty="0" smtClean="0"/>
          </a:p>
          <a:p>
            <a:r>
              <a:rPr lang="tr-TR" dirty="0" smtClean="0"/>
              <a:t>Cumhurbaşkanlığı Kararnameleri</a:t>
            </a:r>
          </a:p>
          <a:p>
            <a:r>
              <a:rPr lang="tr-TR" dirty="0" smtClean="0"/>
              <a:t>Tüzükler </a:t>
            </a:r>
          </a:p>
          <a:p>
            <a:r>
              <a:rPr lang="tr-TR" dirty="0" smtClean="0"/>
              <a:t>Yönetmelikler </a:t>
            </a:r>
          </a:p>
          <a:p>
            <a:r>
              <a:rPr lang="tr-TR" dirty="0" smtClean="0"/>
              <a:t>Yönerge ve Genelgeler</a:t>
            </a:r>
          </a:p>
          <a:p>
            <a:r>
              <a:rPr lang="tr-TR" dirty="0" smtClean="0"/>
              <a:t>Kalkınma Planları</a:t>
            </a:r>
          </a:p>
          <a:p>
            <a:pPr lvl="0"/>
            <a:r>
              <a:rPr lang="tr-TR" dirty="0">
                <a:solidFill>
                  <a:prstClr val="black"/>
                </a:solidFill>
              </a:rPr>
              <a:t>Uluslararası Sözleşmeler</a:t>
            </a:r>
          </a:p>
          <a:p>
            <a:endParaRPr lang="tr-TR" dirty="0" smtClean="0"/>
          </a:p>
          <a:p>
            <a:endParaRPr lang="tr-TR"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Kanun Hükmünde Kararnameler</a:t>
            </a:r>
            <a:endParaRPr lang="tr-TR" dirty="0"/>
          </a:p>
        </p:txBody>
      </p:sp>
      <p:sp>
        <p:nvSpPr>
          <p:cNvPr id="3" name="İçerik Yer Tutucusu 2"/>
          <p:cNvSpPr>
            <a:spLocks noGrp="1"/>
          </p:cNvSpPr>
          <p:nvPr>
            <p:ph idx="1"/>
          </p:nvPr>
        </p:nvSpPr>
        <p:spPr/>
        <p:txBody>
          <a:bodyPr/>
          <a:lstStyle/>
          <a:p>
            <a:r>
              <a:rPr lang="tr-TR" dirty="0" smtClean="0"/>
              <a:t>Bakanlar Kurulu yetkili idi.</a:t>
            </a:r>
          </a:p>
          <a:p>
            <a:r>
              <a:rPr lang="tr-TR" dirty="0" smtClean="0"/>
              <a:t>4 Temmuz 2018 tarihinde Resmî Gazetede yayımlanan 477 sayılı Kanun ile Bazı Kanunlarda Değişiklik Yapılması Hakkında Kanun Hükmünde Kararname ile Bakanlar Kurulu yetkileri Cumhurbaşkanına geçmiştir.</a:t>
            </a:r>
            <a:endParaRPr lang="tr-TR" dirty="0"/>
          </a:p>
        </p:txBody>
      </p:sp>
    </p:spTree>
    <p:extLst>
      <p:ext uri="{BB962C8B-B14F-4D97-AF65-F5344CB8AC3E}">
        <p14:creationId xmlns:p14="http://schemas.microsoft.com/office/powerpoint/2010/main" val="242356544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Kanun Hükmünde Kararnameler</a:t>
            </a:r>
            <a:endParaRPr lang="tr-TR" dirty="0"/>
          </a:p>
        </p:txBody>
      </p:sp>
      <p:sp>
        <p:nvSpPr>
          <p:cNvPr id="3" name="İçerik Yer Tutucusu 2"/>
          <p:cNvSpPr>
            <a:spLocks noGrp="1"/>
          </p:cNvSpPr>
          <p:nvPr>
            <p:ph idx="1"/>
          </p:nvPr>
        </p:nvSpPr>
        <p:spPr/>
        <p:txBody>
          <a:bodyPr>
            <a:normAutofit/>
          </a:bodyPr>
          <a:lstStyle/>
          <a:p>
            <a:pPr marL="0" indent="0">
              <a:buNone/>
            </a:pPr>
            <a:r>
              <a:rPr lang="tr-TR" u="sng" dirty="0" smtClean="0"/>
              <a:t>652 sayılı KHK</a:t>
            </a:r>
          </a:p>
          <a:p>
            <a:r>
              <a:rPr lang="tr-TR" dirty="0" smtClean="0"/>
              <a:t>Özel barınma hizmeti veren kurumlara ilişkin işyeri açma ve çalışma ruhsatı</a:t>
            </a:r>
          </a:p>
          <a:p>
            <a:r>
              <a:rPr lang="tr-TR" dirty="0" smtClean="0"/>
              <a:t>İnşaat ve emlak işleri</a:t>
            </a:r>
          </a:p>
          <a:p>
            <a:r>
              <a:rPr lang="tr-TR" dirty="0" smtClean="0"/>
              <a:t>Taşra teşkilâtı</a:t>
            </a:r>
          </a:p>
          <a:p>
            <a:r>
              <a:rPr lang="tr-TR" dirty="0" smtClean="0"/>
              <a:t>Atama</a:t>
            </a:r>
          </a:p>
          <a:p>
            <a:r>
              <a:rPr lang="tr-TR" dirty="0" smtClean="0"/>
              <a:t>Özel eğitim giderleri</a:t>
            </a:r>
            <a:endParaRPr lang="tr-TR" dirty="0"/>
          </a:p>
        </p:txBody>
      </p:sp>
    </p:spTree>
    <p:extLst>
      <p:ext uri="{BB962C8B-B14F-4D97-AF65-F5344CB8AC3E}">
        <p14:creationId xmlns:p14="http://schemas.microsoft.com/office/powerpoint/2010/main" val="51321509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Cumhurbaşkanlığı Kararnameleri</a:t>
            </a:r>
            <a:endParaRPr lang="tr-TR" dirty="0"/>
          </a:p>
        </p:txBody>
      </p:sp>
      <p:sp>
        <p:nvSpPr>
          <p:cNvPr id="3" name="2 İçerik Yer Tutucusu"/>
          <p:cNvSpPr>
            <a:spLocks noGrp="1"/>
          </p:cNvSpPr>
          <p:nvPr>
            <p:ph idx="1"/>
          </p:nvPr>
        </p:nvSpPr>
        <p:spPr/>
        <p:txBody>
          <a:bodyPr>
            <a:normAutofit/>
          </a:bodyPr>
          <a:lstStyle/>
          <a:p>
            <a:r>
              <a:rPr lang="tr-TR" dirty="0" smtClean="0"/>
              <a:t>«Kanun hükmünde kararname» ibaresi «Cumhurbaşkanlığı kararnameleri» olarak 2017 yılında değiştirilmiştir. </a:t>
            </a:r>
          </a:p>
          <a:p>
            <a:r>
              <a:rPr lang="tr-TR" dirty="0" smtClean="0"/>
              <a:t>Olağanüstü </a:t>
            </a:r>
            <a:r>
              <a:rPr lang="tr-TR" dirty="0"/>
              <a:t>hal sırasında çıkarılan Cumhurbaşkanlığı kararnameleri üç ay içinde Türkiye Büyük Millet Meclisinde görüşülür ve karara </a:t>
            </a:r>
            <a:r>
              <a:rPr lang="tr-TR" dirty="0" smtClean="0"/>
              <a:t>bağlanır.</a:t>
            </a:r>
            <a:endParaRPr lang="tr-TR"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Cumhurbaşkanlığı Kararnameleri</a:t>
            </a:r>
            <a:endParaRPr lang="tr-TR" dirty="0"/>
          </a:p>
        </p:txBody>
      </p:sp>
      <p:sp>
        <p:nvSpPr>
          <p:cNvPr id="3" name="İçerik Yer Tutucusu 2"/>
          <p:cNvSpPr>
            <a:spLocks noGrp="1"/>
          </p:cNvSpPr>
          <p:nvPr>
            <p:ph idx="1"/>
          </p:nvPr>
        </p:nvSpPr>
        <p:spPr/>
        <p:txBody>
          <a:bodyPr/>
          <a:lstStyle/>
          <a:p>
            <a:r>
              <a:rPr lang="tr-TR" u="sng" dirty="0" smtClean="0"/>
              <a:t>Kararname No. 1: </a:t>
            </a:r>
            <a:r>
              <a:rPr lang="tr-TR" dirty="0" smtClean="0"/>
              <a:t>Millî Eğitim Bakanlığının görev ve yetkileri; Mill</a:t>
            </a:r>
            <a:r>
              <a:rPr lang="tr-TR" dirty="0" smtClean="0"/>
              <a:t>î Eğitim Bakanlığı merkez, taşra ve yurtdışı teşkilâtı, hizmet birimleri, çalışma grupları, kadrolar, öğretmenlerin emekliliği, uzman istihdamı, telif ve sınav ücretleri ile yurtdışı okul giderleri, öğretmenlerin aylık karşılığı okutacağı dersler, geçici görevlendirme</a:t>
            </a:r>
            <a:endParaRPr lang="tr-TR" dirty="0"/>
          </a:p>
        </p:txBody>
      </p:sp>
    </p:spTree>
    <p:extLst>
      <p:ext uri="{BB962C8B-B14F-4D97-AF65-F5344CB8AC3E}">
        <p14:creationId xmlns:p14="http://schemas.microsoft.com/office/powerpoint/2010/main" val="15434522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Cumhurbaşkanlığı Kararnameleri</a:t>
            </a:r>
            <a:endParaRPr lang="tr-TR" dirty="0"/>
          </a:p>
        </p:txBody>
      </p:sp>
      <p:sp>
        <p:nvSpPr>
          <p:cNvPr id="3" name="İçerik Yer Tutucusu 2"/>
          <p:cNvSpPr>
            <a:spLocks noGrp="1"/>
          </p:cNvSpPr>
          <p:nvPr>
            <p:ph idx="1"/>
          </p:nvPr>
        </p:nvSpPr>
        <p:spPr/>
        <p:txBody>
          <a:bodyPr/>
          <a:lstStyle/>
          <a:p>
            <a:r>
              <a:rPr lang="tr-TR" u="sng" dirty="0" smtClean="0"/>
              <a:t>Kararname No. 2:</a:t>
            </a:r>
            <a:r>
              <a:rPr lang="tr-TR" dirty="0" smtClean="0"/>
              <a:t> Kamu kurum ve kuruluşlarına ait kadro ve pozisyon ihdası, iptali ve kullanılması</a:t>
            </a:r>
          </a:p>
          <a:p>
            <a:r>
              <a:rPr lang="tr-TR" u="sng" dirty="0" smtClean="0"/>
              <a:t>Kararname No. 3: </a:t>
            </a:r>
            <a:r>
              <a:rPr lang="tr-TR" dirty="0" smtClean="0"/>
              <a:t>Üst kademe kamu yöneticileri ile ilgili usul ve esaslar ile kamu kurum ve kuruluşlarında atama usul ve esasları</a:t>
            </a:r>
            <a:endParaRPr lang="tr-TR" dirty="0"/>
          </a:p>
        </p:txBody>
      </p:sp>
    </p:spTree>
    <p:extLst>
      <p:ext uri="{BB962C8B-B14F-4D97-AF65-F5344CB8AC3E}">
        <p14:creationId xmlns:p14="http://schemas.microsoft.com/office/powerpoint/2010/main" val="166181011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Tüzük</a:t>
            </a:r>
            <a:endParaRPr lang="tr-TR" dirty="0"/>
          </a:p>
        </p:txBody>
      </p:sp>
      <p:sp>
        <p:nvSpPr>
          <p:cNvPr id="3" name="2 İçerik Yer Tutucusu"/>
          <p:cNvSpPr>
            <a:spLocks noGrp="1"/>
          </p:cNvSpPr>
          <p:nvPr>
            <p:ph idx="1"/>
          </p:nvPr>
        </p:nvSpPr>
        <p:spPr/>
        <p:txBody>
          <a:bodyPr>
            <a:normAutofit fontScale="92500" lnSpcReduction="20000"/>
          </a:bodyPr>
          <a:lstStyle/>
          <a:p>
            <a:r>
              <a:rPr lang="tr-TR" dirty="0" smtClean="0"/>
              <a:t>Bakanlar Kurulu, kanunun uygulanmasını göstermek veya emrettiği işleri belirtmek üzere, kanunlara aykırı olmamak ve </a:t>
            </a:r>
            <a:r>
              <a:rPr lang="tr-TR" dirty="0" err="1" smtClean="0"/>
              <a:t>Danıştayın</a:t>
            </a:r>
            <a:r>
              <a:rPr lang="tr-TR" dirty="0" smtClean="0"/>
              <a:t> incelemesinden geçirilmek şartıyla tüzükler çıkarabilir.</a:t>
            </a:r>
          </a:p>
          <a:p>
            <a:r>
              <a:rPr lang="tr-TR" dirty="0" smtClean="0"/>
              <a:t>Tüzükler, Cumhurbaşkanınca imzalanır ve kanunlar gibi yayımlanır.</a:t>
            </a:r>
          </a:p>
          <a:p>
            <a:r>
              <a:rPr lang="tr-TR" dirty="0" smtClean="0"/>
              <a:t>Türk Bayrağı Tüzüğü, </a:t>
            </a:r>
            <a:r>
              <a:rPr lang="tr-TR" dirty="0" smtClean="0"/>
              <a:t>1475 sayılı İş Kanununa Tabi İş Yerlerinde İşverenlerin Kuracakları Okul Öncesi Eğitim Kurumlarının Eğitim ve İşleyiş Esasları Hakkında Tüzük</a:t>
            </a:r>
            <a:endParaRPr lang="tr-TR"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Yönetmelik</a:t>
            </a:r>
            <a:endParaRPr lang="tr-TR" dirty="0"/>
          </a:p>
        </p:txBody>
      </p:sp>
      <p:sp>
        <p:nvSpPr>
          <p:cNvPr id="3" name="2 İçerik Yer Tutucusu"/>
          <p:cNvSpPr>
            <a:spLocks noGrp="1"/>
          </p:cNvSpPr>
          <p:nvPr>
            <p:ph idx="1"/>
          </p:nvPr>
        </p:nvSpPr>
        <p:spPr/>
        <p:txBody>
          <a:bodyPr/>
          <a:lstStyle/>
          <a:p>
            <a:r>
              <a:rPr lang="tr-TR" dirty="0" smtClean="0"/>
              <a:t>Bakanlıklar </a:t>
            </a:r>
            <a:r>
              <a:rPr lang="tr-TR" dirty="0" smtClean="0"/>
              <a:t>ve kamu tüzelkişileri, kendi görev alanlarını ilgilendiren kanunların ve tüzüklerin uygulanmasını sağlamak üzere ve bunlara aykırı olmamak şartıyla, yönetmelikler çıkarabilirler.</a:t>
            </a:r>
          </a:p>
          <a:p>
            <a:r>
              <a:rPr lang="tr-TR" dirty="0" smtClean="0"/>
              <a:t>Hangi yönetmeliklerin Resmî Gazetede yayımlanacağı kanunda belirtilir.</a:t>
            </a:r>
          </a:p>
          <a:p>
            <a:r>
              <a:rPr lang="tr-TR" dirty="0" smtClean="0"/>
              <a:t>Yasalara göre daha ayrıntılı hazırlanırlar. </a:t>
            </a:r>
          </a:p>
          <a:p>
            <a:endParaRPr lang="tr-TR" dirty="0" smtClean="0"/>
          </a:p>
          <a:p>
            <a:endParaRPr lang="tr-TR"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Yönetmelik</a:t>
            </a:r>
            <a:endParaRPr lang="tr-TR" dirty="0"/>
          </a:p>
        </p:txBody>
      </p:sp>
      <p:sp>
        <p:nvSpPr>
          <p:cNvPr id="3" name="2 İçerik Yer Tutucusu"/>
          <p:cNvSpPr>
            <a:spLocks noGrp="1"/>
          </p:cNvSpPr>
          <p:nvPr>
            <p:ph idx="1"/>
          </p:nvPr>
        </p:nvSpPr>
        <p:spPr/>
        <p:txBody>
          <a:bodyPr>
            <a:normAutofit fontScale="77500" lnSpcReduction="20000"/>
          </a:bodyPr>
          <a:lstStyle/>
          <a:p>
            <a:r>
              <a:rPr lang="tr-TR" dirty="0" smtClean="0"/>
              <a:t>Millî Eğitim Bakanlığı Ortaöğretim Kurumları </a:t>
            </a:r>
            <a:r>
              <a:rPr lang="tr-TR" dirty="0" smtClean="0"/>
              <a:t>Yönetmeliği </a:t>
            </a:r>
            <a:endParaRPr lang="tr-TR" dirty="0" smtClean="0"/>
          </a:p>
          <a:p>
            <a:r>
              <a:rPr lang="tr-TR" dirty="0" smtClean="0"/>
              <a:t>Millî Eğitim Bakanlığı Okul Öncesi Eğitim ve İlköğretim Kurumları </a:t>
            </a:r>
            <a:r>
              <a:rPr lang="tr-TR" dirty="0" smtClean="0"/>
              <a:t>Yönetmeliği </a:t>
            </a:r>
            <a:endParaRPr lang="tr-TR" dirty="0" smtClean="0"/>
          </a:p>
          <a:p>
            <a:r>
              <a:rPr lang="tr-TR" dirty="0" smtClean="0"/>
              <a:t>Millî Eğitim Bakanlığı </a:t>
            </a:r>
            <a:r>
              <a:rPr lang="tr-TR" dirty="0" smtClean="0"/>
              <a:t>Teftiş Kurulu Yönetmeliği </a:t>
            </a:r>
            <a:endParaRPr lang="tr-TR" dirty="0" smtClean="0"/>
          </a:p>
          <a:p>
            <a:r>
              <a:rPr lang="tr-TR" dirty="0" smtClean="0"/>
              <a:t>Millî Eğitim Bakanlığı Talim ve Terbiye Kurulu Başkanlığı </a:t>
            </a:r>
            <a:r>
              <a:rPr lang="tr-TR" dirty="0" smtClean="0"/>
              <a:t>Yönetmeliği </a:t>
            </a:r>
            <a:endParaRPr lang="tr-TR" dirty="0" smtClean="0"/>
          </a:p>
          <a:p>
            <a:r>
              <a:rPr lang="tr-TR" dirty="0" smtClean="0"/>
              <a:t>Millî Eğitim Bakanlığı Özel Öğretim Kurumları </a:t>
            </a:r>
            <a:r>
              <a:rPr lang="tr-TR" dirty="0" smtClean="0"/>
              <a:t>Yönetmeliği </a:t>
            </a:r>
            <a:endParaRPr lang="tr-TR" dirty="0" smtClean="0"/>
          </a:p>
          <a:p>
            <a:r>
              <a:rPr lang="tr-TR" dirty="0" smtClean="0"/>
              <a:t>Millî Eğitim Bakanlığı Özel Eğitim Kurumları </a:t>
            </a:r>
            <a:r>
              <a:rPr lang="tr-TR" dirty="0" smtClean="0"/>
              <a:t>Yönetmeliği </a:t>
            </a:r>
            <a:endParaRPr lang="tr-TR" dirty="0" smtClean="0"/>
          </a:p>
          <a:p>
            <a:r>
              <a:rPr lang="tr-TR" dirty="0" smtClean="0"/>
              <a:t>Millî Eğitim Şûrası </a:t>
            </a:r>
            <a:r>
              <a:rPr lang="tr-TR" dirty="0" smtClean="0"/>
              <a:t>Yönetmeliği </a:t>
            </a:r>
            <a:endParaRPr lang="tr-TR" dirty="0" smtClean="0"/>
          </a:p>
          <a:p>
            <a:r>
              <a:rPr lang="tr-TR" dirty="0" smtClean="0"/>
              <a:t>Yükseköğretim Kurulu Başkanlığı Lisansüstü Eğitim ve Öğretim Yönetmeliği</a:t>
            </a:r>
            <a:endParaRPr lang="tr-TR"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Yönerge</a:t>
            </a:r>
            <a:endParaRPr lang="tr-TR" dirty="0"/>
          </a:p>
        </p:txBody>
      </p:sp>
      <p:sp>
        <p:nvSpPr>
          <p:cNvPr id="3" name="2 İçerik Yer Tutucusu"/>
          <p:cNvSpPr>
            <a:spLocks noGrp="1"/>
          </p:cNvSpPr>
          <p:nvPr>
            <p:ph idx="1"/>
          </p:nvPr>
        </p:nvSpPr>
        <p:spPr/>
        <p:txBody>
          <a:bodyPr/>
          <a:lstStyle/>
          <a:p>
            <a:r>
              <a:rPr lang="tr-TR" dirty="0" smtClean="0"/>
              <a:t>Üst makamlarca alt makamlara, belirli bir konuda yapılacak iş ve işlemlerin esaslarına, aşama aşama uygulama basamaklarına yönelik ayrıntılı talimatları içeren hukuksal </a:t>
            </a:r>
            <a:r>
              <a:rPr lang="tr-TR" dirty="0" smtClean="0"/>
              <a:t>metinlerdir.</a:t>
            </a:r>
            <a:endParaRPr lang="tr-TR"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Yönerge</a:t>
            </a:r>
            <a:endParaRPr lang="tr-TR" dirty="0"/>
          </a:p>
        </p:txBody>
      </p:sp>
      <p:sp>
        <p:nvSpPr>
          <p:cNvPr id="3" name="2 İçerik Yer Tutucusu"/>
          <p:cNvSpPr>
            <a:spLocks noGrp="1"/>
          </p:cNvSpPr>
          <p:nvPr>
            <p:ph idx="1"/>
          </p:nvPr>
        </p:nvSpPr>
        <p:spPr/>
        <p:txBody>
          <a:bodyPr/>
          <a:lstStyle/>
          <a:p>
            <a:r>
              <a:rPr lang="tr-TR" dirty="0" smtClean="0"/>
              <a:t>Okul Öncesi Eğitim ve İlköğretim Kurumları Çocuk Kulüpleri Yönergesi</a:t>
            </a:r>
          </a:p>
          <a:p>
            <a:r>
              <a:rPr lang="tr-TR" dirty="0" smtClean="0"/>
              <a:t>Özel Öğretim Kurumları Standartlar Yönergesi</a:t>
            </a:r>
          </a:p>
          <a:p>
            <a:r>
              <a:rPr lang="tr-TR" dirty="0" smtClean="0"/>
              <a:t>Yaygın Eğitim Kursları Uzaktan Öğrenme Yönergesi</a:t>
            </a:r>
            <a:endParaRPr lang="tr-TR" dirty="0" smtClean="0"/>
          </a:p>
          <a:p>
            <a:r>
              <a:rPr lang="tr-TR" dirty="0" smtClean="0"/>
              <a:t>Merkezî Sistem Sınav Yönergesi</a:t>
            </a:r>
          </a:p>
          <a:p>
            <a:r>
              <a:rPr lang="tr-TR" dirty="0" smtClean="0"/>
              <a:t>Örgün ve Yaygın Eğitim </a:t>
            </a:r>
            <a:r>
              <a:rPr lang="tr-TR" dirty="0" smtClean="0"/>
              <a:t>Kurumları Halk </a:t>
            </a:r>
            <a:r>
              <a:rPr lang="tr-TR" dirty="0" smtClean="0"/>
              <a:t>Oyunları Yarışma Yönergesi</a:t>
            </a:r>
            <a:endParaRPr lang="tr-T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Anayasa</a:t>
            </a:r>
            <a:endParaRPr lang="tr-TR" dirty="0"/>
          </a:p>
        </p:txBody>
      </p:sp>
      <p:sp>
        <p:nvSpPr>
          <p:cNvPr id="3" name="2 İçerik Yer Tutucusu"/>
          <p:cNvSpPr>
            <a:spLocks noGrp="1"/>
          </p:cNvSpPr>
          <p:nvPr>
            <p:ph idx="1"/>
          </p:nvPr>
        </p:nvSpPr>
        <p:spPr/>
        <p:txBody>
          <a:bodyPr/>
          <a:lstStyle/>
          <a:p>
            <a:r>
              <a:rPr lang="tr-TR" dirty="0" smtClean="0"/>
              <a:t>10.</a:t>
            </a:r>
          </a:p>
          <a:p>
            <a:r>
              <a:rPr lang="tr-TR" dirty="0" smtClean="0"/>
              <a:t>24.</a:t>
            </a:r>
          </a:p>
          <a:p>
            <a:r>
              <a:rPr lang="tr-TR" dirty="0" smtClean="0"/>
              <a:t>42.</a:t>
            </a:r>
          </a:p>
          <a:p>
            <a:r>
              <a:rPr lang="tr-TR" dirty="0" smtClean="0"/>
              <a:t>62.</a:t>
            </a:r>
          </a:p>
          <a:p>
            <a:r>
              <a:rPr lang="tr-TR" dirty="0" smtClean="0"/>
              <a:t>130.  </a:t>
            </a:r>
          </a:p>
          <a:p>
            <a:r>
              <a:rPr lang="tr-TR" dirty="0" smtClean="0"/>
              <a:t>131. maddeleri devletin eğitim ve öğretimle ilgili görevlerine yer vermiştir.</a:t>
            </a:r>
          </a:p>
          <a:p>
            <a:endParaRPr lang="tr-TR"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Genelge</a:t>
            </a:r>
            <a:endParaRPr lang="tr-TR" dirty="0"/>
          </a:p>
        </p:txBody>
      </p:sp>
      <p:sp>
        <p:nvSpPr>
          <p:cNvPr id="3" name="2 İçerik Yer Tutucusu"/>
          <p:cNvSpPr>
            <a:spLocks noGrp="1"/>
          </p:cNvSpPr>
          <p:nvPr>
            <p:ph idx="1"/>
          </p:nvPr>
        </p:nvSpPr>
        <p:spPr/>
        <p:txBody>
          <a:bodyPr/>
          <a:lstStyle/>
          <a:p>
            <a:r>
              <a:rPr lang="tr-TR" dirty="0" smtClean="0"/>
              <a:t>Özel ya da resmî bütün eğitim-öğretim kurumlarını içeren kanun, yönetmelik ve yönergelere yönelik daha çok emir, duyuru, açıklama, dikkat çekme niteliği taşıyan yazılı hukuksal metinlerdir.</a:t>
            </a:r>
            <a:endParaRPr lang="tr-TR"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Genelge</a:t>
            </a:r>
            <a:endParaRPr lang="tr-TR" dirty="0"/>
          </a:p>
        </p:txBody>
      </p:sp>
      <p:sp>
        <p:nvSpPr>
          <p:cNvPr id="3" name="2 İçerik Yer Tutucusu"/>
          <p:cNvSpPr>
            <a:spLocks noGrp="1"/>
          </p:cNvSpPr>
          <p:nvPr>
            <p:ph idx="1"/>
          </p:nvPr>
        </p:nvSpPr>
        <p:spPr/>
        <p:txBody>
          <a:bodyPr/>
          <a:lstStyle/>
          <a:p>
            <a:r>
              <a:rPr lang="tr-TR" dirty="0" smtClean="0"/>
              <a:t>15.09.2014 tarihli Uyuşturucu Kullanımı ve Bağımlılıkla Mücadele Genelgesi</a:t>
            </a:r>
          </a:p>
          <a:p>
            <a:r>
              <a:rPr lang="tr-TR" dirty="0" smtClean="0"/>
              <a:t>18.09.2020 tarihli 24 Kasım Öğretmenler Günü Genelgesi</a:t>
            </a:r>
            <a:endParaRPr lang="tr-TR" dirty="0" smtClean="0"/>
          </a:p>
          <a:p>
            <a:r>
              <a:rPr lang="tr-TR" dirty="0" smtClean="0"/>
              <a:t>16.01.2012 </a:t>
            </a:r>
            <a:r>
              <a:rPr lang="tr-TR" dirty="0" smtClean="0"/>
              <a:t>tarihli Okullar Hayat Olsun Projesi Genelgesi</a:t>
            </a:r>
          </a:p>
          <a:p>
            <a:r>
              <a:rPr lang="tr-TR" dirty="0" smtClean="0"/>
              <a:t>30.11.2012 tarihli Disiplin Cezalarında Uygulama Birliği Genelgesi</a:t>
            </a:r>
            <a:endParaRPr lang="tr-TR"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Tebliğler Dergisi</a:t>
            </a:r>
            <a:endParaRPr lang="tr-TR" dirty="0"/>
          </a:p>
        </p:txBody>
      </p:sp>
      <p:sp>
        <p:nvSpPr>
          <p:cNvPr id="3" name="2 İçerik Yer Tutucusu"/>
          <p:cNvSpPr>
            <a:spLocks noGrp="1"/>
          </p:cNvSpPr>
          <p:nvPr>
            <p:ph idx="1"/>
          </p:nvPr>
        </p:nvSpPr>
        <p:spPr/>
        <p:txBody>
          <a:bodyPr>
            <a:normAutofit fontScale="85000" lnSpcReduction="10000"/>
          </a:bodyPr>
          <a:lstStyle/>
          <a:p>
            <a:r>
              <a:rPr lang="tr-TR" dirty="0" smtClean="0"/>
              <a:t>Bakanlıkla ilgili kanun, tüzük, yönetmelik, yönerge, genelge ve programlar ile duyuruların yer aldığı Tebliğler Dergisi, her ayın ilk 10 günü içinde yayınlanır. </a:t>
            </a:r>
          </a:p>
          <a:p>
            <a:r>
              <a:rPr lang="tr-TR" dirty="0" smtClean="0"/>
              <a:t>Tebliğler Dergisinin okul ve kurum müdürlüklerince yönetici, öğretmen ve diğer ilgililere duyurulması sağlanır ve yapılan duyurular arşivlenir.</a:t>
            </a:r>
          </a:p>
          <a:p>
            <a:r>
              <a:rPr lang="tr-TR" dirty="0" smtClean="0"/>
              <a:t>Tebliğler Dergisi'nin ilgililerce okunup okunmadığı, ciltlenerek muhafaza edilip edilmediği müfettişler ve denetlemeye yetkili olanlar tarafından takip ve kontrol edilir.</a:t>
            </a:r>
            <a:endParaRPr lang="tr-TR"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Millî Eğitim Şuraları</a:t>
            </a:r>
            <a:endParaRPr lang="tr-TR" dirty="0"/>
          </a:p>
        </p:txBody>
      </p:sp>
      <p:sp>
        <p:nvSpPr>
          <p:cNvPr id="3" name="2 İçerik Yer Tutucusu"/>
          <p:cNvSpPr>
            <a:spLocks noGrp="1"/>
          </p:cNvSpPr>
          <p:nvPr>
            <p:ph idx="1"/>
          </p:nvPr>
        </p:nvSpPr>
        <p:spPr/>
        <p:txBody>
          <a:bodyPr>
            <a:normAutofit/>
          </a:bodyPr>
          <a:lstStyle/>
          <a:p>
            <a:r>
              <a:rPr lang="tr-TR" dirty="0" smtClean="0"/>
              <a:t>Millî Eğitim Şûrası, Bakanlığın en yüksek danışma kuruludur.</a:t>
            </a:r>
          </a:p>
          <a:p>
            <a:r>
              <a:rPr lang="tr-TR" dirty="0" smtClean="0"/>
              <a:t>Türk millî eğitim sistemini geliştirmek, niteliğini yükseltmek için eğitim ve öğretimle ilgili konuları tetkik eder, tavsiye kararları alır.</a:t>
            </a:r>
          </a:p>
          <a:p>
            <a:r>
              <a:rPr lang="tr-TR" dirty="0" smtClean="0"/>
              <a:t>Bakan, şûranın tabii üyesi ve başkanıdır.</a:t>
            </a:r>
          </a:p>
          <a:p>
            <a:r>
              <a:rPr lang="tr-TR" dirty="0" smtClean="0"/>
              <a:t>Şûra, tabii üyeler ile davetli üyelerden oluşur.</a:t>
            </a:r>
          </a:p>
          <a:p>
            <a:endParaRPr lang="tr-TR"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Millî Eğitim Şûraları</a:t>
            </a:r>
            <a:endParaRPr lang="tr-TR" dirty="0"/>
          </a:p>
        </p:txBody>
      </p:sp>
      <p:sp>
        <p:nvSpPr>
          <p:cNvPr id="3" name="2 İçerik Yer Tutucusu"/>
          <p:cNvSpPr>
            <a:spLocks noGrp="1"/>
          </p:cNvSpPr>
          <p:nvPr>
            <p:ph idx="1"/>
          </p:nvPr>
        </p:nvSpPr>
        <p:spPr/>
        <p:txBody>
          <a:bodyPr/>
          <a:lstStyle/>
          <a:p>
            <a:r>
              <a:rPr lang="tr-TR" dirty="0" smtClean="0"/>
              <a:t>Şûranın, Bakanın daveti üzerine 4 yılda bir toplanması esastır.</a:t>
            </a:r>
          </a:p>
          <a:p>
            <a:r>
              <a:rPr lang="tr-TR" dirty="0" smtClean="0"/>
              <a:t>Çalışma gruplarında kararlar oy çokluğu ile alınır ve alınan kararlar birer tutanağa bağlanır.</a:t>
            </a:r>
          </a:p>
          <a:p>
            <a:r>
              <a:rPr lang="tr-TR" dirty="0" smtClean="0"/>
              <a:t>Kararlar, toplantıya katılan üyelerin oy çokluğu ile alınır. Oylamalar açık tasnif usulüyle yapılır. Oyların eşit olması hâlinde Başkanın katıldığı görüş kabul edilir.</a:t>
            </a:r>
          </a:p>
          <a:p>
            <a:endParaRPr lang="tr-TR"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19. Millî Eğitim Şurası</a:t>
            </a:r>
            <a:endParaRPr lang="tr-TR" dirty="0"/>
          </a:p>
        </p:txBody>
      </p:sp>
      <p:sp>
        <p:nvSpPr>
          <p:cNvPr id="3" name="2 İçerik Yer Tutucusu"/>
          <p:cNvSpPr>
            <a:spLocks noGrp="1"/>
          </p:cNvSpPr>
          <p:nvPr>
            <p:ph idx="1"/>
          </p:nvPr>
        </p:nvSpPr>
        <p:spPr/>
        <p:txBody>
          <a:bodyPr>
            <a:normAutofit/>
          </a:bodyPr>
          <a:lstStyle/>
          <a:p>
            <a:r>
              <a:rPr lang="tr-TR" dirty="0" smtClean="0"/>
              <a:t>2-6 Aralık 2014 tarihleri arasında yaklaşık 600 katılımcı ile Antalya’da gerçekleştirilmiştir.</a:t>
            </a:r>
          </a:p>
          <a:p>
            <a:r>
              <a:rPr lang="tr-TR" dirty="0" smtClean="0"/>
              <a:t>179 tavsiye kararı alınmıştır</a:t>
            </a:r>
            <a:r>
              <a:rPr lang="tr-TR" dirty="0" smtClean="0"/>
              <a:t>.</a:t>
            </a:r>
          </a:p>
          <a:p>
            <a:pPr marL="0" indent="0">
              <a:buNone/>
            </a:pPr>
            <a:r>
              <a:rPr lang="tr-TR" u="sng" dirty="0" smtClean="0"/>
              <a:t>Tavsiye Kararları</a:t>
            </a:r>
            <a:endParaRPr lang="tr-TR" u="sng" dirty="0" smtClean="0"/>
          </a:p>
          <a:p>
            <a:r>
              <a:rPr lang="tr-TR" dirty="0" smtClean="0"/>
              <a:t>Okul öncesi programda değerler eğitimine yer verilmesi</a:t>
            </a:r>
          </a:p>
          <a:p>
            <a:r>
              <a:rPr lang="tr-TR" dirty="0" smtClean="0"/>
              <a:t>İlkokul 1., 2. ve 3. sınıflara da din kültürü ve ahlak bilgisi dersinin konulması</a:t>
            </a:r>
          </a:p>
          <a:p>
            <a:endParaRPr lang="tr-TR" dirty="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19. Millî Eğitim Şurası</a:t>
            </a:r>
            <a:endParaRPr lang="tr-TR" dirty="0"/>
          </a:p>
        </p:txBody>
      </p:sp>
      <p:sp>
        <p:nvSpPr>
          <p:cNvPr id="3" name="2 İçerik Yer Tutucusu"/>
          <p:cNvSpPr>
            <a:spLocks noGrp="1"/>
          </p:cNvSpPr>
          <p:nvPr>
            <p:ph idx="1"/>
          </p:nvPr>
        </p:nvSpPr>
        <p:spPr/>
        <p:txBody>
          <a:bodyPr>
            <a:normAutofit/>
          </a:bodyPr>
          <a:lstStyle/>
          <a:p>
            <a:r>
              <a:rPr lang="tr-TR" dirty="0" smtClean="0"/>
              <a:t>Osmanlı Türkçesi dersinin bütün liseler yerine Anadolu imam hatip liselerinde zorunlu ders olması </a:t>
            </a:r>
          </a:p>
          <a:p>
            <a:r>
              <a:rPr lang="tr-TR" dirty="0" smtClean="0"/>
              <a:t>Görsel sanatlar dersi çatısı altında geleneksel sanatlar hat, ebru, </a:t>
            </a:r>
            <a:r>
              <a:rPr lang="tr-TR" dirty="0" err="1" smtClean="0"/>
              <a:t>tezhib</a:t>
            </a:r>
            <a:r>
              <a:rPr lang="tr-TR" dirty="0" smtClean="0"/>
              <a:t> ve minyatür öğretim programlarının da uygulanmasına imkan verilmesi </a:t>
            </a:r>
          </a:p>
          <a:p>
            <a:pPr>
              <a:buNone/>
            </a:pPr>
            <a:r>
              <a:rPr lang="tr-TR" dirty="0" smtClean="0"/>
              <a:t>    </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19. Millî Eğitim Şûrası</a:t>
            </a:r>
            <a:endParaRPr lang="tr-TR" dirty="0"/>
          </a:p>
        </p:txBody>
      </p:sp>
      <p:sp>
        <p:nvSpPr>
          <p:cNvPr id="3" name="2 İçerik Yer Tutucusu"/>
          <p:cNvSpPr>
            <a:spLocks noGrp="1"/>
          </p:cNvSpPr>
          <p:nvPr>
            <p:ph idx="1"/>
          </p:nvPr>
        </p:nvSpPr>
        <p:spPr/>
        <p:txBody>
          <a:bodyPr/>
          <a:lstStyle/>
          <a:p>
            <a:pPr marL="0" indent="0">
              <a:buNone/>
            </a:pPr>
            <a:r>
              <a:rPr lang="tr-TR" dirty="0" smtClean="0"/>
              <a:t>Öğretmen niteliğinin artırılmasına ilişkin olarak ise;</a:t>
            </a:r>
          </a:p>
          <a:p>
            <a:r>
              <a:rPr lang="tr-TR" dirty="0" smtClean="0"/>
              <a:t>Öğretmenlerin mesleki gelişim programlarını düzenlemek, bu programlar için öğretim materyalleri hazırlamak ve Ar-</a:t>
            </a:r>
            <a:r>
              <a:rPr lang="tr-TR" dirty="0" err="1" smtClean="0"/>
              <a:t>Ge</a:t>
            </a:r>
            <a:r>
              <a:rPr lang="tr-TR" dirty="0" smtClean="0"/>
              <a:t> faaliyetleri gerçekleştirmek üzere Milli Eğitim Akademisi kurulması</a:t>
            </a:r>
          </a:p>
          <a:p>
            <a:endParaRPr lang="tr-TR" dirty="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19. Millî Eğitim Şûrası</a:t>
            </a:r>
            <a:endParaRPr lang="tr-TR" dirty="0"/>
          </a:p>
        </p:txBody>
      </p:sp>
      <p:sp>
        <p:nvSpPr>
          <p:cNvPr id="3" name="2 İçerik Yer Tutucusu"/>
          <p:cNvSpPr>
            <a:spLocks noGrp="1"/>
          </p:cNvSpPr>
          <p:nvPr>
            <p:ph idx="1"/>
          </p:nvPr>
        </p:nvSpPr>
        <p:spPr/>
        <p:txBody>
          <a:bodyPr/>
          <a:lstStyle/>
          <a:p>
            <a:r>
              <a:rPr lang="tr-TR" dirty="0" smtClean="0"/>
              <a:t>Öğretmen aday adaylarının mesleğe seçiminde, KPSS ve ÖABT testlerinde öğretmen </a:t>
            </a:r>
            <a:r>
              <a:rPr lang="tr-TR" dirty="0" smtClean="0"/>
              <a:t>yeterliklerini </a:t>
            </a:r>
            <a:r>
              <a:rPr lang="tr-TR" dirty="0" smtClean="0"/>
              <a:t>dikkate alan öğretmenlik mesleğinin bilişsel boyutunun yanında duyuşsal ve </a:t>
            </a:r>
            <a:r>
              <a:rPr lang="tr-TR" dirty="0" err="1" smtClean="0"/>
              <a:t>psiko</a:t>
            </a:r>
            <a:r>
              <a:rPr lang="tr-TR" dirty="0" smtClean="0"/>
              <a:t>-motor özelliklerini de temel alan çoklu değerlendirme sistemlerini içeren bir modelin oluşturulması</a:t>
            </a:r>
            <a:endParaRPr lang="tr-TR" dirty="0"/>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19. Millî Eğitim Şûrası</a:t>
            </a:r>
            <a:endParaRPr lang="tr-TR" dirty="0"/>
          </a:p>
        </p:txBody>
      </p:sp>
      <p:sp>
        <p:nvSpPr>
          <p:cNvPr id="3" name="2 İçerik Yer Tutucusu"/>
          <p:cNvSpPr>
            <a:spLocks noGrp="1"/>
          </p:cNvSpPr>
          <p:nvPr>
            <p:ph idx="1"/>
          </p:nvPr>
        </p:nvSpPr>
        <p:spPr/>
        <p:txBody>
          <a:bodyPr/>
          <a:lstStyle/>
          <a:p>
            <a:r>
              <a:rPr lang="tr-TR" dirty="0" smtClean="0"/>
              <a:t>Milli Eğitim Bakanlığı'nın kurumsal ve bireysel gereksinmeler doğrultusunda öğretmenlerin kendi alanlarında veya Eğitim Bilimleri alanında yüksek lisans ve doktora programlarına katılımının teşvik edilmesi</a:t>
            </a:r>
          </a:p>
          <a:p>
            <a:r>
              <a:rPr lang="tr-TR" dirty="0" smtClean="0"/>
              <a:t>Öğretmenlerin özlük haklarına yönelik olarak, her dört yılda bir yıpranma payı ve 3600 ek gösterge verilmesi</a:t>
            </a:r>
            <a:endParaRPr lang="tr-T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Anayasa</a:t>
            </a:r>
            <a:endParaRPr lang="tr-TR" dirty="0"/>
          </a:p>
        </p:txBody>
      </p:sp>
      <p:sp>
        <p:nvSpPr>
          <p:cNvPr id="3" name="2 İçerik Yer Tutucusu"/>
          <p:cNvSpPr>
            <a:spLocks noGrp="1"/>
          </p:cNvSpPr>
          <p:nvPr>
            <p:ph idx="1"/>
          </p:nvPr>
        </p:nvSpPr>
        <p:spPr/>
        <p:txBody>
          <a:bodyPr>
            <a:normAutofit fontScale="92500" lnSpcReduction="10000"/>
          </a:bodyPr>
          <a:lstStyle/>
          <a:p>
            <a:pPr>
              <a:buNone/>
            </a:pPr>
            <a:r>
              <a:rPr lang="tr-TR" dirty="0" smtClean="0"/>
              <a:t>	</a:t>
            </a:r>
            <a:r>
              <a:rPr lang="tr-TR" u="sng" dirty="0" smtClean="0"/>
              <a:t>10. madde </a:t>
            </a:r>
          </a:p>
          <a:p>
            <a:r>
              <a:rPr lang="tr-TR" dirty="0" smtClean="0"/>
              <a:t>Herkes, dil, ırk, renk, cinsiyet, siyasî düşünce, felsefî inanç, din, mezhep ve benzeri sebeplerle ayırım gözetilmeksizin kanun önünde eşittir.</a:t>
            </a:r>
          </a:p>
          <a:p>
            <a:r>
              <a:rPr lang="tr-TR" dirty="0" smtClean="0"/>
              <a:t>Çocuklar, yaşlılar, özürlüler, harp ve vazife şehitlerinin dul ve yetimleri ile malul ve gaziler için alınacak tedbirler eşitlik ilkesine aykırı sayılmaz.</a:t>
            </a:r>
          </a:p>
          <a:p>
            <a:r>
              <a:rPr lang="tr-TR" dirty="0" smtClean="0"/>
              <a:t>Hiçbir kişiye, aileye, zümreye veya sınıfa imtiyaz tanınamaz.</a:t>
            </a:r>
          </a:p>
          <a:p>
            <a:endParaRPr lang="tr-TR" dirty="0"/>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19. Millî Eğitim Şûrası</a:t>
            </a:r>
            <a:endParaRPr lang="tr-TR" dirty="0"/>
          </a:p>
        </p:txBody>
      </p:sp>
      <p:sp>
        <p:nvSpPr>
          <p:cNvPr id="3" name="2 İçerik Yer Tutucusu"/>
          <p:cNvSpPr>
            <a:spLocks noGrp="1"/>
          </p:cNvSpPr>
          <p:nvPr>
            <p:ph idx="1"/>
          </p:nvPr>
        </p:nvSpPr>
        <p:spPr/>
        <p:txBody>
          <a:bodyPr>
            <a:normAutofit fontScale="92500" lnSpcReduction="10000"/>
          </a:bodyPr>
          <a:lstStyle/>
          <a:p>
            <a:r>
              <a:rPr lang="tr-TR" dirty="0" smtClean="0"/>
              <a:t>Yönetici pozisyonlarına atamalarda kadın yönetici lehine pozitif ayrımcılık getirilmesi </a:t>
            </a:r>
          </a:p>
          <a:p>
            <a:r>
              <a:rPr lang="tr-TR" dirty="0" smtClean="0"/>
              <a:t>Eğitim yöneticiliğinin ilk basamağı olan müdür yardımcılığı konumlarına yapılacak görevlendirmelerde, okul müdürünün takdirinin öncelikli </a:t>
            </a:r>
            <a:r>
              <a:rPr lang="tr-TR" dirty="0" smtClean="0"/>
              <a:t>olması; </a:t>
            </a:r>
            <a:r>
              <a:rPr lang="tr-TR" dirty="0" smtClean="0"/>
              <a:t>okul veya kurum müdür yardımcısının,</a:t>
            </a:r>
            <a:r>
              <a:rPr lang="tr-TR" b="1" dirty="0" smtClean="0"/>
              <a:t> </a:t>
            </a:r>
            <a:r>
              <a:rPr lang="tr-TR" dirty="0" smtClean="0"/>
              <a:t>en az 3 yıl görev yapmış ve </a:t>
            </a:r>
            <a:r>
              <a:rPr lang="tr-TR" dirty="0" smtClean="0"/>
              <a:t>merkezî </a:t>
            </a:r>
            <a:r>
              <a:rPr lang="tr-TR" dirty="0" smtClean="0"/>
              <a:t>sınavda başarılı olmuş öğretmenler arasından müdürün teklifi ve üst makamın onayı ile görevlendirilmesi</a:t>
            </a:r>
            <a:endParaRPr lang="tr-TR" dirty="0"/>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19. Millî Eğitim Şûrası</a:t>
            </a:r>
            <a:endParaRPr lang="tr-TR" dirty="0"/>
          </a:p>
        </p:txBody>
      </p:sp>
      <p:sp>
        <p:nvSpPr>
          <p:cNvPr id="3" name="2 İçerik Yer Tutucusu"/>
          <p:cNvSpPr>
            <a:spLocks noGrp="1"/>
          </p:cNvSpPr>
          <p:nvPr>
            <p:ph idx="1"/>
          </p:nvPr>
        </p:nvSpPr>
        <p:spPr/>
        <p:txBody>
          <a:bodyPr>
            <a:normAutofit fontScale="92500" lnSpcReduction="10000"/>
          </a:bodyPr>
          <a:lstStyle/>
          <a:p>
            <a:r>
              <a:rPr lang="tr-TR" dirty="0" smtClean="0"/>
              <a:t>Tezsiz yüksek lisans programında olduğu gibi uygulayıcılara yönelik olarak eğitim doktorası programı açılması</a:t>
            </a:r>
          </a:p>
          <a:p>
            <a:r>
              <a:rPr lang="tr-TR" dirty="0" smtClean="0"/>
              <a:t>MEB bütçesinden okullarda yaşanan maddi sıkıntıların giderilmesi için öğrenci başına 120 lira ödenek ayrılması</a:t>
            </a:r>
          </a:p>
          <a:p>
            <a:r>
              <a:rPr lang="tr-TR" dirty="0" smtClean="0"/>
              <a:t>Okulda fiziksel güvenliği sağlamak amacıyla, bütün okullarda güvenlik görevlisi ve sağlık personelinin hizmet alımı yoluyla görevlendirilmesi</a:t>
            </a:r>
            <a:endParaRPr lang="tr-TR" dirty="0"/>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19. Millî Eğitim Şûrası</a:t>
            </a:r>
            <a:endParaRPr lang="tr-TR" dirty="0"/>
          </a:p>
        </p:txBody>
      </p:sp>
      <p:sp>
        <p:nvSpPr>
          <p:cNvPr id="3" name="2 İçerik Yer Tutucusu"/>
          <p:cNvSpPr>
            <a:spLocks noGrp="1"/>
          </p:cNvSpPr>
          <p:nvPr>
            <p:ph idx="1"/>
          </p:nvPr>
        </p:nvSpPr>
        <p:spPr/>
        <p:txBody>
          <a:bodyPr>
            <a:normAutofit lnSpcReduction="10000"/>
          </a:bodyPr>
          <a:lstStyle/>
          <a:p>
            <a:r>
              <a:rPr lang="tr-TR" dirty="0" smtClean="0"/>
              <a:t>Madde bağımlılığı, şiddet, saldırganlık vb. konularda öğrencilerde, okul personelinde ve öğrenci velilerinde </a:t>
            </a:r>
            <a:r>
              <a:rPr lang="tr-TR" dirty="0" err="1" smtClean="0"/>
              <a:t>farkındalık</a:t>
            </a:r>
            <a:r>
              <a:rPr lang="tr-TR" dirty="0" smtClean="0"/>
              <a:t> yaratacak kamu spotları hazırlanması</a:t>
            </a:r>
          </a:p>
          <a:p>
            <a:r>
              <a:rPr lang="tr-TR" dirty="0" smtClean="0"/>
              <a:t>Cep telefonlarının okulda uygunsuz kullanılmasının önlenmesi amacıyla, bilişim teknolojilerinin etik kullanımı konusunda öğrenci, öğretmen ve velilere dönük eğitim çalışmaları yürütülmesi</a:t>
            </a:r>
            <a:endParaRPr lang="tr-TR" dirty="0"/>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Kalkınma Planlarında Eğitim</a:t>
            </a:r>
            <a:endParaRPr lang="tr-TR" dirty="0"/>
          </a:p>
        </p:txBody>
      </p:sp>
      <p:sp>
        <p:nvSpPr>
          <p:cNvPr id="3" name="2 İçerik Yer Tutucusu"/>
          <p:cNvSpPr>
            <a:spLocks noGrp="1"/>
          </p:cNvSpPr>
          <p:nvPr>
            <p:ph idx="1"/>
          </p:nvPr>
        </p:nvSpPr>
        <p:spPr/>
        <p:txBody>
          <a:bodyPr/>
          <a:lstStyle/>
          <a:p>
            <a:r>
              <a:rPr lang="tr-TR" dirty="0" smtClean="0"/>
              <a:t>Ülkenin </a:t>
            </a:r>
            <a:r>
              <a:rPr lang="tr-TR" dirty="0" err="1" smtClean="0"/>
              <a:t>insangücü</a:t>
            </a:r>
            <a:r>
              <a:rPr lang="tr-TR" dirty="0" smtClean="0"/>
              <a:t> gereksinmeleri, insan gücü </a:t>
            </a:r>
          </a:p>
          <a:p>
            <a:pPr>
              <a:buNone/>
            </a:pPr>
            <a:r>
              <a:rPr lang="tr-TR" dirty="0" smtClean="0"/>
              <a:t>    istihdam ilişkileri, örgün ve yaygın eğitime ayrılan kaynaklar, kaynakların dağılımı, eğitim ve </a:t>
            </a:r>
            <a:r>
              <a:rPr lang="tr-TR" dirty="0" smtClean="0"/>
              <a:t>öğretimin </a:t>
            </a:r>
            <a:r>
              <a:rPr lang="tr-TR" dirty="0" smtClean="0"/>
              <a:t>niteliğini yükseltici tedbirler belirlenir. </a:t>
            </a:r>
          </a:p>
          <a:p>
            <a:endParaRPr lang="tr-TR" dirty="0"/>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Kalkınma Planlarında Eğitim</a:t>
            </a:r>
            <a:endParaRPr lang="tr-TR" dirty="0"/>
          </a:p>
        </p:txBody>
      </p:sp>
      <p:sp>
        <p:nvSpPr>
          <p:cNvPr id="3" name="2 İçerik Yer Tutucusu"/>
          <p:cNvSpPr>
            <a:spLocks noGrp="1"/>
          </p:cNvSpPr>
          <p:nvPr>
            <p:ph idx="1"/>
          </p:nvPr>
        </p:nvSpPr>
        <p:spPr/>
        <p:txBody>
          <a:bodyPr/>
          <a:lstStyle/>
          <a:p>
            <a:r>
              <a:rPr lang="tr-TR" dirty="0" smtClean="0"/>
              <a:t>İlki 1963 yılında olmak üzere her 5 yılda bir “Beş Yıllık Kalkınma Planları” hazırlanmıştır.</a:t>
            </a:r>
          </a:p>
          <a:p>
            <a:r>
              <a:rPr lang="tr-TR" dirty="0" smtClean="0"/>
              <a:t>Kalkınma planları, TBMM’nin onayıyla yürürlüğe girmektedir.</a:t>
            </a:r>
          </a:p>
          <a:p>
            <a:r>
              <a:rPr lang="tr-TR" dirty="0" smtClean="0"/>
              <a:t>Şu an</a:t>
            </a:r>
            <a:r>
              <a:rPr lang="tr-TR" dirty="0" smtClean="0"/>
              <a:t>, “On Birinci </a:t>
            </a:r>
            <a:r>
              <a:rPr lang="tr-TR" dirty="0" smtClean="0"/>
              <a:t>Kalkınma Planı (</a:t>
            </a:r>
            <a:r>
              <a:rPr lang="tr-TR" dirty="0" smtClean="0"/>
              <a:t>2019-2023)” </a:t>
            </a:r>
            <a:r>
              <a:rPr lang="tr-TR" dirty="0" smtClean="0"/>
              <a:t>yürürlüktedir.</a:t>
            </a:r>
          </a:p>
          <a:p>
            <a:endParaRPr lang="tr-TR" dirty="0"/>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11. </a:t>
            </a:r>
            <a:r>
              <a:rPr lang="tr-TR" dirty="0" smtClean="0"/>
              <a:t>Kalkınma Planı (</a:t>
            </a:r>
            <a:r>
              <a:rPr lang="tr-TR" dirty="0" smtClean="0"/>
              <a:t>2019-2023)</a:t>
            </a:r>
            <a:endParaRPr lang="tr-TR" dirty="0"/>
          </a:p>
        </p:txBody>
      </p:sp>
      <p:sp>
        <p:nvSpPr>
          <p:cNvPr id="3" name="2 İçerik Yer Tutucusu"/>
          <p:cNvSpPr>
            <a:spLocks noGrp="1"/>
          </p:cNvSpPr>
          <p:nvPr>
            <p:ph idx="1"/>
          </p:nvPr>
        </p:nvSpPr>
        <p:spPr/>
        <p:txBody>
          <a:bodyPr>
            <a:normAutofit/>
          </a:bodyPr>
          <a:lstStyle/>
          <a:p>
            <a:r>
              <a:rPr lang="tr-TR" dirty="0"/>
              <a:t>Tüm eğitim kademelerinde öğrencilerin ilgi ve yeteneklerine uygun tasarım ve beceri atölyeleri kurulacaktır. </a:t>
            </a:r>
          </a:p>
          <a:p>
            <a:r>
              <a:rPr lang="tr-TR" dirty="0"/>
              <a:t>Dezavantajlı bölgelerden başlayarak okul yemeği uygulamasına geçilecektir</a:t>
            </a:r>
            <a:r>
              <a:rPr lang="tr-TR" dirty="0" smtClean="0"/>
              <a:t>.</a:t>
            </a:r>
          </a:p>
          <a:p>
            <a:r>
              <a:rPr lang="tr-TR" dirty="0" smtClean="0"/>
              <a:t>Eğitimde kalite güvence sistemi oluşturulacaktır.</a:t>
            </a:r>
            <a:endParaRPr lang="tr-TR" dirty="0"/>
          </a:p>
          <a:p>
            <a:endParaRPr lang="tr-TR" dirty="0" smtClean="0"/>
          </a:p>
          <a:p>
            <a:endParaRPr lang="tr-TR" dirty="0" smtClean="0"/>
          </a:p>
          <a:p>
            <a:endParaRPr lang="tr-TR" dirty="0"/>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11. </a:t>
            </a:r>
            <a:r>
              <a:rPr lang="tr-TR" dirty="0" smtClean="0"/>
              <a:t>Kalkınma Planı (</a:t>
            </a:r>
            <a:r>
              <a:rPr lang="tr-TR" dirty="0" smtClean="0"/>
              <a:t>2019-2023)</a:t>
            </a:r>
            <a:endParaRPr lang="tr-TR" dirty="0"/>
          </a:p>
        </p:txBody>
      </p:sp>
      <p:sp>
        <p:nvSpPr>
          <p:cNvPr id="3" name="2 İçerik Yer Tutucusu"/>
          <p:cNvSpPr>
            <a:spLocks noGrp="1"/>
          </p:cNvSpPr>
          <p:nvPr>
            <p:ph idx="1"/>
          </p:nvPr>
        </p:nvSpPr>
        <p:spPr/>
        <p:txBody>
          <a:bodyPr>
            <a:normAutofit/>
          </a:bodyPr>
          <a:lstStyle/>
          <a:p>
            <a:r>
              <a:rPr lang="tr-TR" dirty="0"/>
              <a:t>Eğitim Bilişim Ağı </a:t>
            </a:r>
            <a:r>
              <a:rPr lang="tr-TR" dirty="0" err="1"/>
              <a:t>portalının</a:t>
            </a:r>
            <a:r>
              <a:rPr lang="tr-TR" dirty="0"/>
              <a:t> içeriği öğretim programlarıyla uyumlu hale getirilerek zenginleştirilecek ve </a:t>
            </a:r>
            <a:r>
              <a:rPr lang="tr-TR" dirty="0" err="1"/>
              <a:t>portalın</a:t>
            </a:r>
            <a:r>
              <a:rPr lang="tr-TR" dirty="0"/>
              <a:t> etkin kullanımı yaygınlaştırılacaktır. </a:t>
            </a:r>
            <a:endParaRPr lang="tr-TR" dirty="0" smtClean="0"/>
          </a:p>
          <a:p>
            <a:r>
              <a:rPr lang="tr-TR" dirty="0"/>
              <a:t>Özel eğitim hizmetinin yaygınlaşması için mobil platformlar kurulacaktır</a:t>
            </a:r>
            <a:r>
              <a:rPr lang="tr-TR" dirty="0" smtClean="0"/>
              <a:t>.</a:t>
            </a:r>
          </a:p>
          <a:p>
            <a:r>
              <a:rPr lang="tr-TR" dirty="0"/>
              <a:t>Özel yetenekli çocuklar için Eğitim, Bilim ve Değerlendirme Kurulu oluşturulacaktır. </a:t>
            </a:r>
            <a:endParaRPr lang="tr-TR" dirty="0" smtClean="0"/>
          </a:p>
          <a:p>
            <a:endParaRPr lang="tr-TR" dirty="0" smtClean="0"/>
          </a:p>
          <a:p>
            <a:endParaRPr lang="tr-TR" dirty="0" smtClean="0"/>
          </a:p>
          <a:p>
            <a:endParaRPr lang="tr-TR" dirty="0" smtClean="0"/>
          </a:p>
          <a:p>
            <a:endParaRPr lang="tr-TR" dirty="0" smtClean="0"/>
          </a:p>
          <a:p>
            <a:endParaRPr lang="tr-TR" dirty="0" smtClean="0"/>
          </a:p>
          <a:p>
            <a:pPr>
              <a:buNone/>
            </a:pPr>
            <a:endParaRPr lang="tr-TR" dirty="0" smtClean="0"/>
          </a:p>
          <a:p>
            <a:endParaRPr lang="tr-TR" dirty="0"/>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11. </a:t>
            </a:r>
            <a:r>
              <a:rPr lang="tr-TR" dirty="0" smtClean="0"/>
              <a:t>Kalkınma Planı (</a:t>
            </a:r>
            <a:r>
              <a:rPr lang="tr-TR" dirty="0" smtClean="0"/>
              <a:t>2019-2023)</a:t>
            </a:r>
            <a:endParaRPr lang="tr-TR" dirty="0"/>
          </a:p>
        </p:txBody>
      </p:sp>
      <p:sp>
        <p:nvSpPr>
          <p:cNvPr id="3" name="2 İçerik Yer Tutucusu"/>
          <p:cNvSpPr>
            <a:spLocks noGrp="1"/>
          </p:cNvSpPr>
          <p:nvPr>
            <p:ph idx="1"/>
          </p:nvPr>
        </p:nvSpPr>
        <p:spPr/>
        <p:txBody>
          <a:bodyPr>
            <a:normAutofit lnSpcReduction="10000"/>
          </a:bodyPr>
          <a:lstStyle/>
          <a:p>
            <a:r>
              <a:rPr lang="tr-TR" dirty="0" smtClean="0"/>
              <a:t>Yatay </a:t>
            </a:r>
            <a:r>
              <a:rPr lang="tr-TR" dirty="0"/>
              <a:t>ve dikey kariyer basamaklarına yönelik lisansüstü düzeyde mesleki uzmanlık ve gelişim programları </a:t>
            </a:r>
            <a:r>
              <a:rPr lang="tr-TR" dirty="0" smtClean="0"/>
              <a:t>açılacaktır.</a:t>
            </a:r>
          </a:p>
          <a:p>
            <a:r>
              <a:rPr lang="tr-TR" dirty="0"/>
              <a:t>Tüm paydaşların eğitim süreçlerine aktif katılımının sağlandığı Okul Gelişim Modeli oluşturulacaktır</a:t>
            </a:r>
            <a:r>
              <a:rPr lang="tr-TR" dirty="0" smtClean="0"/>
              <a:t>.</a:t>
            </a:r>
          </a:p>
          <a:p>
            <a:r>
              <a:rPr lang="tr-TR" dirty="0"/>
              <a:t>Vasıflı insan gücü ihtiyacını karşılamak amacıyla mesleki ve teknik eğitim ile işgücü piyasası arasındaki bağ güçlendirilecektir. </a:t>
            </a:r>
            <a:endParaRPr lang="tr-TR" dirty="0" smtClean="0"/>
          </a:p>
          <a:p>
            <a:endParaRPr lang="tr-TR" dirty="0" smtClean="0"/>
          </a:p>
          <a:p>
            <a:endParaRPr lang="tr-TR" dirty="0" smtClean="0"/>
          </a:p>
          <a:p>
            <a:pPr>
              <a:buNone/>
            </a:pPr>
            <a:endParaRPr lang="tr-TR" dirty="0" smtClean="0"/>
          </a:p>
          <a:p>
            <a:endParaRPr lang="tr-TR" dirty="0" smtClean="0"/>
          </a:p>
          <a:p>
            <a:endParaRPr lang="tr-TR" dirty="0"/>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solidFill>
                  <a:prstClr val="black"/>
                </a:solidFill>
              </a:rPr>
              <a:t>11. Kalkınma Planı (2019-2023)</a:t>
            </a:r>
            <a:endParaRPr lang="tr-TR" dirty="0"/>
          </a:p>
        </p:txBody>
      </p:sp>
      <p:sp>
        <p:nvSpPr>
          <p:cNvPr id="3" name="İçerik Yer Tutucusu 2"/>
          <p:cNvSpPr>
            <a:spLocks noGrp="1"/>
          </p:cNvSpPr>
          <p:nvPr>
            <p:ph idx="1"/>
          </p:nvPr>
        </p:nvSpPr>
        <p:spPr/>
        <p:txBody>
          <a:bodyPr/>
          <a:lstStyle/>
          <a:p>
            <a:r>
              <a:rPr lang="tr-TR" dirty="0"/>
              <a:t>Japonya örneği incelenerek sadece kadın öğrencilerin kabul edildiği kadın üniversiteleri </a:t>
            </a:r>
            <a:r>
              <a:rPr lang="tr-TR" dirty="0" smtClean="0"/>
              <a:t>kurulacaktır.</a:t>
            </a:r>
          </a:p>
          <a:p>
            <a:r>
              <a:rPr lang="tr-TR" dirty="0" smtClean="0"/>
              <a:t>Dünya </a:t>
            </a:r>
            <a:r>
              <a:rPr lang="tr-TR" dirty="0"/>
              <a:t>akademik başarı sıralamalarında 2023 yılı itibarıyla en az 2 üniversitemizin ilk 100’e ve en az 5 üniversitemizin de ilk 500’e girmesi sağlanacaktır</a:t>
            </a:r>
            <a:r>
              <a:rPr lang="tr-TR" dirty="0" smtClean="0"/>
              <a:t>.</a:t>
            </a:r>
          </a:p>
          <a:p>
            <a:r>
              <a:rPr lang="tr-TR" dirty="0"/>
              <a:t>Özel üniversite mevzuatı hazırlanacaktır. </a:t>
            </a:r>
          </a:p>
        </p:txBody>
      </p:sp>
    </p:spTree>
    <p:extLst>
      <p:ext uri="{BB962C8B-B14F-4D97-AF65-F5344CB8AC3E}">
        <p14:creationId xmlns:p14="http://schemas.microsoft.com/office/powerpoint/2010/main" val="652690077"/>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solidFill>
                  <a:prstClr val="black"/>
                </a:solidFill>
              </a:rPr>
              <a:t>11. Kalkınma Planı (2019-2023)</a:t>
            </a:r>
            <a:endParaRPr lang="tr-TR" dirty="0"/>
          </a:p>
        </p:txBody>
      </p:sp>
      <p:pic>
        <p:nvPicPr>
          <p:cNvPr id="4" name="İçerik Yer Tutucusu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457200" y="2117365"/>
            <a:ext cx="8229600" cy="3491633"/>
          </a:xfrm>
        </p:spPr>
      </p:pic>
    </p:spTree>
    <p:extLst>
      <p:ext uri="{BB962C8B-B14F-4D97-AF65-F5344CB8AC3E}">
        <p14:creationId xmlns:p14="http://schemas.microsoft.com/office/powerpoint/2010/main" val="346920359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Anayasa</a:t>
            </a:r>
            <a:endParaRPr lang="tr-TR" dirty="0"/>
          </a:p>
        </p:txBody>
      </p:sp>
      <p:sp>
        <p:nvSpPr>
          <p:cNvPr id="3" name="2 İçerik Yer Tutucusu"/>
          <p:cNvSpPr>
            <a:spLocks noGrp="1"/>
          </p:cNvSpPr>
          <p:nvPr>
            <p:ph idx="1"/>
          </p:nvPr>
        </p:nvSpPr>
        <p:spPr/>
        <p:txBody>
          <a:bodyPr>
            <a:normAutofit fontScale="92500" lnSpcReduction="10000"/>
          </a:bodyPr>
          <a:lstStyle/>
          <a:p>
            <a:pPr>
              <a:buNone/>
            </a:pPr>
            <a:r>
              <a:rPr lang="tr-TR" dirty="0" smtClean="0"/>
              <a:t>	</a:t>
            </a:r>
            <a:r>
              <a:rPr lang="tr-TR" u="sng" dirty="0" smtClean="0"/>
              <a:t>24. madde</a:t>
            </a:r>
          </a:p>
          <a:p>
            <a:r>
              <a:rPr lang="tr-TR" dirty="0" smtClean="0"/>
              <a:t>Herkes, vicdan, dinî inanç ve kanaat hürriyetine sahiptir.</a:t>
            </a:r>
          </a:p>
          <a:p>
            <a:r>
              <a:rPr lang="tr-TR" dirty="0" smtClean="0"/>
              <a:t>Din ve ahlâk eğitim ve öğretimi Devletin gözetim ve denetimi altında yapılır. Din kültürü ve ahlâk öğretimi ilk ve ortaöğretim kurumlarında okutulan zorunlu dersler arasında yer alır. Bunun dışındaki din eğitim ve öğretimi ancak, kişilerin kendi isteğine, küçüklerin de kanunî temsilcisinin talebine bağlıdır.</a:t>
            </a:r>
          </a:p>
          <a:p>
            <a:endParaRPr lang="tr-TR" dirty="0"/>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Uluslararası Antlaşmalar</a:t>
            </a:r>
            <a:endParaRPr lang="tr-TR" dirty="0"/>
          </a:p>
        </p:txBody>
      </p:sp>
      <p:sp>
        <p:nvSpPr>
          <p:cNvPr id="3" name="2 İçerik Yer Tutucusu"/>
          <p:cNvSpPr>
            <a:spLocks noGrp="1"/>
          </p:cNvSpPr>
          <p:nvPr>
            <p:ph idx="1"/>
          </p:nvPr>
        </p:nvSpPr>
        <p:spPr/>
        <p:txBody>
          <a:bodyPr/>
          <a:lstStyle/>
          <a:p>
            <a:r>
              <a:rPr lang="tr-TR" dirty="0" smtClean="0"/>
              <a:t>TBMM onayıyla kabul edilen ve imzalanan uluslararası antlaşmalar, iç hukuk içerisinde kanun hükmünde görülmektedir. Anayasa’ya aykırılık iddiasıyla Anayasa Mahkemesine başvurulamaz. Ulusal kanunlarla uluslararası antlaşmaların farklı hükümler içermesi durumunda uluslararası antlaşmalar geçerlidir.</a:t>
            </a:r>
            <a:endParaRPr lang="tr-TR" dirty="0"/>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Uluslararası Antlaşmalar</a:t>
            </a:r>
            <a:endParaRPr lang="tr-TR" dirty="0"/>
          </a:p>
        </p:txBody>
      </p:sp>
      <p:sp>
        <p:nvSpPr>
          <p:cNvPr id="3" name="2 İçerik Yer Tutucusu"/>
          <p:cNvSpPr>
            <a:spLocks noGrp="1"/>
          </p:cNvSpPr>
          <p:nvPr>
            <p:ph idx="1"/>
          </p:nvPr>
        </p:nvSpPr>
        <p:spPr/>
        <p:txBody>
          <a:bodyPr/>
          <a:lstStyle/>
          <a:p>
            <a:pPr>
              <a:buNone/>
            </a:pPr>
            <a:r>
              <a:rPr lang="tr-TR" dirty="0" smtClean="0"/>
              <a:t>	</a:t>
            </a:r>
            <a:r>
              <a:rPr lang="tr-TR" u="sng" dirty="0" smtClean="0"/>
              <a:t>İnsan Hakları Evrensel Beyannamesi (10 Aralık 1948)</a:t>
            </a:r>
          </a:p>
          <a:p>
            <a:r>
              <a:rPr lang="tr-TR" dirty="0" smtClean="0"/>
              <a:t>30 maddelik bildiri</a:t>
            </a:r>
          </a:p>
          <a:p>
            <a:r>
              <a:rPr lang="tr-TR" dirty="0" smtClean="0"/>
              <a:t>Türkiye Cumhuriyeti, 6 Nisan 1949 tarihinde imzalamıştır.</a:t>
            </a:r>
          </a:p>
          <a:p>
            <a:r>
              <a:rPr lang="tr-TR" dirty="0" smtClean="0"/>
              <a:t>Madde 26</a:t>
            </a:r>
          </a:p>
          <a:p>
            <a:endParaRPr lang="tr-TR" dirty="0"/>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Uluslararası Antlaşmalar</a:t>
            </a:r>
            <a:endParaRPr lang="tr-TR" dirty="0"/>
          </a:p>
        </p:txBody>
      </p:sp>
      <p:sp>
        <p:nvSpPr>
          <p:cNvPr id="3" name="2 İçerik Yer Tutucusu"/>
          <p:cNvSpPr>
            <a:spLocks noGrp="1"/>
          </p:cNvSpPr>
          <p:nvPr>
            <p:ph idx="1"/>
          </p:nvPr>
        </p:nvSpPr>
        <p:spPr/>
        <p:txBody>
          <a:bodyPr/>
          <a:lstStyle/>
          <a:p>
            <a:pPr>
              <a:buNone/>
            </a:pPr>
            <a:r>
              <a:rPr lang="tr-TR" dirty="0" smtClean="0"/>
              <a:t>	</a:t>
            </a:r>
            <a:r>
              <a:rPr lang="tr-TR" u="sng" dirty="0" smtClean="0"/>
              <a:t>Madde 26</a:t>
            </a:r>
          </a:p>
          <a:p>
            <a:r>
              <a:rPr lang="tr-TR" dirty="0" smtClean="0"/>
              <a:t>Herkes eğitim hakkına sahiptir. Eğitim, en azından ilk ve temel eğitim aşamasında parasızdır. İlköğretim zorunludur. Teknik ve meslekî eğitim herkese açıktır. Yükseköğretim, yeteneklerine göre herkese tam bir eşitlikle açık olmalıdır.</a:t>
            </a:r>
          </a:p>
          <a:p>
            <a:pPr>
              <a:buNone/>
            </a:pPr>
            <a:r>
              <a:rPr lang="tr-TR" dirty="0" smtClean="0"/>
              <a:t> </a:t>
            </a:r>
            <a:endParaRPr lang="tr-TR" dirty="0"/>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Uluslararası Antlaşmalar</a:t>
            </a:r>
            <a:endParaRPr lang="tr-TR" dirty="0"/>
          </a:p>
        </p:txBody>
      </p:sp>
      <p:sp>
        <p:nvSpPr>
          <p:cNvPr id="3" name="2 İçerik Yer Tutucusu"/>
          <p:cNvSpPr>
            <a:spLocks noGrp="1"/>
          </p:cNvSpPr>
          <p:nvPr>
            <p:ph idx="1"/>
          </p:nvPr>
        </p:nvSpPr>
        <p:spPr/>
        <p:txBody>
          <a:bodyPr>
            <a:normAutofit fontScale="92500" lnSpcReduction="10000"/>
          </a:bodyPr>
          <a:lstStyle/>
          <a:p>
            <a:pPr>
              <a:buNone/>
            </a:pPr>
            <a:r>
              <a:rPr lang="tr-TR" dirty="0" smtClean="0"/>
              <a:t>	</a:t>
            </a:r>
            <a:r>
              <a:rPr lang="tr-TR" u="sng" dirty="0" smtClean="0"/>
              <a:t>Madde 26</a:t>
            </a:r>
          </a:p>
          <a:p>
            <a:r>
              <a:rPr lang="tr-TR" dirty="0" smtClean="0"/>
              <a:t>Eğitim, insan kişiliğini tam geliştirmeye ve insan haklarıyla temel özgürlüklere saygıyı güçlendirmeye yönelik olmalıdır. Eğitim, bütün uluslar, ırklar ve dinsel topluluklar arasında anlayış, hoşgörü ve dostluğu özendirmeli ve BM’nin barışı koruma yolundaki çalışmalarını geliştirmelidir.</a:t>
            </a:r>
          </a:p>
          <a:p>
            <a:r>
              <a:rPr lang="tr-TR" dirty="0" smtClean="0"/>
              <a:t>Çocuklara verilecek eğitimin türünü seçmek, öncelikle ana ve babanın hakkıdır.</a:t>
            </a:r>
          </a:p>
          <a:p>
            <a:endParaRPr lang="tr-TR" dirty="0"/>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Uluslararası Antlaşmalar</a:t>
            </a:r>
            <a:endParaRPr lang="tr-TR" dirty="0"/>
          </a:p>
        </p:txBody>
      </p:sp>
      <p:sp>
        <p:nvSpPr>
          <p:cNvPr id="3" name="2 İçerik Yer Tutucusu"/>
          <p:cNvSpPr>
            <a:spLocks noGrp="1"/>
          </p:cNvSpPr>
          <p:nvPr>
            <p:ph idx="1"/>
          </p:nvPr>
        </p:nvSpPr>
        <p:spPr/>
        <p:txBody>
          <a:bodyPr>
            <a:normAutofit lnSpcReduction="10000"/>
          </a:bodyPr>
          <a:lstStyle/>
          <a:p>
            <a:pPr>
              <a:buNone/>
            </a:pPr>
            <a:r>
              <a:rPr lang="tr-TR" dirty="0" smtClean="0"/>
              <a:t>	</a:t>
            </a:r>
            <a:r>
              <a:rPr lang="tr-TR" u="sng" dirty="0" smtClean="0"/>
              <a:t>BM Çocuk Haklarına Dair Sözleşme (20 Kasım 1989)</a:t>
            </a:r>
          </a:p>
          <a:p>
            <a:r>
              <a:rPr lang="tr-TR" dirty="0" smtClean="0"/>
              <a:t>Çocukların haklarına dair bugüne dek hazırlanmış en kapsamlı belge ve bu haklara uluslararası yasa gücünü kazandıran ilk metindir.</a:t>
            </a:r>
          </a:p>
          <a:p>
            <a:r>
              <a:rPr lang="tr-TR" dirty="0" smtClean="0"/>
              <a:t>BM Genel Kurulunda onaylanan 54 maddelik sözleşmeyi ABD, Somali ve Güney Sudan dışındaki 193 ülke kabul etmiştir.</a:t>
            </a:r>
            <a:endParaRPr lang="tr-TR" dirty="0"/>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Uluslararası Antlaşmalar</a:t>
            </a:r>
            <a:endParaRPr lang="tr-TR" dirty="0"/>
          </a:p>
        </p:txBody>
      </p:sp>
      <p:sp>
        <p:nvSpPr>
          <p:cNvPr id="3" name="2 İçerik Yer Tutucusu"/>
          <p:cNvSpPr>
            <a:spLocks noGrp="1"/>
          </p:cNvSpPr>
          <p:nvPr>
            <p:ph idx="1"/>
          </p:nvPr>
        </p:nvSpPr>
        <p:spPr/>
        <p:txBody>
          <a:bodyPr/>
          <a:lstStyle/>
          <a:p>
            <a:pPr>
              <a:buNone/>
            </a:pPr>
            <a:r>
              <a:rPr lang="tr-TR" dirty="0" smtClean="0"/>
              <a:t>	</a:t>
            </a:r>
            <a:r>
              <a:rPr lang="tr-TR" u="sng" dirty="0" smtClean="0"/>
              <a:t>BM Çocuk Haklarına Dair Sözleşme (20 Kasım 1989)</a:t>
            </a:r>
          </a:p>
          <a:p>
            <a:r>
              <a:rPr lang="tr-TR" dirty="0" smtClean="0"/>
              <a:t>Türkiye Cumhuriyeti sözleşmeyi 14 Eylül 1990  tarihinde imzalamış; 10 Aralık 1994 tarihinde TBMM tarafından kabul edilmiş; 23 Aralık 1994 tarihinde Bakanlar Kurulu onaylamış; 27 Ocak 1995 tarihinde yürürlüğe girmiştir.</a:t>
            </a:r>
            <a:endParaRPr lang="tr-TR" dirty="0"/>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Uluslararası Antlaşmalar</a:t>
            </a:r>
            <a:endParaRPr lang="tr-TR" dirty="0"/>
          </a:p>
        </p:txBody>
      </p:sp>
      <p:sp>
        <p:nvSpPr>
          <p:cNvPr id="3" name="2 İçerik Yer Tutucusu"/>
          <p:cNvSpPr>
            <a:spLocks noGrp="1"/>
          </p:cNvSpPr>
          <p:nvPr>
            <p:ph idx="1"/>
          </p:nvPr>
        </p:nvSpPr>
        <p:spPr/>
        <p:txBody>
          <a:bodyPr/>
          <a:lstStyle/>
          <a:p>
            <a:pPr>
              <a:buNone/>
            </a:pPr>
            <a:r>
              <a:rPr lang="tr-TR" dirty="0" smtClean="0"/>
              <a:t>	</a:t>
            </a:r>
            <a:r>
              <a:rPr lang="tr-TR" u="sng" dirty="0" smtClean="0"/>
              <a:t>BM Çocuk Haklarına Dair Sözleşme (20 Kasım 1989)</a:t>
            </a:r>
          </a:p>
          <a:p>
            <a:r>
              <a:rPr lang="tr-TR" dirty="0" smtClean="0"/>
              <a:t>Belge, nerede doğduklarına, kim olduklarına; cinsiyetlerine, dinlerine ya da sosyal kökenlerine bakılmaksızın bütün çocukların haklarını tanımlamaktadır.</a:t>
            </a:r>
            <a:endParaRPr lang="tr-TR" dirty="0"/>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Uluslararası Antlaşmalar</a:t>
            </a:r>
            <a:endParaRPr lang="tr-TR" dirty="0"/>
          </a:p>
        </p:txBody>
      </p:sp>
      <p:sp>
        <p:nvSpPr>
          <p:cNvPr id="3" name="2 İçerik Yer Tutucusu"/>
          <p:cNvSpPr>
            <a:spLocks noGrp="1"/>
          </p:cNvSpPr>
          <p:nvPr>
            <p:ph idx="1"/>
          </p:nvPr>
        </p:nvSpPr>
        <p:spPr/>
        <p:txBody>
          <a:bodyPr>
            <a:normAutofit fontScale="92500" lnSpcReduction="10000"/>
          </a:bodyPr>
          <a:lstStyle/>
          <a:p>
            <a:pPr>
              <a:buNone/>
            </a:pPr>
            <a:r>
              <a:rPr lang="tr-TR" u="sng" dirty="0" smtClean="0"/>
              <a:t>BM Çocuk Haklarına Dair Sözleşme (20 Kasım 1989) </a:t>
            </a:r>
          </a:p>
          <a:p>
            <a:pPr>
              <a:buNone/>
            </a:pPr>
            <a:r>
              <a:rPr lang="tr-TR" dirty="0" smtClean="0"/>
              <a:t>	Çocuk hakları,</a:t>
            </a:r>
          </a:p>
          <a:p>
            <a:r>
              <a:rPr lang="tr-TR" dirty="0" smtClean="0"/>
              <a:t>yaşama hakkı; </a:t>
            </a:r>
          </a:p>
          <a:p>
            <a:r>
              <a:rPr lang="tr-TR" dirty="0" smtClean="0"/>
              <a:t>eksiksiz biçimde gelişme hakkı; </a:t>
            </a:r>
          </a:p>
          <a:p>
            <a:r>
              <a:rPr lang="tr-TR" dirty="0" smtClean="0"/>
              <a:t>zararlı etkilerden, istismar ve sömürüden korunma hakkı; </a:t>
            </a:r>
          </a:p>
          <a:p>
            <a:r>
              <a:rPr lang="tr-TR" dirty="0" smtClean="0"/>
              <a:t>aile, kültür ve sosyal yaşama eksiksiz katılma haklarını</a:t>
            </a:r>
          </a:p>
          <a:p>
            <a:pPr>
              <a:buNone/>
            </a:pPr>
            <a:r>
              <a:rPr lang="tr-TR" dirty="0" smtClean="0"/>
              <a:t>	kapsamaktadır.</a:t>
            </a:r>
            <a:endParaRPr lang="tr-TR" dirty="0"/>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Uluslararası Antlaşmalar</a:t>
            </a:r>
            <a:endParaRPr lang="tr-TR" dirty="0"/>
          </a:p>
        </p:txBody>
      </p:sp>
      <p:sp>
        <p:nvSpPr>
          <p:cNvPr id="3" name="2 İçerik Yer Tutucusu"/>
          <p:cNvSpPr>
            <a:spLocks noGrp="1"/>
          </p:cNvSpPr>
          <p:nvPr>
            <p:ph idx="1"/>
          </p:nvPr>
        </p:nvSpPr>
        <p:spPr/>
        <p:txBody>
          <a:bodyPr>
            <a:normAutofit/>
          </a:bodyPr>
          <a:lstStyle/>
          <a:p>
            <a:pPr>
              <a:buNone/>
            </a:pPr>
            <a:r>
              <a:rPr lang="tr-TR" dirty="0" smtClean="0"/>
              <a:t>	</a:t>
            </a:r>
            <a:r>
              <a:rPr lang="tr-TR" u="sng" dirty="0" smtClean="0"/>
              <a:t>BM Çocuk Haklarına Dair Sözleşme (20 Kasım 1989) </a:t>
            </a:r>
            <a:r>
              <a:rPr lang="tr-TR" dirty="0" smtClean="0"/>
              <a:t> </a:t>
            </a:r>
          </a:p>
          <a:p>
            <a:pPr>
              <a:buNone/>
            </a:pPr>
            <a:r>
              <a:rPr lang="tr-TR" dirty="0" smtClean="0"/>
              <a:t>	Çocuk Hakları Sözleşmesine yön veren temel değerler şunlardır: </a:t>
            </a:r>
          </a:p>
          <a:p>
            <a:r>
              <a:rPr lang="tr-TR" dirty="0" smtClean="0"/>
              <a:t>ayrım gözetmeme; </a:t>
            </a:r>
          </a:p>
          <a:p>
            <a:r>
              <a:rPr lang="tr-TR" dirty="0" smtClean="0"/>
              <a:t>çocuğun yararının gözetilmesi; </a:t>
            </a:r>
          </a:p>
          <a:p>
            <a:r>
              <a:rPr lang="tr-TR" dirty="0" smtClean="0"/>
              <a:t>yaşama ve gelişme; </a:t>
            </a:r>
          </a:p>
          <a:p>
            <a:r>
              <a:rPr lang="tr-TR" dirty="0" smtClean="0"/>
              <a:t>katılım</a:t>
            </a:r>
            <a:endParaRPr lang="tr-TR" dirty="0"/>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Türk Millî Eğitiminin Temel İlkeleri</a:t>
            </a:r>
            <a:endParaRPr lang="tr-TR" dirty="0"/>
          </a:p>
        </p:txBody>
      </p:sp>
      <p:sp>
        <p:nvSpPr>
          <p:cNvPr id="3" name="2 İçerik Yer Tutucusu"/>
          <p:cNvSpPr>
            <a:spLocks noGrp="1"/>
          </p:cNvSpPr>
          <p:nvPr>
            <p:ph idx="1"/>
          </p:nvPr>
        </p:nvSpPr>
        <p:spPr/>
        <p:txBody>
          <a:bodyPr>
            <a:normAutofit/>
          </a:bodyPr>
          <a:lstStyle/>
          <a:p>
            <a:r>
              <a:rPr lang="tr-TR" dirty="0" smtClean="0"/>
              <a:t>Genellik ve eşitlik</a:t>
            </a:r>
          </a:p>
          <a:p>
            <a:r>
              <a:rPr lang="tr-TR" dirty="0" smtClean="0"/>
              <a:t>Ferdin ve toplumun ihtiyaçları</a:t>
            </a:r>
          </a:p>
          <a:p>
            <a:r>
              <a:rPr lang="tr-TR" dirty="0" smtClean="0"/>
              <a:t>Fırsat ve </a:t>
            </a:r>
            <a:r>
              <a:rPr lang="tr-TR" dirty="0" smtClean="0"/>
              <a:t>imkân </a:t>
            </a:r>
            <a:r>
              <a:rPr lang="tr-TR" dirty="0" smtClean="0"/>
              <a:t>eşitliği </a:t>
            </a:r>
          </a:p>
          <a:p>
            <a:r>
              <a:rPr lang="tr-TR" dirty="0" smtClean="0"/>
              <a:t>Demokrasi eğitimi </a:t>
            </a:r>
          </a:p>
          <a:p>
            <a:r>
              <a:rPr lang="tr-TR" dirty="0" smtClean="0"/>
              <a:t>Laiklik </a:t>
            </a:r>
          </a:p>
          <a:p>
            <a:r>
              <a:rPr lang="tr-TR" dirty="0" smtClean="0"/>
              <a:t>Planlılık </a:t>
            </a:r>
          </a:p>
          <a:p>
            <a:r>
              <a:rPr lang="tr-TR" dirty="0" smtClean="0"/>
              <a:t>Karma eğitim </a:t>
            </a:r>
          </a:p>
          <a:p>
            <a:endParaRPr lang="tr-T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Anayasa</a:t>
            </a:r>
            <a:endParaRPr lang="tr-TR" dirty="0"/>
          </a:p>
        </p:txBody>
      </p:sp>
      <p:sp>
        <p:nvSpPr>
          <p:cNvPr id="3" name="2 İçerik Yer Tutucusu"/>
          <p:cNvSpPr>
            <a:spLocks noGrp="1"/>
          </p:cNvSpPr>
          <p:nvPr>
            <p:ph idx="1"/>
          </p:nvPr>
        </p:nvSpPr>
        <p:spPr/>
        <p:txBody>
          <a:bodyPr>
            <a:normAutofit fontScale="85000" lnSpcReduction="10000"/>
          </a:bodyPr>
          <a:lstStyle/>
          <a:p>
            <a:pPr>
              <a:buNone/>
            </a:pPr>
            <a:r>
              <a:rPr lang="tr-TR" dirty="0" smtClean="0"/>
              <a:t>	</a:t>
            </a:r>
            <a:r>
              <a:rPr lang="tr-TR" u="sng" dirty="0" smtClean="0"/>
              <a:t>42. madde</a:t>
            </a:r>
          </a:p>
          <a:p>
            <a:r>
              <a:rPr lang="tr-TR" dirty="0" smtClean="0"/>
              <a:t>Kimse, eğitim ve öğrenim hakkından yoksun bırakılamaz.</a:t>
            </a:r>
          </a:p>
          <a:p>
            <a:r>
              <a:rPr lang="tr-TR" dirty="0" smtClean="0"/>
              <a:t>Öğrenim hakkının kapsamı kanunla tespit edilir ve düzenlenir.</a:t>
            </a:r>
          </a:p>
          <a:p>
            <a:r>
              <a:rPr lang="tr-TR" dirty="0" smtClean="0"/>
              <a:t>Eğitim ve öğretim, Atatürk ilkeleri ve inkılâpları doğrultusunda, çağdaş bilim ve eğitim esaslarına göre, Devletin gözetim ve denetimi altında yapılır. Bu esaslara aykırı eğitim ve öğretim yerleri açılamaz.</a:t>
            </a:r>
          </a:p>
          <a:p>
            <a:r>
              <a:rPr lang="tr-TR" dirty="0" smtClean="0"/>
              <a:t>Eğitim ve öğretim hürriyeti, Anayasaya sadakat borcunu ortadan kaldırmaz.</a:t>
            </a:r>
          </a:p>
          <a:p>
            <a:endParaRPr lang="tr-TR" dirty="0"/>
          </a:p>
        </p:txBody>
      </p:sp>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Türk Millî Eğitiminin Temel İlkeleri</a:t>
            </a:r>
            <a:endParaRPr lang="tr-TR" dirty="0"/>
          </a:p>
        </p:txBody>
      </p:sp>
      <p:sp>
        <p:nvSpPr>
          <p:cNvPr id="3" name="2 İçerik Yer Tutucusu"/>
          <p:cNvSpPr>
            <a:spLocks noGrp="1"/>
          </p:cNvSpPr>
          <p:nvPr>
            <p:ph idx="1"/>
          </p:nvPr>
        </p:nvSpPr>
        <p:spPr/>
        <p:txBody>
          <a:bodyPr>
            <a:normAutofit lnSpcReduction="10000"/>
          </a:bodyPr>
          <a:lstStyle/>
          <a:p>
            <a:r>
              <a:rPr lang="tr-TR" dirty="0" smtClean="0"/>
              <a:t>Atatürk İnkılap ve İlkeleri ve Atatürk Milliyetçiliği </a:t>
            </a:r>
          </a:p>
          <a:p>
            <a:r>
              <a:rPr lang="tr-TR" dirty="0" smtClean="0"/>
              <a:t>Bilimsellik</a:t>
            </a:r>
          </a:p>
          <a:p>
            <a:r>
              <a:rPr lang="tr-TR" dirty="0" smtClean="0"/>
              <a:t>Yöneltme</a:t>
            </a:r>
          </a:p>
          <a:p>
            <a:r>
              <a:rPr lang="tr-TR" dirty="0" smtClean="0"/>
              <a:t>Eğitim hakkı </a:t>
            </a:r>
          </a:p>
          <a:p>
            <a:r>
              <a:rPr lang="tr-TR" dirty="0" smtClean="0"/>
              <a:t>Eğitim </a:t>
            </a:r>
            <a:r>
              <a:rPr lang="tr-TR" dirty="0" err="1" smtClean="0"/>
              <a:t>kampüsleri</a:t>
            </a:r>
            <a:r>
              <a:rPr lang="tr-TR" dirty="0" smtClean="0"/>
              <a:t> ve okul ile ailenin işbirliği </a:t>
            </a:r>
          </a:p>
          <a:p>
            <a:r>
              <a:rPr lang="tr-TR" dirty="0" smtClean="0"/>
              <a:t>Süreklilik </a:t>
            </a:r>
          </a:p>
          <a:p>
            <a:r>
              <a:rPr lang="tr-TR" dirty="0" smtClean="0"/>
              <a:t>Her yerde eğitim</a:t>
            </a:r>
          </a:p>
          <a:p>
            <a:endParaRPr lang="tr-TR" dirty="0"/>
          </a:p>
        </p:txBody>
      </p:sp>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Yararlanılan Kaynaklar</a:t>
            </a:r>
            <a:endParaRPr lang="tr-TR" dirty="0"/>
          </a:p>
        </p:txBody>
      </p:sp>
      <p:sp>
        <p:nvSpPr>
          <p:cNvPr id="3" name="2 İçerik Yer Tutucusu"/>
          <p:cNvSpPr>
            <a:spLocks noGrp="1"/>
          </p:cNvSpPr>
          <p:nvPr>
            <p:ph idx="1"/>
          </p:nvPr>
        </p:nvSpPr>
        <p:spPr/>
        <p:txBody>
          <a:bodyPr>
            <a:normAutofit fontScale="85000" lnSpcReduction="20000"/>
          </a:bodyPr>
          <a:lstStyle/>
          <a:p>
            <a:r>
              <a:rPr lang="tr-TR" dirty="0" smtClean="0"/>
              <a:t>MEB. (1993</a:t>
            </a:r>
            <a:r>
              <a:rPr lang="tr-TR" i="1" dirty="0" smtClean="0"/>
              <a:t>). Millî Eğitim Bakanlığı Tebliğler Dergisi Yayım Yönetmeliği</a:t>
            </a:r>
            <a:r>
              <a:rPr lang="tr-TR" dirty="0" smtClean="0"/>
              <a:t>.</a:t>
            </a:r>
          </a:p>
          <a:p>
            <a:r>
              <a:rPr lang="tr-TR" dirty="0" smtClean="0"/>
              <a:t>MEB. (2014). </a:t>
            </a:r>
            <a:r>
              <a:rPr lang="tr-TR" i="1" dirty="0" smtClean="0"/>
              <a:t>Millî Eğitim Şûrası Yönetmeliği</a:t>
            </a:r>
            <a:r>
              <a:rPr lang="tr-TR" dirty="0" smtClean="0"/>
              <a:t>.</a:t>
            </a:r>
          </a:p>
          <a:p>
            <a:r>
              <a:rPr lang="tr-TR" dirty="0" err="1" smtClean="0"/>
              <a:t>Öznalbant</a:t>
            </a:r>
            <a:r>
              <a:rPr lang="tr-TR" dirty="0" smtClean="0"/>
              <a:t>, E. (2016). Türk eğitim sisteminin teşkilat yapısı, kademelendirilmesi ve yasal dayanakları. A. </a:t>
            </a:r>
            <a:r>
              <a:rPr lang="tr-TR" dirty="0" err="1" smtClean="0"/>
              <a:t>Bakioğlu</a:t>
            </a:r>
            <a:r>
              <a:rPr lang="tr-TR" dirty="0" smtClean="0"/>
              <a:t> (Ed.). </a:t>
            </a:r>
            <a:r>
              <a:rPr lang="tr-TR" i="1" dirty="0" smtClean="0"/>
              <a:t>Türk Eğitim Sistemi ve Okul Yönetimi</a:t>
            </a:r>
            <a:r>
              <a:rPr lang="tr-TR" dirty="0" smtClean="0"/>
              <a:t> (193-225). Ankara: Nobel Akademik Yayıncılık.</a:t>
            </a:r>
          </a:p>
          <a:p>
            <a:r>
              <a:rPr lang="tr-TR" dirty="0" err="1" smtClean="0"/>
              <a:t>Kepenekci</a:t>
            </a:r>
            <a:r>
              <a:rPr lang="tr-TR" dirty="0" smtClean="0"/>
              <a:t>, Y. (2008). </a:t>
            </a:r>
            <a:r>
              <a:rPr lang="tr-TR" i="1" dirty="0" smtClean="0"/>
              <a:t>Eğitimciler için insan hakları ve vatandaşlık</a:t>
            </a:r>
            <a:r>
              <a:rPr lang="tr-TR" dirty="0" smtClean="0"/>
              <a:t>. Ankara: Ekinoks Yayıncılık.</a:t>
            </a:r>
          </a:p>
          <a:p>
            <a:r>
              <a:rPr lang="tr-TR" dirty="0" smtClean="0">
                <a:hlinkClick r:id="rId2"/>
              </a:rPr>
              <a:t>http://www.</a:t>
            </a:r>
            <a:r>
              <a:rPr lang="tr-TR" dirty="0" err="1" smtClean="0">
                <a:hlinkClick r:id="rId2"/>
              </a:rPr>
              <a:t>meb</a:t>
            </a:r>
            <a:r>
              <a:rPr lang="tr-TR" dirty="0" smtClean="0">
                <a:hlinkClick r:id="rId2"/>
              </a:rPr>
              <a:t>.gov.tr/19-</a:t>
            </a:r>
            <a:r>
              <a:rPr lang="tr-TR" dirty="0" err="1" smtClean="0">
                <a:hlinkClick r:id="rId2"/>
              </a:rPr>
              <a:t>mill</a:t>
            </a:r>
            <a:r>
              <a:rPr lang="tr-TR" dirty="0" smtClean="0">
                <a:hlinkClick r:id="rId2"/>
              </a:rPr>
              <a:t>-</a:t>
            </a:r>
            <a:r>
              <a:rPr lang="tr-TR" dirty="0" err="1" smtClean="0">
                <a:hlinkClick r:id="rId2"/>
              </a:rPr>
              <a:t>egitim</a:t>
            </a:r>
            <a:r>
              <a:rPr lang="tr-TR" dirty="0" smtClean="0">
                <a:hlinkClick r:id="rId2"/>
              </a:rPr>
              <a:t>-</a:t>
            </a:r>
            <a:r>
              <a:rPr lang="tr-TR" dirty="0" err="1" smtClean="0">
                <a:hlinkClick r:id="rId2"/>
              </a:rPr>
              <a:t>srasi</a:t>
            </a:r>
            <a:r>
              <a:rPr lang="tr-TR" dirty="0" smtClean="0">
                <a:hlinkClick r:id="rId2"/>
              </a:rPr>
              <a:t>-sona-erdi/haber/7594/tr adresinden 27.01.2016</a:t>
            </a:r>
            <a:r>
              <a:rPr lang="tr-TR" dirty="0" smtClean="0"/>
              <a:t> tarihinde alınmıştır.</a:t>
            </a:r>
          </a:p>
          <a:p>
            <a:endParaRPr lang="tr-T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Anayasa</a:t>
            </a:r>
            <a:endParaRPr lang="tr-TR" dirty="0"/>
          </a:p>
        </p:txBody>
      </p:sp>
      <p:sp>
        <p:nvSpPr>
          <p:cNvPr id="3" name="2 İçerik Yer Tutucusu"/>
          <p:cNvSpPr>
            <a:spLocks noGrp="1"/>
          </p:cNvSpPr>
          <p:nvPr>
            <p:ph idx="1"/>
          </p:nvPr>
        </p:nvSpPr>
        <p:spPr/>
        <p:txBody>
          <a:bodyPr>
            <a:normAutofit fontScale="70000" lnSpcReduction="20000"/>
          </a:bodyPr>
          <a:lstStyle/>
          <a:p>
            <a:pPr>
              <a:buNone/>
            </a:pPr>
            <a:r>
              <a:rPr lang="tr-TR" dirty="0" smtClean="0"/>
              <a:t>	</a:t>
            </a:r>
            <a:r>
              <a:rPr lang="tr-TR" u="sng" dirty="0" smtClean="0"/>
              <a:t>42. madde</a:t>
            </a:r>
          </a:p>
          <a:p>
            <a:r>
              <a:rPr lang="tr-TR" dirty="0" smtClean="0"/>
              <a:t>İlköğretim, kız ve erkek bütün vatandaşlar için zorunludur ve Devlet okullarında parasızdır.</a:t>
            </a:r>
          </a:p>
          <a:p>
            <a:r>
              <a:rPr lang="tr-TR" dirty="0" smtClean="0"/>
              <a:t>Devlet, maddî imkânlardan yoksun başarılı öğrencilerin, öğrenimlerini sürdürebilmeleri amacı ile burslar ve başka yollarla gerekli yardımları yapar. Devlet, durumları sebebiyle özel eğitime ihtiyacı olanları topluma yararlı kılacak tedbirleri alır.</a:t>
            </a:r>
          </a:p>
          <a:p>
            <a:r>
              <a:rPr lang="tr-TR" dirty="0" smtClean="0"/>
              <a:t>Türkçeden başka hiçbir dil, eğitim ve öğretim kurumlarında Türk vatandaşlarına ana dilleri olarak okutulamaz ve öğretilemez. Eğitim ve öğretim kurumlarında okutulacak yabancı diller ile yabancı dille eğitim ve öğretim yapan okulların tabi olacağı esaslar kanunla düzenlenir. Milletlerarası antlaşma hükümleri saklıdır.</a:t>
            </a:r>
          </a:p>
          <a:p>
            <a:endParaRPr lang="tr-T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Anayasa</a:t>
            </a:r>
            <a:endParaRPr lang="tr-TR" dirty="0"/>
          </a:p>
        </p:txBody>
      </p:sp>
      <p:sp>
        <p:nvSpPr>
          <p:cNvPr id="3" name="2 İçerik Yer Tutucusu"/>
          <p:cNvSpPr>
            <a:spLocks noGrp="1"/>
          </p:cNvSpPr>
          <p:nvPr>
            <p:ph idx="1"/>
          </p:nvPr>
        </p:nvSpPr>
        <p:spPr/>
        <p:txBody>
          <a:bodyPr>
            <a:normAutofit/>
          </a:bodyPr>
          <a:lstStyle/>
          <a:p>
            <a:pPr>
              <a:buNone/>
            </a:pPr>
            <a:r>
              <a:rPr lang="tr-TR" dirty="0" smtClean="0"/>
              <a:t>	</a:t>
            </a:r>
            <a:r>
              <a:rPr lang="tr-TR" u="sng" dirty="0" smtClean="0"/>
              <a:t>62. madde</a:t>
            </a:r>
          </a:p>
          <a:p>
            <a:r>
              <a:rPr lang="tr-TR" dirty="0" smtClean="0"/>
              <a:t>Devlet, yabancı ülkelerde çalışan Türk vatandaşlarının aile birliğinin, çocuklarının eğitiminin, kültürel ihtiyaçlarının ve sosyal güvenliklerinin sağlanması, anavatanla bağlarının korunması ve yurda dönüşlerinde yardımcı olunması için gereken tedbirleri alır.</a:t>
            </a:r>
          </a:p>
          <a:p>
            <a:endParaRPr lang="tr-T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Anayasa</a:t>
            </a:r>
            <a:endParaRPr lang="tr-TR" dirty="0"/>
          </a:p>
        </p:txBody>
      </p:sp>
      <p:sp>
        <p:nvSpPr>
          <p:cNvPr id="3" name="2 İçerik Yer Tutucusu"/>
          <p:cNvSpPr>
            <a:spLocks noGrp="1"/>
          </p:cNvSpPr>
          <p:nvPr>
            <p:ph idx="1"/>
          </p:nvPr>
        </p:nvSpPr>
        <p:spPr/>
        <p:txBody>
          <a:bodyPr>
            <a:normAutofit fontScale="92500"/>
          </a:bodyPr>
          <a:lstStyle/>
          <a:p>
            <a:pPr>
              <a:buNone/>
            </a:pPr>
            <a:r>
              <a:rPr lang="tr-TR" dirty="0" smtClean="0"/>
              <a:t>	</a:t>
            </a:r>
            <a:r>
              <a:rPr lang="tr-TR" u="sng" dirty="0" smtClean="0"/>
              <a:t>130. madde</a:t>
            </a:r>
          </a:p>
          <a:p>
            <a:r>
              <a:rPr lang="tr-TR" dirty="0" smtClean="0"/>
              <a:t>Çağdaş eğitim-öğretim esaslarına dayanan bir düzen içinde milletin ve ülkenin ihtiyaçlarına uygun insan gücü yetiştirmek amacı ile; eğitim-öğretim, bilimsel araştırma, yayın ve danışmanlık yapmak, ülkeye ve insanlığa hizmet etmek üzere çeşitli birimlerden oluşan kamu tüzelkişiliğine ve bilimsel özerkliğe sahip üniversiteler Devlet tarafından kanunla kurulur.</a:t>
            </a:r>
            <a:endParaRPr lang="tr-TR" dirty="0"/>
          </a:p>
        </p:txBody>
      </p:sp>
    </p:spTree>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3076</TotalTime>
  <Words>1617</Words>
  <Application>Microsoft Office PowerPoint</Application>
  <PresentationFormat>Ekran Gösterisi (4:3)</PresentationFormat>
  <Paragraphs>266</Paragraphs>
  <Slides>61</Slides>
  <Notes>1</Notes>
  <HiddenSlides>0</HiddenSlides>
  <MMClips>0</MMClips>
  <ScaleCrop>false</ScaleCrop>
  <HeadingPairs>
    <vt:vector size="6" baseType="variant">
      <vt:variant>
        <vt:lpstr>Kullanılan Yazı Tipleri</vt:lpstr>
      </vt:variant>
      <vt:variant>
        <vt:i4>2</vt:i4>
      </vt:variant>
      <vt:variant>
        <vt:lpstr>Tema</vt:lpstr>
      </vt:variant>
      <vt:variant>
        <vt:i4>1</vt:i4>
      </vt:variant>
      <vt:variant>
        <vt:lpstr>Slayt Başlıkları</vt:lpstr>
      </vt:variant>
      <vt:variant>
        <vt:i4>61</vt:i4>
      </vt:variant>
    </vt:vector>
  </HeadingPairs>
  <TitlesOfParts>
    <vt:vector size="64" baseType="lpstr">
      <vt:lpstr>Arial</vt:lpstr>
      <vt:lpstr>Calibri</vt:lpstr>
      <vt:lpstr>Ofis Teması</vt:lpstr>
      <vt:lpstr>TÜRK EĞİTİM SİSTEMİNİN YASAL DAYANAKLARI</vt:lpstr>
      <vt:lpstr>Türk Eğitim Sisteminin Yasal Dayanakları</vt:lpstr>
      <vt:lpstr>Anayasa</vt:lpstr>
      <vt:lpstr>Anayasa</vt:lpstr>
      <vt:lpstr>Anayasa</vt:lpstr>
      <vt:lpstr>Anayasa</vt:lpstr>
      <vt:lpstr>Anayasa</vt:lpstr>
      <vt:lpstr>Anayasa</vt:lpstr>
      <vt:lpstr>Anayasa</vt:lpstr>
      <vt:lpstr>Anayasa</vt:lpstr>
      <vt:lpstr>Anayasa</vt:lpstr>
      <vt:lpstr>Kanun</vt:lpstr>
      <vt:lpstr>Eğitim Kanunları</vt:lpstr>
      <vt:lpstr>Eğitim Kanunları</vt:lpstr>
      <vt:lpstr>Eğitim Kanunları</vt:lpstr>
      <vt:lpstr>Eğitim Kanunları</vt:lpstr>
      <vt:lpstr>Eğitim Kanunları</vt:lpstr>
      <vt:lpstr>Eğitim Kanunları</vt:lpstr>
      <vt:lpstr>Eğitim Kanunları</vt:lpstr>
      <vt:lpstr>Kanun Hükmünde Kararnameler</vt:lpstr>
      <vt:lpstr>Kanun Hükmünde Kararnameler</vt:lpstr>
      <vt:lpstr>Cumhurbaşkanlığı Kararnameleri</vt:lpstr>
      <vt:lpstr>Cumhurbaşkanlığı Kararnameleri</vt:lpstr>
      <vt:lpstr>Cumhurbaşkanlığı Kararnameleri</vt:lpstr>
      <vt:lpstr>Tüzük</vt:lpstr>
      <vt:lpstr>Yönetmelik</vt:lpstr>
      <vt:lpstr>Yönetmelik</vt:lpstr>
      <vt:lpstr>Yönerge</vt:lpstr>
      <vt:lpstr>Yönerge</vt:lpstr>
      <vt:lpstr>Genelge</vt:lpstr>
      <vt:lpstr>Genelge</vt:lpstr>
      <vt:lpstr>Tebliğler Dergisi</vt:lpstr>
      <vt:lpstr>Millî Eğitim Şuraları</vt:lpstr>
      <vt:lpstr>Millî Eğitim Şûraları</vt:lpstr>
      <vt:lpstr>19. Millî Eğitim Şurası</vt:lpstr>
      <vt:lpstr>19. Millî Eğitim Şurası</vt:lpstr>
      <vt:lpstr>19. Millî Eğitim Şûrası</vt:lpstr>
      <vt:lpstr>19. Millî Eğitim Şûrası</vt:lpstr>
      <vt:lpstr>19. Millî Eğitim Şûrası</vt:lpstr>
      <vt:lpstr>19. Millî Eğitim Şûrası</vt:lpstr>
      <vt:lpstr>19. Millî Eğitim Şûrası</vt:lpstr>
      <vt:lpstr>19. Millî Eğitim Şûrası</vt:lpstr>
      <vt:lpstr>Kalkınma Planlarında Eğitim</vt:lpstr>
      <vt:lpstr>Kalkınma Planlarında Eğitim</vt:lpstr>
      <vt:lpstr>11. Kalkınma Planı (2019-2023)</vt:lpstr>
      <vt:lpstr>11. Kalkınma Planı (2019-2023)</vt:lpstr>
      <vt:lpstr>11. Kalkınma Planı (2019-2023)</vt:lpstr>
      <vt:lpstr>11. Kalkınma Planı (2019-2023)</vt:lpstr>
      <vt:lpstr>11. Kalkınma Planı (2019-2023)</vt:lpstr>
      <vt:lpstr>Uluslararası Antlaşmalar</vt:lpstr>
      <vt:lpstr>Uluslararası Antlaşmalar</vt:lpstr>
      <vt:lpstr>Uluslararası Antlaşmalar</vt:lpstr>
      <vt:lpstr>Uluslararası Antlaşmalar</vt:lpstr>
      <vt:lpstr>Uluslararası Antlaşmalar</vt:lpstr>
      <vt:lpstr>Uluslararası Antlaşmalar</vt:lpstr>
      <vt:lpstr>Uluslararası Antlaşmalar</vt:lpstr>
      <vt:lpstr>Uluslararası Antlaşmalar</vt:lpstr>
      <vt:lpstr>Uluslararası Antlaşmalar</vt:lpstr>
      <vt:lpstr>Türk Millî Eğitiminin Temel İlkeleri</vt:lpstr>
      <vt:lpstr>Türk Millî Eğitiminin Temel İlkeleri</vt:lpstr>
      <vt:lpstr>Yararlanılan Kaynaklar</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TÜRK EĞİTİM SİSTEMİNİN YASAL DAYANAKLARI</dc:title>
  <dc:creator>inci �z</dc:creator>
  <cp:lastModifiedBy>msi</cp:lastModifiedBy>
  <cp:revision>266</cp:revision>
  <dcterms:created xsi:type="dcterms:W3CDTF">2017-01-27T05:24:40Z</dcterms:created>
  <dcterms:modified xsi:type="dcterms:W3CDTF">2021-03-25T11:31:41Z</dcterms:modified>
</cp:coreProperties>
</file>