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58" r:id="rId5"/>
    <p:sldId id="274" r:id="rId6"/>
    <p:sldId id="268" r:id="rId7"/>
    <p:sldId id="269" r:id="rId8"/>
    <p:sldId id="260" r:id="rId9"/>
    <p:sldId id="259" r:id="rId10"/>
    <p:sldId id="270" r:id="rId11"/>
    <p:sldId id="263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6F097D-F18D-4A40-834F-B8BB06A13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9BF66B7-9A1D-41C6-B7CE-FBB43AA01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931386-07B2-450C-BC79-E57086048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1B98FF1-058C-4C9D-BC1D-4833CCFD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052AD1C-85E0-4C34-B86B-D3218502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55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2EEDF4-7A1D-4B0D-AAA7-B771ADA0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6735B04-D4FB-47E6-B099-E33696042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414F7A-6B72-41B0-A7C3-6B8EB50E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92F795-1718-4622-B6D6-5634471DE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0B579A-ACF1-4B2F-91EC-92ADBA01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60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8F4EE68-5BF5-4E57-9649-3C9A213874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0AA383D-C19B-417E-97D5-8C8A15B1A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B2918D-8AA9-4A60-A436-34F6BCDB9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6B2D1F0-1279-4120-ACD7-EDF52DB9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F92C26-F604-488D-92F0-7B391E66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5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9DCD0D-BDF6-490D-9EF3-5741EB6F0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7EF74F-EBBE-43CA-9A2E-2DD1B43DD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B9E5EA-83FE-46D4-889D-E3BFA72D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B7989D-9A55-476E-91D2-9022D55E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D0BF1B-F4BC-4F35-9127-C2A8C9430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86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B9E053-832F-45F3-AE30-6898B97DC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FFA8D93-D1BA-456E-A233-773D47BB7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EFD2F4C-F131-488E-9B28-DA6B9452F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BB4938-DCE2-43C0-B8F9-31B91A3F9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39148B-BCC3-4566-A1EC-0370387AA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25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68AC8D-F507-42CD-AFE9-C917C6FE7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DB3A5-3378-454C-B96F-BAC11C833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640A1A8-9633-401A-ADB0-9997EC89A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A97DE1B-2674-4B0F-BB96-96C7BC23B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B1D67EA-9E94-4B17-BF15-7320480F2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C8135C5-50C4-4624-B3B6-AD575875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55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955824-55A8-4F26-87C2-A0C595C3B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50CE59-72EF-42EA-B390-6E0AD4B60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022D00E-B2B9-4182-AF25-4DE1E66CC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1B8857-9D88-4518-8B72-19898AB256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1A0D07B-C8AB-48C2-9A21-44154BC537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45DB08F-6C94-4629-94BF-E98072A1A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D4DBAF8-45F5-4E93-9557-101662BF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3ADDC4F-34DA-4DEF-A29A-950885F9C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96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D0ED670-A989-4C65-881E-0883B82CD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A2386AC-C666-4CA0-AF0C-41A3E61CD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8FB6DA6-2F7A-4DA1-9F09-3C63E968D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EC4EF79-56E2-4A00-91A2-C6647444D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1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0C104F0-883E-4F5F-B6A3-E8B4DED18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52A8096-7607-4CA8-A6C8-99DCE3145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5EBB263-434C-4E11-BAEF-A6F3292D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66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8D7DAB-13F2-4EA1-99D1-31C7C9501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CDE305-7A4A-4C15-A4AE-2142A821D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7E76A5A-858E-405D-9369-F1AE0A89B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412A32-77CE-4C7A-BB0C-FBFB3EBDC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A3CF771-CEF1-4486-A270-F95705025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C20A8A-6899-4888-9621-DCE581097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63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FC098A0-16C2-40B7-AA55-D3E86CD65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71228EB-C31C-4FE0-9C7E-C92AFBAA0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7697784-AD86-4E07-912B-4FCB66335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15A796-5056-4C70-A670-A251707A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116AFE-2111-4213-A598-602ABB34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8C2984-C818-4207-A7FA-D86C96DB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289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F2F0F30-D99D-4561-A42C-37AA8F931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EB92105-D52A-4FE2-8548-D257AB7D9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29622A4-FA37-47FB-91AE-773ED6C32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823E6F-59E0-4465-BFF2-E6071E7403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D95DFE-4DD5-4F27-9DCD-56064676C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90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219DD-7F9A-40AB-8032-33BBED7CF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Genito</a:t>
            </a:r>
            <a:r>
              <a:rPr lang="tr-TR" b="1" dirty="0"/>
              <a:t> -</a:t>
            </a:r>
            <a:r>
              <a:rPr lang="tr-TR" b="1" dirty="0" err="1"/>
              <a:t>Üriner</a:t>
            </a:r>
            <a:r>
              <a:rPr lang="tr-TR" b="1" dirty="0"/>
              <a:t> sistem Tümörlerine Radyoterapi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Yaklaşımları ve Uygulamaları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553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157020-CEC0-4DD0-ACEF-BB6112251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uygulamaları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4112DB-AD92-4D6B-9EF8-57600942A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Hastalar simülasyon anındaki pozisyonda ve aynı </a:t>
            </a:r>
            <a:r>
              <a:rPr lang="tr-TR" dirty="0" err="1"/>
              <a:t>immobilizasyon</a:t>
            </a:r>
            <a:r>
              <a:rPr lang="tr-TR" dirty="0"/>
              <a:t> gereçleri kullanılarak tedavi masasına yatırılır. </a:t>
            </a:r>
          </a:p>
          <a:p>
            <a:endParaRPr lang="tr-TR" dirty="0"/>
          </a:p>
          <a:p>
            <a:r>
              <a:rPr lang="tr-TR" dirty="0"/>
              <a:t>Lazerler yardımıyla hastanın tedavi masasında düzgün yatıp yatmadığı kontrol edilir. </a:t>
            </a:r>
          </a:p>
          <a:p>
            <a:endParaRPr lang="tr-TR" dirty="0"/>
          </a:p>
          <a:p>
            <a:r>
              <a:rPr lang="tr-TR" dirty="0"/>
              <a:t>Tedavi öncesi manuel port filmler veya elektronik portal görüntüleme cihazları ile alınan görüntüler, planlama sisteminden alınan görüntülerdeki anatomik referanslarla karşılaştırılır ve gerekiyorsa elle ya da otomatik olarak düzeltme yapılır.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5024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Süreci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Hastalara 5-7 hafta arası toplam 50-70 </a:t>
            </a:r>
            <a:r>
              <a:rPr lang="tr-TR" dirty="0" err="1"/>
              <a:t>Gy</a:t>
            </a:r>
            <a:r>
              <a:rPr lang="tr-TR" dirty="0"/>
              <a:t> radyoterapi uygulanmaktadır</a:t>
            </a:r>
          </a:p>
          <a:p>
            <a:endParaRPr lang="tr-TR" dirty="0"/>
          </a:p>
          <a:p>
            <a:r>
              <a:rPr lang="tr-TR" dirty="0"/>
              <a:t>Tedavi sırasında set </a:t>
            </a:r>
            <a:r>
              <a:rPr lang="tr-TR" dirty="0" err="1"/>
              <a:t>up</a:t>
            </a:r>
            <a:r>
              <a:rPr lang="tr-TR" dirty="0"/>
              <a:t> doğruluğu düzgün olarak kontrol edilmelidir. </a:t>
            </a:r>
          </a:p>
          <a:p>
            <a:endParaRPr lang="tr-TR" dirty="0"/>
          </a:p>
          <a:p>
            <a:r>
              <a:rPr lang="tr-TR" dirty="0" err="1"/>
              <a:t>Genito</a:t>
            </a:r>
            <a:r>
              <a:rPr lang="tr-TR" dirty="0"/>
              <a:t> – </a:t>
            </a:r>
            <a:r>
              <a:rPr lang="tr-TR" dirty="0" err="1"/>
              <a:t>üriner</a:t>
            </a:r>
            <a:r>
              <a:rPr lang="tr-TR" dirty="0"/>
              <a:t> sistem  tümörlerinde</a:t>
            </a:r>
          </a:p>
          <a:p>
            <a:pPr lvl="1"/>
            <a:r>
              <a:rPr lang="tr-TR" dirty="0"/>
              <a:t>Ciltte kızarıklık, </a:t>
            </a:r>
          </a:p>
          <a:p>
            <a:pPr lvl="1"/>
            <a:r>
              <a:rPr lang="tr-TR" dirty="0"/>
              <a:t>ishal, </a:t>
            </a:r>
          </a:p>
          <a:p>
            <a:pPr lvl="1"/>
            <a:r>
              <a:rPr lang="tr-TR" dirty="0"/>
              <a:t>Makatta yanma , kaşıntı</a:t>
            </a:r>
          </a:p>
          <a:p>
            <a:pPr lvl="1"/>
            <a:r>
              <a:rPr lang="tr-TR" dirty="0"/>
              <a:t>Bulantı</a:t>
            </a:r>
          </a:p>
          <a:p>
            <a:pPr lvl="1"/>
            <a:r>
              <a:rPr lang="tr-TR" dirty="0"/>
              <a:t>İdrarda kanama </a:t>
            </a:r>
            <a:r>
              <a:rPr lang="tr-TR"/>
              <a:t>olması durumunda</a:t>
            </a:r>
            <a:endParaRPr lang="tr-TR" dirty="0"/>
          </a:p>
          <a:p>
            <a:r>
              <a:rPr lang="tr-TR" dirty="0"/>
              <a:t>Hekimine haftalık kontrol zamanı beklenmeden  yönlendirilmeli ve bilgi verilmelidir.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9678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Genito</a:t>
            </a:r>
            <a:r>
              <a:rPr lang="tr-TR" dirty="0"/>
              <a:t> -</a:t>
            </a:r>
            <a:r>
              <a:rPr lang="tr-TR" dirty="0" err="1"/>
              <a:t>Üriner</a:t>
            </a:r>
            <a:r>
              <a:rPr lang="tr-TR" dirty="0"/>
              <a:t> sistem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Üriner</a:t>
            </a:r>
            <a:r>
              <a:rPr lang="tr-TR" dirty="0"/>
              <a:t> sistem; </a:t>
            </a:r>
          </a:p>
          <a:p>
            <a:r>
              <a:rPr lang="tr-TR" dirty="0"/>
              <a:t>Böbrekler, </a:t>
            </a:r>
          </a:p>
          <a:p>
            <a:r>
              <a:rPr lang="tr-TR" dirty="0" err="1"/>
              <a:t>Üreterler</a:t>
            </a:r>
            <a:r>
              <a:rPr lang="tr-TR" dirty="0"/>
              <a:t>, </a:t>
            </a:r>
          </a:p>
          <a:p>
            <a:r>
              <a:rPr lang="tr-TR" dirty="0"/>
              <a:t>Mesane</a:t>
            </a:r>
          </a:p>
          <a:p>
            <a:r>
              <a:rPr lang="tr-TR" dirty="0" err="1"/>
              <a:t>Üretrayı</a:t>
            </a:r>
            <a:r>
              <a:rPr lang="tr-TR" dirty="0"/>
              <a:t> içerir . </a:t>
            </a:r>
          </a:p>
        </p:txBody>
      </p:sp>
    </p:spTree>
    <p:extLst>
      <p:ext uri="{BB962C8B-B14F-4D97-AF65-F5344CB8AC3E}">
        <p14:creationId xmlns:p14="http://schemas.microsoft.com/office/powerpoint/2010/main" val="329819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6669CCC-8CC5-4E5E-9977-C3DF01B5C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A79324-EEC5-4A95-B235-A95638552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Erkek </a:t>
            </a:r>
            <a:r>
              <a:rPr lang="tr-TR" dirty="0" err="1"/>
              <a:t>genital</a:t>
            </a:r>
            <a:r>
              <a:rPr lang="tr-TR" dirty="0"/>
              <a:t> sistem </a:t>
            </a:r>
          </a:p>
          <a:p>
            <a:r>
              <a:rPr lang="tr-TR" dirty="0"/>
              <a:t>Testis, </a:t>
            </a:r>
          </a:p>
          <a:p>
            <a:r>
              <a:rPr lang="tr-TR" dirty="0" err="1"/>
              <a:t>Epididimis</a:t>
            </a:r>
            <a:r>
              <a:rPr lang="tr-TR" dirty="0"/>
              <a:t>, </a:t>
            </a:r>
          </a:p>
          <a:p>
            <a:r>
              <a:rPr lang="tr-TR" dirty="0" err="1"/>
              <a:t>Ductus</a:t>
            </a:r>
            <a:r>
              <a:rPr lang="tr-TR" dirty="0"/>
              <a:t> </a:t>
            </a:r>
            <a:r>
              <a:rPr lang="tr-TR" dirty="0" err="1"/>
              <a:t>deferens</a:t>
            </a:r>
            <a:r>
              <a:rPr lang="tr-TR" dirty="0"/>
              <a:t>, </a:t>
            </a:r>
          </a:p>
          <a:p>
            <a:r>
              <a:rPr lang="tr-TR" dirty="0" err="1"/>
              <a:t>Vesicula</a:t>
            </a:r>
            <a:r>
              <a:rPr lang="tr-TR" dirty="0"/>
              <a:t> </a:t>
            </a:r>
            <a:r>
              <a:rPr lang="tr-TR" dirty="0" err="1"/>
              <a:t>seminalis</a:t>
            </a:r>
            <a:r>
              <a:rPr lang="tr-TR" dirty="0"/>
              <a:t>,</a:t>
            </a:r>
          </a:p>
          <a:p>
            <a:r>
              <a:rPr lang="tr-TR" dirty="0" err="1"/>
              <a:t>Funiculus</a:t>
            </a:r>
            <a:r>
              <a:rPr lang="tr-TR" dirty="0"/>
              <a:t> </a:t>
            </a:r>
            <a:r>
              <a:rPr lang="tr-TR" dirty="0" err="1"/>
              <a:t>spermaticus</a:t>
            </a:r>
            <a:r>
              <a:rPr lang="tr-TR" dirty="0"/>
              <a:t>, </a:t>
            </a:r>
          </a:p>
          <a:p>
            <a:r>
              <a:rPr lang="tr-TR" dirty="0"/>
              <a:t>Prostat,</a:t>
            </a:r>
          </a:p>
          <a:p>
            <a:r>
              <a:rPr lang="tr-TR" dirty="0" err="1"/>
              <a:t>Cowper</a:t>
            </a:r>
            <a:r>
              <a:rPr lang="tr-TR" dirty="0"/>
              <a:t> bezleri, </a:t>
            </a:r>
          </a:p>
          <a:p>
            <a:r>
              <a:rPr lang="tr-TR" dirty="0" err="1"/>
              <a:t>Skrotum</a:t>
            </a:r>
            <a:r>
              <a:rPr lang="tr-TR" dirty="0"/>
              <a:t> </a:t>
            </a:r>
          </a:p>
          <a:p>
            <a:r>
              <a:rPr lang="tr-TR" dirty="0"/>
              <a:t>Penisi içerir. </a:t>
            </a:r>
          </a:p>
        </p:txBody>
      </p:sp>
    </p:spTree>
    <p:extLst>
      <p:ext uri="{BB962C8B-B14F-4D97-AF65-F5344CB8AC3E}">
        <p14:creationId xmlns:p14="http://schemas.microsoft.com/office/powerpoint/2010/main" val="3204396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Seçenekleri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Prostat kanseri erkeklerde görülen en sık kanserdir. </a:t>
            </a:r>
          </a:p>
          <a:p>
            <a:r>
              <a:rPr lang="tr-TR" dirty="0"/>
              <a:t>Mesane kanseri ise prostat kanserinden sonra </a:t>
            </a:r>
            <a:r>
              <a:rPr lang="tr-TR" dirty="0" err="1"/>
              <a:t>üriner</a:t>
            </a:r>
            <a:r>
              <a:rPr lang="tr-TR" dirty="0"/>
              <a:t> sistemin görülen ikinci </a:t>
            </a:r>
            <a:r>
              <a:rPr lang="tr-TR" dirty="0" err="1"/>
              <a:t>malign</a:t>
            </a:r>
            <a:r>
              <a:rPr lang="tr-TR" dirty="0"/>
              <a:t> tümörüdür. </a:t>
            </a:r>
          </a:p>
          <a:p>
            <a:endParaRPr lang="tr-TR" dirty="0"/>
          </a:p>
          <a:p>
            <a:r>
              <a:rPr lang="tr-TR" dirty="0"/>
              <a:t>Bu bölgenin tedavisi için hastalığın </a:t>
            </a:r>
          </a:p>
          <a:p>
            <a:endParaRPr lang="tr-TR" dirty="0"/>
          </a:p>
          <a:p>
            <a:pPr lvl="1"/>
            <a:r>
              <a:rPr lang="tr-TR" dirty="0" err="1"/>
              <a:t>Histopatolojisi</a:t>
            </a:r>
            <a:r>
              <a:rPr lang="tr-TR" dirty="0"/>
              <a:t>, 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Evresi 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Yerine göre karar verilmelidir. </a:t>
            </a:r>
          </a:p>
          <a:p>
            <a:pPr lvl="1"/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2460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F6CED1-DF64-4167-9C32-3F6A4D5D9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Seçenekleri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B62A74-01A8-454E-9F31-A4908E2A2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Cerrahi</a:t>
            </a:r>
          </a:p>
          <a:p>
            <a:r>
              <a:rPr lang="tr-TR" dirty="0"/>
              <a:t>Radyoterapi</a:t>
            </a:r>
          </a:p>
          <a:p>
            <a:pPr lvl="1"/>
            <a:r>
              <a:rPr lang="tr-TR" dirty="0"/>
              <a:t>Hastaların </a:t>
            </a:r>
            <a:r>
              <a:rPr lang="tr-TR" dirty="0" err="1"/>
              <a:t>primer</a:t>
            </a:r>
            <a:r>
              <a:rPr lang="tr-TR" dirty="0"/>
              <a:t> tümör bölgesi ve lenf </a:t>
            </a:r>
            <a:r>
              <a:rPr lang="tr-TR" dirty="0" err="1"/>
              <a:t>nodları</a:t>
            </a:r>
            <a:r>
              <a:rPr lang="tr-TR" dirty="0"/>
              <a:t> radyoterapi için hedef volümlerdir. </a:t>
            </a:r>
          </a:p>
          <a:p>
            <a:r>
              <a:rPr lang="tr-TR" dirty="0"/>
              <a:t>Kemoterapidir. </a:t>
            </a:r>
          </a:p>
          <a:p>
            <a:r>
              <a:rPr lang="tr-TR" dirty="0" err="1"/>
              <a:t>İmmünoterapi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8445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İmmobilizasyon</a:t>
            </a:r>
            <a:r>
              <a:rPr lang="tr-TR" dirty="0"/>
              <a:t> ve set </a:t>
            </a:r>
            <a:r>
              <a:rPr lang="tr-TR" dirty="0" err="1"/>
              <a:t>upta</a:t>
            </a:r>
            <a:endParaRPr lang="tr-TR" dirty="0"/>
          </a:p>
          <a:p>
            <a:r>
              <a:rPr lang="tr-TR" dirty="0"/>
              <a:t>Hastaların </a:t>
            </a:r>
            <a:r>
              <a:rPr lang="tr-TR" dirty="0" err="1"/>
              <a:t>pelvik</a:t>
            </a:r>
            <a:r>
              <a:rPr lang="tr-TR" dirty="0"/>
              <a:t> ışınlama sırasında ince bağırsak dozunu azaltmak amacı ile simülasyon uygulanırken mesane dolu şekilde bilgisayarlı tomografi çekilir. </a:t>
            </a:r>
          </a:p>
          <a:p>
            <a:r>
              <a:rPr lang="tr-TR" dirty="0"/>
              <a:t>Mesane tümörlerinde ise hedef hacmi arttırmamak için boş mesane şeklinde simülasyon edilmesi gerekmektedir. </a:t>
            </a:r>
          </a:p>
          <a:p>
            <a:r>
              <a:rPr lang="tr-TR" dirty="0"/>
              <a:t>Gerekli durumda hastaya </a:t>
            </a:r>
            <a:r>
              <a:rPr lang="tr-TR" dirty="0" err="1"/>
              <a:t>foley</a:t>
            </a:r>
            <a:r>
              <a:rPr lang="tr-TR" dirty="0"/>
              <a:t> sonda uygulanır ve mesane içine kontrast madde </a:t>
            </a:r>
            <a:r>
              <a:rPr lang="tr-TR" dirty="0" err="1"/>
              <a:t>uygulanabilinir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5255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Prostat kanserinde riskli normal dokulardan biri olan rektumu uzaklaştırmak için hastaya </a:t>
            </a:r>
            <a:r>
              <a:rPr lang="tr-TR" dirty="0" err="1"/>
              <a:t>smilasyon</a:t>
            </a:r>
            <a:r>
              <a:rPr lang="tr-TR" dirty="0"/>
              <a:t> öncesi lavman önerilmektedir.</a:t>
            </a:r>
          </a:p>
          <a:p>
            <a:r>
              <a:rPr lang="tr-TR" dirty="0"/>
              <a:t> Bazı kliniklerde , prostatın sabitlenmesi ve rektum arka duvarının sahadan uzaklaştırılması amacıyla, </a:t>
            </a:r>
            <a:r>
              <a:rPr lang="tr-TR" dirty="0" err="1"/>
              <a:t>rektal</a:t>
            </a:r>
            <a:r>
              <a:rPr lang="tr-TR" dirty="0"/>
              <a:t> balon yöntemi de uygulanmaktadır. </a:t>
            </a:r>
          </a:p>
          <a:p>
            <a:r>
              <a:rPr lang="tr-TR" dirty="0"/>
              <a:t>Bu yöntemle, rektuma yerleştirilen özel bir sondanın ucundaki balon 40 cc havayla şişirilip, rektum arka duvarı alan dışında bırakılmaya çalışılır. </a:t>
            </a:r>
          </a:p>
          <a:p>
            <a:r>
              <a:rPr lang="tr-TR" dirty="0"/>
              <a:t>2.5 -3 mm kesit kalınlığında bilgisayarlı tomografi çekilir. </a:t>
            </a:r>
          </a:p>
        </p:txBody>
      </p:sp>
    </p:spTree>
    <p:extLst>
      <p:ext uri="{BB962C8B-B14F-4D97-AF65-F5344CB8AC3E}">
        <p14:creationId xmlns:p14="http://schemas.microsoft.com/office/powerpoint/2010/main" val="1362416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Planlama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Elde edilen bu görüntüler tedavi planlama sistemine aktarılır. </a:t>
            </a:r>
          </a:p>
          <a:p>
            <a:r>
              <a:rPr lang="tr-TR" dirty="0"/>
              <a:t>Normal riskli dokular </a:t>
            </a:r>
          </a:p>
          <a:p>
            <a:pPr lvl="1"/>
            <a:r>
              <a:rPr lang="tr-TR" dirty="0"/>
              <a:t>İnce bağırsaklar</a:t>
            </a:r>
          </a:p>
          <a:p>
            <a:pPr lvl="1"/>
            <a:r>
              <a:rPr lang="tr-TR" dirty="0" err="1"/>
              <a:t>Femur</a:t>
            </a:r>
            <a:r>
              <a:rPr lang="tr-TR" dirty="0"/>
              <a:t> Başı</a:t>
            </a:r>
          </a:p>
          <a:p>
            <a:pPr lvl="1"/>
            <a:r>
              <a:rPr lang="tr-TR" dirty="0" err="1"/>
              <a:t>Mesaned</a:t>
            </a:r>
            <a:endParaRPr lang="tr-TR" dirty="0"/>
          </a:p>
          <a:p>
            <a:pPr lvl="1"/>
            <a:r>
              <a:rPr lang="tr-TR" dirty="0"/>
              <a:t>Rektum</a:t>
            </a:r>
          </a:p>
          <a:p>
            <a:pPr lvl="1"/>
            <a:endParaRPr lang="tr-TR" dirty="0"/>
          </a:p>
          <a:p>
            <a:r>
              <a:rPr lang="tr-TR" dirty="0"/>
              <a:t>Hedef tümör hacmi belirlenir.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5797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Radyoterapi uygulamaları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3-boyutlu </a:t>
            </a:r>
            <a:r>
              <a:rPr lang="tr-TR" dirty="0" err="1"/>
              <a:t>konformal</a:t>
            </a:r>
            <a:r>
              <a:rPr lang="tr-TR" dirty="0"/>
              <a:t> radyoterapi (3BKRT)</a:t>
            </a:r>
          </a:p>
          <a:p>
            <a:r>
              <a:rPr lang="tr-TR" dirty="0"/>
              <a:t>Yoğunluk ayarlı radyoterapi (YART)</a:t>
            </a:r>
          </a:p>
          <a:p>
            <a:r>
              <a:rPr lang="tr-TR" dirty="0"/>
              <a:t>Görüntü kılavuzluğunda radyoterapi (GKRT)</a:t>
            </a:r>
          </a:p>
          <a:p>
            <a:r>
              <a:rPr lang="tr-TR" dirty="0" err="1"/>
              <a:t>Brakiterapi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1863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381</Words>
  <Application>Microsoft Office PowerPoint</Application>
  <PresentationFormat>Geniş ekran</PresentationFormat>
  <Paragraphs>76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Genito -Üriner sistem Tümörlerine Radyoterapi Yaklaşımları ve Uygulamaları </vt:lpstr>
      <vt:lpstr>Genito -Üriner sistem</vt:lpstr>
      <vt:lpstr>PowerPoint Sunusu</vt:lpstr>
      <vt:lpstr>Tedavi Seçenekleri</vt:lpstr>
      <vt:lpstr>Tedavi Seçenekleri </vt:lpstr>
      <vt:lpstr>Simülasyon </vt:lpstr>
      <vt:lpstr>Simülasyon </vt:lpstr>
      <vt:lpstr>Planlama</vt:lpstr>
      <vt:lpstr>Radyoterapi uygulamaları</vt:lpstr>
      <vt:lpstr>Tedavi uygulamaları</vt:lpstr>
      <vt:lpstr>Tedavi Süreci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Lenovo</dc:creator>
  <cp:lastModifiedBy>user</cp:lastModifiedBy>
  <cp:revision>29</cp:revision>
  <dcterms:created xsi:type="dcterms:W3CDTF">2019-02-24T09:33:56Z</dcterms:created>
  <dcterms:modified xsi:type="dcterms:W3CDTF">2021-04-07T10:40:05Z</dcterms:modified>
</cp:coreProperties>
</file>