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1"/>
  </p:notesMasterIdLst>
  <p:sldIdLst>
    <p:sldId id="418" r:id="rId3"/>
    <p:sldId id="419" r:id="rId4"/>
    <p:sldId id="421" r:id="rId5"/>
    <p:sldId id="424" r:id="rId6"/>
    <p:sldId id="425" r:id="rId7"/>
    <p:sldId id="426" r:id="rId8"/>
    <p:sldId id="427" r:id="rId9"/>
    <p:sldId id="42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75F7D-6BBA-8D45-9BE1-4F92019B419A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814BD4-65D4-9547-9AA0-43A20E4DA0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0414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ayt Görüntüsü Yer Tutucusu 1">
            <a:extLst>
              <a:ext uri="{FF2B5EF4-FFF2-40B4-BE49-F238E27FC236}">
                <a16:creationId xmlns:a16="http://schemas.microsoft.com/office/drawing/2014/main" id="{F1C179C6-388D-0242-9EE1-CE17A74C62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noFill/>
          <a:ln/>
        </p:spPr>
      </p:sp>
      <p:sp>
        <p:nvSpPr>
          <p:cNvPr id="138243" name="Not Yer Tutucusu 2">
            <a:extLst>
              <a:ext uri="{FF2B5EF4-FFF2-40B4-BE49-F238E27FC236}">
                <a16:creationId xmlns:a16="http://schemas.microsoft.com/office/drawing/2014/main" id="{D81306E7-9F8C-084E-A23B-39CB6CD94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138244" name="Slayt Numarası Yer Tutucusu 3">
            <a:extLst>
              <a:ext uri="{FF2B5EF4-FFF2-40B4-BE49-F238E27FC236}">
                <a16:creationId xmlns:a16="http://schemas.microsoft.com/office/drawing/2014/main" id="{A83858AE-B6D3-EB49-B574-1ADB09BF37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D2B91693-C079-3447-9DAD-A0F8D58B5C5A}" type="slidenum">
              <a:rPr lang="tr-TR" altLang="tr-TR">
                <a:latin typeface="Arial" panose="020B0604020202020204" pitchFamily="34" charset="0"/>
              </a:rPr>
              <a:pPr eaLnBrk="1" hangingPunct="1"/>
              <a:t>8</a:t>
            </a:fld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326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C25506-E6C2-C147-A45E-034A29DF7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DA1EC5-717E-9546-A7FF-2401A89DB1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69E213A-8E30-3442-ABCC-48AE4B470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FAA7189-0831-FB4C-BB52-03B37D29C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DA1012-0541-A144-953E-355A4529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98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DC644A3-56D5-EB40-BCE6-87259768A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4253545-F2A3-4548-940D-8D3663003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6B24ED-B3D1-C143-9195-BA445D05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8A9E36-94E8-744E-BD9D-CD6BB1DE2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D7B9AC-18AC-E442-A7F7-6AB4312AF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861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2D914F0-6821-8F47-88D2-68E371415D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95E0846-070D-5148-A1BC-BF837A3E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731AB87-379D-6149-BF65-CE17D3A82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7328F5-2E0D-884A-AC35-BAD674AEB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AD46170-D015-684F-95E6-7178DE5FB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423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3D84DC8-DDB0-7D4C-B289-AEAB098B7DE3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550E13C3-CD16-8048-A630-FEAFF60F2B0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5EBAE4AB-ED9D-0D4B-A9EC-E7E76C29D47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B32C8806-051C-8148-80D9-AB0493FCE0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C977EFB3-BDB5-9C41-81BF-9BCB80729C8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28120206-A545-294B-A81C-FE3727C3ED1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7C409A29-BD8A-CE4E-BFCB-29D1F3E0C7B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FB50EC32-CCD0-EC4E-841F-9D1D28F0342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92BE5F83-6316-DC4D-AC51-D798C0A97A1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62BA26A-276A-8340-9D48-7A56A3B91F8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5CA38AF-672C-9A47-827D-47E0EBED31F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660C710F-382B-6946-BD20-78577A6832E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4A07CD88-37E0-0B46-B8D5-D4BFDFB49C3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72663BDB-34FA-D04F-927B-3026691B45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A7A9A695-A864-FA42-A497-C5C2DBEBEA0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720F2501-4247-E042-ABED-F266A132947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0689CC9D-CF2B-FE4C-8ADB-6AEEB0FACB6A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61B53B4A-1D8A-0945-B4D8-502FD5F1CE9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B5FE9C06-CD3C-1645-9867-7F54C15F448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32606390-29EF-C44A-9021-647944BE8D0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BC945F02-17C9-B04E-806E-654A63ED497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63C4DFED-89BE-3646-B8B4-35829410F00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FEC473D1-5F18-944C-B445-D51A509F5AC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2D31FF10-C10F-CF4F-84F5-01EFFAD926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68E96BEA-CCD5-5749-8823-D13F7C05BB6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BB6CD29D-F5D7-674B-A966-8C631A129F2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2B13A26F-7E40-D449-8890-FD24074ACE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18FF5C6A-86B5-D14B-AC6E-86D66FA4745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F4608D24-DF9D-FC44-A17C-A89031A5475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44855F12-42E2-6F4C-93E4-843C58C0D36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F6363ECA-8D2E-4E4F-9393-AA51CBCBE4B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E605860C-4D8A-1745-B31B-018E07568D2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B474661F-AE25-3149-9165-0F517638939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2CBE0E20-0DA7-5545-89EF-DDFA52E2E1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B7854E1E-541A-1340-8EAF-3386C2FC96B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76D8F1AE-2D0F-A948-B74E-A7633A4442D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14AAC877-0436-1642-933C-D2BBB071660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59F94CA1-5C24-A54D-A030-0B673D2EDB1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9BAECE2F-3601-6F40-A827-EFA09E33BD1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0984F464-2F35-D342-9B24-E8BBC89FCE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4FE2B09D-9FEE-294C-931C-0B8ABE679E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A4B984BB-A3FD-8043-B088-DE1BC8D18F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26888B6D-F33F-8A45-95F9-B75DDE8DBFC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52222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A42BC2E6-05A5-4F46-85C7-A856FF44B5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DAED9E32-3168-D94E-B904-98607F23DF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B7689A18-EA78-A748-B6CF-D9F5314B92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93584-129D-3343-8D6D-540CD32F0FE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08180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34321E2B-E672-984C-A4CB-2E8020AA18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BD011E41-4AFD-4147-9404-42BE606302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5E528014-D402-4E42-9FD9-05E81BC019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2DFFF8-4A6D-3D4F-99EF-05FC9A3699F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09487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DF4C174C-3669-A945-A0A6-CE996A8385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6D46B500-3976-814A-8FFE-3B063300B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2FFF3BF6-1591-5941-878E-74A54C68EA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8E2140-09FC-E340-BCC6-BEDF96FF67B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40119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01BE2824-262C-8B4E-A681-A1871ED80A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E1DBC6B8-A0EB-9945-BF93-44552FA195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F774F9B9-A322-EE48-9073-9DD7973E1F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1DF70F-6F3E-AB44-B161-FFA55B179B0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77362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19FB5BF3-55C3-C44E-A0F7-FB74036269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A87DA2FC-0E26-8848-9B83-B9387440EB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92E731EC-FC2E-3C4E-A088-ECE19656D9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A64299-7D72-024E-A53E-454D7F8BE5B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831726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4AC4135C-084A-564A-9295-6E0F99F1B2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E764CD26-1DD1-5243-B0C2-784388E4E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893375ED-ABE2-E047-B6DC-4D13957A5A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8C849B-B587-0546-A51C-6F11D0BA2DF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52984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A9E5EA9D-312B-FC47-8828-738AE7EE88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293115FD-3A05-AF44-B8DA-345585227E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4E72A57C-53CB-4746-AC74-4F8751F940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E41A6-30B6-884F-94BB-AEA7CCD4CD7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9537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D91605-29A1-AC4E-9FC8-5765FCFFC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40921E-9979-7047-9BAD-956823ED6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EAE9E63-B58B-C04A-B239-7A79A595C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6E0FA2-D653-4A41-B73E-3078EF49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E9CE19-F200-DC40-BC59-A638217EF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0206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BEBFD83B-3221-FA45-AFCC-C860BE8D35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88C4853A-565E-ED42-BCCE-6469864FA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D827C1D8-5C6D-C047-B1E5-27A454B5F7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39F8D3-3D83-5B4D-A966-3EDDF366BC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8670113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F0FA7494-4472-354D-8068-5A588341BE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1C1152A3-9593-7C49-A95E-5591D871A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4415B69A-694B-7A4B-AE7D-D6EA13A84C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6E2E08-D560-1742-A16E-D3BBC4891EF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8232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262D89CF-5D63-3946-84D7-E091809555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F5C34EA9-58F6-7B4C-A30B-1997DF4712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5FC2CD57-139A-C14B-BC2C-F5076F9835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EBE96D-5E5D-B549-A292-13F2179E0B2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855133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6186E7F4-E054-4C42-A92B-76106F7159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D23E0FC1-FD9B-A940-95B6-70F0818F27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45B1BCF3-B111-FC46-A81A-C2125A8657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15CB1D-A224-7446-AD05-DEF753B1E5D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482250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9A5EBC63-9B68-D941-9A03-3D6BDD74AA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9F34E790-9046-524A-9123-D1EC33F960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A8A392FB-97CA-074B-8737-81D64CF47A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5948BA-5CAF-C547-9B27-00D6B39BA44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988562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2F20A937-90F2-474E-A46E-F2A0CE4A9E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BA343DC2-CFDC-504C-966F-C355910423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9A4A55D7-2340-B44B-B77E-4E285CF705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1958E1-7677-DC40-8973-62FDFF402CE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0406442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4ECB87AB-CD80-5543-989B-349CD0E575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13737CB5-3A57-5449-B5D5-9582EC1073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3394923B-ABFE-9447-A220-D926A70A23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CD4BD0-5991-654E-95CC-3CA6FEEC388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237384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47863A9E-4736-A549-B908-DE9D52816F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64D19252-7DED-F146-9D28-B4B708E161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EA7B09A2-1EFD-3C49-8878-CA19347902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A03919-9CC3-E949-96F5-96BC571FE3E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06838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34A83A3-D360-734C-8231-BE9E46663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062FB8A-8F72-D147-9B43-99839FEEB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926D84-4BD6-124E-BDAF-D695BD653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A3B49E6-1494-C44D-9113-219ACDBE3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939C19-1944-784A-98F0-45FCB5612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79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674712C-34C0-B44E-AC28-E2DB1ECD3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01D9D9-8B4F-5340-A41A-10D0DA9E82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9B1A4F4-3C5F-474D-938F-923A4526AE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076FADA-4B1B-2447-AFCD-5D9108094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2BA6292-4724-2547-B20B-E105EE407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77383C5-5612-E741-B57A-9723715BA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24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591AAAF-3422-0C4A-A951-44CEBFD0A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FF8590A-8E82-814D-9E7E-EAC748F21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61AAF84-4B7F-8C4E-899F-D9C8CC25B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6E0E355-2506-0947-BDCE-9E18D2E94A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D69230E-5338-DA45-B58B-EDA2480A0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90D45C6-9811-8D42-A28E-3D0A4796E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88133A5-BBF1-8041-9F76-D2166128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63C336A-3CB0-174E-A5A1-C04A4D7A6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23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F80BB56-6F86-EB4F-BCE0-0FF61314B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FF5AD5B-8C93-874A-A134-91A7C2DB2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B239E3D-70A0-A54B-A99C-A3E684A83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FA021DD-7E88-E946-A748-DFE0E0EC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01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A8E1A8B-31E6-224F-B0AE-E7D1CB7E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1D3A4D1-3B3A-BD4E-8640-93093BAC8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1FF506C-E8B5-4B40-98C2-FD3B7D333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886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EDCC3A1-C07D-FE4E-B51E-D014C17FC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CE0B43-4B64-FD41-B265-900AF5461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BD4ED61-9985-B44C-87A6-2095941910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E6BFBF5-3EC4-5343-BD10-96590B473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28333A6-2568-244A-A71A-E56A20078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5E9B4D-33F1-0643-B147-882F188A9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017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EFD5AB5-CC5F-094A-9ADE-78B09435F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E6C2D3-FA43-BF4F-912A-6C8B74DB70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DEDA60-F81F-114D-88BC-D984AF2D3E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BC6C1D4-5525-5640-99AE-81B2BE8A0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F749C1A-3942-C143-9608-58C52B1EE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E73D8FE-481C-2E4C-9B71-476A5F66B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58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E45506F-A967-D443-AE84-A028427A4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51F19EB-306A-4849-AE7B-F76071259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903E232-3B5E-2643-927B-69CD6B8F8F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E0922-7639-0340-A4CA-A051A5D7F144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21FA9F-0F46-0A46-B770-FF9312C142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7DEB00-CB2C-C648-AD63-F86E3B5B16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BD202-CD86-C84A-BF3B-9E605C9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1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66F41D6B-3EA9-CB43-8256-FFF5C2F73104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2314313F-2786-1D4A-BFB0-33EC7DF9B39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F1C18C93-5B34-C34F-9303-41D28CCCC1D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1314B438-78B7-DD45-9653-82829C04781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B6654400-3D9B-0B44-AA1C-A17F5E74FF6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1BD4BCD9-F579-D34A-A5D4-665EDFB20F1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3878F515-FB23-2745-971E-91F4B29DF6A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781061C3-170D-BC47-9E3D-18DDDAE0FF2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B4A2189F-4B84-1446-A30E-7E11084F9E0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06615E72-8F13-9047-9DB5-2222E2C0530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A52697E1-678A-2444-97B1-2EFAF6159E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10338126-ABCA-994F-993F-F67F22E2B9C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0423F2BB-D42B-EF4A-8118-1E9BF3DFD908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62BF7E10-3C3D-914F-8187-15502D71DF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DF74536D-62A7-2743-9C85-1514F12AB8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580EC792-D78D-CB4F-84BA-34563B08AD7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B2D25645-3823-3D41-9DFC-3B1D60057BEB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DE55A08F-FD7B-304F-8173-DDCC3A2DFE7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71F94F99-7E77-8043-A7BC-ACFB4C64D53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D2AC817B-4541-2941-9D9B-E9B82E2B136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783F6306-C0D2-0D42-8423-B6300234920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C125200E-28C9-854A-B016-4DA0BD6B7F2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473431B5-08A4-C244-89A0-D339CD3D78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F05CC47E-5EA7-7145-B6F9-F7A365421EA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399CC592-A6D5-8947-AD2A-71482003689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8B4A7FC6-723B-F14A-B41A-5F3091B6C54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E943DFBC-A30A-DD4E-825C-1A9D578E744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5C1DC3B4-02C2-B34A-B968-7AA533E3CAA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00D170BD-023F-DA49-8029-49240AEFEFE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45A8AFC9-3BFE-3D4C-8CE6-112A2CA6491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9FCCFB49-9679-C343-B7F7-77354145363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991ABE06-DFDD-7246-B08F-1EE7DC53354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A5D99CDD-24D4-7B42-9D5A-26C7F05E10E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9D559585-D10F-AF4C-97C3-816901D09F5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6F05F7E9-DCD0-6744-BA8B-7286608AE5F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960863C9-A9B3-274B-A721-419CA4B48DE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33F3376A-5FD7-AA45-9E7F-2074D51D59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7EC9AD9E-041C-7F4D-8C8D-C790C5FECA0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AE0FECA9-556D-5543-BB2E-D53B651EDCD6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227CC38C-90DA-0445-A387-23572DB550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5B2E9059-5346-D74A-B1ED-B80243096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047C9B7F-1111-2946-87F6-5D51FB6CAEA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4CFD3D32-FD1A-A448-8862-83EAC4DF64A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1C7D4455-FA57-F042-9C42-0A85E19EA06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FF97324-B973-3E4C-BEAA-28ABA65C8AF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2681149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2 İçerik Yer Tutucusu">
            <a:extLst>
              <a:ext uri="{FF2B5EF4-FFF2-40B4-BE49-F238E27FC236}">
                <a16:creationId xmlns:a16="http://schemas.microsoft.com/office/drawing/2014/main" id="{86633CF6-858E-5C4A-B90F-9BA4D58D482E}"/>
              </a:ext>
            </a:extLst>
          </p:cNvPr>
          <p:cNvSpPr txBox="1">
            <a:spLocks/>
          </p:cNvSpPr>
          <p:nvPr/>
        </p:nvSpPr>
        <p:spPr bwMode="auto">
          <a:xfrm>
            <a:off x="2135189" y="1604964"/>
            <a:ext cx="8180387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algn="just" fontAlgn="base">
              <a:spcBef>
                <a:spcPct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endParaRPr lang="tr-TR" sz="2400" dirty="0">
              <a:solidFill>
                <a:srgbClr val="FFFFFF"/>
              </a:solidFill>
              <a:latin typeface="Arial"/>
            </a:endParaRPr>
          </a:p>
          <a:p>
            <a:pPr marL="0" lvl="1" algn="just" fontAlgn="base">
              <a:spcBef>
                <a:spcPct val="0"/>
              </a:spcBef>
              <a:spcAft>
                <a:spcPts val="1200"/>
              </a:spcAft>
              <a:defRPr/>
            </a:pPr>
            <a:r>
              <a:rPr lang="tr-TR" sz="2400" dirty="0">
                <a:solidFill>
                  <a:srgbClr val="FFFFFF"/>
                </a:solidFill>
                <a:latin typeface="Arial"/>
                <a:cs typeface="Arial" pitchFamily="34" charset="0"/>
              </a:rPr>
              <a:t>“Evrenin veya olayların bir bölümünü konu olarak seçen, deneye dayanan yöntemler ve gerçeklikten yararlanarak sonuç çıkarmaya çalışan düzenli bilgi.”</a:t>
            </a:r>
          </a:p>
          <a:p>
            <a:pPr marL="0" lvl="1" algn="just" fontAlgn="base">
              <a:spcBef>
                <a:spcPct val="0"/>
              </a:spcBef>
              <a:spcAft>
                <a:spcPts val="1200"/>
              </a:spcAft>
              <a:defRPr/>
            </a:pPr>
            <a:endParaRPr lang="tr-TR" sz="2400" dirty="0">
              <a:solidFill>
                <a:srgbClr val="FFFFFF"/>
              </a:solidFill>
              <a:latin typeface="Arial"/>
              <a:cs typeface="Arial" pitchFamily="34" charset="0"/>
            </a:endParaRPr>
          </a:p>
          <a:p>
            <a:pPr marL="0" lvl="1" algn="just" fontAlgn="base">
              <a:spcBef>
                <a:spcPct val="0"/>
              </a:spcBef>
              <a:spcAft>
                <a:spcPts val="1200"/>
              </a:spcAft>
              <a:defRPr/>
            </a:pPr>
            <a:r>
              <a:rPr lang="tr-TR" sz="2400" dirty="0">
                <a:solidFill>
                  <a:srgbClr val="FFFFFF"/>
                </a:solidFill>
                <a:latin typeface="Arial"/>
                <a:cs typeface="Arial" pitchFamily="34" charset="0"/>
              </a:rPr>
              <a:t>“Genel geçerlik ve kesinlik nitelikleri gösteren yöntemli ve dizgesel bilgi.”</a:t>
            </a:r>
          </a:p>
          <a:p>
            <a:pPr marL="0" lvl="1" algn="just" fontAlgn="base">
              <a:spcBef>
                <a:spcPct val="0"/>
              </a:spcBef>
              <a:spcAft>
                <a:spcPts val="1200"/>
              </a:spcAft>
              <a:defRPr/>
            </a:pPr>
            <a:endParaRPr lang="tr-TR" sz="2400" dirty="0">
              <a:solidFill>
                <a:srgbClr val="FFFFFF"/>
              </a:solidFill>
              <a:latin typeface="Arial"/>
              <a:cs typeface="Arial" pitchFamily="34" charset="0"/>
            </a:endParaRPr>
          </a:p>
          <a:p>
            <a:pPr marL="0" lvl="1" algn="just" fontAlgn="base">
              <a:spcBef>
                <a:spcPct val="0"/>
              </a:spcBef>
              <a:spcAft>
                <a:spcPts val="1200"/>
              </a:spcAft>
              <a:defRPr/>
            </a:pPr>
            <a:r>
              <a:rPr lang="tr-TR" sz="2400" dirty="0">
                <a:solidFill>
                  <a:srgbClr val="FFFFFF"/>
                </a:solidFill>
                <a:latin typeface="Arial"/>
                <a:cs typeface="Arial" pitchFamily="34" charset="0"/>
              </a:rPr>
              <a:t>“Belli bir konuyu bilme isteğinden yola çıkan, belli bir amaca yönelen bir bilgi edinme ve yöntemli araştırma süreci.”</a:t>
            </a:r>
            <a:endParaRPr lang="tr-TR" sz="24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E40BE148-45F0-FA41-A7A1-F7AACEB24024}"/>
              </a:ext>
            </a:extLst>
          </p:cNvPr>
          <p:cNvSpPr txBox="1">
            <a:spLocks/>
          </p:cNvSpPr>
          <p:nvPr/>
        </p:nvSpPr>
        <p:spPr>
          <a:xfrm>
            <a:off x="2782888" y="547689"/>
            <a:ext cx="6348412" cy="17621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sz="2800" dirty="0">
                <a:solidFill>
                  <a:srgbClr val="FFFFFF"/>
                </a:solidFill>
                <a:latin typeface="Verdana"/>
              </a:rPr>
              <a:t>Bilimsel Yöntem</a:t>
            </a:r>
          </a:p>
        </p:txBody>
      </p:sp>
      <p:sp>
        <p:nvSpPr>
          <p:cNvPr id="35844" name="Slayt Numarası Yer Tutucusu 1">
            <a:extLst>
              <a:ext uri="{FF2B5EF4-FFF2-40B4-BE49-F238E27FC236}">
                <a16:creationId xmlns:a16="http://schemas.microsoft.com/office/drawing/2014/main" id="{92DC1060-7A8E-FD45-8AF9-F4213E8E2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dirty="0">
              <a:solidFill>
                <a:srgbClr val="FFFFFF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272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kdörtgen 1">
            <a:extLst>
              <a:ext uri="{FF2B5EF4-FFF2-40B4-BE49-F238E27FC236}">
                <a16:creationId xmlns:a16="http://schemas.microsoft.com/office/drawing/2014/main" id="{9AE205B7-3840-B442-9E13-4B38C9809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0014" y="1989138"/>
            <a:ext cx="7559675" cy="40322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tr-TR" sz="2400" dirty="0">
                <a:latin typeface="+mj-lt"/>
              </a:rPr>
              <a:t>Bilimin amacı, gözlem ve deneylerden yola çıkarak olgular arasındaki ilişkileri ortaya çıkarıp doğrulamak, doğrulanmış ilişkileri genellemek ve genellemelerden kuram ve yasalara ulaşmaktır.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tr-TR" sz="2400" dirty="0">
                <a:latin typeface="+mj-lt"/>
              </a:rPr>
              <a:t>Bu nedenle bilim amacını, bilimsel yöntemi kullanarak gerçekleştirebilir. Bilimsel yöntem, bilgi edinme yollarından tümevarım ile tümdengelimin birleşimidir.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tr-TR" sz="2400" dirty="0">
                <a:latin typeface="+mj-lt"/>
              </a:rPr>
              <a:t>Bilimsel yöntem, bilimin süreç yanını oluşturur.</a:t>
            </a:r>
          </a:p>
        </p:txBody>
      </p:sp>
      <p:sp>
        <p:nvSpPr>
          <p:cNvPr id="8195" name="Dikdörtgen 2">
            <a:extLst>
              <a:ext uri="{FF2B5EF4-FFF2-40B4-BE49-F238E27FC236}">
                <a16:creationId xmlns:a16="http://schemas.microsoft.com/office/drawing/2014/main" id="{73F3A5EB-FDFA-F54B-94DD-F3F011ABA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6" y="741364"/>
            <a:ext cx="4752975" cy="5222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tr-TR" sz="2800" dirty="0">
                <a:latin typeface="+mn-lt"/>
              </a:rPr>
              <a:t>Bilimsel Yöntem</a:t>
            </a:r>
          </a:p>
        </p:txBody>
      </p:sp>
      <p:sp>
        <p:nvSpPr>
          <p:cNvPr id="36868" name="Slayt Numarası Yer Tutucusu 1">
            <a:extLst>
              <a:ext uri="{FF2B5EF4-FFF2-40B4-BE49-F238E27FC236}">
                <a16:creationId xmlns:a16="http://schemas.microsoft.com/office/drawing/2014/main" id="{4631C49D-ABB0-E847-BD1B-5ADA7E1D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920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7 Grup">
            <a:extLst>
              <a:ext uri="{FF2B5EF4-FFF2-40B4-BE49-F238E27FC236}">
                <a16:creationId xmlns:a16="http://schemas.microsoft.com/office/drawing/2014/main" id="{5E0D4216-0D0F-5544-B511-A835563188FB}"/>
              </a:ext>
            </a:extLst>
          </p:cNvPr>
          <p:cNvGrpSpPr>
            <a:grpSpLocks/>
          </p:cNvGrpSpPr>
          <p:nvPr/>
        </p:nvGrpSpPr>
        <p:grpSpPr bwMode="auto">
          <a:xfrm>
            <a:off x="4079876" y="1604963"/>
            <a:ext cx="3959225" cy="4113212"/>
            <a:chOff x="2628224" y="2708920"/>
            <a:chExt cx="3960000" cy="3084532"/>
          </a:xfrm>
        </p:grpSpPr>
        <p:graphicFrame>
          <p:nvGraphicFramePr>
            <p:cNvPr id="3" name="5 İçerik Yer Tutucusu">
              <a:extLst>
                <a:ext uri="{FF2B5EF4-FFF2-40B4-BE49-F238E27FC236}">
                  <a16:creationId xmlns:a16="http://schemas.microsoft.com/office/drawing/2014/main" id="{88DED15F-8CF4-6449-8D7C-4B704E8EEE7A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628224" y="2708920"/>
            <a:ext cx="3960000" cy="25146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59225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Problemin Belirlenmesi</a:t>
                        </a:r>
                      </a:p>
                    </a:txBody>
                    <a:tcPr marL="91422" marR="91422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4" name="5 İçerik Yer Tutucusu">
              <a:extLst>
                <a:ext uri="{FF2B5EF4-FFF2-40B4-BE49-F238E27FC236}">
                  <a16:creationId xmlns:a16="http://schemas.microsoft.com/office/drawing/2014/main" id="{DA4F74AD-109D-7241-AA5B-874AF68F44C5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628224" y="3284984"/>
            <a:ext cx="3960000" cy="25146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59225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Problemin tanımlanması</a:t>
                        </a:r>
                      </a:p>
                    </a:txBody>
                    <a:tcPr marL="91422" marR="91422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5" name="5 İçerik Yer Tutucusu">
              <a:extLst>
                <a:ext uri="{FF2B5EF4-FFF2-40B4-BE49-F238E27FC236}">
                  <a16:creationId xmlns:a16="http://schemas.microsoft.com/office/drawing/2014/main" id="{C6697494-2718-3940-91F3-522430631556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628224" y="3861048"/>
            <a:ext cx="3960000" cy="25146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59225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Çözüm</a:t>
                        </a:r>
                        <a:r>
                          <a:rPr lang="tr-TR" sz="1600" b="0" baseline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 yollarının tahmini</a:t>
                        </a:r>
                        <a:endParaRPr lang="tr-TR" sz="16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22" marR="91422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6" name="5 İçerik Yer Tutucusu">
              <a:extLst>
                <a:ext uri="{FF2B5EF4-FFF2-40B4-BE49-F238E27FC236}">
                  <a16:creationId xmlns:a16="http://schemas.microsoft.com/office/drawing/2014/main" id="{588174B4-7AC8-F943-823C-56CA9FCF5C98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628224" y="4437112"/>
            <a:ext cx="3960000" cy="25146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59225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Araştırma yönteminin geliştirilmesi</a:t>
                        </a:r>
                      </a:p>
                    </a:txBody>
                    <a:tcPr marL="91422" marR="91422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7" name="5 İçerik Yer Tutucusu">
              <a:extLst>
                <a:ext uri="{FF2B5EF4-FFF2-40B4-BE49-F238E27FC236}">
                  <a16:creationId xmlns:a16="http://schemas.microsoft.com/office/drawing/2014/main" id="{315BC1D5-55C3-C749-8478-8679466D1586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628224" y="5013176"/>
            <a:ext cx="3960000" cy="25146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59225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Verilerin toplanması ve</a:t>
                        </a:r>
                        <a:r>
                          <a:rPr lang="tr-TR" sz="1600" b="0" baseline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 analizi</a:t>
                        </a:r>
                        <a:endParaRPr lang="tr-TR" sz="16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endParaRPr>
                      </a:p>
                    </a:txBody>
                    <a:tcPr marL="91422" marR="91422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graphicFrame>
          <p:nvGraphicFramePr>
            <p:cNvPr id="8" name="5 İçerik Yer Tutucusu">
              <a:extLst>
                <a:ext uri="{FF2B5EF4-FFF2-40B4-BE49-F238E27FC236}">
                  <a16:creationId xmlns:a16="http://schemas.microsoft.com/office/drawing/2014/main" id="{297D06ED-637F-3742-BED8-A9AC2205AA8F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628224" y="5541992"/>
            <a:ext cx="3960000" cy="251460"/>
          </p:xfrm>
          <a:graphic>
            <a:graphicData uri="http://schemas.openxmlformats.org/drawingml/2006/table">
              <a:tbl>
                <a:tblPr firstRow="1" bandRow="1">
                  <a:tableStyleId>{8A107856-5554-42FB-B03E-39F5DBC370BA}</a:tableStyleId>
                </a:tblPr>
                <a:tblGrid>
                  <a:gridCol w="3959225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</a:tblGrid>
                <a:tr h="335321">
                  <a:tc>
                    <a:txBody>
                      <a:bodyPr/>
                      <a:lstStyle/>
                      <a:p>
                        <a:pPr algn="ctr"/>
                        <a:r>
                          <a:rPr lang="tr-TR" sz="1600" b="0" dirty="0"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Karar verme ve yorumlama</a:t>
                        </a:r>
                      </a:p>
                    </a:txBody>
                    <a:tcPr marL="91422" marR="91422" marT="45725" marB="45725"/>
                  </a:tc>
                  <a:extLst>
                    <a:ext uri="{0D108BD9-81ED-4DB2-BD59-A6C34878D82A}">
                      <a16:rowId xmlns:a16="http://schemas.microsoft.com/office/drawing/2014/main" val="10000"/>
                    </a:ext>
                  </a:extLst>
                </a:tr>
              </a:tbl>
            </a:graphicData>
          </a:graphic>
        </p:graphicFrame>
        <p:sp>
          <p:nvSpPr>
            <p:cNvPr id="9" name="25 Aşağı Ok">
              <a:extLst>
                <a:ext uri="{FF2B5EF4-FFF2-40B4-BE49-F238E27FC236}">
                  <a16:creationId xmlns:a16="http://schemas.microsoft.com/office/drawing/2014/main" id="{68CA38D1-78AD-3C44-8922-6058EE497D72}"/>
                </a:ext>
              </a:extLst>
            </p:cNvPr>
            <p:cNvSpPr/>
            <p:nvPr/>
          </p:nvSpPr>
          <p:spPr>
            <a:xfrm>
              <a:off x="4427214" y="3069635"/>
              <a:ext cx="288982" cy="25238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10" name="26 Aşağı Ok">
              <a:extLst>
                <a:ext uri="{FF2B5EF4-FFF2-40B4-BE49-F238E27FC236}">
                  <a16:creationId xmlns:a16="http://schemas.microsoft.com/office/drawing/2014/main" id="{56ED6870-FF20-F848-ABB9-D479F3D34898}"/>
                </a:ext>
              </a:extLst>
            </p:cNvPr>
            <p:cNvSpPr/>
            <p:nvPr/>
          </p:nvSpPr>
          <p:spPr>
            <a:xfrm>
              <a:off x="4427214" y="5372022"/>
              <a:ext cx="288982" cy="25238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11" name="27 Aşağı Ok">
              <a:extLst>
                <a:ext uri="{FF2B5EF4-FFF2-40B4-BE49-F238E27FC236}">
                  <a16:creationId xmlns:a16="http://schemas.microsoft.com/office/drawing/2014/main" id="{405011EC-D07D-8C42-A2F4-3A2AFAAA2247}"/>
                </a:ext>
              </a:extLst>
            </p:cNvPr>
            <p:cNvSpPr/>
            <p:nvPr/>
          </p:nvSpPr>
          <p:spPr>
            <a:xfrm>
              <a:off x="4427214" y="3645827"/>
              <a:ext cx="288982" cy="25000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12" name="28 Aşağı Ok">
              <a:extLst>
                <a:ext uri="{FF2B5EF4-FFF2-40B4-BE49-F238E27FC236}">
                  <a16:creationId xmlns:a16="http://schemas.microsoft.com/office/drawing/2014/main" id="{2606F070-039A-3947-892F-44687F113A75}"/>
                </a:ext>
              </a:extLst>
            </p:cNvPr>
            <p:cNvSpPr/>
            <p:nvPr/>
          </p:nvSpPr>
          <p:spPr>
            <a:xfrm>
              <a:off x="4427214" y="4798211"/>
              <a:ext cx="288982" cy="25000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  <p:sp>
          <p:nvSpPr>
            <p:cNvPr id="13" name="29 Aşağı Ok">
              <a:extLst>
                <a:ext uri="{FF2B5EF4-FFF2-40B4-BE49-F238E27FC236}">
                  <a16:creationId xmlns:a16="http://schemas.microsoft.com/office/drawing/2014/main" id="{40F68003-7448-8344-8E22-9ADE7EFDA9DC}"/>
                </a:ext>
              </a:extLst>
            </p:cNvPr>
            <p:cNvSpPr/>
            <p:nvPr/>
          </p:nvSpPr>
          <p:spPr>
            <a:xfrm>
              <a:off x="4427214" y="4222019"/>
              <a:ext cx="288982" cy="250001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tr-TR"/>
            </a:p>
          </p:txBody>
        </p:sp>
      </p:grpSp>
      <p:sp>
        <p:nvSpPr>
          <p:cNvPr id="103427" name="Metin kutusu 13">
            <a:extLst>
              <a:ext uri="{FF2B5EF4-FFF2-40B4-BE49-F238E27FC236}">
                <a16:creationId xmlns:a16="http://schemas.microsoft.com/office/drawing/2014/main" id="{7A972D8C-2D1F-F040-B67B-0CB992D8B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539" y="357189"/>
            <a:ext cx="4968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 sz="2800">
                <a:latin typeface="Calibri" panose="020F0502020204030204" pitchFamily="34" charset="0"/>
              </a:rPr>
              <a:t>Bilimsel Yöntemin Aşamaları</a:t>
            </a:r>
          </a:p>
        </p:txBody>
      </p:sp>
      <p:sp>
        <p:nvSpPr>
          <p:cNvPr id="38916" name="Slayt Numarası Yer Tutucusu 13">
            <a:extLst>
              <a:ext uri="{FF2B5EF4-FFF2-40B4-BE49-F238E27FC236}">
                <a16:creationId xmlns:a16="http://schemas.microsoft.com/office/drawing/2014/main" id="{F6810CB2-1B07-7740-AACA-A956D3690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05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25B1653E-CD00-7A40-8E82-E1CACF593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/>
              <a:t>Sosyal Bilimlerde Yaklaşımlar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AB1B5EB3-E09D-8449-BC33-5CA9D46F7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grpSp>
        <p:nvGrpSpPr>
          <p:cNvPr id="104452" name="Group 4">
            <a:extLst>
              <a:ext uri="{FF2B5EF4-FFF2-40B4-BE49-F238E27FC236}">
                <a16:creationId xmlns:a16="http://schemas.microsoft.com/office/drawing/2014/main" id="{25969829-7004-014E-9049-A9C2B1849581}"/>
              </a:ext>
            </a:extLst>
          </p:cNvPr>
          <p:cNvGrpSpPr>
            <a:grpSpLocks/>
          </p:cNvGrpSpPr>
          <p:nvPr/>
        </p:nvGrpSpPr>
        <p:grpSpPr bwMode="auto">
          <a:xfrm>
            <a:off x="2208213" y="2660650"/>
            <a:ext cx="8208962" cy="3455988"/>
            <a:chOff x="431" y="1434"/>
            <a:chExt cx="5171" cy="1633"/>
          </a:xfrm>
        </p:grpSpPr>
        <p:sp>
          <p:nvSpPr>
            <p:cNvPr id="104454" name="Oval 4">
              <a:extLst>
                <a:ext uri="{FF2B5EF4-FFF2-40B4-BE49-F238E27FC236}">
                  <a16:creationId xmlns:a16="http://schemas.microsoft.com/office/drawing/2014/main" id="{9933404E-DEDF-714E-AD95-0FF7281AE7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" y="1434"/>
              <a:ext cx="2086" cy="589"/>
            </a:xfrm>
            <a:prstGeom prst="ellipse">
              <a:avLst/>
            </a:prstGeom>
            <a:solidFill>
              <a:srgbClr val="FCB2F7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/>
              <a:r>
                <a:rPr lang="tr-TR" altLang="tr-TR" sz="2800" b="1">
                  <a:latin typeface="Calibri" panose="020F0502020204030204" pitchFamily="34" charset="0"/>
                </a:rPr>
                <a:t>Sosyal Bilimler</a:t>
              </a:r>
            </a:p>
          </p:txBody>
        </p:sp>
        <p:sp>
          <p:nvSpPr>
            <p:cNvPr id="104455" name="Rectangle 5">
              <a:extLst>
                <a:ext uri="{FF2B5EF4-FFF2-40B4-BE49-F238E27FC236}">
                  <a16:creationId xmlns:a16="http://schemas.microsoft.com/office/drawing/2014/main" id="{52651BA4-F2D9-8242-A9B8-96A091668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" y="2387"/>
              <a:ext cx="1678" cy="68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/>
              <a:r>
                <a:rPr lang="tr-TR" altLang="tr-TR">
                  <a:latin typeface="Calibri" panose="020F0502020204030204" pitchFamily="34" charset="0"/>
                </a:rPr>
                <a:t>Pozitivist Sosyal Bilim </a:t>
              </a:r>
            </a:p>
            <a:p>
              <a:pPr algn="ctr" eaLnBrk="1" hangingPunct="1"/>
              <a:r>
                <a:rPr lang="tr-TR" altLang="tr-TR">
                  <a:latin typeface="Calibri" panose="020F0502020204030204" pitchFamily="34" charset="0"/>
                </a:rPr>
                <a:t>Yaklaşımı</a:t>
              </a:r>
            </a:p>
          </p:txBody>
        </p:sp>
        <p:sp>
          <p:nvSpPr>
            <p:cNvPr id="104456" name="Rectangle 6">
              <a:extLst>
                <a:ext uri="{FF2B5EF4-FFF2-40B4-BE49-F238E27FC236}">
                  <a16:creationId xmlns:a16="http://schemas.microsoft.com/office/drawing/2014/main" id="{B3898AF6-08FC-5A45-B2D4-4F3975701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2387"/>
              <a:ext cx="1633" cy="68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/>
              <a:r>
                <a:rPr lang="tr-TR" altLang="tr-TR">
                  <a:latin typeface="Calibri" panose="020F0502020204030204" pitchFamily="34" charset="0"/>
                </a:rPr>
                <a:t>Yorumlayıcı Sosyal Bilim</a:t>
              </a:r>
            </a:p>
            <a:p>
              <a:pPr algn="ctr" eaLnBrk="1" hangingPunct="1"/>
              <a:r>
                <a:rPr lang="tr-TR" altLang="tr-TR">
                  <a:latin typeface="Calibri" panose="020F0502020204030204" pitchFamily="34" charset="0"/>
                </a:rPr>
                <a:t>Yaklaşımı</a:t>
              </a:r>
            </a:p>
          </p:txBody>
        </p:sp>
        <p:sp>
          <p:nvSpPr>
            <p:cNvPr id="104457" name="Rectangle 7">
              <a:extLst>
                <a:ext uri="{FF2B5EF4-FFF2-40B4-BE49-F238E27FC236}">
                  <a16:creationId xmlns:a16="http://schemas.microsoft.com/office/drawing/2014/main" id="{DD7DD591-3B65-314D-A427-466934353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3" y="2387"/>
              <a:ext cx="1769" cy="68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/>
              <a:r>
                <a:rPr lang="tr-TR" altLang="tr-TR">
                  <a:latin typeface="Calibri" panose="020F0502020204030204" pitchFamily="34" charset="0"/>
                </a:rPr>
                <a:t>Eleştirel Sosyal Bilim </a:t>
              </a:r>
            </a:p>
            <a:p>
              <a:pPr algn="ctr" eaLnBrk="1" hangingPunct="1"/>
              <a:r>
                <a:rPr lang="tr-TR" altLang="tr-TR">
                  <a:latin typeface="Calibri" panose="020F0502020204030204" pitchFamily="34" charset="0"/>
                </a:rPr>
                <a:t>Yaklaşımı</a:t>
              </a:r>
            </a:p>
          </p:txBody>
        </p:sp>
        <p:sp>
          <p:nvSpPr>
            <p:cNvPr id="104458" name="Line 8">
              <a:extLst>
                <a:ext uri="{FF2B5EF4-FFF2-40B4-BE49-F238E27FC236}">
                  <a16:creationId xmlns:a16="http://schemas.microsoft.com/office/drawing/2014/main" id="{E5D5486D-6DAC-F749-A571-C1C0AB03ED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92" y="1842"/>
              <a:ext cx="681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459" name="Line 9">
              <a:extLst>
                <a:ext uri="{FF2B5EF4-FFF2-40B4-BE49-F238E27FC236}">
                  <a16:creationId xmlns:a16="http://schemas.microsoft.com/office/drawing/2014/main" id="{50DB256D-FC3F-D847-AEAA-92005E7538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3" y="1842"/>
              <a:ext cx="544" cy="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460" name="Line 10">
              <a:extLst>
                <a:ext uri="{FF2B5EF4-FFF2-40B4-BE49-F238E27FC236}">
                  <a16:creationId xmlns:a16="http://schemas.microsoft.com/office/drawing/2014/main" id="{76A85102-CF29-DF4B-AC2E-16D767589A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5" y="2069"/>
              <a:ext cx="0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41989" name="Slayt Numarası Yer Tutucusu 1">
            <a:extLst>
              <a:ext uri="{FF2B5EF4-FFF2-40B4-BE49-F238E27FC236}">
                <a16:creationId xmlns:a16="http://schemas.microsoft.com/office/drawing/2014/main" id="{98E769B9-DCB9-134F-A5F6-3CBFC0785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634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85A5E304-1AB5-3B49-97A4-9BB57741E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/>
              <a:t>Pozitivist Sosyal Bilim Yaklaşımı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3CE81DF-72AA-0249-BDCA-CC04D5FE2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Pozitivist sosyal bilimcilere göre gerçek mevcuttur ve keşfedilmeyi beklemektedir.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Toplumsal gerçekliğe varmak için doğa bilimlerinin kullandığı bilimsel yöntem ve teknikleri kullanmak kaçınılmazdır.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Toplumsal fenomenler de tıpkı nesneler dünyası gibi nesnel olup, onlar gibi ve onların yöntemleriyle incelenmelidir.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Toplumsal geçerliliğin iki temel yasası; hiçbir mantıksal çelişkiyi içermemesi ve gözlemlenen olgularla çelişmemesidir.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Pozitivist sosyal bilimciler bilginin sosyal değerlerden bağımsız olduğunu savunurlar.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Bilimsel bilgi doğrulanabilen bilgidir.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Bilimsel bilgiyi metafizik bilgiden ayıran yegane özelliği doğrulanabilirliğidir.</a:t>
            </a:r>
            <a:endParaRPr lang="tr-TR" sz="2400" dirty="0">
              <a:latin typeface="+mj-lt"/>
            </a:endParaRPr>
          </a:p>
        </p:txBody>
      </p:sp>
      <p:sp>
        <p:nvSpPr>
          <p:cNvPr id="43012" name="Slayt Numarası Yer Tutucusu 1">
            <a:extLst>
              <a:ext uri="{FF2B5EF4-FFF2-40B4-BE49-F238E27FC236}">
                <a16:creationId xmlns:a16="http://schemas.microsoft.com/office/drawing/2014/main" id="{CA3025BE-00CD-F04A-A27A-BB8FFDCA3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270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9250EE51-BFD3-1D43-B77D-0BC0EEAA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2800"/>
              <a:t>Yorumlayıcı Sosyal Bilim Yaklaşımı</a:t>
            </a:r>
            <a:endParaRPr lang="tr-TR" sz="2800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745403F0-1D88-BF47-BCA1-1D2CE0A0D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Bilimde sağduyunun kullanılabileceğini, sosyal bilimlerin insanların günlük yaşamlarını nasıl düzenleyeceklerini incelemesi ve yorumlaması gerektiğini savunur.</a:t>
            </a:r>
          </a:p>
          <a:p>
            <a:pPr eaLnBrk="1" hangingPunct="1">
              <a:lnSpc>
                <a:spcPct val="60000"/>
              </a:lnSpc>
              <a:buFont typeface="Arial" pitchFamily="34" charset="0"/>
              <a:buNone/>
              <a:defRPr/>
            </a:pPr>
            <a:endParaRPr lang="tr-TR" altLang="tr-TR" sz="2400" dirty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Genellikle nitel araştırmaları öncelikli olarak kullanırlar</a:t>
            </a:r>
          </a:p>
          <a:p>
            <a:pPr eaLnBrk="1" hangingPunct="1">
              <a:lnSpc>
                <a:spcPct val="60000"/>
              </a:lnSpc>
              <a:buFont typeface="Arial" pitchFamily="34" charset="0"/>
              <a:buNone/>
              <a:defRPr/>
            </a:pPr>
            <a:endParaRPr lang="tr-TR" altLang="tr-TR" sz="2400" dirty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İnsanları; doğal ortamlarında sergiledikleri davranışları ile değerlendirmek amacıyla, gözlem ve mülakat teknikleriyle derinlemesine bilgi edinilmeye çalışılır.  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  <a:defRPr/>
            </a:pPr>
            <a:endParaRPr lang="tr-TR" altLang="tr-TR" sz="2400" dirty="0">
              <a:latin typeface="+mj-lt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Bir kuramdan hareketle elde edilen ampirik verilerin incelenmesiyle elde edilen genellemenin yerine, olguları derinlemesine inceleyerek kuramlara varmak tercih edilmelidir</a:t>
            </a:r>
            <a:endParaRPr lang="tr-TR" sz="2400" dirty="0">
              <a:latin typeface="+mj-lt"/>
            </a:endParaRPr>
          </a:p>
        </p:txBody>
      </p:sp>
      <p:sp>
        <p:nvSpPr>
          <p:cNvPr id="44036" name="Slayt Numarası Yer Tutucusu 1">
            <a:extLst>
              <a:ext uri="{FF2B5EF4-FFF2-40B4-BE49-F238E27FC236}">
                <a16:creationId xmlns:a16="http://schemas.microsoft.com/office/drawing/2014/main" id="{D59180B1-D0E1-1E41-8929-0161BC80B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929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EC8FB156-4AD0-4445-8C29-2E77B5EC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/>
              <a:t>Eleştirel Sosyal Bilim Yaklaşımı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F29E55C-ED10-2842-AABB-7EDCC398E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Eleştirel sosyal bilimin amacı sadece sosyal dünyayı incelemek değil, aynı zamanda onu değiştirmektir.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Eleştirel sosyal bilim, pozitivist bilimi dar, anti-demokratik olmakla ve aklın kullanımında hümanist olmamakla eleştirir.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İnançlarımız, fikirlerimiz ve ideolojilerimiz, gözlemlerimizi ve ampirik bulgularımızı etkiler.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İnsanların düşünme biçimleri; içinde yaşadıkları toplumsal yapıdan bağımsız değil, ondan büyük ölçüde etkilenmektedir.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2400" dirty="0">
                <a:latin typeface="+mj-lt"/>
              </a:rPr>
              <a:t>Bilimin bulguları toplumsal yapıyı değiştirmekte mutlaka kullanılmalıdır.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2800" dirty="0"/>
          </a:p>
        </p:txBody>
      </p:sp>
      <p:sp>
        <p:nvSpPr>
          <p:cNvPr id="45060" name="Slayt Numarası Yer Tutucusu 1">
            <a:extLst>
              <a:ext uri="{FF2B5EF4-FFF2-40B4-BE49-F238E27FC236}">
                <a16:creationId xmlns:a16="http://schemas.microsoft.com/office/drawing/2014/main" id="{DC8A9EEB-E6B7-B841-9142-C6B5FE427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071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54EA1987-7AD8-C840-A118-656A9D13C93C}"/>
              </a:ext>
            </a:extLst>
          </p:cNvPr>
          <p:cNvSpPr txBox="1"/>
          <p:nvPr/>
        </p:nvSpPr>
        <p:spPr>
          <a:xfrm>
            <a:off x="2195513" y="836614"/>
            <a:ext cx="8075612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ARAŞTIRMA TÜRLERİ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150B0CB7-EF1C-3946-AEAA-9A7D8FE30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5813" y="2386014"/>
            <a:ext cx="82169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tr-TR" sz="2400" dirty="0">
              <a:latin typeface="+mj-lt"/>
            </a:endParaRPr>
          </a:p>
          <a:p>
            <a:pPr>
              <a:defRPr/>
            </a:pPr>
            <a:r>
              <a:rPr lang="tr-TR" sz="2400" dirty="0">
                <a:latin typeface="+mj-lt"/>
              </a:rPr>
              <a:t>1- Keşifsel Araştırmalar</a:t>
            </a:r>
          </a:p>
          <a:p>
            <a:pPr>
              <a:defRPr/>
            </a:pPr>
            <a:endParaRPr lang="tr-TR" sz="2400" dirty="0">
              <a:latin typeface="+mj-lt"/>
            </a:endParaRPr>
          </a:p>
          <a:p>
            <a:pPr>
              <a:defRPr/>
            </a:pPr>
            <a:r>
              <a:rPr lang="tr-TR" sz="2400" dirty="0">
                <a:latin typeface="+mj-lt"/>
              </a:rPr>
              <a:t>2- Betimsel Araştırmalar</a:t>
            </a:r>
          </a:p>
          <a:p>
            <a:pPr>
              <a:defRPr/>
            </a:pPr>
            <a:endParaRPr lang="tr-TR" sz="2400" dirty="0">
              <a:latin typeface="+mj-lt"/>
            </a:endParaRPr>
          </a:p>
          <a:p>
            <a:pPr>
              <a:defRPr/>
            </a:pPr>
            <a:r>
              <a:rPr lang="tr-TR" sz="2400" dirty="0">
                <a:latin typeface="+mj-lt"/>
              </a:rPr>
              <a:t>3- Nedensel Araştırmalar</a:t>
            </a:r>
          </a:p>
          <a:p>
            <a:pPr>
              <a:defRPr/>
            </a:pPr>
            <a:endParaRPr lang="tr-TR" sz="2400" dirty="0">
              <a:latin typeface="+mj-lt"/>
            </a:endParaRPr>
          </a:p>
        </p:txBody>
      </p:sp>
      <p:sp>
        <p:nvSpPr>
          <p:cNvPr id="49156" name="Slayt Numarası Yer Tutucusu 1">
            <a:extLst>
              <a:ext uri="{FF2B5EF4-FFF2-40B4-BE49-F238E27FC236}">
                <a16:creationId xmlns:a16="http://schemas.microsoft.com/office/drawing/2014/main" id="{8C2216F0-1F88-AE4F-B96A-AEB737A70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tr-TR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3836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385</Words>
  <Application>Microsoft Macintosh PowerPoint</Application>
  <PresentationFormat>Geniş ekran</PresentationFormat>
  <Paragraphs>56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Verdana</vt:lpstr>
      <vt:lpstr>Wingdings</vt:lpstr>
      <vt:lpstr>Office Teması</vt:lpstr>
      <vt:lpstr>Rakipler</vt:lpstr>
      <vt:lpstr>PowerPoint Sunusu</vt:lpstr>
      <vt:lpstr>PowerPoint Sunusu</vt:lpstr>
      <vt:lpstr>PowerPoint Sunusu</vt:lpstr>
      <vt:lpstr>Sosyal Bilimlerde Yaklaşımlar</vt:lpstr>
      <vt:lpstr>Pozitivist Sosyal Bilim Yaklaşımı</vt:lpstr>
      <vt:lpstr>Yorumlayıcı Sosyal Bilim Yaklaşımı</vt:lpstr>
      <vt:lpstr>Eleştirel Sosyal Bilim Yaklaşımı</vt:lpstr>
      <vt:lpstr>PowerPoint Sunusu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sparrow gulencer</dc:creator>
  <cp:lastModifiedBy>sparrow gulencer</cp:lastModifiedBy>
  <cp:revision>1</cp:revision>
  <dcterms:created xsi:type="dcterms:W3CDTF">2018-04-01T19:20:31Z</dcterms:created>
  <dcterms:modified xsi:type="dcterms:W3CDTF">2018-04-01T19:22:17Z</dcterms:modified>
</cp:coreProperties>
</file>