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1" r:id="rId5"/>
    <p:sldId id="263" r:id="rId6"/>
    <p:sldId id="262" r:id="rId7"/>
    <p:sldId id="264" r:id="rId8"/>
    <p:sldId id="265" r:id="rId9"/>
    <p:sldId id="259" r:id="rId10"/>
    <p:sldId id="266"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A69DC699-9E26-4F48-A54A-A0E1BDDC346B}"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D8429D4-082B-4373-B8D4-EBA609DE3D64}" type="slidenum">
              <a:rPr lang="tr-TR" smtClean="0"/>
              <a:t>‹#›</a:t>
            </a:fld>
            <a:endParaRPr lang="tr-TR"/>
          </a:p>
        </p:txBody>
      </p:sp>
    </p:spTree>
    <p:extLst>
      <p:ext uri="{BB962C8B-B14F-4D97-AF65-F5344CB8AC3E}">
        <p14:creationId xmlns:p14="http://schemas.microsoft.com/office/powerpoint/2010/main" val="503801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69DC699-9E26-4F48-A54A-A0E1BDDC346B}"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D8429D4-082B-4373-B8D4-EBA609DE3D64}" type="slidenum">
              <a:rPr lang="tr-TR" smtClean="0"/>
              <a:t>‹#›</a:t>
            </a:fld>
            <a:endParaRPr lang="tr-TR"/>
          </a:p>
        </p:txBody>
      </p:sp>
    </p:spTree>
    <p:extLst>
      <p:ext uri="{BB962C8B-B14F-4D97-AF65-F5344CB8AC3E}">
        <p14:creationId xmlns:p14="http://schemas.microsoft.com/office/powerpoint/2010/main" val="663019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69DC699-9E26-4F48-A54A-A0E1BDDC346B}"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D8429D4-082B-4373-B8D4-EBA609DE3D64}" type="slidenum">
              <a:rPr lang="tr-TR" smtClean="0"/>
              <a:t>‹#›</a:t>
            </a:fld>
            <a:endParaRPr lang="tr-TR"/>
          </a:p>
        </p:txBody>
      </p:sp>
    </p:spTree>
    <p:extLst>
      <p:ext uri="{BB962C8B-B14F-4D97-AF65-F5344CB8AC3E}">
        <p14:creationId xmlns:p14="http://schemas.microsoft.com/office/powerpoint/2010/main" val="919011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69DC699-9E26-4F48-A54A-A0E1BDDC346B}"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D8429D4-082B-4373-B8D4-EBA609DE3D64}" type="slidenum">
              <a:rPr lang="tr-TR" smtClean="0"/>
              <a:t>‹#›</a:t>
            </a:fld>
            <a:endParaRPr lang="tr-TR"/>
          </a:p>
        </p:txBody>
      </p:sp>
    </p:spTree>
    <p:extLst>
      <p:ext uri="{BB962C8B-B14F-4D97-AF65-F5344CB8AC3E}">
        <p14:creationId xmlns:p14="http://schemas.microsoft.com/office/powerpoint/2010/main" val="478319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A69DC699-9E26-4F48-A54A-A0E1BDDC346B}"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D8429D4-082B-4373-B8D4-EBA609DE3D64}" type="slidenum">
              <a:rPr lang="tr-TR" smtClean="0"/>
              <a:t>‹#›</a:t>
            </a:fld>
            <a:endParaRPr lang="tr-TR"/>
          </a:p>
        </p:txBody>
      </p:sp>
    </p:spTree>
    <p:extLst>
      <p:ext uri="{BB962C8B-B14F-4D97-AF65-F5344CB8AC3E}">
        <p14:creationId xmlns:p14="http://schemas.microsoft.com/office/powerpoint/2010/main" val="50377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69DC699-9E26-4F48-A54A-A0E1BDDC346B}" type="datetimeFigureOut">
              <a:rPr lang="tr-TR" smtClean="0"/>
              <a:t>21.01.2019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D8429D4-082B-4373-B8D4-EBA609DE3D64}" type="slidenum">
              <a:rPr lang="tr-TR" smtClean="0"/>
              <a:t>‹#›</a:t>
            </a:fld>
            <a:endParaRPr lang="tr-TR"/>
          </a:p>
        </p:txBody>
      </p:sp>
    </p:spTree>
    <p:extLst>
      <p:ext uri="{BB962C8B-B14F-4D97-AF65-F5344CB8AC3E}">
        <p14:creationId xmlns:p14="http://schemas.microsoft.com/office/powerpoint/2010/main" val="3741286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69DC699-9E26-4F48-A54A-A0E1BDDC346B}" type="datetimeFigureOut">
              <a:rPr lang="tr-TR" smtClean="0"/>
              <a:t>21.01.2019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D8429D4-082B-4373-B8D4-EBA609DE3D64}" type="slidenum">
              <a:rPr lang="tr-TR" smtClean="0"/>
              <a:t>‹#›</a:t>
            </a:fld>
            <a:endParaRPr lang="tr-TR"/>
          </a:p>
        </p:txBody>
      </p:sp>
    </p:spTree>
    <p:extLst>
      <p:ext uri="{BB962C8B-B14F-4D97-AF65-F5344CB8AC3E}">
        <p14:creationId xmlns:p14="http://schemas.microsoft.com/office/powerpoint/2010/main" val="1085265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69DC699-9E26-4F48-A54A-A0E1BDDC346B}" type="datetimeFigureOut">
              <a:rPr lang="tr-TR" smtClean="0"/>
              <a:t>21.01.2019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D8429D4-082B-4373-B8D4-EBA609DE3D64}" type="slidenum">
              <a:rPr lang="tr-TR" smtClean="0"/>
              <a:t>‹#›</a:t>
            </a:fld>
            <a:endParaRPr lang="tr-TR"/>
          </a:p>
        </p:txBody>
      </p:sp>
    </p:spTree>
    <p:extLst>
      <p:ext uri="{BB962C8B-B14F-4D97-AF65-F5344CB8AC3E}">
        <p14:creationId xmlns:p14="http://schemas.microsoft.com/office/powerpoint/2010/main" val="34851649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69DC699-9E26-4F48-A54A-A0E1BDDC346B}" type="datetimeFigureOut">
              <a:rPr lang="tr-TR" smtClean="0"/>
              <a:t>21.01.2019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D8429D4-082B-4373-B8D4-EBA609DE3D64}" type="slidenum">
              <a:rPr lang="tr-TR" smtClean="0"/>
              <a:t>‹#›</a:t>
            </a:fld>
            <a:endParaRPr lang="tr-TR"/>
          </a:p>
        </p:txBody>
      </p:sp>
    </p:spTree>
    <p:extLst>
      <p:ext uri="{BB962C8B-B14F-4D97-AF65-F5344CB8AC3E}">
        <p14:creationId xmlns:p14="http://schemas.microsoft.com/office/powerpoint/2010/main" val="31026498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69DC699-9E26-4F48-A54A-A0E1BDDC346B}" type="datetimeFigureOut">
              <a:rPr lang="tr-TR" smtClean="0"/>
              <a:t>21.01.2019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D8429D4-082B-4373-B8D4-EBA609DE3D64}" type="slidenum">
              <a:rPr lang="tr-TR" smtClean="0"/>
              <a:t>‹#›</a:t>
            </a:fld>
            <a:endParaRPr lang="tr-TR"/>
          </a:p>
        </p:txBody>
      </p:sp>
    </p:spTree>
    <p:extLst>
      <p:ext uri="{BB962C8B-B14F-4D97-AF65-F5344CB8AC3E}">
        <p14:creationId xmlns:p14="http://schemas.microsoft.com/office/powerpoint/2010/main" val="37015287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69DC699-9E26-4F48-A54A-A0E1BDDC346B}" type="datetimeFigureOut">
              <a:rPr lang="tr-TR" smtClean="0"/>
              <a:t>21.01.2019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D8429D4-082B-4373-B8D4-EBA609DE3D64}" type="slidenum">
              <a:rPr lang="tr-TR" smtClean="0"/>
              <a:t>‹#›</a:t>
            </a:fld>
            <a:endParaRPr lang="tr-TR"/>
          </a:p>
        </p:txBody>
      </p:sp>
    </p:spTree>
    <p:extLst>
      <p:ext uri="{BB962C8B-B14F-4D97-AF65-F5344CB8AC3E}">
        <p14:creationId xmlns:p14="http://schemas.microsoft.com/office/powerpoint/2010/main" val="2676353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9DC699-9E26-4F48-A54A-A0E1BDDC346B}" type="datetimeFigureOut">
              <a:rPr lang="tr-TR" smtClean="0"/>
              <a:t>21.01.2019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8429D4-082B-4373-B8D4-EBA609DE3D64}" type="slidenum">
              <a:rPr lang="tr-TR" smtClean="0"/>
              <a:t>‹#›</a:t>
            </a:fld>
            <a:endParaRPr lang="tr-TR"/>
          </a:p>
        </p:txBody>
      </p:sp>
    </p:spTree>
    <p:extLst>
      <p:ext uri="{BB962C8B-B14F-4D97-AF65-F5344CB8AC3E}">
        <p14:creationId xmlns:p14="http://schemas.microsoft.com/office/powerpoint/2010/main" val="29138978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SBF İŞLETME BÖLÜMÜ</a:t>
            </a:r>
            <a:br>
              <a:rPr lang="tr-TR" dirty="0" smtClean="0"/>
            </a:br>
            <a:r>
              <a:rPr lang="tr-TR" dirty="0" smtClean="0"/>
              <a:t>DAVRANIŞ BİLİMİ DERSİ</a:t>
            </a:r>
            <a:br>
              <a:rPr lang="tr-TR" dirty="0" smtClean="0"/>
            </a:br>
            <a:r>
              <a:rPr lang="tr-TR" dirty="0" smtClean="0"/>
              <a:t>ISL 104</a:t>
            </a:r>
            <a:endParaRPr lang="tr-TR" dirty="0"/>
          </a:p>
        </p:txBody>
      </p:sp>
      <p:sp>
        <p:nvSpPr>
          <p:cNvPr id="3" name="Alt Başlık 2"/>
          <p:cNvSpPr>
            <a:spLocks noGrp="1"/>
          </p:cNvSpPr>
          <p:nvPr>
            <p:ph type="subTitle" idx="1"/>
          </p:nvPr>
        </p:nvSpPr>
        <p:spPr/>
        <p:txBody>
          <a:bodyPr/>
          <a:lstStyle/>
          <a:p>
            <a:endParaRPr lang="tr-TR" dirty="0" smtClean="0"/>
          </a:p>
          <a:p>
            <a:r>
              <a:rPr lang="tr-TR" sz="2800" dirty="0" smtClean="0"/>
              <a:t>Dr. Öğretim Üyesi Arcan Tuzcu</a:t>
            </a:r>
            <a:endParaRPr lang="tr-TR" sz="2800" dirty="0"/>
          </a:p>
        </p:txBody>
      </p:sp>
    </p:spTree>
    <p:extLst>
      <p:ext uri="{BB962C8B-B14F-4D97-AF65-F5344CB8AC3E}">
        <p14:creationId xmlns:p14="http://schemas.microsoft.com/office/powerpoint/2010/main" val="30506751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40828" y="58847"/>
            <a:ext cx="9963806" cy="5355312"/>
          </a:xfrm>
          <a:prstGeom prst="rect">
            <a:avLst/>
          </a:prstGeom>
        </p:spPr>
        <p:txBody>
          <a:bodyPr wrap="square">
            <a:spAutoFit/>
          </a:bodyPr>
          <a:lstStyle/>
          <a:p>
            <a:r>
              <a:rPr lang="tr-TR" dirty="0" smtClean="0"/>
              <a:t>RUTİN İŞLERİN GÖRÜLMESİNDE İNSAN UNSURUNUN MAKİNELERE EK OLARAK NASIL BİR BİÇİMDE ETKİN KULLANILABİLİR?</a:t>
            </a:r>
          </a:p>
          <a:p>
            <a:endParaRPr lang="tr-TR" dirty="0" smtClean="0"/>
          </a:p>
          <a:p>
            <a:r>
              <a:rPr lang="tr-TR" dirty="0" smtClean="0"/>
              <a:t>FORMAL ORGANİZASYON YAPISININ OLUŞTURULMASI NASIL SAĞLANABİLİR?</a:t>
            </a:r>
          </a:p>
          <a:p>
            <a:endParaRPr lang="tr-TR" dirty="0" smtClean="0"/>
          </a:p>
          <a:p>
            <a:r>
              <a:rPr lang="tr-TR" dirty="0" smtClean="0"/>
              <a:t>ETKİNİK VE VERİMLİLİK ARTIRMAK İÇİN HANGİ İLKELERE UYULMALIDIR?</a:t>
            </a:r>
          </a:p>
          <a:p>
            <a:endParaRPr lang="tr-TR" dirty="0" smtClean="0"/>
          </a:p>
          <a:p>
            <a:r>
              <a:rPr lang="tr-TR" dirty="0" smtClean="0"/>
              <a:t>EN İYİ BİR ORGANİZASYON YAPISI VE YÖNETİM TARZI İÇİN UYULMASI GEREKEN İLKELERİ BELİRLEMEK</a:t>
            </a:r>
          </a:p>
          <a:p>
            <a:endParaRPr lang="tr-TR" dirty="0" smtClean="0"/>
          </a:p>
          <a:p>
            <a:r>
              <a:rPr lang="tr-TR" dirty="0" smtClean="0"/>
              <a:t>İLKELER YAKLAŞIMI, ÜNİVERSEL İLKELER </a:t>
            </a:r>
          </a:p>
          <a:p>
            <a:endParaRPr lang="tr-TR" dirty="0" smtClean="0"/>
          </a:p>
          <a:p>
            <a:r>
              <a:rPr lang="tr-TR" dirty="0" smtClean="0"/>
              <a:t>İNSAN FAKTÖRÜ ARKA PLANDA, MEKANİK YAPI</a:t>
            </a:r>
          </a:p>
          <a:p>
            <a:endParaRPr lang="tr-TR" dirty="0" smtClean="0"/>
          </a:p>
          <a:p>
            <a:r>
              <a:rPr lang="tr-TR" dirty="0" smtClean="0"/>
              <a:t>RASYONELLİK VE MEKANİK SÜREÇLER ÖNCELİKLİ</a:t>
            </a:r>
          </a:p>
          <a:p>
            <a:r>
              <a:rPr lang="tr-TR" dirty="0" smtClean="0"/>
              <a:t>(makine –insan ilişkilerinde rasyonellik, işlerin tasarımında rasyonellik, pasif insan, bekleneni yapan insan)</a:t>
            </a:r>
          </a:p>
          <a:p>
            <a:endParaRPr lang="tr-TR" dirty="0" smtClean="0"/>
          </a:p>
          <a:p>
            <a:r>
              <a:rPr lang="tr-TR" dirty="0" smtClean="0"/>
              <a:t>KAPALI SİSTEM ANLAYIŞI (Dış çevre şartlarına ve organizasyonun değişen şatlara nasıl uyabileceği konusunda durmamıştır.</a:t>
            </a:r>
          </a:p>
          <a:p>
            <a:endParaRPr lang="tr-TR" dirty="0"/>
          </a:p>
        </p:txBody>
      </p:sp>
    </p:spTree>
    <p:extLst>
      <p:ext uri="{BB962C8B-B14F-4D97-AF65-F5344CB8AC3E}">
        <p14:creationId xmlns:p14="http://schemas.microsoft.com/office/powerpoint/2010/main" val="3010026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08386" y="1028343"/>
            <a:ext cx="9333186" cy="3970318"/>
          </a:xfrm>
          <a:prstGeom prst="rect">
            <a:avLst/>
          </a:prstGeom>
        </p:spPr>
        <p:txBody>
          <a:bodyPr wrap="square">
            <a:spAutoFit/>
          </a:bodyPr>
          <a:lstStyle/>
          <a:p>
            <a:r>
              <a:rPr lang="tr-TR" dirty="0" smtClean="0"/>
              <a:t>ORGANİZASYON  =  ÖRGÜT =  TEŞKİLAT</a:t>
            </a:r>
          </a:p>
          <a:p>
            <a:endParaRPr lang="tr-TR" dirty="0" smtClean="0"/>
          </a:p>
          <a:p>
            <a:r>
              <a:rPr lang="tr-TR" dirty="0" smtClean="0"/>
              <a:t>BELİRLENEN AMAÇLARI BAŞARMAK İÇİN İKİ YA DA DAHA FAZLA KİŞİNİN EŞGÜDÜMLENMİŞ BİR ŞEKİLDE ÇALIŞTIKLARI YAPIDIR. </a:t>
            </a:r>
          </a:p>
          <a:p>
            <a:endParaRPr lang="tr-TR" dirty="0" smtClean="0"/>
          </a:p>
          <a:p>
            <a:r>
              <a:rPr lang="tr-TR" dirty="0" smtClean="0"/>
              <a:t>İNSAN – İŞ – TEKNOLOJİ FAKTÖRLERİNİ BİRLEŞTİREN YAPIDIR</a:t>
            </a:r>
          </a:p>
          <a:p>
            <a:endParaRPr lang="tr-TR" dirty="0" smtClean="0"/>
          </a:p>
          <a:p>
            <a:r>
              <a:rPr lang="tr-TR" dirty="0" smtClean="0"/>
              <a:t>BİR İŞLETMEDEKİ İŞLERİ, MEVKİLERİ, ÇALIŞANLARI VE ÇALIŞANLAR ARASINDAKİ OTARİTE VE HABERLEŞME İLİŞKİLERİNİ GÖSTEREN YAPIDIR.</a:t>
            </a:r>
          </a:p>
          <a:p>
            <a:endParaRPr lang="tr-TR" dirty="0" smtClean="0"/>
          </a:p>
          <a:p>
            <a:r>
              <a:rPr lang="tr-TR" dirty="0" smtClean="0"/>
              <a:t>KİŞİLERİN TEK BAŞINA GERÇEKLEŞTİREMEYECEKLERİ AMAÇLARI BAŞKALARI İLE BİR ARAYA GELEREK BİR GRUP HALİNDE ÇABA, BİLGİ VE YETENEKLERİNİ BİRLEŞTİREREK GERÇEKLEŞTİRMELERİNİ SAĞLAYAN BİR İŞBÖLÜMÜ VE KOORDİNASYON SİSTEMİDİR.</a:t>
            </a:r>
          </a:p>
          <a:p>
            <a:endParaRPr lang="tr-TR" dirty="0"/>
          </a:p>
        </p:txBody>
      </p:sp>
    </p:spTree>
    <p:extLst>
      <p:ext uri="{BB962C8B-B14F-4D97-AF65-F5344CB8AC3E}">
        <p14:creationId xmlns:p14="http://schemas.microsoft.com/office/powerpoint/2010/main" val="35730808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502979" y="889844"/>
            <a:ext cx="8250621" cy="5078313"/>
          </a:xfrm>
          <a:prstGeom prst="rect">
            <a:avLst/>
          </a:prstGeom>
        </p:spPr>
        <p:txBody>
          <a:bodyPr wrap="square">
            <a:spAutoFit/>
          </a:bodyPr>
          <a:lstStyle/>
          <a:p>
            <a:r>
              <a:rPr lang="tr-TR" dirty="0" smtClean="0"/>
              <a:t>ORGANİZASYON = ORGANİZE ETME = ÖRGÜTLEME</a:t>
            </a:r>
          </a:p>
          <a:p>
            <a:endParaRPr lang="tr-TR" dirty="0" smtClean="0"/>
          </a:p>
          <a:p>
            <a:r>
              <a:rPr lang="tr-TR" dirty="0" smtClean="0"/>
              <a:t>ORGANİZASYON BİR DÜZEN VEYA DÜZENLEMEYİ İFADE EDER. </a:t>
            </a:r>
          </a:p>
          <a:p>
            <a:r>
              <a:rPr lang="tr-TR" dirty="0" smtClean="0"/>
              <a:t>(Bozuk Bir Organizasyon, İyi Bir Organizasyon…)</a:t>
            </a:r>
          </a:p>
          <a:p>
            <a:endParaRPr lang="tr-TR" dirty="0" smtClean="0"/>
          </a:p>
          <a:p>
            <a:r>
              <a:rPr lang="tr-TR" dirty="0" smtClean="0"/>
              <a:t>İŞ – İŞ                       (Organizasyonun yapılandırılması)</a:t>
            </a:r>
          </a:p>
          <a:p>
            <a:r>
              <a:rPr lang="tr-TR" dirty="0" smtClean="0"/>
              <a:t>İŞ – İNSAN              (Personel seçim ve atanması)</a:t>
            </a:r>
          </a:p>
          <a:p>
            <a:r>
              <a:rPr lang="tr-TR" dirty="0" smtClean="0"/>
              <a:t>İNSAN – İNSAN      (Organizasyonun işleyişi)</a:t>
            </a:r>
          </a:p>
          <a:p>
            <a:r>
              <a:rPr lang="tr-TR" dirty="0" smtClean="0"/>
              <a:t>ARASINDAKİ İLİŞKİLERDEKİ DÜZEN VE DÜZENLEMELERDİR.</a:t>
            </a:r>
          </a:p>
          <a:p>
            <a:endParaRPr lang="tr-TR" dirty="0" smtClean="0"/>
          </a:p>
          <a:p>
            <a:r>
              <a:rPr lang="tr-TR" dirty="0" smtClean="0"/>
              <a:t>ORGANİZASYON YAPISININ OLUŞTURULMASI İLE İLGİLİ FAALİYETLER TOPLULUĞUNU İFADE EDER</a:t>
            </a:r>
          </a:p>
          <a:p>
            <a:endParaRPr lang="tr-TR" dirty="0" smtClean="0"/>
          </a:p>
          <a:p>
            <a:r>
              <a:rPr lang="tr-TR" dirty="0" smtClean="0"/>
              <a:t>ÖRGÜTÜN GÖREVLERİNİ EŞGÜMLEYEN VE KONTROL EDEN YAPI VE SÜREÇLERİN BELİRLENMESİDİR.</a:t>
            </a:r>
          </a:p>
          <a:p>
            <a:endParaRPr lang="tr-TR" dirty="0" smtClean="0"/>
          </a:p>
          <a:p>
            <a:r>
              <a:rPr lang="tr-TR" dirty="0" smtClean="0"/>
              <a:t>TARİF GELİŞTİRMEDİR (tariflerin işin özelliğine, kişilerin özelliklerine, işletme amaçlarına uygun olması gerekir)</a:t>
            </a:r>
            <a:endParaRPr lang="tr-TR" dirty="0"/>
          </a:p>
        </p:txBody>
      </p:sp>
    </p:spTree>
    <p:extLst>
      <p:ext uri="{BB962C8B-B14F-4D97-AF65-F5344CB8AC3E}">
        <p14:creationId xmlns:p14="http://schemas.microsoft.com/office/powerpoint/2010/main" val="3249693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1028343"/>
            <a:ext cx="6096000" cy="4801314"/>
          </a:xfrm>
          <a:prstGeom prst="rect">
            <a:avLst/>
          </a:prstGeom>
        </p:spPr>
        <p:txBody>
          <a:bodyPr>
            <a:spAutoFit/>
          </a:bodyPr>
          <a:lstStyle/>
          <a:p>
            <a:r>
              <a:rPr lang="tr-TR" dirty="0" smtClean="0"/>
              <a:t>ÖRGÜTLEME SÜRECİ</a:t>
            </a:r>
          </a:p>
          <a:p>
            <a:endParaRPr lang="tr-TR" dirty="0" smtClean="0"/>
          </a:p>
          <a:p>
            <a:r>
              <a:rPr lang="tr-TR" dirty="0" smtClean="0"/>
              <a:t>1- AMAÇ VE HEDEFLERİN SAPTANMASI</a:t>
            </a:r>
          </a:p>
          <a:p>
            <a:endParaRPr lang="tr-TR" dirty="0" smtClean="0"/>
          </a:p>
          <a:p>
            <a:r>
              <a:rPr lang="tr-TR" dirty="0" smtClean="0"/>
              <a:t>2- YAPILMASI GEREKLİ İŞLERİN (İŞLEVLERİN) BELİRLENMESİ</a:t>
            </a:r>
          </a:p>
          <a:p>
            <a:endParaRPr lang="tr-TR" dirty="0" smtClean="0"/>
          </a:p>
          <a:p>
            <a:r>
              <a:rPr lang="tr-TR" dirty="0" smtClean="0"/>
              <a:t>3- İNSAN KAYNAKLARININ DEĞERLENDİRİLMESİ</a:t>
            </a:r>
          </a:p>
          <a:p>
            <a:endParaRPr lang="tr-TR" dirty="0" smtClean="0"/>
          </a:p>
          <a:p>
            <a:r>
              <a:rPr lang="tr-TR" dirty="0" smtClean="0"/>
              <a:t>4- FİZİKSEL OLANAKLARIN DEĞERLENDİRİLMESİ</a:t>
            </a:r>
          </a:p>
          <a:p>
            <a:endParaRPr lang="tr-TR" dirty="0" smtClean="0"/>
          </a:p>
          <a:p>
            <a:r>
              <a:rPr lang="tr-TR" dirty="0" smtClean="0"/>
              <a:t>5- İŞLEVLERİN,, FİZİKSEL OLANAKLARIN VE İNSAN KAYNAKLARININ  ÖRGÜTSEL BİR YAPI İÇİNDE GRUPLANDIRILMASI (BÖLÜMLERE AYIRMA)</a:t>
            </a:r>
          </a:p>
          <a:p>
            <a:endParaRPr lang="tr-TR" dirty="0" smtClean="0"/>
          </a:p>
          <a:p>
            <a:r>
              <a:rPr lang="tr-TR" dirty="0" smtClean="0"/>
              <a:t>6- YETKİ VE SORUMLULUKLARIN SAPTANMASI</a:t>
            </a:r>
          </a:p>
          <a:p>
            <a:endParaRPr lang="tr-TR" dirty="0" smtClean="0"/>
          </a:p>
          <a:p>
            <a:r>
              <a:rPr lang="tr-TR" dirty="0" smtClean="0"/>
              <a:t>7- HESAP VERME</a:t>
            </a:r>
            <a:endParaRPr lang="tr-TR" dirty="0"/>
          </a:p>
        </p:txBody>
      </p:sp>
    </p:spTree>
    <p:extLst>
      <p:ext uri="{BB962C8B-B14F-4D97-AF65-F5344CB8AC3E}">
        <p14:creationId xmlns:p14="http://schemas.microsoft.com/office/powerpoint/2010/main" val="4192213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933903" y="1997839"/>
            <a:ext cx="8397766" cy="2308324"/>
          </a:xfrm>
          <a:prstGeom prst="rect">
            <a:avLst/>
          </a:prstGeom>
        </p:spPr>
        <p:txBody>
          <a:bodyPr wrap="square">
            <a:spAutoFit/>
          </a:bodyPr>
          <a:lstStyle/>
          <a:p>
            <a:pPr algn="just">
              <a:spcAft>
                <a:spcPts val="0"/>
              </a:spcAft>
            </a:pPr>
            <a:r>
              <a:rPr lang="tr-TR" b="1" dirty="0">
                <a:latin typeface="Times New Roman" panose="02020603050405020304" pitchFamily="18" charset="0"/>
                <a:ea typeface="Times New Roman" panose="02020603050405020304" pitchFamily="18" charset="0"/>
              </a:rPr>
              <a:t>FORMEL</a:t>
            </a:r>
            <a:r>
              <a:rPr lang="tr-TR" dirty="0">
                <a:latin typeface="Times New Roman" panose="02020603050405020304" pitchFamily="18" charset="0"/>
                <a:ea typeface="Times New Roman" panose="02020603050405020304" pitchFamily="18" charset="0"/>
              </a:rPr>
              <a:t> </a:t>
            </a:r>
            <a:r>
              <a:rPr lang="tr-TR" b="1" dirty="0">
                <a:latin typeface="Times New Roman" panose="02020603050405020304" pitchFamily="18" charset="0"/>
                <a:ea typeface="Times New Roman" panose="02020603050405020304" pitchFamily="18" charset="0"/>
              </a:rPr>
              <a:t>(BİÇİMSEL)</a:t>
            </a:r>
            <a:r>
              <a:rPr lang="tr-TR" dirty="0">
                <a:latin typeface="Times New Roman" panose="02020603050405020304" pitchFamily="18" charset="0"/>
                <a:ea typeface="Times New Roman" panose="02020603050405020304" pitchFamily="18" charset="0"/>
              </a:rPr>
              <a:t> </a:t>
            </a:r>
            <a:r>
              <a:rPr lang="tr-TR" b="1" dirty="0">
                <a:latin typeface="Times New Roman" panose="02020603050405020304" pitchFamily="18" charset="0"/>
                <a:ea typeface="Times New Roman" panose="02020603050405020304" pitchFamily="18" charset="0"/>
              </a:rPr>
              <a:t>ORGANİZASYON YAPISI; </a:t>
            </a:r>
            <a:r>
              <a:rPr lang="tr-TR" dirty="0">
                <a:latin typeface="Times New Roman" panose="02020603050405020304" pitchFamily="18" charset="0"/>
                <a:ea typeface="Times New Roman" panose="02020603050405020304" pitchFamily="18" charset="0"/>
              </a:rPr>
              <a:t>ÖNCEDEN BİLİNÇLİ OLARAK VE BELİRLİ BİR AMAÇ DOĞRULTUSUNDA OLUŞTURULAN İLİŞKİLER TOPLULUĞUDUR.</a:t>
            </a:r>
          </a:p>
          <a:p>
            <a:pPr algn="just">
              <a:spcAft>
                <a:spcPts val="0"/>
              </a:spcAft>
            </a:pPr>
            <a:r>
              <a:rPr lang="tr-TR" dirty="0">
                <a:latin typeface="Times New Roman" panose="02020603050405020304" pitchFamily="18" charset="0"/>
                <a:ea typeface="Times New Roman" panose="02020603050405020304" pitchFamily="18" charset="0"/>
              </a:rPr>
              <a:t> </a:t>
            </a:r>
          </a:p>
          <a:p>
            <a:pPr algn="just">
              <a:spcAft>
                <a:spcPts val="0"/>
              </a:spcAft>
            </a:pPr>
            <a:r>
              <a:rPr lang="tr-TR" b="1" dirty="0">
                <a:latin typeface="Times New Roman" panose="02020603050405020304" pitchFamily="18" charset="0"/>
                <a:ea typeface="Times New Roman" panose="02020603050405020304" pitchFamily="18" charset="0"/>
              </a:rPr>
              <a:t>İNFORMEL (BİÇİMSEL OLMAYAN) ORGANİZASYON YAPISI</a:t>
            </a:r>
            <a:r>
              <a:rPr lang="tr-TR" dirty="0">
                <a:latin typeface="Times New Roman" panose="02020603050405020304" pitchFamily="18" charset="0"/>
                <a:ea typeface="Times New Roman" panose="02020603050405020304" pitchFamily="18" charset="0"/>
              </a:rPr>
              <a:t>; KENDİLİĞİNDEN, DOĞAL OLARAK, BİLİNÇLİ BİR TASARIM OLMADAN ORTAYA ÇIKAN İLİŞKİLERİN İFADE ETTİĞİ YAPIDIR. </a:t>
            </a:r>
          </a:p>
          <a:p>
            <a:pPr algn="just">
              <a:spcAft>
                <a:spcPts val="0"/>
              </a:spcAft>
            </a:pPr>
            <a:r>
              <a:rPr lang="tr-TR" dirty="0">
                <a:latin typeface="Times New Roman" panose="02020603050405020304" pitchFamily="18" charset="0"/>
                <a:ea typeface="Times New Roman" panose="02020603050405020304" pitchFamily="18" charset="0"/>
              </a:rPr>
              <a:t> </a:t>
            </a:r>
          </a:p>
        </p:txBody>
      </p:sp>
    </p:spTree>
    <p:extLst>
      <p:ext uri="{BB962C8B-B14F-4D97-AF65-F5344CB8AC3E}">
        <p14:creationId xmlns:p14="http://schemas.microsoft.com/office/powerpoint/2010/main" val="13732396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40221" y="197346"/>
            <a:ext cx="9101958" cy="5632311"/>
          </a:xfrm>
          <a:prstGeom prst="rect">
            <a:avLst/>
          </a:prstGeom>
        </p:spPr>
        <p:txBody>
          <a:bodyPr wrap="square">
            <a:spAutoFit/>
          </a:bodyPr>
          <a:lstStyle/>
          <a:p>
            <a:r>
              <a:rPr lang="tr-TR" dirty="0" smtClean="0"/>
              <a:t>ORGANİZASYON YAPISINI BELİRLEYEN UNSURLAR</a:t>
            </a:r>
          </a:p>
          <a:p>
            <a:endParaRPr lang="tr-TR" dirty="0" smtClean="0"/>
          </a:p>
          <a:p>
            <a:r>
              <a:rPr lang="tr-TR" dirty="0" smtClean="0"/>
              <a:t>1- AMAÇ (rutin ve belirli, sürekli tekrara dayalı işlerde mekanik, iş çeşitliliği olan durumlarda organik)</a:t>
            </a:r>
          </a:p>
          <a:p>
            <a:endParaRPr lang="tr-TR" dirty="0" smtClean="0"/>
          </a:p>
          <a:p>
            <a:r>
              <a:rPr lang="tr-TR" dirty="0" smtClean="0"/>
              <a:t>MEKANİK</a:t>
            </a:r>
          </a:p>
          <a:p>
            <a:r>
              <a:rPr lang="tr-TR" dirty="0" smtClean="0"/>
              <a:t>İşler uzmanlaşmış işlere bölünmüştür.</a:t>
            </a:r>
          </a:p>
          <a:p>
            <a:r>
              <a:rPr lang="tr-TR" dirty="0" smtClean="0"/>
              <a:t>Görevler katı bir biçimde tanımlanmıştır.</a:t>
            </a:r>
          </a:p>
          <a:p>
            <a:r>
              <a:rPr lang="tr-TR" dirty="0" smtClean="0"/>
              <a:t>Katı yetki düzeni  ve denetim (dışarıdan kontrol)</a:t>
            </a:r>
          </a:p>
          <a:p>
            <a:r>
              <a:rPr lang="tr-TR" dirty="0" smtClean="0"/>
              <a:t>Çok sayıda kural</a:t>
            </a:r>
          </a:p>
          <a:p>
            <a:r>
              <a:rPr lang="tr-TR" dirty="0" smtClean="0"/>
              <a:t>Görevlerin denetimi ve bilgi üretimi üst yönetimce gerçekleştirilir</a:t>
            </a:r>
          </a:p>
          <a:p>
            <a:r>
              <a:rPr lang="tr-TR" dirty="0" smtClean="0"/>
              <a:t>İletişim dikeydir.</a:t>
            </a:r>
          </a:p>
          <a:p>
            <a:endParaRPr lang="tr-TR" dirty="0" smtClean="0"/>
          </a:p>
          <a:p>
            <a:r>
              <a:rPr lang="tr-TR" dirty="0" smtClean="0"/>
              <a:t>ORGANİK</a:t>
            </a:r>
          </a:p>
          <a:p>
            <a:r>
              <a:rPr lang="tr-TR" dirty="0" smtClean="0"/>
              <a:t>Çalışanlar bölümün ortak görevine katkı sağlarlar</a:t>
            </a:r>
          </a:p>
          <a:p>
            <a:r>
              <a:rPr lang="tr-TR" dirty="0" smtClean="0"/>
              <a:t>Görevler çalışanların etkileşimleri yoluyla düzenlenir ve yeniden tanımlanır.</a:t>
            </a:r>
          </a:p>
          <a:p>
            <a:r>
              <a:rPr lang="tr-TR" dirty="0" smtClean="0"/>
              <a:t>Yetki düzeni ve denetim azdır. (oto kontrol)</a:t>
            </a:r>
          </a:p>
          <a:p>
            <a:r>
              <a:rPr lang="tr-TR" dirty="0" smtClean="0"/>
              <a:t>Kurallar azdır.</a:t>
            </a:r>
          </a:p>
          <a:p>
            <a:r>
              <a:rPr lang="tr-TR" dirty="0" smtClean="0"/>
              <a:t>İşlerin denetimi ve bilgi üretimi organizasyonun her yanına dağılmıştır.</a:t>
            </a:r>
          </a:p>
          <a:p>
            <a:r>
              <a:rPr lang="tr-TR" dirty="0" smtClean="0"/>
              <a:t>İletişim yataydır.</a:t>
            </a:r>
            <a:endParaRPr lang="tr-TR" dirty="0"/>
          </a:p>
        </p:txBody>
      </p:sp>
    </p:spTree>
    <p:extLst>
      <p:ext uri="{BB962C8B-B14F-4D97-AF65-F5344CB8AC3E}">
        <p14:creationId xmlns:p14="http://schemas.microsoft.com/office/powerpoint/2010/main" val="32222270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418897" y="1997839"/>
            <a:ext cx="7725103" cy="2308324"/>
          </a:xfrm>
          <a:prstGeom prst="rect">
            <a:avLst/>
          </a:prstGeom>
        </p:spPr>
        <p:txBody>
          <a:bodyPr wrap="square">
            <a:spAutoFit/>
          </a:bodyPr>
          <a:lstStyle/>
          <a:p>
            <a:r>
              <a:rPr lang="tr-TR" dirty="0" smtClean="0"/>
              <a:t>2- İŞBÖLÜMÜ VE UZMANLIK DERECESİ (öncelik kullanılacak teknolojinin ve işlerin nasıl yapılacağının belirlenmesine dayalı uzmanlaşma mı? Yoksa performans ve motivasyon işlerin ve işleri yapacak olanların hep birlikte ele alınmasına mı bağlı olacak?)</a:t>
            </a:r>
          </a:p>
          <a:p>
            <a:endParaRPr lang="tr-TR" dirty="0" smtClean="0"/>
          </a:p>
          <a:p>
            <a:r>
              <a:rPr lang="tr-TR" dirty="0" smtClean="0"/>
              <a:t>3- FORMALLEŞME DERECESİ Bir organizasyonda işler görülürken belirli ilke ve yöntemlerin kullanım derecesidir. Neyin, ne zaman, nerede, nasıl ve kimin tarafından yapılacağının belirlenmesidir.</a:t>
            </a:r>
            <a:endParaRPr lang="tr-TR" dirty="0"/>
          </a:p>
        </p:txBody>
      </p:sp>
    </p:spTree>
    <p:extLst>
      <p:ext uri="{BB962C8B-B14F-4D97-AF65-F5344CB8AC3E}">
        <p14:creationId xmlns:p14="http://schemas.microsoft.com/office/powerpoint/2010/main" val="3001550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3048000" y="1305342"/>
            <a:ext cx="6096000" cy="4247317"/>
          </a:xfrm>
          <a:prstGeom prst="rect">
            <a:avLst/>
          </a:prstGeom>
        </p:spPr>
        <p:txBody>
          <a:bodyPr>
            <a:spAutoFit/>
          </a:bodyPr>
          <a:lstStyle/>
          <a:p>
            <a:r>
              <a:rPr lang="tr-TR" dirty="0" smtClean="0"/>
              <a:t>4- KONTROL ALANI</a:t>
            </a:r>
          </a:p>
          <a:p>
            <a:endParaRPr lang="tr-TR" dirty="0" smtClean="0"/>
          </a:p>
          <a:p>
            <a:r>
              <a:rPr lang="tr-TR" dirty="0" smtClean="0"/>
              <a:t>5- KADEME SAYISI (Basık, sivri)</a:t>
            </a:r>
          </a:p>
          <a:p>
            <a:endParaRPr lang="tr-TR" dirty="0" smtClean="0"/>
          </a:p>
          <a:p>
            <a:r>
              <a:rPr lang="tr-TR" dirty="0" smtClean="0"/>
              <a:t>6- MERKEZİLEŞME DERECESİ</a:t>
            </a:r>
          </a:p>
          <a:p>
            <a:endParaRPr lang="tr-TR" dirty="0" smtClean="0"/>
          </a:p>
          <a:p>
            <a:r>
              <a:rPr lang="tr-TR" dirty="0" smtClean="0"/>
              <a:t>7- ÇARPAŞIKLIK DERECESİ Organizasyonun yatay, dikey ve coğrafi olarak yayılma derecesidir.</a:t>
            </a:r>
          </a:p>
          <a:p>
            <a:endParaRPr lang="tr-TR" dirty="0" smtClean="0"/>
          </a:p>
          <a:p>
            <a:r>
              <a:rPr lang="tr-TR" dirty="0" smtClean="0"/>
              <a:t>8- BÖLÜMLERE AYIRMA</a:t>
            </a:r>
          </a:p>
          <a:p>
            <a:endParaRPr lang="tr-TR" dirty="0" smtClean="0"/>
          </a:p>
          <a:p>
            <a:r>
              <a:rPr lang="tr-TR" dirty="0" smtClean="0"/>
              <a:t>9- EMİR KOMUTA VE KURMAY YAPILARIN OLUŞTURULMASI – KOMİTE VE GRUPLAR</a:t>
            </a:r>
          </a:p>
          <a:p>
            <a:endParaRPr lang="tr-TR" dirty="0" smtClean="0"/>
          </a:p>
          <a:p>
            <a:r>
              <a:rPr lang="tr-TR" dirty="0" smtClean="0"/>
              <a:t>10- HABERLEŞME KANALLARI VE ŞEKLİ</a:t>
            </a:r>
            <a:endParaRPr lang="tr-TR" dirty="0"/>
          </a:p>
        </p:txBody>
      </p:sp>
    </p:spTree>
    <p:extLst>
      <p:ext uri="{BB962C8B-B14F-4D97-AF65-F5344CB8AC3E}">
        <p14:creationId xmlns:p14="http://schemas.microsoft.com/office/powerpoint/2010/main" val="18738493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2413338"/>
            <a:ext cx="6096000" cy="2031325"/>
          </a:xfrm>
          <a:prstGeom prst="rect">
            <a:avLst/>
          </a:prstGeom>
        </p:spPr>
        <p:txBody>
          <a:bodyPr>
            <a:spAutoFit/>
          </a:bodyPr>
          <a:lstStyle/>
          <a:p>
            <a:r>
              <a:rPr lang="tr-TR" dirty="0" smtClean="0"/>
              <a:t>KLASİK (GELENEKSEL) ORGANİZASYON TEORİSİ</a:t>
            </a:r>
          </a:p>
          <a:p>
            <a:endParaRPr lang="tr-TR" dirty="0" smtClean="0"/>
          </a:p>
          <a:p>
            <a:r>
              <a:rPr lang="tr-TR" dirty="0" smtClean="0"/>
              <a:t>1- BİLİMSEL YÖNETİM YAKLAŞIMI</a:t>
            </a:r>
          </a:p>
          <a:p>
            <a:endParaRPr lang="tr-TR" dirty="0" smtClean="0"/>
          </a:p>
          <a:p>
            <a:r>
              <a:rPr lang="tr-TR" dirty="0" smtClean="0"/>
              <a:t>2- YÖNETİM SÜRECİ YAKLAŞIMI</a:t>
            </a:r>
          </a:p>
          <a:p>
            <a:endParaRPr lang="tr-TR" dirty="0" smtClean="0"/>
          </a:p>
          <a:p>
            <a:r>
              <a:rPr lang="tr-TR" dirty="0" smtClean="0"/>
              <a:t>3- BÜROKRASİ YAKLAŞIMI</a:t>
            </a:r>
            <a:endParaRPr lang="tr-TR" dirty="0"/>
          </a:p>
        </p:txBody>
      </p:sp>
    </p:spTree>
    <p:extLst>
      <p:ext uri="{BB962C8B-B14F-4D97-AF65-F5344CB8AC3E}">
        <p14:creationId xmlns:p14="http://schemas.microsoft.com/office/powerpoint/2010/main" val="31742205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557</Words>
  <Application>Microsoft Office PowerPoint</Application>
  <PresentationFormat>Geniş ekran</PresentationFormat>
  <Paragraphs>104</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Calibri</vt:lpstr>
      <vt:lpstr>Calibri Light</vt:lpstr>
      <vt:lpstr>Times New Roman</vt:lpstr>
      <vt:lpstr>Office Teması</vt:lpstr>
      <vt:lpstr>SBF İŞLETME BÖLÜMÜ DAVRANIŞ BİLİMİ DERSİ ISL 104</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SBF İŞLETME BÖLÜMÜ DAVRANIŞ BİLİMİ DERSİ ISL 104</dc:title>
  <dc:creator>MEHMET ARCAN TUZCU</dc:creator>
  <cp:lastModifiedBy>MEHMET ARCAN TUZCU</cp:lastModifiedBy>
  <cp:revision>2</cp:revision>
  <dcterms:created xsi:type="dcterms:W3CDTF">2019-01-21T14:07:01Z</dcterms:created>
  <dcterms:modified xsi:type="dcterms:W3CDTF">2019-01-21T14:11:49Z</dcterms:modified>
</cp:coreProperties>
</file>