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3" r:id="rId14"/>
    <p:sldId id="271" r:id="rId15"/>
    <p:sldId id="272" r:id="rId16"/>
    <p:sldId id="274" r:id="rId17"/>
    <p:sldId id="275" r:id="rId18"/>
    <p:sldId id="276" r:id="rId19"/>
    <p:sldId id="257" r:id="rId20"/>
    <p:sldId id="277" r:id="rId21"/>
    <p:sldId id="278" r:id="rId22"/>
    <p:sldId id="279" r:id="rId23"/>
    <p:sldId id="280" r:id="rId24"/>
    <p:sldId id="281" r:id="rId25"/>
    <p:sldId id="282" r:id="rId26"/>
    <p:sldId id="283" r:id="rId27"/>
    <p:sldId id="286" r:id="rId28"/>
    <p:sldId id="287" r:id="rId29"/>
    <p:sldId id="284" r:id="rId30"/>
    <p:sldId id="285" r:id="rId31"/>
    <p:sldId id="288"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AA6E3C08-4A2B-47B3-9817-9371A860C05F}" type="datetimeFigureOut">
              <a:rPr lang="en-GB" smtClean="0"/>
              <a:pPr/>
              <a:t>20/05/2018</a:t>
            </a:fld>
            <a:endParaRPr lang="en-GB"/>
          </a:p>
        </p:txBody>
      </p:sp>
      <p:sp>
        <p:nvSpPr>
          <p:cNvPr id="16" name="15 Slayt Numarası Yer Tutucusu"/>
          <p:cNvSpPr>
            <a:spLocks noGrp="1"/>
          </p:cNvSpPr>
          <p:nvPr>
            <p:ph type="sldNum" sz="quarter" idx="11"/>
          </p:nvPr>
        </p:nvSpPr>
        <p:spPr/>
        <p:txBody>
          <a:bodyPr/>
          <a:lstStyle/>
          <a:p>
            <a:fld id="{557E75DE-E00D-4119-8FEC-C6FED51C436C}" type="slidenum">
              <a:rPr lang="en-GB" smtClean="0"/>
              <a:pPr/>
              <a:t>‹#›</a:t>
            </a:fld>
            <a:endParaRPr lang="en-GB"/>
          </a:p>
        </p:txBody>
      </p:sp>
      <p:sp>
        <p:nvSpPr>
          <p:cNvPr id="17" name="16 Altbilgi Yer Tutucusu"/>
          <p:cNvSpPr>
            <a:spLocks noGrp="1"/>
          </p:cNvSpPr>
          <p:nvPr>
            <p:ph type="ftr" sz="quarter" idx="12"/>
          </p:nvPr>
        </p:nvSpPr>
        <p:spPr/>
        <p:txBody>
          <a:bodyPr/>
          <a:lstStyle/>
          <a:p>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A6E3C08-4A2B-47B3-9817-9371A860C05F}" type="datetimeFigureOut">
              <a:rPr lang="en-GB" smtClean="0"/>
              <a:pPr/>
              <a:t>20/05/2018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557E75DE-E00D-4119-8FEC-C6FED51C436C}"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A6E3C08-4A2B-47B3-9817-9371A860C05F}" type="datetimeFigureOut">
              <a:rPr lang="en-GB" smtClean="0"/>
              <a:pPr/>
              <a:t>20/05/2018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557E75DE-E00D-4119-8FEC-C6FED51C436C}"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AA6E3C08-4A2B-47B3-9817-9371A860C05F}" type="datetimeFigureOut">
              <a:rPr lang="en-GB" smtClean="0"/>
              <a:pPr/>
              <a:t>20/05/2018</a:t>
            </a:fld>
            <a:endParaRPr lang="en-GB"/>
          </a:p>
        </p:txBody>
      </p:sp>
      <p:sp>
        <p:nvSpPr>
          <p:cNvPr id="15" name="14 Slayt Numarası Yer Tutucusu"/>
          <p:cNvSpPr>
            <a:spLocks noGrp="1"/>
          </p:cNvSpPr>
          <p:nvPr>
            <p:ph type="sldNum" sz="quarter" idx="15"/>
          </p:nvPr>
        </p:nvSpPr>
        <p:spPr/>
        <p:txBody>
          <a:bodyPr/>
          <a:lstStyle>
            <a:lvl1pPr algn="ctr">
              <a:defRPr/>
            </a:lvl1pPr>
          </a:lstStyle>
          <a:p>
            <a:fld id="{557E75DE-E00D-4119-8FEC-C6FED51C436C}" type="slidenum">
              <a:rPr lang="en-GB" smtClean="0"/>
              <a:pPr/>
              <a:t>‹#›</a:t>
            </a:fld>
            <a:endParaRPr lang="en-GB"/>
          </a:p>
        </p:txBody>
      </p:sp>
      <p:sp>
        <p:nvSpPr>
          <p:cNvPr id="16" name="15 Altbilgi Yer Tutucusu"/>
          <p:cNvSpPr>
            <a:spLocks noGrp="1"/>
          </p:cNvSpPr>
          <p:nvPr>
            <p:ph type="ftr" sz="quarter" idx="16"/>
          </p:nvPr>
        </p:nvSpPr>
        <p:spPr/>
        <p:txBody>
          <a:bodyPr/>
          <a:lstStyle/>
          <a:p>
            <a:endParaRPr lang="en-GB"/>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AA6E3C08-4A2B-47B3-9817-9371A860C05F}" type="datetimeFigureOut">
              <a:rPr lang="en-GB" smtClean="0"/>
              <a:pPr/>
              <a:t>20/05/2018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557E75DE-E00D-4119-8FEC-C6FED51C436C}" type="slidenum">
              <a:rPr lang="en-GB" smtClean="0"/>
              <a:pPr/>
              <a:t>‹#›</a:t>
            </a:fld>
            <a:endParaRPr lang="en-GB"/>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AA6E3C08-4A2B-47B3-9817-9371A860C05F}" type="datetimeFigureOut">
              <a:rPr lang="en-GB" smtClean="0"/>
              <a:pPr/>
              <a:t>20/05/2018</a:t>
            </a:fld>
            <a:endParaRPr lang="en-GB"/>
          </a:p>
        </p:txBody>
      </p:sp>
      <p:sp>
        <p:nvSpPr>
          <p:cNvPr id="6" name="5 Altbilgi Yer Tutucusu"/>
          <p:cNvSpPr>
            <a:spLocks noGrp="1"/>
          </p:cNvSpPr>
          <p:nvPr>
            <p:ph type="ftr" sz="quarter" idx="11"/>
          </p:nvPr>
        </p:nvSpPr>
        <p:spPr/>
        <p:txBody>
          <a:bodyPr/>
          <a:lstStyle/>
          <a:p>
            <a:endParaRPr lang="en-GB"/>
          </a:p>
        </p:txBody>
      </p:sp>
      <p:sp>
        <p:nvSpPr>
          <p:cNvPr id="7" name="6 Slayt Numarası Yer Tutucusu"/>
          <p:cNvSpPr>
            <a:spLocks noGrp="1"/>
          </p:cNvSpPr>
          <p:nvPr>
            <p:ph type="sldNum" sz="quarter" idx="12"/>
          </p:nvPr>
        </p:nvSpPr>
        <p:spPr/>
        <p:txBody>
          <a:bodyPr/>
          <a:lstStyle/>
          <a:p>
            <a:fld id="{557E75DE-E00D-4119-8FEC-C6FED51C436C}" type="slidenum">
              <a:rPr lang="en-GB" smtClean="0"/>
              <a:pPr/>
              <a:t>‹#›</a:t>
            </a:fld>
            <a:endParaRPr lang="en-GB"/>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557E75DE-E00D-4119-8FEC-C6FED51C436C}" type="slidenum">
              <a:rPr lang="en-GB" smtClean="0"/>
              <a:pPr/>
              <a:t>‹#›</a:t>
            </a:fld>
            <a:endParaRPr lang="en-GB"/>
          </a:p>
        </p:txBody>
      </p:sp>
      <p:sp>
        <p:nvSpPr>
          <p:cNvPr id="8" name="7 Altbilgi Yer Tutucusu"/>
          <p:cNvSpPr>
            <a:spLocks noGrp="1"/>
          </p:cNvSpPr>
          <p:nvPr>
            <p:ph type="ftr" sz="quarter" idx="11"/>
          </p:nvPr>
        </p:nvSpPr>
        <p:spPr/>
        <p:txBody>
          <a:bodyPr/>
          <a:lstStyle/>
          <a:p>
            <a:endParaRPr lang="en-GB"/>
          </a:p>
        </p:txBody>
      </p:sp>
      <p:sp>
        <p:nvSpPr>
          <p:cNvPr id="7" name="6 Veri Yer Tutucusu"/>
          <p:cNvSpPr>
            <a:spLocks noGrp="1"/>
          </p:cNvSpPr>
          <p:nvPr>
            <p:ph type="dt" sz="half" idx="10"/>
          </p:nvPr>
        </p:nvSpPr>
        <p:spPr/>
        <p:txBody>
          <a:bodyPr/>
          <a:lstStyle/>
          <a:p>
            <a:fld id="{AA6E3C08-4A2B-47B3-9817-9371A860C05F}" type="datetimeFigureOut">
              <a:rPr lang="en-GB" smtClean="0"/>
              <a:pPr/>
              <a:t>20/05/2018</a:t>
            </a:fld>
            <a:endParaRPr lang="en-GB"/>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AA6E3C08-4A2B-47B3-9817-9371A860C05F}" type="datetimeFigureOut">
              <a:rPr lang="en-GB" smtClean="0"/>
              <a:pPr/>
              <a:t>20/05/2018</a:t>
            </a:fld>
            <a:endParaRPr lang="en-GB"/>
          </a:p>
        </p:txBody>
      </p:sp>
      <p:sp>
        <p:nvSpPr>
          <p:cNvPr id="4" name="3 Altbilgi Yer Tutucusu"/>
          <p:cNvSpPr>
            <a:spLocks noGrp="1"/>
          </p:cNvSpPr>
          <p:nvPr>
            <p:ph type="ftr" sz="quarter" idx="11"/>
          </p:nvPr>
        </p:nvSpPr>
        <p:spPr/>
        <p:txBody>
          <a:bodyPr/>
          <a:lstStyle/>
          <a:p>
            <a:endParaRPr lang="en-GB"/>
          </a:p>
        </p:txBody>
      </p:sp>
      <p:sp>
        <p:nvSpPr>
          <p:cNvPr id="5" name="4 Slayt Numarası Yer Tutucusu"/>
          <p:cNvSpPr>
            <a:spLocks noGrp="1"/>
          </p:cNvSpPr>
          <p:nvPr>
            <p:ph type="sldNum" sz="quarter" idx="12"/>
          </p:nvPr>
        </p:nvSpPr>
        <p:spPr/>
        <p:txBody>
          <a:bodyPr/>
          <a:lstStyle/>
          <a:p>
            <a:fld id="{557E75DE-E00D-4119-8FEC-C6FED51C436C}" type="slidenum">
              <a:rPr lang="en-GB" smtClean="0"/>
              <a:pPr/>
              <a:t>‹#›</a:t>
            </a:fld>
            <a:endParaRPr lang="en-GB"/>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A6E3C08-4A2B-47B3-9817-9371A860C05F}" type="datetimeFigureOut">
              <a:rPr lang="en-GB" smtClean="0"/>
              <a:pPr/>
              <a:t>20/05/2018</a:t>
            </a:fld>
            <a:endParaRPr lang="en-GB"/>
          </a:p>
        </p:txBody>
      </p:sp>
      <p:sp>
        <p:nvSpPr>
          <p:cNvPr id="3" name="2 Altbilgi Yer Tutucusu"/>
          <p:cNvSpPr>
            <a:spLocks noGrp="1"/>
          </p:cNvSpPr>
          <p:nvPr>
            <p:ph type="ftr" sz="quarter" idx="11"/>
          </p:nvPr>
        </p:nvSpPr>
        <p:spPr/>
        <p:txBody>
          <a:bodyPr/>
          <a:lstStyle/>
          <a:p>
            <a:endParaRPr lang="en-GB"/>
          </a:p>
        </p:txBody>
      </p:sp>
      <p:sp>
        <p:nvSpPr>
          <p:cNvPr id="4" name="3 Slayt Numarası Yer Tutucusu"/>
          <p:cNvSpPr>
            <a:spLocks noGrp="1"/>
          </p:cNvSpPr>
          <p:nvPr>
            <p:ph type="sldNum" sz="quarter" idx="12"/>
          </p:nvPr>
        </p:nvSpPr>
        <p:spPr/>
        <p:txBody>
          <a:bodyPr/>
          <a:lstStyle/>
          <a:p>
            <a:fld id="{557E75DE-E00D-4119-8FEC-C6FED51C436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AA6E3C08-4A2B-47B3-9817-9371A860C05F}" type="datetimeFigureOut">
              <a:rPr lang="en-GB" smtClean="0"/>
              <a:pPr/>
              <a:t>20/05/2018</a:t>
            </a:fld>
            <a:endParaRPr lang="en-GB"/>
          </a:p>
        </p:txBody>
      </p:sp>
      <p:sp>
        <p:nvSpPr>
          <p:cNvPr id="9" name="8 Slayt Numarası Yer Tutucusu"/>
          <p:cNvSpPr>
            <a:spLocks noGrp="1"/>
          </p:cNvSpPr>
          <p:nvPr>
            <p:ph type="sldNum" sz="quarter" idx="15"/>
          </p:nvPr>
        </p:nvSpPr>
        <p:spPr/>
        <p:txBody>
          <a:bodyPr/>
          <a:lstStyle/>
          <a:p>
            <a:fld id="{557E75DE-E00D-4119-8FEC-C6FED51C436C}" type="slidenum">
              <a:rPr lang="en-GB" smtClean="0"/>
              <a:pPr/>
              <a:t>‹#›</a:t>
            </a:fld>
            <a:endParaRPr lang="en-GB"/>
          </a:p>
        </p:txBody>
      </p:sp>
      <p:sp>
        <p:nvSpPr>
          <p:cNvPr id="10" name="9 Altbilgi Yer Tutucusu"/>
          <p:cNvSpPr>
            <a:spLocks noGrp="1"/>
          </p:cNvSpPr>
          <p:nvPr>
            <p:ph type="ftr" sz="quarter" idx="16"/>
          </p:nvPr>
        </p:nvSpPr>
        <p:spPr/>
        <p:txBody>
          <a:bodyPr/>
          <a:lstStyle/>
          <a:p>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AA6E3C08-4A2B-47B3-9817-9371A860C05F}" type="datetimeFigureOut">
              <a:rPr lang="en-GB" smtClean="0"/>
              <a:pPr/>
              <a:t>20/05/2018</a:t>
            </a:fld>
            <a:endParaRPr lang="en-GB"/>
          </a:p>
        </p:txBody>
      </p:sp>
      <p:sp>
        <p:nvSpPr>
          <p:cNvPr id="9" name="8 Slayt Numarası Yer Tutucusu"/>
          <p:cNvSpPr>
            <a:spLocks noGrp="1"/>
          </p:cNvSpPr>
          <p:nvPr>
            <p:ph type="sldNum" sz="quarter" idx="11"/>
          </p:nvPr>
        </p:nvSpPr>
        <p:spPr/>
        <p:txBody>
          <a:bodyPr/>
          <a:lstStyle/>
          <a:p>
            <a:fld id="{557E75DE-E00D-4119-8FEC-C6FED51C436C}" type="slidenum">
              <a:rPr lang="en-GB" smtClean="0"/>
              <a:pPr/>
              <a:t>‹#›</a:t>
            </a:fld>
            <a:endParaRPr lang="en-GB"/>
          </a:p>
        </p:txBody>
      </p:sp>
      <p:sp>
        <p:nvSpPr>
          <p:cNvPr id="10" name="9 Altbilgi Yer Tutucusu"/>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A6E3C08-4A2B-47B3-9817-9371A860C05F}" type="datetimeFigureOut">
              <a:rPr lang="en-GB" smtClean="0"/>
              <a:pPr/>
              <a:t>20/05/2018</a:t>
            </a:fld>
            <a:endParaRPr lang="en-GB"/>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GB"/>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557E75DE-E00D-4119-8FEC-C6FED51C436C}" type="slidenum">
              <a:rPr lang="en-GB" smtClean="0"/>
              <a:pPr/>
              <a:t>‹#›</a:t>
            </a:fld>
            <a:endParaRPr lang="en-GB"/>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en-GB" dirty="0" smtClean="0"/>
              <a:t>Dr. </a:t>
            </a:r>
            <a:r>
              <a:rPr lang="en-GB" dirty="0" err="1" smtClean="0"/>
              <a:t>Boran</a:t>
            </a:r>
            <a:r>
              <a:rPr lang="en-GB" dirty="0" smtClean="0"/>
              <a:t> A. </a:t>
            </a:r>
            <a:r>
              <a:rPr lang="en-GB" dirty="0" err="1" smtClean="0"/>
              <a:t>Mercan</a:t>
            </a:r>
            <a:endParaRPr lang="en-GB" dirty="0"/>
          </a:p>
        </p:txBody>
      </p:sp>
      <p:sp>
        <p:nvSpPr>
          <p:cNvPr id="2" name="1 Başlık"/>
          <p:cNvSpPr>
            <a:spLocks noGrp="1"/>
          </p:cNvSpPr>
          <p:nvPr>
            <p:ph type="ctrTitle"/>
          </p:nvPr>
        </p:nvSpPr>
        <p:spPr/>
        <p:txBody>
          <a:bodyPr/>
          <a:lstStyle/>
          <a:p>
            <a:r>
              <a:rPr lang="en-GB" b="1" dirty="0"/>
              <a:t>Realism: Neo-positivism &amp; Critical Realism</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Crime can be prevented through the use of situational crime prevention strategies</a:t>
            </a:r>
          </a:p>
          <a:p>
            <a:r>
              <a:rPr lang="en-GB" dirty="0" smtClean="0"/>
              <a:t>“If objective conditions are used to explain crime, spokesmen who use poverty as an explanation of crime should, by the force of their own logic, be prepared to consider the capacity of society to deter crime by raising the risks of crime. But they rarely do. Indeed, those who use poverty as an explanation are largely among the ranks of those who vehemently deny that crime can be deterred” (Wilson, 1975: xiv).</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For rising crime rates, Wilson and Herrnstein (1985) held responsible of young children in one-parent families and saw this was the reason of the failure to develop a decent morality.</a:t>
            </a:r>
          </a:p>
          <a:p>
            <a:r>
              <a:rPr lang="en-GB" dirty="0" smtClean="0"/>
              <a:t>they also indicated the biological deficiency that causes amoral behaviour and offending to occur. </a:t>
            </a:r>
          </a:p>
          <a:p>
            <a:r>
              <a:rPr lang="en-GB" dirty="0" smtClean="0"/>
              <a:t>Return back to the biological positivism in the 18</a:t>
            </a:r>
            <a:r>
              <a:rPr lang="en-GB" baseline="30000" dirty="0" smtClean="0"/>
              <a:t>th</a:t>
            </a:r>
            <a:r>
              <a:rPr lang="en-GB" dirty="0" smtClean="0"/>
              <a:t> and 19</a:t>
            </a:r>
            <a:r>
              <a:rPr lang="en-GB" baseline="30000" dirty="0" smtClean="0"/>
              <a:t>th</a:t>
            </a:r>
            <a:r>
              <a:rPr lang="en-GB" dirty="0" smtClean="0"/>
              <a:t> centuries</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“The existence of biological predispositions means that circumstances that activate behaviour in one person will not do so in another, that social forces cannot deter criminal behaviour in 100% of the population, and that the distribution of crime within and across societies may, to some extent, reflect underlying distributions of constitutional factors. Crime cannot be understood without taking into account predispositions and their biological roots.” (Wilson and Herrnstein, 1985: 103)</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Their position can be interpreted the combination of social genetic approach with the principles of operant psychology</a:t>
            </a:r>
          </a:p>
          <a:p>
            <a:r>
              <a:rPr lang="en-GB" dirty="0" smtClean="0"/>
              <a:t>Physiological terms are limited, instead the point they made basically refers to the conditions that bring out biological factors come to merge with social elements in a way as to generate moral degradation and crime in society.</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en-GB" dirty="0" smtClean="0"/>
              <a:t>“The larger the ratio of the rewards (material and nonmaterial) of </a:t>
            </a:r>
            <a:r>
              <a:rPr lang="en-GB" dirty="0" err="1" smtClean="0"/>
              <a:t>noncrime</a:t>
            </a:r>
            <a:r>
              <a:rPr lang="en-GB" dirty="0" smtClean="0"/>
              <a:t> to the rewards (material and nonmaterial) of crime, the weaker the tendency to commit crimes. The bite of conscience, the approval of peers and any sense of inequity will increase or decrease the total value of crime; the opinions of family, friends, and employers are important benefits of </a:t>
            </a:r>
            <a:r>
              <a:rPr lang="en-GB" dirty="0" err="1" smtClean="0"/>
              <a:t>noncrime</a:t>
            </a:r>
            <a:r>
              <a:rPr lang="en-GB" dirty="0" smtClean="0"/>
              <a:t>, as is the desire to avoid the penalties that can be imposed by the criminal justice system. The strength of any reward declines with time, but people differ in the rate[s] at which they discount the future. The strength of a given reward is also affected by the total supply of </a:t>
            </a:r>
            <a:r>
              <a:rPr lang="en-GB" dirty="0" err="1" smtClean="0"/>
              <a:t>reinforcers</a:t>
            </a:r>
            <a:r>
              <a:rPr lang="en-GB" dirty="0" smtClean="0"/>
              <a:t>.” (Wilson and Herrnstein, 1985: 261)</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en-GB" dirty="0" smtClean="0"/>
              <a:t>Herrnstein and Murray (1994) even further took the argument to the point that personal intelligence influences the offending behaviour</a:t>
            </a:r>
          </a:p>
          <a:p>
            <a:r>
              <a:rPr lang="en-GB" dirty="0" smtClean="0"/>
              <a:t>Special emphasis on ‘cognitively disadvantaged’</a:t>
            </a:r>
          </a:p>
          <a:p>
            <a:r>
              <a:rPr lang="en-GB" dirty="0" smtClean="0"/>
              <a:t>‘many people tend to think of criminals as coming from the wrong side of the tracks. They are correct insofar as that is where people of low cognitive ability disproportionately live.’ (Herrnstein and Murray, 1994: 251)</a:t>
            </a:r>
          </a:p>
          <a:p>
            <a:r>
              <a:rPr lang="en-GB" dirty="0" smtClean="0"/>
              <a:t>For Herrnstein and Murray, people whose IQ scores are  more likely to commit crime</a:t>
            </a:r>
          </a:p>
          <a:p>
            <a:r>
              <a:rPr lang="en-GB" dirty="0" smtClean="0"/>
              <a:t>Social class position and status is not a parameter in their analysis</a:t>
            </a:r>
          </a:p>
          <a:p>
            <a:r>
              <a:rPr lang="en-GB" dirty="0" smtClean="0"/>
              <a:t>They have received a substantial amount of criticism....</a:t>
            </a:r>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Charles Murray (1990) brought back a two-century-old debate in.</a:t>
            </a:r>
          </a:p>
          <a:p>
            <a:r>
              <a:rPr lang="en-GB" dirty="0" smtClean="0"/>
              <a:t>As if in the Victorian epoch, for Murray, the poor should be classified as deserving and undeserving</a:t>
            </a:r>
          </a:p>
          <a:p>
            <a:r>
              <a:rPr lang="en-GB" dirty="0" smtClean="0"/>
              <a:t>Traditional youth socialisation process broke down</a:t>
            </a:r>
          </a:p>
          <a:p>
            <a:r>
              <a:rPr lang="en-GB" dirty="0" smtClean="0"/>
              <a:t>Role modes for the youth drastically changed</a:t>
            </a:r>
          </a:p>
          <a:p>
            <a:r>
              <a:rPr lang="en-GB" dirty="0" smtClean="0"/>
              <a:t>The youth no longer want to work </a:t>
            </a:r>
          </a:p>
          <a:p>
            <a:r>
              <a:rPr lang="en-GB" dirty="0" smtClean="0"/>
              <a:t>Tolerance to idleness and comfort undermines the social cohesion and solidarity in the both sides of Atlantic</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en-GB" dirty="0" smtClean="0"/>
              <a:t>“One class of people was never even called ‘poor’. I came to understand that they simply lived on low incomes, as my own parents had done when they were young. There was another set of people, just a handful of them. These poor people didn’t just lack money. They were defined by their behaviour. Their homes were littered and unkempt. The men in the family were unable to hold a job for more than a few weeks at a time Drunkenness was common. The children grew up ill-schooled and ill-behaved and contributed a disproportionate share of the local juvenile delinquents.” (Murray, 1990: 1)</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en-GB" dirty="0" smtClean="0"/>
              <a:t>For Murray, underclass is the big problem and how the community will respond to it is directly to do with the nature of problem</a:t>
            </a:r>
          </a:p>
          <a:p>
            <a:r>
              <a:rPr lang="en-GB" dirty="0" smtClean="0"/>
              <a:t>The existence of underclass has devastating effects on community life</a:t>
            </a:r>
          </a:p>
          <a:p>
            <a:r>
              <a:rPr lang="en-GB" dirty="0" smtClean="0"/>
              <a:t>Welfare relief leads people to behave irresponsibly and has got direct impact in swelling the number of single-parent families</a:t>
            </a:r>
          </a:p>
          <a:p>
            <a:r>
              <a:rPr lang="en-GB" dirty="0" smtClean="0"/>
              <a:t>The rates of decline in marriages is associated with the rise of crime and deviancy. </a:t>
            </a:r>
          </a:p>
          <a:p>
            <a:r>
              <a:rPr lang="en-GB" dirty="0" smtClean="0"/>
              <a:t>The traditional male roles also declined depending on the single-parenting.</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en-GB" b="1" dirty="0"/>
              <a:t>Left </a:t>
            </a:r>
            <a:r>
              <a:rPr lang="en-GB" b="1" dirty="0" smtClean="0"/>
              <a:t>realist criminology </a:t>
            </a:r>
            <a:r>
              <a:rPr lang="en-GB" dirty="0" smtClean="0"/>
              <a:t>(Critical in theory &amp; method)</a:t>
            </a:r>
          </a:p>
          <a:p>
            <a:endParaRPr lang="en-GB" b="1" dirty="0" smtClean="0"/>
          </a:p>
          <a:p>
            <a:r>
              <a:rPr lang="en-GB" dirty="0" smtClean="0"/>
              <a:t>Jock Young and Roger Matthews</a:t>
            </a:r>
          </a:p>
          <a:p>
            <a:endParaRPr lang="en-GB" dirty="0"/>
          </a:p>
          <a:p>
            <a:r>
              <a:rPr lang="en-GB" dirty="0"/>
              <a:t>The critique of ‘left idealism</a:t>
            </a:r>
            <a:r>
              <a:rPr lang="en-GB" dirty="0" smtClean="0"/>
              <a:t>’</a:t>
            </a:r>
          </a:p>
          <a:p>
            <a:endParaRPr lang="en-GB" dirty="0"/>
          </a:p>
          <a:p>
            <a:r>
              <a:rPr lang="en-GB" dirty="0"/>
              <a:t>The nature of left </a:t>
            </a:r>
            <a:r>
              <a:rPr lang="en-GB" dirty="0" smtClean="0"/>
              <a:t>realism</a:t>
            </a:r>
          </a:p>
          <a:p>
            <a:endParaRPr lang="en-GB" dirty="0"/>
          </a:p>
          <a:p>
            <a:r>
              <a:rPr lang="en-GB" i="1" dirty="0"/>
              <a:t>What Is To Be Done about Law &amp; Order</a:t>
            </a:r>
            <a:r>
              <a:rPr lang="en-GB" i="1" dirty="0" smtClean="0"/>
              <a:t>?</a:t>
            </a:r>
          </a:p>
          <a:p>
            <a:endParaRPr lang="en-GB" i="1" dirty="0"/>
          </a:p>
          <a:p>
            <a:pPr>
              <a:buNone/>
            </a:pPr>
            <a:endParaRPr lang="en-GB" dirty="0"/>
          </a:p>
          <a:p>
            <a:pPr>
              <a:buNone/>
            </a:pPr>
            <a:endParaRPr lang="en-GB" dirty="0"/>
          </a:p>
        </p:txBody>
      </p:sp>
      <p:sp>
        <p:nvSpPr>
          <p:cNvPr id="2" name="1 Başlık"/>
          <p:cNvSpPr>
            <a:spLocks noGrp="1"/>
          </p:cNvSpPr>
          <p:nvPr>
            <p:ph type="title"/>
          </p:nvPr>
        </p:nvSpPr>
        <p:spPr/>
        <p:txBody>
          <a:bodyPr/>
          <a:lstStyle/>
          <a:p>
            <a:pPr algn="ctr"/>
            <a:r>
              <a:rPr lang="en-GB" dirty="0" smtClean="0"/>
              <a:t>Left Realism</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77500" lnSpcReduction="20000"/>
          </a:bodyPr>
          <a:lstStyle/>
          <a:p>
            <a:r>
              <a:rPr lang="en-GB" dirty="0" smtClean="0"/>
              <a:t>What is “realism”?</a:t>
            </a:r>
          </a:p>
          <a:p>
            <a:pPr>
              <a:buFontTx/>
              <a:buChar char="-"/>
            </a:pPr>
            <a:r>
              <a:rPr lang="en-GB" dirty="0" smtClean="0"/>
              <a:t>Epistemological considerations</a:t>
            </a:r>
          </a:p>
          <a:p>
            <a:pPr marL="514350" indent="-514350">
              <a:buAutoNum type="arabicParenR"/>
            </a:pPr>
            <a:r>
              <a:rPr lang="en-GB" dirty="0" smtClean="0"/>
              <a:t>Naive (empirical) realism</a:t>
            </a:r>
          </a:p>
          <a:p>
            <a:pPr marL="514350" indent="-514350">
              <a:buAutoNum type="arabicParenR"/>
            </a:pPr>
            <a:r>
              <a:rPr lang="en-GB" dirty="0" smtClean="0"/>
              <a:t>Critical realism</a:t>
            </a:r>
          </a:p>
          <a:p>
            <a:pPr>
              <a:buNone/>
            </a:pPr>
            <a:endParaRPr lang="en-GB" dirty="0" smtClean="0"/>
          </a:p>
          <a:p>
            <a:r>
              <a:rPr lang="en-GB" dirty="0" smtClean="0"/>
              <a:t>Right realist criminology</a:t>
            </a:r>
          </a:p>
          <a:p>
            <a:r>
              <a:rPr lang="en-GB" dirty="0" smtClean="0"/>
              <a:t>Left realist criminology </a:t>
            </a:r>
          </a:p>
          <a:p>
            <a:pPr>
              <a:buFontTx/>
              <a:buChar char="-"/>
            </a:pPr>
            <a:r>
              <a:rPr lang="en-GB" dirty="0" smtClean="0"/>
              <a:t>British </a:t>
            </a:r>
          </a:p>
          <a:p>
            <a:pPr>
              <a:buFontTx/>
              <a:buChar char="-"/>
            </a:pPr>
            <a:r>
              <a:rPr lang="en-GB" dirty="0" smtClean="0"/>
              <a:t>a critique of elements of radical </a:t>
            </a:r>
          </a:p>
          <a:p>
            <a:pPr>
              <a:buFontTx/>
              <a:buChar char="-"/>
            </a:pPr>
            <a:r>
              <a:rPr lang="en-GB" dirty="0" smtClean="0"/>
              <a:t>Marxist approaches</a:t>
            </a:r>
          </a:p>
          <a:p>
            <a:pPr>
              <a:buFontTx/>
              <a:buChar char="-"/>
            </a:pPr>
            <a:r>
              <a:rPr lang="en-GB" dirty="0" smtClean="0"/>
              <a:t>Against neo-liberal economic policies </a:t>
            </a:r>
          </a:p>
          <a:p>
            <a:pPr>
              <a:buFontTx/>
              <a:buChar char="-"/>
            </a:pPr>
            <a:r>
              <a:rPr lang="en-GB" dirty="0" smtClean="0"/>
              <a:t> criminology: no  practical value  </a:t>
            </a:r>
            <a:endParaRPr lang="en-GB" dirty="0"/>
          </a:p>
          <a:p>
            <a:pPr>
              <a:buFontTx/>
              <a:buChar char="-"/>
            </a:pPr>
            <a:r>
              <a:rPr lang="en-GB" dirty="0" smtClean="0"/>
              <a:t>ignored the very real impact of crime on the most vulnerable members of society</a:t>
            </a:r>
            <a:endParaRPr lang="en-GB" dirty="0"/>
          </a:p>
        </p:txBody>
      </p:sp>
      <p:sp>
        <p:nvSpPr>
          <p:cNvPr id="2" name="1 Başlık"/>
          <p:cNvSpPr>
            <a:spLocks noGrp="1"/>
          </p:cNvSpPr>
          <p:nvPr>
            <p:ph type="title"/>
          </p:nvPr>
        </p:nvSpPr>
        <p:spPr/>
        <p:txBody>
          <a:bodyPr/>
          <a:lstStyle/>
          <a:p>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en-GB" dirty="0" smtClean="0"/>
              <a:t>Radical criminology tended to be socialist</a:t>
            </a:r>
          </a:p>
          <a:p>
            <a:r>
              <a:rPr lang="en-GB" dirty="0" smtClean="0"/>
              <a:t>However, left realist criminology tends to be social democratic:</a:t>
            </a:r>
          </a:p>
          <a:p>
            <a:r>
              <a:rPr lang="en-GB" dirty="0" smtClean="0"/>
              <a:t>“It is unrealistic to suggest that the problem of crime like mugging is merely the problem of </a:t>
            </a:r>
            <a:r>
              <a:rPr lang="en-GB" dirty="0" err="1" smtClean="0"/>
              <a:t>mis</a:t>
            </a:r>
            <a:r>
              <a:rPr lang="en-GB" dirty="0" smtClean="0"/>
              <a:t>-categorization and concomitant moral panics. If we choose to embrace this liberal position, we leave the political arena open to conservative campaigns for law and order – for, however exaggerated and distorted the arguments conservatives may marshal, the reality of crime in the streets </a:t>
            </a:r>
            <a:r>
              <a:rPr lang="en-GB" i="1" dirty="0" smtClean="0"/>
              <a:t>can be the reality of human suffering and </a:t>
            </a:r>
            <a:r>
              <a:rPr lang="en-GB" dirty="0" smtClean="0"/>
              <a:t>personal disaster. (Young, 1975)” (</a:t>
            </a:r>
            <a:r>
              <a:rPr lang="en-GB" dirty="0" err="1" smtClean="0"/>
              <a:t>Newburn</a:t>
            </a:r>
            <a:r>
              <a:rPr lang="en-GB" dirty="0" smtClean="0"/>
              <a:t>, 2007: 282)</a:t>
            </a:r>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en-GB" dirty="0" smtClean="0"/>
              <a:t>Left idealism, they argued, assumed that crime occurred within the working class because of poverty, and that crime was an attempt to redress their balance in our inequitable society. To blame the poor for their criminality is to blame the victim and it is the crimes of the powerful, rather than the powerless, that should preoccupy us. The crimes of the powerless are, in fact, generally petty and the fact that it is such crimes that are the predominant focus of the criminal justice system illustrates the way in which the criminal law functions to protect the interests of the wealthy. The core of the critique focused on left idealism’s:</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Crime is something real ‘out-there’</a:t>
            </a:r>
          </a:p>
          <a:p>
            <a:r>
              <a:rPr lang="en-GB" dirty="0" smtClean="0"/>
              <a:t>Crime affects human life and makes people suffer from its physical, social and psychological consequences</a:t>
            </a:r>
          </a:p>
          <a:p>
            <a:r>
              <a:rPr lang="en-GB" dirty="0" smtClean="0"/>
              <a:t>There needs to be something done to prevent or compensate its consequences</a:t>
            </a:r>
          </a:p>
          <a:p>
            <a:r>
              <a:rPr lang="en-GB" dirty="0" smtClean="0"/>
              <a:t>It can be taken as the revolt or outrage against the affluent side of society</a:t>
            </a:r>
          </a:p>
          <a:p>
            <a:r>
              <a:rPr lang="en-GB" dirty="0" smtClean="0"/>
              <a:t>It affects everyone in the community</a:t>
            </a:r>
          </a:p>
          <a:p>
            <a:r>
              <a:rPr lang="en-GB" dirty="0" smtClean="0"/>
              <a:t>Thus, we need a ‘realistic’ approach</a:t>
            </a:r>
          </a:p>
          <a:p>
            <a:r>
              <a:rPr lang="en-GB" dirty="0" smtClean="0"/>
              <a:t>Left realism sets in to respond to the problem of crime</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en-GB" dirty="0" smtClean="0"/>
              <a:t>Left  realism starts out with the critique of radical criminology and left idealism that claims:</a:t>
            </a:r>
          </a:p>
          <a:p>
            <a:r>
              <a:rPr lang="en-GB" dirty="0" smtClean="0"/>
              <a:t>Crime is the means of correcting socio-economic inequalities on the side of the working-class</a:t>
            </a:r>
          </a:p>
          <a:p>
            <a:r>
              <a:rPr lang="en-GB" dirty="0" smtClean="0"/>
              <a:t>The poor should be conceived as the weak in comparison to the upper classes’ wealth  and power  in securing themselves from the hands of criminal justice</a:t>
            </a:r>
          </a:p>
          <a:p>
            <a:r>
              <a:rPr lang="en-GB" dirty="0" smtClean="0"/>
              <a:t>The crimes of the poor  and working class are majorly in the category of petty crime</a:t>
            </a:r>
          </a:p>
          <a:p>
            <a:r>
              <a:rPr lang="en-GB" dirty="0" smtClean="0"/>
              <a:t>Petty crimes draws so much attention of the criminal justice system that crimes of the powerful disappear before the eyes of public</a:t>
            </a:r>
          </a:p>
          <a:p>
            <a:pPr>
              <a:buNone/>
            </a:pPr>
            <a:r>
              <a:rPr lang="en-GB" dirty="0" smtClean="0"/>
              <a:t>Left realism is opposed to these arguments of Left idealists...</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en-GB" dirty="0" smtClean="0"/>
              <a:t>“The core of the critique focused on left idealism’s:</a:t>
            </a:r>
          </a:p>
          <a:p>
            <a:pPr marL="514350" indent="-514350">
              <a:buAutoNum type="arabicParenR"/>
            </a:pPr>
            <a:r>
              <a:rPr lang="en-GB" b="1" dirty="0" smtClean="0"/>
              <a:t>Utopianism –</a:t>
            </a:r>
            <a:r>
              <a:rPr lang="en-GB" dirty="0" smtClean="0"/>
              <a:t> It has continued to adhere to the view that some form of crime-free future is possible if only social structural conditions could be changed. One consequence of this is that left idealism is accused of focusing on unrealistic and unachievable political change, and of failing to focus on more practical policy changes which would improve people’s lives.</a:t>
            </a:r>
          </a:p>
          <a:p>
            <a:pPr marL="514350" indent="-514350">
              <a:buAutoNum type="arabicParenR"/>
            </a:pPr>
            <a:r>
              <a:rPr lang="en-GB" dirty="0" smtClean="0"/>
              <a:t> </a:t>
            </a:r>
            <a:r>
              <a:rPr lang="en-GB" b="1" dirty="0" smtClean="0"/>
              <a:t>Romanticism –</a:t>
            </a:r>
            <a:r>
              <a:rPr lang="en-GB" dirty="0" smtClean="0"/>
              <a:t> Left idealism has </a:t>
            </a:r>
            <a:r>
              <a:rPr lang="en-GB" dirty="0" err="1" smtClean="0"/>
              <a:t>continuedto</a:t>
            </a:r>
            <a:r>
              <a:rPr lang="en-GB" dirty="0" smtClean="0"/>
              <a:t> view much crime as a form of primitive rebellion, has excused it and failed to understand and appreciate the harm caused. As David </a:t>
            </a:r>
            <a:r>
              <a:rPr lang="en-GB" dirty="0" err="1" smtClean="0"/>
              <a:t>Matza</a:t>
            </a:r>
            <a:r>
              <a:rPr lang="en-GB" dirty="0" smtClean="0"/>
              <a:t> (1969: 44) put it, ‘Romance, as always, obscures the seamier and more mundane aspects of the world.’” (</a:t>
            </a:r>
            <a:r>
              <a:rPr lang="en-GB" dirty="0" err="1" smtClean="0"/>
              <a:t>Newburn</a:t>
            </a:r>
            <a:r>
              <a:rPr lang="en-GB" dirty="0" smtClean="0"/>
              <a:t>, 2007, 283)</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pPr marL="514350" indent="-514350">
              <a:buAutoNum type="arabicParenR"/>
            </a:pPr>
            <a:r>
              <a:rPr lang="en-GB" b="1" dirty="0" smtClean="0"/>
              <a:t>“Naive anti-empiricism –</a:t>
            </a:r>
            <a:r>
              <a:rPr lang="en-GB" dirty="0" smtClean="0"/>
              <a:t> Left realists accuse their idealist colleagues of ignoring evidence not only about the impact of criminal victimisation, but also about its extent. Whereas idealists are scornful of data suggesting that crime had been increasing during the 1970s and 1980s, realists, not least via local crime surveys, adopted a position that, whilst retaining a scepticism about </a:t>
            </a:r>
            <a:r>
              <a:rPr lang="en-GB" dirty="0" err="1" smtClean="0"/>
              <a:t>offi</a:t>
            </a:r>
            <a:r>
              <a:rPr lang="en-GB" dirty="0" smtClean="0"/>
              <a:t> </a:t>
            </a:r>
            <a:r>
              <a:rPr lang="en-GB" dirty="0" err="1" smtClean="0"/>
              <a:t>cial</a:t>
            </a:r>
            <a:r>
              <a:rPr lang="en-GB" dirty="0" smtClean="0"/>
              <a:t> measures, nonetheless accepted that crime had been increasing.</a:t>
            </a:r>
          </a:p>
          <a:p>
            <a:pPr marL="514350" indent="-514350">
              <a:buAutoNum type="arabicParenR"/>
            </a:pPr>
            <a:r>
              <a:rPr lang="en-GB" dirty="0" smtClean="0"/>
              <a:t> </a:t>
            </a:r>
            <a:r>
              <a:rPr lang="en-GB" b="1" dirty="0" smtClean="0"/>
              <a:t>Naive abolitionism –</a:t>
            </a:r>
            <a:r>
              <a:rPr lang="en-GB" dirty="0" smtClean="0"/>
              <a:t> It has clung to the view that the closure of institutions and the limiting of the criminal justice system would be an uncritical good.” (</a:t>
            </a:r>
            <a:r>
              <a:rPr lang="en-GB" dirty="0" err="1" smtClean="0"/>
              <a:t>Newburn</a:t>
            </a:r>
            <a:r>
              <a:rPr lang="en-GB" dirty="0" smtClean="0"/>
              <a:t>, 2007: 283)</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“The central tenet of left realism is to reflect the reality of crime, that is in its origins, its nature and its impact. This involves a rejection of tendencies to romanticize crime or to </a:t>
            </a:r>
            <a:r>
              <a:rPr lang="en-GB" dirty="0" err="1" smtClean="0"/>
              <a:t>pathologize</a:t>
            </a:r>
            <a:r>
              <a:rPr lang="en-GB" dirty="0" smtClean="0"/>
              <a:t> it, to analyse solely from the point of view of the administration of crime or the criminal actor, to underestimate crime or to exaggerate it . . . Most importantly, it is realism which informs our notion of practice: in answering what can be done about the problems of crime and social control.” (Young, 1986: 21)</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en-GB" dirty="0" smtClean="0"/>
              <a:t>Jock Young (1992) sheds light on the processes that gave birth to the left realism</a:t>
            </a:r>
          </a:p>
          <a:p>
            <a:r>
              <a:rPr lang="en-GB" b="1" dirty="0" smtClean="0"/>
              <a:t>a) The aetiological crisis</a:t>
            </a:r>
            <a:r>
              <a:rPr lang="en-GB" dirty="0" smtClean="0"/>
              <a:t>: the problem of identifying the right cause-effect relationship; apparently the rise of crime lays somewhere else not in the behavioural deficiency of people; need to identify socio-economic problems and the role of agents</a:t>
            </a:r>
          </a:p>
          <a:p>
            <a:r>
              <a:rPr lang="en-GB" b="1" dirty="0" smtClean="0"/>
              <a:t>b) </a:t>
            </a:r>
            <a:r>
              <a:rPr lang="en-GB" dirty="0" smtClean="0"/>
              <a:t>No matter how the size of the law enforcement agencies and criminal justice capacity has expanded, the rise of crime could not be reduced. Administrative criminology was responsible of this, which induces an amalgamation of neo-classicism and social positivism</a:t>
            </a:r>
          </a:p>
          <a:p>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endParaRPr lang="en-GB" dirty="0" smtClean="0"/>
          </a:p>
          <a:p>
            <a:r>
              <a:rPr lang="en-GB" b="1" dirty="0" smtClean="0"/>
              <a:t>d) </a:t>
            </a:r>
            <a:r>
              <a:rPr lang="en-GB" dirty="0" smtClean="0"/>
              <a:t>Victimization is totally out of question; victims and the damage given to them are invisible</a:t>
            </a:r>
          </a:p>
          <a:p>
            <a:endParaRPr lang="en-GB" dirty="0" smtClean="0"/>
          </a:p>
          <a:p>
            <a:r>
              <a:rPr lang="en-GB" b="1" dirty="0" smtClean="0"/>
              <a:t>e) </a:t>
            </a:r>
            <a:r>
              <a:rPr lang="en-GB" dirty="0" smtClean="0"/>
              <a:t>There was a rising public attention to the need of criticism of law enforcement agencies in steering criminal justice procedure and  need for the democratic service accountability.</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endParaRPr lang="en-GB"/>
          </a:p>
        </p:txBody>
      </p:sp>
      <p:pic>
        <p:nvPicPr>
          <p:cNvPr id="4" name="3 İçerik Yer Tutucusu" descr="Image result for what is to be done about law and order"/>
          <p:cNvPicPr>
            <a:picLocks noGrp="1"/>
          </p:cNvPicPr>
          <p:nvPr>
            <p:ph idx="1"/>
          </p:nvPr>
        </p:nvPicPr>
        <p:blipFill>
          <a:blip r:embed="rId2" cstate="print"/>
          <a:srcRect/>
          <a:stretch>
            <a:fillRect/>
          </a:stretch>
        </p:blipFill>
        <p:spPr bwMode="auto">
          <a:xfrm>
            <a:off x="2699792" y="1340768"/>
            <a:ext cx="3456384" cy="4608512"/>
          </a:xfrm>
          <a:prstGeom prst="rect">
            <a:avLst/>
          </a:prstGeom>
          <a:noFill/>
          <a:ln w="9525">
            <a:noFill/>
            <a:miter lim="800000"/>
            <a:headEnd/>
            <a:tailEnd/>
          </a:ln>
        </p:spPr>
      </p:pic>
      <p:sp>
        <p:nvSpPr>
          <p:cNvPr id="5" name="4 Metin kutusu"/>
          <p:cNvSpPr txBox="1"/>
          <p:nvPr/>
        </p:nvSpPr>
        <p:spPr>
          <a:xfrm>
            <a:off x="2339752" y="6093296"/>
            <a:ext cx="3888432" cy="369332"/>
          </a:xfrm>
          <a:prstGeom prst="rect">
            <a:avLst/>
          </a:prstGeom>
          <a:noFill/>
        </p:spPr>
        <p:txBody>
          <a:bodyPr wrap="square" rtlCol="0">
            <a:spAutoFit/>
          </a:bodyPr>
          <a:lstStyle/>
          <a:p>
            <a:pPr algn="ctr"/>
            <a:r>
              <a:rPr lang="en-GB" dirty="0" smtClean="0"/>
              <a:t>Source: </a:t>
            </a:r>
            <a:r>
              <a:rPr lang="en-GB" dirty="0" err="1" smtClean="0"/>
              <a:t>AbeBooks</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Realism resembles positivism at two points</a:t>
            </a:r>
            <a:r>
              <a:rPr lang="en-GB" i="1" dirty="0" smtClean="0"/>
              <a:t>: </a:t>
            </a:r>
          </a:p>
          <a:p>
            <a:r>
              <a:rPr lang="en-GB" dirty="0" smtClean="0"/>
              <a:t>first of all, realism uses the natural science approach to the collection of data and to the explanation of social facts,</a:t>
            </a:r>
          </a:p>
          <a:p>
            <a:r>
              <a:rPr lang="en-GB" dirty="0" smtClean="0"/>
              <a:t>Secondly,  the assumption that there is  something ‘out-there’, something external reality awaiting to be discovered; what is called as reality is independent of our descriptions</a:t>
            </a:r>
          </a:p>
          <a:p>
            <a:r>
              <a:rPr lang="en-GB" dirty="0" smtClean="0"/>
              <a:t>There are two strands of realism: empirical (naive) and critical</a:t>
            </a:r>
            <a:endParaRPr lang="en-GB" dirty="0"/>
          </a:p>
        </p:txBody>
      </p:sp>
      <p:sp>
        <p:nvSpPr>
          <p:cNvPr id="3" name="2 Başlık"/>
          <p:cNvSpPr>
            <a:spLocks noGrp="1"/>
          </p:cNvSpPr>
          <p:nvPr>
            <p:ph type="title"/>
          </p:nvPr>
        </p:nvSpPr>
        <p:spPr/>
        <p:txBody>
          <a:bodyPr/>
          <a:lstStyle/>
          <a:p>
            <a:r>
              <a:rPr lang="en-GB" dirty="0" smtClean="0"/>
              <a:t>What is realism?</a:t>
            </a:r>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10000"/>
          </a:bodyPr>
          <a:lstStyle/>
          <a:p>
            <a:r>
              <a:rPr lang="en-GB" dirty="0" smtClean="0"/>
              <a:t>John Lea and Jock Young  </a:t>
            </a:r>
            <a:r>
              <a:rPr lang="en-GB" i="1" dirty="0" smtClean="0"/>
              <a:t>What is to be Done about Law &amp; Order? (1984) </a:t>
            </a:r>
            <a:r>
              <a:rPr lang="en-GB" dirty="0" smtClean="0"/>
              <a:t>set the terms for realistic criminology </a:t>
            </a:r>
          </a:p>
          <a:p>
            <a:pPr marL="514350" indent="-514350">
              <a:buAutoNum type="arabicParenR"/>
            </a:pPr>
            <a:r>
              <a:rPr lang="en-GB" dirty="0" smtClean="0"/>
              <a:t>Crime is a real problem</a:t>
            </a:r>
          </a:p>
          <a:p>
            <a:pPr marL="514350" indent="-514350">
              <a:buAutoNum type="arabicParenR"/>
            </a:pPr>
            <a:r>
              <a:rPr lang="en-GB" dirty="0" smtClean="0"/>
              <a:t>One must look at behind what is known as crime and order and understand social structures </a:t>
            </a:r>
          </a:p>
          <a:p>
            <a:pPr marL="514350" indent="-514350">
              <a:buAutoNum type="arabicParenR"/>
            </a:pPr>
            <a:r>
              <a:rPr lang="en-GB" dirty="0" smtClean="0"/>
              <a:t> Control and punishment is something that needs to be considered seriously</a:t>
            </a:r>
          </a:p>
          <a:p>
            <a:pPr marL="514350" indent="-514350">
              <a:buAutoNum type="arabicParenR"/>
            </a:pPr>
            <a:r>
              <a:rPr lang="en-GB" dirty="0" smtClean="0"/>
              <a:t>One must take into account the conditions of offender and victim, and look for the conditions of protecting victims</a:t>
            </a:r>
          </a:p>
          <a:p>
            <a:pPr marL="514350" indent="-514350">
              <a:buAutoNum type="arabicParenR"/>
            </a:pPr>
            <a:r>
              <a:rPr lang="en-GB" dirty="0" smtClean="0"/>
              <a:t>There apparently needs a democratic policing  and  the cooperation between police and wider public</a:t>
            </a:r>
          </a:p>
          <a:p>
            <a:pPr marL="514350" indent="-514350">
              <a:buAutoNum type="arabicParenR"/>
            </a:pPr>
            <a:r>
              <a:rPr lang="en-GB" dirty="0" smtClean="0"/>
              <a:t>The rise of poverty and deprivation should also be considered in making new policies</a:t>
            </a:r>
          </a:p>
          <a:p>
            <a:pPr marL="514350" indent="-514350">
              <a:buAutoNum type="arabicParenR"/>
            </a:pPr>
            <a:endParaRPr lang="en-GB" dirty="0" smtClean="0"/>
          </a:p>
          <a:p>
            <a:pPr marL="514350" indent="-514350">
              <a:buAutoNum type="arabicParenR"/>
            </a:pP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en-GB" dirty="0" smtClean="0"/>
              <a:t>Left realism:</a:t>
            </a:r>
          </a:p>
          <a:p>
            <a:pPr marL="514350" indent="-514350">
              <a:buAutoNum type="arabicParenR"/>
            </a:pPr>
            <a:r>
              <a:rPr lang="en-GB" dirty="0" smtClean="0"/>
              <a:t>rejects utopianism in favour of democratic socialism</a:t>
            </a:r>
          </a:p>
          <a:p>
            <a:pPr marL="514350" indent="-514350">
              <a:buAutoNum type="arabicParenR"/>
            </a:pPr>
            <a:r>
              <a:rPr lang="en-GB" dirty="0" smtClean="0"/>
              <a:t>accepts legal definitions of crime</a:t>
            </a:r>
          </a:p>
          <a:p>
            <a:pPr marL="514350" indent="-514350">
              <a:buAutoNum type="arabicParenR"/>
            </a:pPr>
            <a:r>
              <a:rPr lang="en-GB" dirty="0" smtClean="0"/>
              <a:t>focuses on crime as perceived by victims</a:t>
            </a:r>
          </a:p>
          <a:p>
            <a:pPr marL="514350" indent="-514350">
              <a:buAutoNum type="arabicParenR"/>
            </a:pPr>
            <a:r>
              <a:rPr lang="en-GB" dirty="0" smtClean="0"/>
              <a:t>stresses fear of crime as rational</a:t>
            </a:r>
          </a:p>
          <a:p>
            <a:pPr marL="514350" indent="-514350">
              <a:buAutoNum type="arabicParenR"/>
            </a:pPr>
            <a:r>
              <a:rPr lang="en-GB" dirty="0" smtClean="0"/>
              <a:t>reworks </a:t>
            </a:r>
            <a:r>
              <a:rPr lang="en-GB" dirty="0" err="1" smtClean="0"/>
              <a:t>subcultural</a:t>
            </a:r>
            <a:r>
              <a:rPr lang="en-GB" dirty="0" smtClean="0"/>
              <a:t>, anomie and structural conflict theories</a:t>
            </a:r>
          </a:p>
          <a:p>
            <a:pPr marL="514350" indent="-514350">
              <a:buAutoNum type="arabicParenR"/>
            </a:pPr>
            <a:r>
              <a:rPr lang="en-GB" dirty="0" smtClean="0"/>
              <a:t>assumes crime caused by relative deprivation, social injustice and marginalisation</a:t>
            </a:r>
          </a:p>
          <a:p>
            <a:pPr marL="514350" indent="-514350">
              <a:buAutoNum type="arabicParenR"/>
            </a:pPr>
            <a:r>
              <a:rPr lang="en-GB" dirty="0" smtClean="0"/>
              <a:t>prioritise social justice via programmes of crime prevention. (Source: </a:t>
            </a:r>
            <a:r>
              <a:rPr lang="en-GB" dirty="0" err="1" smtClean="0"/>
              <a:t>Newburn</a:t>
            </a:r>
            <a:r>
              <a:rPr lang="en-GB" smtClean="0"/>
              <a:t>, 2007: 290)</a:t>
            </a:r>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en-GB" dirty="0" smtClean="0"/>
              <a:t>Empirical realism posits that</a:t>
            </a:r>
            <a:r>
              <a:rPr lang="en-GB" i="1" dirty="0" smtClean="0"/>
              <a:t>.</a:t>
            </a:r>
            <a:r>
              <a:rPr lang="en-GB" dirty="0" smtClean="0"/>
              <a:t> reality can be comprehended by the use of relevant method and techniques. </a:t>
            </a:r>
          </a:p>
          <a:p>
            <a:r>
              <a:rPr lang="en-GB" dirty="0" smtClean="0"/>
              <a:t>Naive (empirical) realism assumes that there is a perfect match between reality and the terms we use to describe it. </a:t>
            </a:r>
          </a:p>
          <a:p>
            <a:r>
              <a:rPr lang="en-GB" dirty="0" smtClean="0"/>
              <a:t>Such an assumption ‘fails to recognise that there are enduring structures and generative mechanisms underlying and producing observable phenomena an events’ and is therefore ‘superficial’ (</a:t>
            </a:r>
            <a:r>
              <a:rPr lang="en-GB" dirty="0" err="1" smtClean="0"/>
              <a:t>Bhaskar</a:t>
            </a:r>
            <a:r>
              <a:rPr lang="en-GB" dirty="0" smtClean="0"/>
              <a:t> 1989: 2). </a:t>
            </a:r>
          </a:p>
          <a:p>
            <a:r>
              <a:rPr lang="en-GB" dirty="0" smtClean="0"/>
              <a:t>That’s why critical realism has emerged</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20000"/>
          </a:bodyPr>
          <a:lstStyle/>
          <a:p>
            <a:r>
              <a:rPr lang="en-GB" dirty="0" smtClean="0"/>
              <a:t>Critical realism recognizes the external reality of the social world  but takes an active position in the transformation of the world as we know.</a:t>
            </a:r>
          </a:p>
          <a:p>
            <a:r>
              <a:rPr lang="en-GB" dirty="0" smtClean="0"/>
              <a:t>This depends on our knowledge of the social world and the means to change &amp; transform it</a:t>
            </a:r>
          </a:p>
          <a:p>
            <a:r>
              <a:rPr lang="en-GB" dirty="0" smtClean="0"/>
              <a:t>As </a:t>
            </a:r>
            <a:r>
              <a:rPr lang="en-GB" dirty="0" err="1" smtClean="0"/>
              <a:t>Bhaskar</a:t>
            </a:r>
            <a:r>
              <a:rPr lang="en-GB" dirty="0" smtClean="0"/>
              <a:t> (1989: 2) argues , ‘we will only be able to understand—and so change—the social world if we identify the structures at work that generate those events and discourses. . . . These structures are not spontaneously apparent in the observable pattern of events; they can only be identified through the practical and theoretical work of the social sciences’ </a:t>
            </a:r>
          </a:p>
          <a:p>
            <a:r>
              <a:rPr lang="en-GB" dirty="0" smtClean="0"/>
              <a:t>That is to say, things are not like as they seem to us, so there are structures beneath what is seen.</a:t>
            </a:r>
          </a:p>
          <a:p>
            <a:r>
              <a:rPr lang="en-GB" dirty="0" smtClean="0"/>
              <a:t>Even natural science methods and others become the means to explore and identify  what is given to us</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b="1" dirty="0" smtClean="0"/>
              <a:t>Right realism</a:t>
            </a:r>
          </a:p>
          <a:p>
            <a:r>
              <a:rPr lang="en-GB" i="1" dirty="0" smtClean="0"/>
              <a:t>Thinking about Crime</a:t>
            </a:r>
          </a:p>
          <a:p>
            <a:r>
              <a:rPr lang="en-GB" dirty="0" smtClean="0"/>
              <a:t>Distinguishing left and right realism</a:t>
            </a:r>
          </a:p>
          <a:p>
            <a:r>
              <a:rPr lang="en-GB" dirty="0" smtClean="0"/>
              <a:t>Wilson and Herrnstein</a:t>
            </a:r>
          </a:p>
          <a:p>
            <a:r>
              <a:rPr lang="en-GB" dirty="0" smtClean="0"/>
              <a:t>Murray and the ‘underclass</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r>
              <a:rPr lang="en-GB" dirty="0" smtClean="0"/>
              <a:t>The Rise of Right Realism</a:t>
            </a:r>
            <a:endParaRPr lang="en-GB" dirty="0"/>
          </a:p>
        </p:txBody>
      </p:sp>
      <p:pic>
        <p:nvPicPr>
          <p:cNvPr id="4" name="3 İçerik Yer Tutucusu" descr="Image result"/>
          <p:cNvPicPr>
            <a:picLocks noGrp="1"/>
          </p:cNvPicPr>
          <p:nvPr>
            <p:ph idx="1"/>
          </p:nvPr>
        </p:nvPicPr>
        <p:blipFill>
          <a:blip r:embed="rId2" cstate="print"/>
          <a:srcRect/>
          <a:stretch>
            <a:fillRect/>
          </a:stretch>
        </p:blipFill>
        <p:spPr bwMode="auto">
          <a:xfrm>
            <a:off x="467544" y="1628800"/>
            <a:ext cx="2448272" cy="4320480"/>
          </a:xfrm>
          <a:prstGeom prst="rect">
            <a:avLst/>
          </a:prstGeom>
          <a:noFill/>
          <a:ln w="9525">
            <a:noFill/>
            <a:miter lim="800000"/>
            <a:headEnd/>
            <a:tailEnd/>
          </a:ln>
        </p:spPr>
      </p:pic>
      <p:sp>
        <p:nvSpPr>
          <p:cNvPr id="5" name="4 Metin kutusu"/>
          <p:cNvSpPr txBox="1"/>
          <p:nvPr/>
        </p:nvSpPr>
        <p:spPr>
          <a:xfrm>
            <a:off x="395536" y="6021288"/>
            <a:ext cx="2592288" cy="369332"/>
          </a:xfrm>
          <a:prstGeom prst="rect">
            <a:avLst/>
          </a:prstGeom>
          <a:noFill/>
        </p:spPr>
        <p:txBody>
          <a:bodyPr wrap="square" rtlCol="0">
            <a:spAutoFit/>
          </a:bodyPr>
          <a:lstStyle/>
          <a:p>
            <a:r>
              <a:rPr lang="en-GB" dirty="0" smtClean="0"/>
              <a:t>Source: Basic Books</a:t>
            </a:r>
            <a:endParaRPr lang="en-GB" dirty="0"/>
          </a:p>
        </p:txBody>
      </p:sp>
      <p:pic>
        <p:nvPicPr>
          <p:cNvPr id="6" name="5 Resim" descr="Image result"/>
          <p:cNvPicPr/>
          <p:nvPr/>
        </p:nvPicPr>
        <p:blipFill>
          <a:blip r:embed="rId3" cstate="print"/>
          <a:srcRect/>
          <a:stretch>
            <a:fillRect/>
          </a:stretch>
        </p:blipFill>
        <p:spPr bwMode="auto">
          <a:xfrm>
            <a:off x="3275856" y="1628800"/>
            <a:ext cx="2736304" cy="4320480"/>
          </a:xfrm>
          <a:prstGeom prst="rect">
            <a:avLst/>
          </a:prstGeom>
          <a:noFill/>
          <a:ln w="9525">
            <a:noFill/>
            <a:miter lim="800000"/>
            <a:headEnd/>
            <a:tailEnd/>
          </a:ln>
        </p:spPr>
      </p:pic>
      <p:sp>
        <p:nvSpPr>
          <p:cNvPr id="7" name="6 Metin kutusu"/>
          <p:cNvSpPr txBox="1"/>
          <p:nvPr/>
        </p:nvSpPr>
        <p:spPr>
          <a:xfrm>
            <a:off x="4716016" y="6021288"/>
            <a:ext cx="3096344" cy="369332"/>
          </a:xfrm>
          <a:prstGeom prst="rect">
            <a:avLst/>
          </a:prstGeom>
          <a:noFill/>
        </p:spPr>
        <p:txBody>
          <a:bodyPr wrap="square" rtlCol="0">
            <a:spAutoFit/>
          </a:bodyPr>
          <a:lstStyle/>
          <a:p>
            <a:r>
              <a:rPr lang="en-GB" dirty="0" smtClean="0"/>
              <a:t> Source: Simon and Schuster </a:t>
            </a:r>
            <a:endParaRPr lang="en-GB" dirty="0"/>
          </a:p>
        </p:txBody>
      </p:sp>
      <p:pic>
        <p:nvPicPr>
          <p:cNvPr id="8" name="7 Resim" descr="Image result for Crime Human Nature"/>
          <p:cNvPicPr/>
          <p:nvPr/>
        </p:nvPicPr>
        <p:blipFill>
          <a:blip r:embed="rId4" cstate="print"/>
          <a:srcRect/>
          <a:stretch>
            <a:fillRect/>
          </a:stretch>
        </p:blipFill>
        <p:spPr bwMode="auto">
          <a:xfrm>
            <a:off x="6300192" y="1700808"/>
            <a:ext cx="2520280" cy="4176464"/>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en-GB" dirty="0" smtClean="0"/>
              <a:t>The Keynesian welfare state, full-employment, social insurance, standard-mass production &amp; consumption  and the post-war prosperity did not bring about the declining rates of crime in the US and UK </a:t>
            </a:r>
          </a:p>
          <a:p>
            <a:r>
              <a:rPr lang="en-GB" dirty="0" smtClean="0"/>
              <a:t>Arab-Israeli War, Oil crisis in 1973</a:t>
            </a:r>
          </a:p>
          <a:p>
            <a:r>
              <a:rPr lang="en-GB" dirty="0" smtClean="0"/>
              <a:t>The demise of the welfare programmes</a:t>
            </a:r>
          </a:p>
          <a:p>
            <a:r>
              <a:rPr lang="en-GB" dirty="0" smtClean="0"/>
              <a:t>The rise of neo-liberalism (flexibility and insecurity in labour markets)</a:t>
            </a:r>
          </a:p>
          <a:p>
            <a:r>
              <a:rPr lang="en-GB" dirty="0" smtClean="0"/>
              <a:t>Neo-liberal and neoconservative economy policies gained a momentum at the both sides of Atlantic, becoming quite effective tools to squeeze public sector and wider society</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en-GB" dirty="0" smtClean="0"/>
              <a:t>Right realism in criminology was a response of neo-conservative governments </a:t>
            </a:r>
          </a:p>
          <a:p>
            <a:r>
              <a:rPr lang="en-GB" dirty="0" smtClean="0"/>
              <a:t>James Q. Wilson </a:t>
            </a:r>
            <a:r>
              <a:rPr lang="en-GB" i="1" dirty="0" smtClean="0"/>
              <a:t>Thinking about Crime </a:t>
            </a:r>
            <a:r>
              <a:rPr lang="en-GB" dirty="0" smtClean="0"/>
              <a:t>(1975) </a:t>
            </a:r>
            <a:endParaRPr lang="en-GB" i="1" dirty="0" smtClean="0"/>
          </a:p>
          <a:p>
            <a:r>
              <a:rPr lang="en-GB" dirty="0" smtClean="0"/>
              <a:t>Wilson established a relationship between rising crime rates and welfare dependency </a:t>
            </a:r>
          </a:p>
          <a:p>
            <a:r>
              <a:rPr lang="en-GB" dirty="0" smtClean="0"/>
              <a:t>For Wilson, rising crime rates were the sign of social disgrace and dilapidation during the 1960s. </a:t>
            </a:r>
          </a:p>
          <a:p>
            <a:r>
              <a:rPr lang="en-GB" dirty="0" smtClean="0"/>
              <a:t>This was accompanied by the rising number of welfare recipients, drug addicts and youth unemployment. D</a:t>
            </a:r>
          </a:p>
          <a:p>
            <a:r>
              <a:rPr lang="en-GB" dirty="0" smtClean="0"/>
              <a:t>The American society was split into two parts: the wealthy and  affluent  vs. the pathological and predatory </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240</TotalTime>
  <Words>2511</Words>
  <Application>Microsoft Office PowerPoint</Application>
  <PresentationFormat>Ekran Gösterisi (4:3)</PresentationFormat>
  <Paragraphs>132</Paragraphs>
  <Slides>31</Slides>
  <Notes>0</Notes>
  <HiddenSlides>0</HiddenSlides>
  <MMClips>0</MMClips>
  <ScaleCrop>false</ScaleCrop>
  <HeadingPairs>
    <vt:vector size="4" baseType="variant">
      <vt:variant>
        <vt:lpstr>Tema</vt:lpstr>
      </vt:variant>
      <vt:variant>
        <vt:i4>1</vt:i4>
      </vt:variant>
      <vt:variant>
        <vt:lpstr>Slayt Başlıkları</vt:lpstr>
      </vt:variant>
      <vt:variant>
        <vt:i4>31</vt:i4>
      </vt:variant>
    </vt:vector>
  </HeadingPairs>
  <TitlesOfParts>
    <vt:vector size="32" baseType="lpstr">
      <vt:lpstr>Kağıt</vt:lpstr>
      <vt:lpstr>Realism: Neo-positivism &amp; Critical Realism</vt:lpstr>
      <vt:lpstr>Slayt 2</vt:lpstr>
      <vt:lpstr>What is realism?</vt:lpstr>
      <vt:lpstr>Slayt 4</vt:lpstr>
      <vt:lpstr>Slayt 5</vt:lpstr>
      <vt:lpstr>Slayt 6</vt:lpstr>
      <vt:lpstr>The Rise of Right Realism</vt:lpstr>
      <vt:lpstr>Slayt 8</vt:lpstr>
      <vt:lpstr>Slayt 9</vt:lpstr>
      <vt:lpstr>Slayt 10</vt:lpstr>
      <vt:lpstr>Slayt 11</vt:lpstr>
      <vt:lpstr>Slayt 12</vt:lpstr>
      <vt:lpstr>Slayt 13</vt:lpstr>
      <vt:lpstr>Slayt 14</vt:lpstr>
      <vt:lpstr>Slayt 15</vt:lpstr>
      <vt:lpstr>Slayt 16</vt:lpstr>
      <vt:lpstr>Slayt 17</vt:lpstr>
      <vt:lpstr>Slayt 18</vt:lpstr>
      <vt:lpstr>Left Realism</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Realism: Neo-positivism &amp; Critical Realism</dc:title>
  <dc:creator>Boran Mercan</dc:creator>
  <cp:lastModifiedBy>Boran Mercan</cp:lastModifiedBy>
  <cp:revision>11</cp:revision>
  <dcterms:created xsi:type="dcterms:W3CDTF">2017-12-03T11:41:05Z</dcterms:created>
  <dcterms:modified xsi:type="dcterms:W3CDTF">2018-05-20T12:46:08Z</dcterms:modified>
</cp:coreProperties>
</file>