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6"/>
  </p:notesMasterIdLst>
  <p:handoutMasterIdLst>
    <p:handoutMasterId r:id="rId27"/>
  </p:handoutMasterIdLst>
  <p:sldIdLst>
    <p:sldId id="455" r:id="rId2"/>
    <p:sldId id="454" r:id="rId3"/>
    <p:sldId id="460" r:id="rId4"/>
    <p:sldId id="485" r:id="rId5"/>
    <p:sldId id="486" r:id="rId6"/>
    <p:sldId id="487" r:id="rId7"/>
    <p:sldId id="461" r:id="rId8"/>
    <p:sldId id="462" r:id="rId9"/>
    <p:sldId id="463" r:id="rId10"/>
    <p:sldId id="482" r:id="rId11"/>
    <p:sldId id="464" r:id="rId12"/>
    <p:sldId id="483" r:id="rId13"/>
    <p:sldId id="481" r:id="rId14"/>
    <p:sldId id="465" r:id="rId15"/>
    <p:sldId id="466" r:id="rId16"/>
    <p:sldId id="467" r:id="rId17"/>
    <p:sldId id="476" r:id="rId18"/>
    <p:sldId id="477" r:id="rId19"/>
    <p:sldId id="468" r:id="rId20"/>
    <p:sldId id="469" r:id="rId21"/>
    <p:sldId id="470" r:id="rId22"/>
    <p:sldId id="471" r:id="rId23"/>
    <p:sldId id="480" r:id="rId24"/>
    <p:sldId id="473" r:id="rId2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18.08.2021</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18.08.2021</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8/18/2021</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8/18/2021</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8/18/2021</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8/18/2021</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8/18/2021</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a:t>
            </a:r>
            <a:r>
              <a:rPr lang="tr-TR" sz="3000" b="1" smtClean="0">
                <a:effectLst/>
              </a:rPr>
              <a:t>Sınıf</a:t>
            </a:r>
            <a:br>
              <a:rPr lang="tr-TR" sz="3000" b="1" smtClean="0">
                <a:effectLst/>
              </a:rPr>
            </a:br>
            <a:r>
              <a:rPr lang="tr-TR" sz="3600" b="1">
                <a:effectLst/>
              </a:rPr>
              <a:t>Güz dönemi</a:t>
            </a:r>
            <a:br>
              <a:rPr lang="tr-TR" sz="3600" b="1">
                <a:effectLst/>
              </a:rPr>
            </a:b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İSMAİL </a:t>
            </a:r>
            <a:r>
              <a:rPr lang="tr-TR" sz="3000" b="1" dirty="0" smtClean="0">
                <a:effectLst/>
              </a:rPr>
              <a:t>ÇALIŞKAN</a:t>
            </a: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98745" y="1879857"/>
            <a:ext cx="8854186" cy="4821194"/>
          </a:xfrm>
        </p:spPr>
        <p:txBody>
          <a:bodyPr>
            <a:noAutofit/>
          </a:bodyPr>
          <a:lstStyle/>
          <a:p>
            <a:pPr marL="0" indent="0" algn="r">
              <a:buNone/>
            </a:pPr>
            <a:r>
              <a:rPr lang="ar-SA" sz="3800" dirty="0"/>
              <a:t>وَكَذٰلِكَ نُر۪ٓي اِبْرٰه۪يمَ مَلَكُوتَ السَّمٰوَاتِ وَالْاَرْضِ وَلِيَكُونَ مِنَ الْمُوقِن۪ينَ ﴿75﴾ فَلَمَّا جَنَّ عَلَيْهِ الَّيْلُ رَاٰ كَوْكَبًاۚ قَالَ هٰذَا رَبّ۪يۚ فَلَمَّٓا اَفَلَ قَالَ لَٓا اُحِبُّ الْاٰفِل۪ينَ ﴿76﴾ فَلَمَّا رَاَ الْقَمَرَ بَازِغًا قَالَ هٰذَا رَبّ۪يۚ فَلَمَّٓا اَفَلَ قَالَ لَئِنْ لَمْ يَهْدِن۪ي رَبّ۪ي لَاَكُونَنَّ مِنَ الْقَوْمِ الضَّٓالّ۪ينَ ﴿77﴾ فَلَمَّا رَاَ الشَّمْسَ بَازِغَةً قَالَ هٰذَا رَبّ۪ي هٰذَٓا اَكْبَرُۚ فَلَمَّٓا اَفَلَتْ قَالَ يَا قَوْمِ اِنّ۪ي بَر۪ٓيءٌ مِمَّا تُشْرِكُونَ ﴿78</a:t>
            </a:r>
            <a:r>
              <a:rPr lang="ar-SA" sz="3800" dirty="0" smtClean="0"/>
              <a:t>﴾</a:t>
            </a:r>
            <a:endParaRPr lang="tr-TR" sz="3800" dirty="0" smtClean="0"/>
          </a:p>
          <a:p>
            <a:pPr marL="0" indent="0">
              <a:buNone/>
            </a:pPr>
            <a:endParaRPr lang="tr-TR" sz="1800" dirty="0" smtClean="0"/>
          </a:p>
          <a:p>
            <a:pPr marL="0" indent="0">
              <a:buNone/>
            </a:pPr>
            <a:endParaRPr lang="tr-TR" sz="1600" smtClean="0"/>
          </a:p>
          <a:p>
            <a:pPr marL="0" indent="0">
              <a:buNone/>
            </a:pPr>
            <a:r>
              <a:rPr lang="tr-TR" sz="1600" smtClean="0"/>
              <a:t>Diyarbakır’da </a:t>
            </a:r>
            <a:r>
              <a:rPr lang="tr-TR" sz="1600" dirty="0" smtClean="0"/>
              <a:t>market açan adam: BURASI PARK YERİDİR</a:t>
            </a:r>
            <a:endParaRPr lang="tr-TR" sz="1600" dirty="0"/>
          </a:p>
        </p:txBody>
      </p:sp>
      <p:sp>
        <p:nvSpPr>
          <p:cNvPr id="3" name="Başlık 2"/>
          <p:cNvSpPr>
            <a:spLocks noGrp="1"/>
          </p:cNvSpPr>
          <p:nvPr>
            <p:ph type="title"/>
          </p:nvPr>
        </p:nvSpPr>
        <p:spPr/>
        <p:txBody>
          <a:bodyPr/>
          <a:lstStyle/>
          <a:p>
            <a:r>
              <a:rPr lang="tr-TR" dirty="0" smtClean="0"/>
              <a:t>6 </a:t>
            </a:r>
            <a:r>
              <a:rPr lang="tr-TR" dirty="0" err="1" smtClean="0"/>
              <a:t>Enâm</a:t>
            </a:r>
            <a:r>
              <a:rPr lang="tr-TR" dirty="0" smtClean="0"/>
              <a:t> 75-78</a:t>
            </a:r>
            <a:endParaRPr lang="tr-TR" dirty="0"/>
          </a:p>
        </p:txBody>
      </p:sp>
    </p:spTree>
    <p:extLst>
      <p:ext uri="{BB962C8B-B14F-4D97-AF65-F5344CB8AC3E}">
        <p14:creationId xmlns:p14="http://schemas.microsoft.com/office/powerpoint/2010/main" val="30121747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5832" y="0"/>
            <a:ext cx="8229600" cy="778098"/>
          </a:xfrm>
        </p:spPr>
        <p:txBody>
          <a:bodyPr/>
          <a:lstStyle/>
          <a:p>
            <a:r>
              <a:rPr lang="tr-TR" sz="3400" dirty="0" smtClean="0"/>
              <a:t>Yorumda Takip Edilecek Yol</a:t>
            </a:r>
            <a:endParaRPr lang="tr-TR" sz="3400" dirty="0"/>
          </a:p>
        </p:txBody>
      </p:sp>
      <p:sp>
        <p:nvSpPr>
          <p:cNvPr id="3" name="2 İçerik Yer Tutucusu"/>
          <p:cNvSpPr>
            <a:spLocks noGrp="1"/>
          </p:cNvSpPr>
          <p:nvPr>
            <p:ph idx="1"/>
          </p:nvPr>
        </p:nvSpPr>
        <p:spPr>
          <a:xfrm>
            <a:off x="0" y="778098"/>
            <a:ext cx="9144000" cy="6079902"/>
          </a:xfrm>
        </p:spPr>
        <p:txBody>
          <a:bodyPr>
            <a:normAutofit/>
          </a:bodyPr>
          <a:lstStyle/>
          <a:p>
            <a:pPr marL="514350" indent="-514350">
              <a:buAutoNum type="arabicPeriod"/>
            </a:pPr>
            <a:r>
              <a:rPr lang="tr-TR" dirty="0" smtClean="0"/>
              <a:t>Dil açısından incelemek.</a:t>
            </a:r>
          </a:p>
          <a:p>
            <a:pPr marL="514350" indent="-514350">
              <a:buNone/>
            </a:pPr>
            <a:r>
              <a:rPr lang="tr-TR" dirty="0" smtClean="0"/>
              <a:t>	Ayetleri daima zahiri, dış anlamıyla değerlendirmemek, mecaz, kinaye, teşbih, teşvik, sakındırma gibi </a:t>
            </a:r>
            <a:r>
              <a:rPr lang="tr-TR" dirty="0" err="1" smtClean="0"/>
              <a:t>uslup</a:t>
            </a:r>
            <a:r>
              <a:rPr lang="tr-TR" dirty="0" smtClean="0"/>
              <a:t> özelliklerini dikkate almak,</a:t>
            </a:r>
          </a:p>
          <a:p>
            <a:pPr marL="514350" indent="-514350">
              <a:buNone/>
            </a:pPr>
            <a:r>
              <a:rPr lang="tr-TR" dirty="0" smtClean="0"/>
              <a:t>	Ayette kullanılan kelime ve kavramları kökenlerinden başlayıp </a:t>
            </a:r>
            <a:r>
              <a:rPr lang="tr-TR" dirty="0" err="1" smtClean="0"/>
              <a:t>Kur’an’da</a:t>
            </a:r>
            <a:r>
              <a:rPr lang="tr-TR" dirty="0" smtClean="0"/>
              <a:t> kazandığı anlam(</a:t>
            </a:r>
            <a:r>
              <a:rPr lang="tr-TR" dirty="0" err="1" smtClean="0"/>
              <a:t>lar</a:t>
            </a:r>
            <a:r>
              <a:rPr lang="tr-TR" dirty="0" smtClean="0"/>
              <a:t>)ı ve yerini incelemek</a:t>
            </a:r>
          </a:p>
          <a:p>
            <a:pPr>
              <a:buNone/>
            </a:pPr>
            <a:r>
              <a:rPr lang="tr-TR" dirty="0" smtClean="0"/>
              <a:t>2. İlgili ayet ya da konu hakkında tarihi verileri toplamak,</a:t>
            </a:r>
          </a:p>
          <a:p>
            <a:pPr>
              <a:buNone/>
            </a:pPr>
            <a:r>
              <a:rPr lang="tr-TR" dirty="0" smtClean="0"/>
              <a:t>3. Nüzul sebebini araştırmak ve sağlam bir rivayet varsa dikkate almak,</a:t>
            </a:r>
          </a:p>
          <a:p>
            <a:pPr>
              <a:buNone/>
            </a:pPr>
            <a:r>
              <a:rPr lang="tr-TR" dirty="0" smtClean="0"/>
              <a:t>4. Ayetleri kuşatan tarihi ve toplumsal şartları (nüzul ortamı) göz önünde bulundurmak,</a:t>
            </a:r>
          </a:p>
          <a:p>
            <a:pPr>
              <a:buNone/>
            </a:pPr>
            <a:r>
              <a:rPr lang="tr-TR" dirty="0"/>
              <a:t>	</a:t>
            </a:r>
            <a:r>
              <a:rPr lang="tr-TR" dirty="0" smtClean="0"/>
              <a:t>Mümkün olduğu kadar o anki duygusal durumu, hal ve hareketleri, mimik ve yüz ifadelerini tespit etmek ya da yaşamaya çalışmak. Belki buna, ‘ortama giderek olayın içine girme’ de diyebiliriz.</a:t>
            </a:r>
          </a:p>
          <a:p>
            <a:pPr>
              <a:buNone/>
            </a:pPr>
            <a:endParaRPr lang="tr-TR" dirty="0"/>
          </a:p>
        </p:txBody>
      </p:sp>
    </p:spTree>
    <p:extLst>
      <p:ext uri="{BB962C8B-B14F-4D97-AF65-F5344CB8AC3E}">
        <p14:creationId xmlns:p14="http://schemas.microsoft.com/office/powerpoint/2010/main" val="1073299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r">
              <a:buNone/>
            </a:pPr>
            <a:r>
              <a:rPr lang="ar-SA" dirty="0"/>
              <a:t>يَا بَن۪ٓي اٰدَمَ قَدْ اَنْزَلْنَا عَلَيْكُمْ لِبَاسًا يُوَار۪ي سَوْاٰتِكُمْ وَر۪يشًا۠ وَلِبَاسُ التَّقْوٰى ذٰلِكَ خَيْرٌۜ ذٰلِكَ مِنْ اٰيَاتِ اللّٰهِ لَعَلَّهُمْ يَذَّكَّرُونَ ﴿26</a:t>
            </a:r>
            <a:r>
              <a:rPr lang="ar-SA" dirty="0" smtClean="0"/>
              <a:t>﴾</a:t>
            </a:r>
            <a:endParaRPr lang="tr-TR" dirty="0" smtClean="0"/>
          </a:p>
          <a:p>
            <a:pPr marL="0" indent="0" algn="r">
              <a:buNone/>
            </a:pPr>
            <a:endParaRPr lang="tr-TR" dirty="0"/>
          </a:p>
          <a:p>
            <a:pPr marL="0" indent="0" algn="r">
              <a:buNone/>
            </a:pPr>
            <a:r>
              <a:rPr lang="ar-SA"/>
              <a:t>يَا بَن۪ٓي اٰدَمَ خُذُوا ز۪ينَتَكُمْ عِنْدَ كُلِّ مَسْجِدٍ وَكُلُوا وَاشْرَبُوا وَلَا تُسْرِفُواۚ اِنَّهُ لَا يُحِبُّ الْمُسْرِف۪ينَ۟ ﴿31﴾ قُلْ مَنْ حَرَّمَ ز۪ينَةَ اللّٰهِ الَّت۪ٓي اَخْرَجَ لِعِبَادِه۪ وَالطَّيِّبَاتِ مِنَ الرِّزْقِۜ قُلْ هِيَ لِلَّذ۪ينَ اٰمَنُوا فِي الْحَيٰوةِ الدُّنْيَا خَالِصَةً يَوْمَ الْقِيٰمَةِۜ كَذٰلِكَ نُفَصِّلُ الْاٰيَاتِ لِقَوْمٍ يَعْلَمُونَ ﴿32﴾</a:t>
            </a:r>
            <a:endParaRPr lang="tr-TR" dirty="0"/>
          </a:p>
        </p:txBody>
      </p:sp>
      <p:sp>
        <p:nvSpPr>
          <p:cNvPr id="3" name="Başlık 2"/>
          <p:cNvSpPr>
            <a:spLocks noGrp="1"/>
          </p:cNvSpPr>
          <p:nvPr>
            <p:ph type="title"/>
          </p:nvPr>
        </p:nvSpPr>
        <p:spPr/>
        <p:txBody>
          <a:bodyPr/>
          <a:lstStyle/>
          <a:p>
            <a:r>
              <a:rPr lang="tr-TR" dirty="0" smtClean="0"/>
              <a:t>Araf suresi 26, 31-32</a:t>
            </a:r>
            <a:endParaRPr lang="tr-TR" dirty="0"/>
          </a:p>
        </p:txBody>
      </p:sp>
    </p:spTree>
    <p:extLst>
      <p:ext uri="{BB962C8B-B14F-4D97-AF65-F5344CB8AC3E}">
        <p14:creationId xmlns:p14="http://schemas.microsoft.com/office/powerpoint/2010/main" val="29585276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a:bodyPr>
          <a:lstStyle/>
          <a:p>
            <a:pPr marL="0" indent="0" algn="ctr">
              <a:buNone/>
            </a:pPr>
            <a:r>
              <a:rPr lang="ar-SA" sz="4400" dirty="0"/>
              <a:t>لَوْلَٓا اِذْ سَمِعْتُمُوهُ ظَنَّ الْمُؤْمِنُونَ وَالْمُؤْمِنَاتُ بِاَنْفُسِهِمْ خَيْرًاۙ وَقَالُوا هٰذَٓا اِفْكٌ مُب۪ينٌ ﴿12﴾ لَوْلَا جَٓاؤُ۫ عَلَيْهِ بِاَرْبَعَةِ شُهَدَٓاءَۚ فَاِذْ لَمْ يَأْتُوا بِالشُّهَدَٓاءِ فَاُو۬لٰٓئِكَ عِنْدَ اللّٰهِ هُمُ الْكَاذِبُونَ ﴿13﴾</a:t>
            </a:r>
            <a:endParaRPr lang="tr-TR" sz="2200" dirty="0" smtClean="0"/>
          </a:p>
        </p:txBody>
      </p:sp>
      <p:sp>
        <p:nvSpPr>
          <p:cNvPr id="3" name="Başlık 2"/>
          <p:cNvSpPr>
            <a:spLocks noGrp="1"/>
          </p:cNvSpPr>
          <p:nvPr>
            <p:ph type="title"/>
          </p:nvPr>
        </p:nvSpPr>
        <p:spPr/>
        <p:txBody>
          <a:bodyPr/>
          <a:lstStyle/>
          <a:p>
            <a:r>
              <a:rPr lang="tr-TR" sz="3200" dirty="0" smtClean="0"/>
              <a:t>Nur suresi 12-13. ayet</a:t>
            </a:r>
            <a:endParaRPr lang="tr-TR" sz="3200" dirty="0"/>
          </a:p>
        </p:txBody>
      </p:sp>
    </p:spTree>
    <p:extLst>
      <p:ext uri="{BB962C8B-B14F-4D97-AF65-F5344CB8AC3E}">
        <p14:creationId xmlns:p14="http://schemas.microsoft.com/office/powerpoint/2010/main" val="7509170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dirty="0" smtClean="0"/>
              <a:t>5. </a:t>
            </a:r>
            <a:r>
              <a:rPr lang="tr-TR" dirty="0" err="1" smtClean="0"/>
              <a:t>Kur’an</a:t>
            </a:r>
            <a:r>
              <a:rPr lang="tr-TR" dirty="0" smtClean="0"/>
              <a:t> bütünselliğini asla göz ardı etmemek,</a:t>
            </a:r>
          </a:p>
          <a:p>
            <a:pPr>
              <a:buNone/>
            </a:pPr>
            <a:r>
              <a:rPr lang="tr-TR" dirty="0" smtClean="0"/>
              <a:t>6. </a:t>
            </a:r>
            <a:r>
              <a:rPr lang="tr-TR" dirty="0" err="1" smtClean="0"/>
              <a:t>Kur’an’ı</a:t>
            </a:r>
            <a:r>
              <a:rPr lang="tr-TR" dirty="0" smtClean="0"/>
              <a:t> </a:t>
            </a:r>
            <a:r>
              <a:rPr lang="tr-TR" dirty="0" err="1" smtClean="0"/>
              <a:t>Kur’an’la</a:t>
            </a:r>
            <a:r>
              <a:rPr lang="tr-TR" dirty="0" smtClean="0"/>
              <a:t> tefsir prensibini çalıştırmak, </a:t>
            </a:r>
          </a:p>
          <a:p>
            <a:pPr>
              <a:buNone/>
            </a:pPr>
            <a:r>
              <a:rPr lang="tr-TR" dirty="0" smtClean="0"/>
              <a:t>7. Peygamber, sahabe ve </a:t>
            </a:r>
            <a:r>
              <a:rPr lang="tr-TR" dirty="0" err="1" smtClean="0"/>
              <a:t>tabiîn</a:t>
            </a:r>
            <a:r>
              <a:rPr lang="tr-TR" dirty="0" smtClean="0"/>
              <a:t> açıklamalarını toplayıp karşılaştırmak,</a:t>
            </a:r>
          </a:p>
          <a:p>
            <a:pPr>
              <a:buNone/>
            </a:pPr>
            <a:r>
              <a:rPr lang="tr-TR" dirty="0" smtClean="0"/>
              <a:t>8. Sonraki nesillerin ayetlere getirdiği açıklama ve yorumları değerlendirmek, </a:t>
            </a:r>
          </a:p>
          <a:p>
            <a:pPr>
              <a:buNone/>
            </a:pPr>
            <a:r>
              <a:rPr lang="tr-TR" dirty="0" smtClean="0"/>
              <a:t>9. İlgili yerlerde Tevrat ve İncil’e müracaat etmek, </a:t>
            </a:r>
          </a:p>
          <a:p>
            <a:pPr>
              <a:buNone/>
            </a:pPr>
            <a:r>
              <a:rPr lang="tr-TR" dirty="0" smtClean="0"/>
              <a:t>10. Kıraat farklılıklarını göz önünde bulundurmak, </a:t>
            </a:r>
          </a:p>
          <a:p>
            <a:pPr>
              <a:buNone/>
            </a:pPr>
            <a:r>
              <a:rPr lang="tr-TR" dirty="0" smtClean="0"/>
              <a:t>11. Hadisler dahil bütün rivayetleri tenkitçi bir nazarla okumak, geniş tahliller yapmak, gerektiği zaman tercihlerde bulunmak,</a:t>
            </a:r>
          </a:p>
          <a:p>
            <a:pPr>
              <a:buNone/>
            </a:pPr>
            <a:r>
              <a:rPr lang="tr-TR" dirty="0" smtClean="0"/>
              <a:t>12. İfade/ayet için birden çok anlam veya yorum çıkardığında en doğru olduğuna kanaat getirdiğini tercih etmek,</a:t>
            </a:r>
            <a:endParaRPr lang="tr-TR" dirty="0"/>
          </a:p>
        </p:txBody>
      </p:sp>
    </p:spTree>
    <p:extLst>
      <p:ext uri="{BB962C8B-B14F-4D97-AF65-F5344CB8AC3E}">
        <p14:creationId xmlns:p14="http://schemas.microsoft.com/office/powerpoint/2010/main" val="3074690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dirty="0" smtClean="0"/>
              <a:t>13. Gerektiğinde diğer İslami ilimlerdeki </a:t>
            </a:r>
            <a:r>
              <a:rPr lang="tr-TR" dirty="0" err="1" smtClean="0"/>
              <a:t>usûller</a:t>
            </a:r>
            <a:r>
              <a:rPr lang="tr-TR" dirty="0" smtClean="0"/>
              <a:t>, görüş ve bilgilerden yardım almak,</a:t>
            </a:r>
          </a:p>
          <a:p>
            <a:pPr>
              <a:buNone/>
            </a:pPr>
            <a:r>
              <a:rPr lang="tr-TR" dirty="0" smtClean="0"/>
              <a:t>14. Doğa ve fizik bilimleri ile ilgili konularda bilim dallarına müracaat etmek ya da söz konusu açıklamayı onların yapmasına terk etmek,</a:t>
            </a:r>
          </a:p>
          <a:p>
            <a:pPr>
              <a:buNone/>
            </a:pPr>
            <a:r>
              <a:rPr lang="tr-TR" dirty="0" smtClean="0"/>
              <a:t>15. Her yorum ve yargı için “benim kanaatim budur” gibi ifadeler kullanmak. Böylece yorum ve açıklamalarının mutlak olmadığını ilan etmiş olacaktır. Yine bir ifade veya ayeti bütün uğraşlara rağmen içinden çıkamıyor, anlayamıyor ya da sınırlı anlayabiliyorsa, ‘</a:t>
            </a:r>
            <a:r>
              <a:rPr lang="tr-TR" dirty="0" err="1" smtClean="0"/>
              <a:t>Vallâhu</a:t>
            </a:r>
            <a:r>
              <a:rPr lang="tr-TR" dirty="0" smtClean="0"/>
              <a:t> e‘</a:t>
            </a:r>
            <a:r>
              <a:rPr lang="tr-TR" dirty="0" err="1" smtClean="0"/>
              <a:t>alemu</a:t>
            </a:r>
            <a:r>
              <a:rPr lang="tr-TR" dirty="0" smtClean="0"/>
              <a:t> </a:t>
            </a:r>
            <a:r>
              <a:rPr lang="tr-TR" dirty="0" err="1" smtClean="0"/>
              <a:t>bi</a:t>
            </a:r>
            <a:r>
              <a:rPr lang="tr-TR" dirty="0" smtClean="0"/>
              <a:t> </a:t>
            </a:r>
            <a:r>
              <a:rPr lang="tr-TR" dirty="0" err="1" smtClean="0"/>
              <a:t>murâdihi</a:t>
            </a:r>
            <a:r>
              <a:rPr lang="tr-TR" dirty="0" smtClean="0"/>
              <a:t> (Neyi kastettiğini en iyi Allah bilir)’ diyebilmek.</a:t>
            </a:r>
            <a:endParaRPr lang="tr-TR" dirty="0"/>
          </a:p>
        </p:txBody>
      </p:sp>
    </p:spTree>
    <p:extLst>
      <p:ext uri="{BB962C8B-B14F-4D97-AF65-F5344CB8AC3E}">
        <p14:creationId xmlns:p14="http://schemas.microsoft.com/office/powerpoint/2010/main" val="1276210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492679"/>
            <a:ext cx="8229600" cy="3633484"/>
          </a:xfrm>
        </p:spPr>
        <p:txBody>
          <a:bodyPr/>
          <a:lstStyle/>
          <a:p>
            <a:pPr>
              <a:buNone/>
            </a:pPr>
            <a:r>
              <a:rPr lang="tr-TR" dirty="0" smtClean="0"/>
              <a:t>Yorumcu, metne şu ikili hareketle yaklaşır:</a:t>
            </a:r>
          </a:p>
          <a:p>
            <a:pPr>
              <a:buNone/>
            </a:pPr>
            <a:r>
              <a:rPr lang="tr-TR" dirty="0" smtClean="0"/>
              <a:t>1. Dil, tarih, sosyal ve antropolojik incelemeler ve eldeki diğer verileri toplayıp değerlendirerek,</a:t>
            </a:r>
          </a:p>
          <a:p>
            <a:pPr>
              <a:buNone/>
            </a:pPr>
            <a:r>
              <a:rPr lang="tr-TR" dirty="0" smtClean="0"/>
              <a:t>2. Lafızdan manaya geçerken aradaki bağıntıların ve metnin götürdüğü yeni ufuklara ve buluşlara dalarak.</a:t>
            </a:r>
          </a:p>
          <a:p>
            <a:pPr marL="0">
              <a:buNone/>
            </a:pPr>
            <a:endParaRPr lang="tr-TR" dirty="0"/>
          </a:p>
        </p:txBody>
      </p:sp>
    </p:spTree>
    <p:extLst>
      <p:ext uri="{BB962C8B-B14F-4D97-AF65-F5344CB8AC3E}">
        <p14:creationId xmlns:p14="http://schemas.microsoft.com/office/powerpoint/2010/main" val="264108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Autofit/>
          </a:bodyPr>
          <a:lstStyle/>
          <a:p>
            <a:pPr marL="0" indent="0" algn="r">
              <a:buNone/>
            </a:pPr>
            <a:r>
              <a:rPr lang="ar-SA" sz="4000" dirty="0"/>
              <a:t>(يَا بَنِي آدَمَ خُذُوا زِينَتَكُمْ عِنْدَ كُلِّ مَسْجِدٍ وَكُلُوا وَاشْرَبُوا وَلا تُسْرِفُوا إِنَّهُ لا يُحِبُّ الْمُسْرِفِينَ</a:t>
            </a:r>
            <a:r>
              <a:rPr lang="ar-SA" sz="4000" dirty="0" smtClean="0"/>
              <a:t>)</a:t>
            </a:r>
            <a:endParaRPr lang="tr-TR" sz="4000" dirty="0" smtClean="0"/>
          </a:p>
          <a:p>
            <a:pPr marL="0" indent="0" algn="r">
              <a:buNone/>
            </a:pPr>
            <a:r>
              <a:rPr lang="ar-SA" sz="4000" dirty="0"/>
              <a:t>(قُلْ مَنْ حَرَّمَ زِينَةَ اللَّهِ الَّتِي أَخْرَجَ لِعِبَادِهِ وَالطَّيِّبَاتِ مِنَ الرِّزْقِ قُلْ هِيَ لِلَّذِينَ آمَنُوا فِي الْحَيَاةِ الدُّنْيَا خَالِصَةً يَوْمَ الْقِيَامَةِ كَذَلِكَ نُفَصِّلُ الآيَاتِ لِقَوْمٍ يَعْلَمُونَ)</a:t>
            </a:r>
            <a:endParaRPr lang="tr-TR" sz="4000" dirty="0"/>
          </a:p>
        </p:txBody>
      </p:sp>
      <p:sp>
        <p:nvSpPr>
          <p:cNvPr id="3" name="Başlık 2"/>
          <p:cNvSpPr>
            <a:spLocks noGrp="1"/>
          </p:cNvSpPr>
          <p:nvPr>
            <p:ph type="title"/>
          </p:nvPr>
        </p:nvSpPr>
        <p:spPr>
          <a:xfrm>
            <a:off x="1" y="43031"/>
            <a:ext cx="6313118" cy="658427"/>
          </a:xfrm>
        </p:spPr>
        <p:txBody>
          <a:bodyPr/>
          <a:lstStyle/>
          <a:p>
            <a:pPr algn="l"/>
            <a:r>
              <a:rPr lang="tr-TR" sz="3300" dirty="0" smtClean="0"/>
              <a:t>Örnek: Araf 31-32</a:t>
            </a:r>
            <a:endParaRPr lang="tr-TR" sz="3300" dirty="0"/>
          </a:p>
        </p:txBody>
      </p:sp>
    </p:spTree>
    <p:extLst>
      <p:ext uri="{BB962C8B-B14F-4D97-AF65-F5344CB8AC3E}">
        <p14:creationId xmlns:p14="http://schemas.microsoft.com/office/powerpoint/2010/main" val="37119025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 y="676406"/>
            <a:ext cx="9143999" cy="6170004"/>
          </a:xfrm>
        </p:spPr>
        <p:txBody>
          <a:bodyPr>
            <a:normAutofit lnSpcReduction="10000"/>
          </a:bodyPr>
          <a:lstStyle/>
          <a:p>
            <a:pPr marL="0" indent="0" algn="r" rtl="1">
              <a:buNone/>
            </a:pPr>
            <a:r>
              <a:rPr lang="ar-MA" dirty="0" smtClean="0"/>
              <a:t>قوله </a:t>
            </a:r>
            <a:r>
              <a:rPr lang="ar-MA" dirty="0"/>
              <a:t>{ يا بني آدم خذوا زينتكم عند كل مسجد } ، قال أهل التفسير : كان بنو عامر يطوفون بالبيت عراة </a:t>
            </a:r>
            <a:r>
              <a:rPr lang="ar-MA" dirty="0" smtClean="0"/>
              <a:t> </a:t>
            </a:r>
            <a:r>
              <a:rPr lang="ar-MA" dirty="0"/>
              <a:t>فأنزل الله عز وجل : { يا بني آدم خذوا زينتكم عند كل مسجد } ، يعني الثياب ، قال مجاهد : ما يواري عورتك ولو عباءة ، قال الكلبي : الزينة ما يواري العورة عند كل مسجد لطواف و صلاة . </a:t>
            </a:r>
            <a:br>
              <a:rPr lang="ar-MA" dirty="0"/>
            </a:br>
            <a:r>
              <a:rPr lang="ar-MA" dirty="0"/>
              <a:t>قوله تعالى : { وكلوا واشربوا } ، قال الكلبي : كانت بنو عامر لا يأكلون في أيام حجهم من الطعام إلا قوتاً ، ولا يأكلون دسماً ، يعظمون بذلك حجهم . فقال المسلمون : نحن أحق أن نفعل ذلك يا رسول الله ، فأنزل </a:t>
            </a:r>
            <a:r>
              <a:rPr lang="ar-MA" dirty="0" smtClean="0"/>
              <a:t>الله (وكلوا) </a:t>
            </a:r>
            <a:r>
              <a:rPr lang="ar-MA" dirty="0"/>
              <a:t>يعني اللحم والدسم واشربوا . </a:t>
            </a:r>
            <a:br>
              <a:rPr lang="ar-MA" dirty="0"/>
            </a:br>
            <a:r>
              <a:rPr lang="ar-MA" dirty="0"/>
              <a:t>قوله </a:t>
            </a:r>
            <a:r>
              <a:rPr lang="ar-MA" dirty="0" smtClean="0"/>
              <a:t>تعالى </a:t>
            </a:r>
            <a:r>
              <a:rPr lang="ar-MA" dirty="0"/>
              <a:t>{ ولا تسرفوا </a:t>
            </a:r>
            <a:r>
              <a:rPr lang="ar-MA" dirty="0" smtClean="0"/>
              <a:t>} </a:t>
            </a:r>
            <a:r>
              <a:rPr lang="ar-MA" dirty="0"/>
              <a:t>بتحريم ما أحل الله لكم من اللحم والدسم . </a:t>
            </a:r>
            <a:br>
              <a:rPr lang="ar-MA" dirty="0"/>
            </a:br>
            <a:r>
              <a:rPr lang="ar-MA" dirty="0"/>
              <a:t>قوله </a:t>
            </a:r>
            <a:r>
              <a:rPr lang="ar-MA" dirty="0" smtClean="0"/>
              <a:t>{ </a:t>
            </a:r>
            <a:r>
              <a:rPr lang="ar-MA" dirty="0"/>
              <a:t>إنه لا يحب المسرفين } ، الذين يفعلون ذلك ، قال ابن عباس : كل ما شئت </a:t>
            </a:r>
            <a:r>
              <a:rPr lang="ar-MA" dirty="0" smtClean="0"/>
              <a:t>والبس </a:t>
            </a:r>
            <a:r>
              <a:rPr lang="ar-MA" dirty="0"/>
              <a:t>ما شئت ما أخطأتك </a:t>
            </a:r>
            <a:r>
              <a:rPr lang="ar-MA" dirty="0" smtClean="0"/>
              <a:t>خصلتان </a:t>
            </a:r>
            <a:r>
              <a:rPr lang="ar-MA" dirty="0"/>
              <a:t>سرف </a:t>
            </a:r>
            <a:r>
              <a:rPr lang="ar-MA" dirty="0" smtClean="0"/>
              <a:t>ومخيلة. </a:t>
            </a:r>
            <a:r>
              <a:rPr lang="ar-MA" dirty="0"/>
              <a:t>قال علي بن الحسين بن </a:t>
            </a:r>
            <a:r>
              <a:rPr lang="ar-MA" dirty="0" smtClean="0"/>
              <a:t>واقد: </a:t>
            </a:r>
            <a:r>
              <a:rPr lang="ar-MA" dirty="0"/>
              <a:t>قد جمع الله الطب كله في نصف آية فقال </a:t>
            </a:r>
            <a:r>
              <a:rPr lang="ar-MA" dirty="0" smtClean="0"/>
              <a:t>{ </a:t>
            </a:r>
            <a:r>
              <a:rPr lang="ar-MA" dirty="0"/>
              <a:t>كلوا واشربوا ولا </a:t>
            </a:r>
            <a:r>
              <a:rPr lang="ar-MA" dirty="0" smtClean="0"/>
              <a:t>تسرفوا}.</a:t>
            </a:r>
            <a:br>
              <a:rPr lang="ar-MA" dirty="0" smtClean="0"/>
            </a:br>
            <a:r>
              <a:rPr lang="ar-MA" b="1" u="sng" dirty="0" smtClean="0"/>
              <a:t>(</a:t>
            </a:r>
            <a:r>
              <a:rPr lang="ar-MA" b="1" u="sng" dirty="0"/>
              <a:t>قُلْ مَنْ حَرَّمَ زِينَةَ اللَّهِ الَّتِي أَخْرَجَ لِعِبَادِهِ وَالطَّيِّبَاتِ مِنَ الرِّزْقِ قُلْ هِيَ </a:t>
            </a:r>
            <a:r>
              <a:rPr lang="tr-TR" b="1" u="sng" dirty="0" smtClean="0"/>
              <a:t>…</a:t>
            </a:r>
            <a:r>
              <a:rPr lang="ar-MA" b="1" u="sng" dirty="0" smtClean="0"/>
              <a:t>)</a:t>
            </a:r>
            <a:endParaRPr lang="ar-MA" b="1" u="sng" dirty="0"/>
          </a:p>
          <a:p>
            <a:pPr marL="0" indent="0" algn="r" rtl="1">
              <a:buNone/>
            </a:pPr>
            <a:r>
              <a:rPr lang="ar-MA" dirty="0"/>
              <a:t>قوله تعالى : { قل من حرم زينة الله التي أخرج لعباده } ، يعني لبس الثياب في الطواف . </a:t>
            </a:r>
            <a:br>
              <a:rPr lang="ar-MA" dirty="0"/>
            </a:br>
            <a:r>
              <a:rPr lang="ar-MA" dirty="0"/>
              <a:t>قوله </a:t>
            </a:r>
            <a:r>
              <a:rPr lang="ar-MA" dirty="0" smtClean="0"/>
              <a:t>{ </a:t>
            </a:r>
            <a:r>
              <a:rPr lang="ar-MA" dirty="0"/>
              <a:t>والطيبات من الرزق } ، يعني اللحم والدسم في أيام الحج ، وعن ابن عباس وقتادة </a:t>
            </a:r>
            <a:r>
              <a:rPr lang="ar-MA" dirty="0" smtClean="0"/>
              <a:t>{ </a:t>
            </a:r>
            <a:r>
              <a:rPr lang="ar-MA" dirty="0"/>
              <a:t>والطيبات من الرزق } ما حرم أهل الجاهلية من البحائر والسوائب . قوله تعالى : { قل هي للذين آمنوا في الحياة الدنيا خالصةً يوم القيامة } ، فيه حذف تقديره : هي للذين آمنوا وللمشركين في الحياة الدنيا ، فإن أهل الشرك يشاركون المؤمنين في طيبات الدنيا ، وهي في الآخرة خالصة للمؤمنين لا حظ للمشركين فيها </a:t>
            </a:r>
            <a:r>
              <a:rPr lang="ar-MA" dirty="0" smtClean="0"/>
              <a:t>…</a:t>
            </a:r>
            <a:endParaRPr lang="ar-MA" dirty="0"/>
          </a:p>
        </p:txBody>
      </p:sp>
      <p:sp>
        <p:nvSpPr>
          <p:cNvPr id="3" name="Başlık 2"/>
          <p:cNvSpPr>
            <a:spLocks noGrp="1"/>
          </p:cNvSpPr>
          <p:nvPr>
            <p:ph type="title"/>
          </p:nvPr>
        </p:nvSpPr>
        <p:spPr>
          <a:xfrm>
            <a:off x="1" y="-3978"/>
            <a:ext cx="4922728" cy="680383"/>
          </a:xfrm>
        </p:spPr>
        <p:txBody>
          <a:bodyPr/>
          <a:lstStyle/>
          <a:p>
            <a:pPr algn="l"/>
            <a:r>
              <a:rPr lang="tr-TR" sz="2900" dirty="0" err="1" smtClean="0"/>
              <a:t>Beğavî</a:t>
            </a:r>
            <a:r>
              <a:rPr lang="tr-TR" sz="2900" dirty="0" smtClean="0"/>
              <a:t>, </a:t>
            </a:r>
            <a:r>
              <a:rPr lang="tr-TR" sz="2900" i="1" dirty="0" err="1" smtClean="0"/>
              <a:t>Me‘âlimü’t-Tenzîl</a:t>
            </a:r>
            <a:r>
              <a:rPr lang="tr-TR" sz="2600" dirty="0" err="1" smtClean="0"/>
              <a:t>’den</a:t>
            </a:r>
            <a:endParaRPr lang="tr-TR" sz="2600" dirty="0"/>
          </a:p>
        </p:txBody>
      </p:sp>
    </p:spTree>
    <p:extLst>
      <p:ext uri="{BB962C8B-B14F-4D97-AF65-F5344CB8AC3E}">
        <p14:creationId xmlns:p14="http://schemas.microsoft.com/office/powerpoint/2010/main" val="38724507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76614"/>
            <a:ext cx="8229600" cy="634082"/>
          </a:xfrm>
        </p:spPr>
        <p:txBody>
          <a:bodyPr>
            <a:normAutofit/>
          </a:bodyPr>
          <a:lstStyle/>
          <a:p>
            <a:r>
              <a:rPr lang="tr-TR" sz="3000" dirty="0" smtClean="0"/>
              <a:t>Yorum ağırlıklı tefsirlerden bazıları</a:t>
            </a:r>
            <a:endParaRPr lang="tr-TR" sz="3000" dirty="0"/>
          </a:p>
        </p:txBody>
      </p:sp>
      <p:sp>
        <p:nvSpPr>
          <p:cNvPr id="3" name="2 İçerik Yer Tutucusu"/>
          <p:cNvSpPr>
            <a:spLocks noGrp="1"/>
          </p:cNvSpPr>
          <p:nvPr>
            <p:ph idx="1"/>
          </p:nvPr>
        </p:nvSpPr>
        <p:spPr>
          <a:xfrm>
            <a:off x="0" y="2480153"/>
            <a:ext cx="9144000" cy="4377846"/>
          </a:xfrm>
        </p:spPr>
        <p:txBody>
          <a:bodyPr>
            <a:normAutofit/>
          </a:bodyPr>
          <a:lstStyle/>
          <a:p>
            <a:pPr marL="0">
              <a:buNone/>
            </a:pPr>
            <a:r>
              <a:rPr lang="tr-TR" sz="2300" dirty="0" smtClean="0"/>
              <a:t>-İmam </a:t>
            </a:r>
            <a:r>
              <a:rPr lang="tr-TR" sz="2300" dirty="0" err="1" smtClean="0"/>
              <a:t>Mâturidî</a:t>
            </a:r>
            <a:r>
              <a:rPr lang="tr-TR" sz="2300" dirty="0" smtClean="0"/>
              <a:t> (ö. 333/944), </a:t>
            </a:r>
            <a:r>
              <a:rPr lang="tr-TR" sz="2300" i="1" dirty="0" err="1" smtClean="0"/>
              <a:t>Te’vîlâtu’l</a:t>
            </a:r>
            <a:r>
              <a:rPr lang="tr-TR" sz="2300" i="1" dirty="0" smtClean="0"/>
              <a:t>-Kur’an</a:t>
            </a:r>
            <a:endParaRPr lang="tr-TR" sz="2300" dirty="0" smtClean="0"/>
          </a:p>
          <a:p>
            <a:pPr marL="0">
              <a:buNone/>
            </a:pPr>
            <a:r>
              <a:rPr lang="tr-TR" sz="2300" dirty="0" smtClean="0"/>
              <a:t>-Ebu Abdullah el-</a:t>
            </a:r>
            <a:r>
              <a:rPr lang="tr-TR" sz="2300" dirty="0" err="1" smtClean="0"/>
              <a:t>Kurtûbî</a:t>
            </a:r>
            <a:r>
              <a:rPr lang="tr-TR" sz="2300" dirty="0" smtClean="0"/>
              <a:t> (ö. 671/1272), </a:t>
            </a:r>
            <a:r>
              <a:rPr lang="tr-TR" sz="2300" i="1" dirty="0" smtClean="0"/>
              <a:t>el-Câmi </a:t>
            </a:r>
            <a:r>
              <a:rPr lang="tr-TR" sz="2300" i="1" dirty="0" err="1" smtClean="0"/>
              <a:t>li</a:t>
            </a:r>
            <a:r>
              <a:rPr lang="tr-TR" sz="2300" i="1" dirty="0" smtClean="0"/>
              <a:t> </a:t>
            </a:r>
            <a:r>
              <a:rPr lang="tr-TR" sz="2300" i="1" dirty="0" err="1" smtClean="0"/>
              <a:t>Ahkâmi’l-Kur’ân</a:t>
            </a:r>
            <a:endParaRPr lang="tr-TR" sz="2300" i="1" dirty="0" smtClean="0"/>
          </a:p>
          <a:p>
            <a:pPr marL="0">
              <a:buNone/>
            </a:pPr>
            <a:r>
              <a:rPr lang="tr-TR" sz="2300" dirty="0" smtClean="0"/>
              <a:t>-Fahreddin er-</a:t>
            </a:r>
            <a:r>
              <a:rPr lang="tr-TR" sz="2300" dirty="0" err="1" smtClean="0"/>
              <a:t>Râzî</a:t>
            </a:r>
            <a:r>
              <a:rPr lang="tr-TR" sz="2300" dirty="0" smtClean="0"/>
              <a:t> (ö. 606/1209), </a:t>
            </a:r>
            <a:r>
              <a:rPr lang="tr-TR" sz="2300" i="1" dirty="0" err="1" smtClean="0"/>
              <a:t>Mefâtihu’l-Gayb</a:t>
            </a:r>
            <a:endParaRPr lang="tr-TR" sz="2300" dirty="0"/>
          </a:p>
          <a:p>
            <a:pPr marL="0">
              <a:buNone/>
            </a:pPr>
            <a:r>
              <a:rPr lang="tr-TR" sz="2300" dirty="0" smtClean="0"/>
              <a:t>-Muhammed </a:t>
            </a:r>
            <a:r>
              <a:rPr lang="tr-TR" sz="2300" dirty="0" err="1" smtClean="0"/>
              <a:t>Abduh</a:t>
            </a:r>
            <a:r>
              <a:rPr lang="tr-TR" sz="2300" dirty="0" smtClean="0"/>
              <a:t> (ö. 1323/1905) - </a:t>
            </a:r>
            <a:r>
              <a:rPr lang="tr-TR" sz="2300" dirty="0" err="1" smtClean="0"/>
              <a:t>Reşid</a:t>
            </a:r>
            <a:r>
              <a:rPr lang="tr-TR" sz="2300" dirty="0" smtClean="0"/>
              <a:t> Rıza (ö. 1354/1935), </a:t>
            </a:r>
            <a:r>
              <a:rPr lang="tr-TR" sz="2300" i="1" dirty="0" err="1" smtClean="0"/>
              <a:t>Tefsîru’l-Menâr</a:t>
            </a:r>
            <a:endParaRPr lang="tr-TR" sz="2300" dirty="0" smtClean="0"/>
          </a:p>
          <a:p>
            <a:pPr marL="0">
              <a:buNone/>
            </a:pPr>
            <a:r>
              <a:rPr lang="tr-TR" sz="2300" dirty="0" smtClean="0"/>
              <a:t>-Elmalılı Hamdi </a:t>
            </a:r>
            <a:r>
              <a:rPr lang="tr-TR" sz="2300" dirty="0" err="1" smtClean="0"/>
              <a:t>Yazır</a:t>
            </a:r>
            <a:r>
              <a:rPr lang="tr-TR" sz="2300" dirty="0" smtClean="0"/>
              <a:t>, </a:t>
            </a:r>
            <a:r>
              <a:rPr lang="tr-TR" sz="2300" i="1" dirty="0" smtClean="0"/>
              <a:t>Hak Dini Kur’an Dili</a:t>
            </a:r>
            <a:endParaRPr lang="tr-TR" sz="2300" dirty="0" smtClean="0"/>
          </a:p>
          <a:p>
            <a:pPr marL="0">
              <a:buNone/>
            </a:pPr>
            <a:r>
              <a:rPr lang="tr-TR" sz="2300" dirty="0" smtClean="0"/>
              <a:t>-Muhammed Tahir </a:t>
            </a:r>
            <a:r>
              <a:rPr lang="tr-TR" sz="2300" dirty="0" err="1" smtClean="0"/>
              <a:t>İbn</a:t>
            </a:r>
            <a:r>
              <a:rPr lang="tr-TR" sz="2300" dirty="0" smtClean="0"/>
              <a:t> </a:t>
            </a:r>
            <a:r>
              <a:rPr lang="tr-TR" sz="2300" dirty="0" err="1" smtClean="0"/>
              <a:t>Aşûr</a:t>
            </a:r>
            <a:r>
              <a:rPr lang="tr-TR" sz="2300" dirty="0" smtClean="0"/>
              <a:t> (ö. 1393/1973), </a:t>
            </a:r>
            <a:r>
              <a:rPr lang="tr-TR" sz="2300" i="1" dirty="0" smtClean="0"/>
              <a:t>et-</a:t>
            </a:r>
            <a:r>
              <a:rPr lang="tr-TR" sz="2300" i="1" dirty="0" err="1" smtClean="0"/>
              <a:t>Tahrîr</a:t>
            </a:r>
            <a:r>
              <a:rPr lang="tr-TR" sz="2300" i="1" dirty="0" smtClean="0"/>
              <a:t> </a:t>
            </a:r>
            <a:r>
              <a:rPr lang="tr-TR" sz="2300" i="1" dirty="0" err="1" smtClean="0"/>
              <a:t>ve’t-Tenvîr</a:t>
            </a:r>
            <a:endParaRPr lang="tr-TR" sz="2300" dirty="0" smtClean="0"/>
          </a:p>
          <a:p>
            <a:pPr marL="0">
              <a:buNone/>
            </a:pPr>
            <a:r>
              <a:rPr lang="tr-TR" sz="2300" dirty="0" smtClean="0"/>
              <a:t>-M. Hüseyin et-</a:t>
            </a:r>
            <a:r>
              <a:rPr lang="tr-TR" sz="2300" dirty="0" err="1" smtClean="0"/>
              <a:t>Tabatabâî</a:t>
            </a:r>
            <a:r>
              <a:rPr lang="tr-TR" sz="2300" dirty="0" smtClean="0"/>
              <a:t> (ö. 1402/1981), </a:t>
            </a:r>
            <a:r>
              <a:rPr lang="tr-TR" sz="2300" i="1" dirty="0" smtClean="0"/>
              <a:t>el-</a:t>
            </a:r>
            <a:r>
              <a:rPr lang="tr-TR" sz="2300" i="1" dirty="0" err="1" smtClean="0"/>
              <a:t>Mîzân</a:t>
            </a:r>
            <a:r>
              <a:rPr lang="tr-TR" sz="2300" i="1" dirty="0" smtClean="0"/>
              <a:t> fi </a:t>
            </a:r>
            <a:r>
              <a:rPr lang="tr-TR" sz="2300" i="1" dirty="0" err="1" smtClean="0"/>
              <a:t>Tefsîri’l</a:t>
            </a:r>
            <a:r>
              <a:rPr lang="tr-TR" sz="2300" i="1" dirty="0" smtClean="0"/>
              <a:t>-</a:t>
            </a:r>
            <a:r>
              <a:rPr lang="tr-TR" sz="2300" i="1" dirty="0" err="1" smtClean="0"/>
              <a:t>Kur’ân</a:t>
            </a:r>
            <a:endParaRPr lang="tr-TR" sz="2300" i="1" dirty="0"/>
          </a:p>
        </p:txBody>
      </p:sp>
    </p:spTree>
    <p:extLst>
      <p:ext uri="{BB962C8B-B14F-4D97-AF65-F5344CB8AC3E}">
        <p14:creationId xmlns:p14="http://schemas.microsoft.com/office/powerpoint/2010/main" val="931136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228600"/>
            <a:ext cx="8648700" cy="2857500"/>
          </a:xfrm>
        </p:spPr>
        <p:txBody>
          <a:bodyPr/>
          <a:lstStyle/>
          <a:p>
            <a:r>
              <a:rPr lang="tr-TR" sz="4600" u="sng" smtClean="0"/>
              <a:t>11. </a:t>
            </a:r>
            <a:r>
              <a:rPr lang="tr-TR" sz="4600" u="sng" dirty="0"/>
              <a:t>Hafta</a:t>
            </a:r>
            <a:r>
              <a:rPr lang="tr-TR" sz="4600" u="sng" dirty="0" smtClean="0"/>
              <a:t>: </a:t>
            </a:r>
            <a:r>
              <a:rPr lang="ar-SA" sz="4800" dirty="0"/>
              <a:t>الاسبوع الحادي عشر</a:t>
            </a:r>
            <a:r>
              <a:rPr lang="tr-TR" sz="4800" dirty="0"/>
              <a:t/>
            </a:r>
            <a:br>
              <a:rPr lang="tr-TR" sz="4800" dirty="0"/>
            </a:br>
            <a:r>
              <a:rPr lang="tr-TR" sz="2200" dirty="0" smtClean="0"/>
              <a:t/>
            </a:r>
            <a:br>
              <a:rPr lang="tr-TR" sz="2200" dirty="0" smtClean="0"/>
            </a:br>
            <a:r>
              <a:rPr lang="ar-SA" sz="4800" dirty="0">
                <a:solidFill>
                  <a:srgbClr val="00B0F0"/>
                </a:solidFill>
              </a:rPr>
              <a:t>نظرية في اصول التفسير</a:t>
            </a:r>
            <a:r>
              <a:rPr lang="tr-TR" sz="4800" dirty="0">
                <a:solidFill>
                  <a:srgbClr val="00B0F0"/>
                </a:solidFill>
              </a:rPr>
              <a:t> </a:t>
            </a:r>
            <a:br>
              <a:rPr lang="tr-TR" sz="4800" dirty="0">
                <a:solidFill>
                  <a:srgbClr val="00B0F0"/>
                </a:solidFill>
              </a:rPr>
            </a:br>
            <a:r>
              <a:rPr lang="tr-TR" sz="4800" dirty="0" smtClean="0">
                <a:solidFill>
                  <a:srgbClr val="00B0F0"/>
                </a:solidFill>
              </a:rPr>
              <a:t>-2-</a:t>
            </a:r>
            <a:endParaRPr lang="tr-TR" sz="1800" b="1" dirty="0">
              <a:solidFill>
                <a:srgbClr val="002060"/>
              </a:solidFill>
            </a:endParaRPr>
          </a:p>
        </p:txBody>
      </p:sp>
      <p:sp>
        <p:nvSpPr>
          <p:cNvPr id="3" name="Metin Yer Tutucusu 2"/>
          <p:cNvSpPr>
            <a:spLocks noGrp="1"/>
          </p:cNvSpPr>
          <p:nvPr>
            <p:ph type="body" idx="1"/>
          </p:nvPr>
        </p:nvSpPr>
        <p:spPr>
          <a:xfrm>
            <a:off x="261098" y="3695700"/>
            <a:ext cx="8616202" cy="3333750"/>
          </a:xfrm>
        </p:spPr>
        <p:txBody>
          <a:bodyPr>
            <a:normAutofit/>
          </a:bodyPr>
          <a:lstStyle/>
          <a:p>
            <a:pPr algn="l"/>
            <a:endParaRPr lang="tr-TR" sz="5400" dirty="0" smtClean="0"/>
          </a:p>
        </p:txBody>
      </p:sp>
    </p:spTree>
    <p:extLst>
      <p:ext uri="{BB962C8B-B14F-4D97-AF65-F5344CB8AC3E}">
        <p14:creationId xmlns:p14="http://schemas.microsoft.com/office/powerpoint/2010/main" val="2811240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778098"/>
          </a:xfrm>
        </p:spPr>
        <p:txBody>
          <a:bodyPr>
            <a:normAutofit/>
          </a:bodyPr>
          <a:lstStyle/>
          <a:p>
            <a:r>
              <a:rPr lang="tr-TR" sz="3400" dirty="0" smtClean="0"/>
              <a:t>3 Maun Suresi</a:t>
            </a:r>
            <a:endParaRPr lang="tr-TR" sz="3400" dirty="0"/>
          </a:p>
        </p:txBody>
      </p:sp>
      <p:sp>
        <p:nvSpPr>
          <p:cNvPr id="3" name="2 İçerik Yer Tutucusu"/>
          <p:cNvSpPr>
            <a:spLocks noGrp="1"/>
          </p:cNvSpPr>
          <p:nvPr>
            <p:ph idx="1"/>
          </p:nvPr>
        </p:nvSpPr>
        <p:spPr>
          <a:xfrm>
            <a:off x="0" y="778098"/>
            <a:ext cx="9144000" cy="6079902"/>
          </a:xfrm>
        </p:spPr>
        <p:txBody>
          <a:bodyPr>
            <a:normAutofit fontScale="70000" lnSpcReduction="20000"/>
          </a:bodyPr>
          <a:lstStyle/>
          <a:p>
            <a:pPr algn="r">
              <a:buNone/>
            </a:pPr>
            <a:r>
              <a:rPr lang="ar-AE" dirty="0" smtClean="0"/>
              <a:t>اَرَاَيْتَ الَّذٖى </a:t>
            </a:r>
            <a:r>
              <a:rPr lang="ar-AE" sz="4100" dirty="0" smtClean="0"/>
              <a:t>يُكَذِّبُ بِالدّٖينِ </a:t>
            </a:r>
            <a:endParaRPr lang="tr-TR" sz="4100" dirty="0" smtClean="0"/>
          </a:p>
          <a:p>
            <a:pPr algn="r">
              <a:buNone/>
            </a:pPr>
            <a:r>
              <a:rPr lang="ar-AE" sz="4100" dirty="0" smtClean="0"/>
              <a:t>فَذٰلِكَ الَّذٖى يَدُعُّ الْيَتٖيمَ</a:t>
            </a:r>
            <a:endParaRPr lang="tr-TR" sz="4100" dirty="0" smtClean="0"/>
          </a:p>
          <a:p>
            <a:pPr algn="r">
              <a:buNone/>
            </a:pPr>
            <a:r>
              <a:rPr lang="ar-AE" sz="4100" dirty="0" smtClean="0"/>
              <a:t>وَلَا يَحُضُّ عَلٰى طَعَامِ الْمِسْكٖينِ</a:t>
            </a:r>
          </a:p>
          <a:p>
            <a:pPr algn="r">
              <a:buNone/>
            </a:pPr>
            <a:r>
              <a:rPr lang="ar-AE" sz="4100" dirty="0" smtClean="0"/>
              <a:t>فَوَيْلٌ لِلْمُصَلّٖينَ اَلَّذٖينَ هُمْ عَنْ صَلَاتِهِمْ سَاهُونَ</a:t>
            </a:r>
            <a:endParaRPr lang="tr-TR" sz="4100" dirty="0" smtClean="0"/>
          </a:p>
          <a:p>
            <a:pPr algn="r">
              <a:buNone/>
            </a:pPr>
            <a:r>
              <a:rPr lang="ar-AE" sz="4100" dirty="0" smtClean="0"/>
              <a:t>وَيَمْنَعُونَ الْمَاعُونَ</a:t>
            </a:r>
            <a:r>
              <a:rPr lang="tr-TR" sz="4100" dirty="0" smtClean="0"/>
              <a:t> </a:t>
            </a:r>
            <a:r>
              <a:rPr lang="ar-AE" sz="4100" dirty="0" smtClean="0"/>
              <a:t>اَلَّذٖينَ هُمْ يُرَاؤُنَ</a:t>
            </a:r>
            <a:endParaRPr lang="tr-TR" sz="4100" dirty="0" smtClean="0"/>
          </a:p>
          <a:p>
            <a:pPr marL="0">
              <a:buNone/>
            </a:pPr>
            <a:endParaRPr lang="tr-TR" sz="4500" smtClean="0"/>
          </a:p>
          <a:p>
            <a:pPr marL="0">
              <a:buNone/>
            </a:pPr>
            <a:r>
              <a:rPr lang="tr-TR" sz="4500" smtClean="0"/>
              <a:t>Dini </a:t>
            </a:r>
            <a:r>
              <a:rPr lang="tr-TR" sz="4500" dirty="0" smtClean="0"/>
              <a:t>yalanlayanı gördün mü? O dur ki işte iter </a:t>
            </a:r>
            <a:r>
              <a:rPr lang="tr-TR" sz="4500" dirty="0" err="1" smtClean="0"/>
              <a:t>yetîmi</a:t>
            </a:r>
            <a:r>
              <a:rPr lang="tr-TR" sz="4500" dirty="0" smtClean="0"/>
              <a:t>, yoksulu doyurmayı teşvik etmeyen odur. </a:t>
            </a:r>
          </a:p>
          <a:p>
            <a:pPr marL="0">
              <a:buNone/>
            </a:pPr>
            <a:r>
              <a:rPr lang="tr-TR" sz="4500" dirty="0" smtClean="0"/>
              <a:t>Vay hâline o ibadet edenlerin ki, ibadetlerinden gaflet içindedir onlar!</a:t>
            </a:r>
          </a:p>
          <a:p>
            <a:pPr marL="0">
              <a:buNone/>
            </a:pPr>
            <a:r>
              <a:rPr lang="tr-TR" sz="4500" dirty="0" smtClean="0"/>
              <a:t>Onlar ki niyetleri yalnızca görülmektir, Ufacık bir yardıma bile engel olurlar</a:t>
            </a:r>
            <a:r>
              <a:rPr lang="tr-TR" dirty="0" smtClean="0"/>
              <a:t>.</a:t>
            </a:r>
          </a:p>
        </p:txBody>
      </p:sp>
    </p:spTree>
    <p:extLst>
      <p:ext uri="{BB962C8B-B14F-4D97-AF65-F5344CB8AC3E}">
        <p14:creationId xmlns:p14="http://schemas.microsoft.com/office/powerpoint/2010/main" val="800950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dirty="0" smtClean="0"/>
              <a:t>Örnek 1:</a:t>
            </a:r>
            <a:endParaRPr lang="tr-TR" dirty="0"/>
          </a:p>
        </p:txBody>
      </p:sp>
      <p:sp>
        <p:nvSpPr>
          <p:cNvPr id="3" name="2 İçerik Yer Tutucusu"/>
          <p:cNvSpPr>
            <a:spLocks noGrp="1"/>
          </p:cNvSpPr>
          <p:nvPr>
            <p:ph idx="1"/>
          </p:nvPr>
        </p:nvSpPr>
        <p:spPr>
          <a:xfrm>
            <a:off x="457200" y="1124744"/>
            <a:ext cx="8229600" cy="5328592"/>
          </a:xfrm>
        </p:spPr>
        <p:txBody>
          <a:bodyPr>
            <a:normAutofit/>
          </a:bodyPr>
          <a:lstStyle/>
          <a:p>
            <a:pPr>
              <a:buNone/>
            </a:pPr>
            <a:r>
              <a:rPr lang="ar-SA" dirty="0" smtClean="0"/>
              <a:t>الَّذِي خَلَقَ سَبْعَ سَمَاوَاتٍ طِبَاقًا مَّا تَرَى فِي خَلْقِ الرَّحْمَنِ مِن تَفَاوُتٍ فَارْجِعِ الْبَصَرَ هَلْ تَرَى مِن فُطُورٍ * ثُمَّ ارْجِعِ الْبَصَرَ كَرَّتَيْنِ يَنقَلِبْ إِلَيْكَ الْبَصَرُ خَاسِأً وَهُوَ حَسِيرٌ * وَلَقَدْ زَيَّنَّا السَّمَاء الدُّنْيَا بِمَصَابِيحَ وَجَعَلْنَاهَا رُجُومًا لِّلشَّيَاطِينِ وَأَعْتَدْنَا لَهُمْ عَذَابَ السَّعِيرِ</a:t>
            </a:r>
            <a:endParaRPr lang="tr-TR" dirty="0" smtClean="0"/>
          </a:p>
          <a:p>
            <a:pPr>
              <a:buNone/>
            </a:pPr>
            <a:r>
              <a:rPr lang="tr-TR" dirty="0" smtClean="0"/>
              <a:t>“O, yedi göğü tabaka tabaka yaratandır. </a:t>
            </a:r>
            <a:r>
              <a:rPr lang="tr-TR" dirty="0" err="1" smtClean="0"/>
              <a:t>Rahmân’ın</a:t>
            </a:r>
            <a:r>
              <a:rPr lang="tr-TR" dirty="0" smtClean="0"/>
              <a:t> yaratışında hiçbir uyumsuzluk göremezsin. Bir kere daha bak! Hiçbir çatlak görüyor musun? Sonra tekrar tekrar bak; bakışların </a:t>
            </a:r>
            <a:r>
              <a:rPr lang="tr-TR" dirty="0" err="1" smtClean="0"/>
              <a:t>âciz</a:t>
            </a:r>
            <a:r>
              <a:rPr lang="tr-TR" dirty="0" smtClean="0"/>
              <a:t> ve bitkin hâlde sana dönecektir. </a:t>
            </a:r>
            <a:r>
              <a:rPr lang="tr-TR" dirty="0" err="1" smtClean="0"/>
              <a:t>Andolsun</a:t>
            </a:r>
            <a:r>
              <a:rPr lang="tr-TR" dirty="0" smtClean="0"/>
              <a:t> biz, en yakın göğü kandillerle donattık. Onları şeytanlara atılan taşlar yaptık ve onlara alevli ateş azabını hazırladık.” (Mülk Suresi, 3-5. ayet)</a:t>
            </a:r>
            <a:endParaRPr lang="tr-TR" dirty="0"/>
          </a:p>
        </p:txBody>
      </p:sp>
    </p:spTree>
    <p:extLst>
      <p:ext uri="{BB962C8B-B14F-4D97-AF65-F5344CB8AC3E}">
        <p14:creationId xmlns:p14="http://schemas.microsoft.com/office/powerpoint/2010/main" val="17500257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34082"/>
          </a:xfrm>
        </p:spPr>
        <p:txBody>
          <a:bodyPr>
            <a:normAutofit fontScale="90000"/>
          </a:bodyPr>
          <a:lstStyle/>
          <a:p>
            <a:r>
              <a:rPr lang="tr-TR" dirty="0" smtClean="0"/>
              <a:t>Örnek 2 (devam)</a:t>
            </a:r>
            <a:endParaRPr lang="tr-TR" dirty="0"/>
          </a:p>
        </p:txBody>
      </p:sp>
      <p:sp>
        <p:nvSpPr>
          <p:cNvPr id="3" name="2 İçerik Yer Tutucusu"/>
          <p:cNvSpPr>
            <a:spLocks noGrp="1"/>
          </p:cNvSpPr>
          <p:nvPr>
            <p:ph idx="1"/>
          </p:nvPr>
        </p:nvSpPr>
        <p:spPr>
          <a:xfrm>
            <a:off x="457200" y="908720"/>
            <a:ext cx="8229600" cy="5616624"/>
          </a:xfrm>
        </p:spPr>
        <p:txBody>
          <a:bodyPr>
            <a:normAutofit/>
          </a:bodyPr>
          <a:lstStyle/>
          <a:p>
            <a:pPr algn="just">
              <a:buNone/>
            </a:pPr>
            <a:r>
              <a:rPr lang="tr-TR" dirty="0" smtClean="0"/>
              <a:t>Yukarıdaki ayetleri bir de şu ayetle birlikte düşünerek yorumlamaya çalışalım:</a:t>
            </a:r>
          </a:p>
          <a:p>
            <a:pPr algn="just">
              <a:buNone/>
            </a:pPr>
            <a:endParaRPr lang="tr-TR" dirty="0" smtClean="0"/>
          </a:p>
          <a:p>
            <a:pPr algn="r">
              <a:buNone/>
            </a:pPr>
            <a:r>
              <a:rPr lang="ar-SA" dirty="0" smtClean="0"/>
              <a:t>لَا اِكْرَاهَ فِى الدّٖينِ قَدْ تَبَيَّنَ الرُّشْدُ مِنَ الْغَىِّ فَمَنْ يَكْفُرْ بِالطَّاغُوتِ وَيُؤْمِنْ بِاللّٰهِ فَقَدِ اسْتَمْسَكَ بِالْعُرْوَةِ الْوُثْقٰى لَا انْفِصَامَ لَهَا وَاللّٰهُ سَمٖيعٌ عَلٖيمٌ </a:t>
            </a:r>
            <a:endParaRPr lang="tr-TR" dirty="0" smtClean="0"/>
          </a:p>
          <a:p>
            <a:pPr marL="0" algn="just">
              <a:buNone/>
            </a:pPr>
            <a:r>
              <a:rPr lang="tr-TR" dirty="0" smtClean="0"/>
              <a:t>Dinde zorlama yoktur. Çünkü doğruluk sapıklıktan iyice ayrılmıştır. O hâlde, kim </a:t>
            </a:r>
            <a:r>
              <a:rPr lang="tr-TR" dirty="0" err="1" smtClean="0"/>
              <a:t>tâğûtu</a:t>
            </a:r>
            <a:r>
              <a:rPr lang="tr-TR" dirty="0" smtClean="0"/>
              <a:t> tanımayıp Allah’a inanırsa, kopmak bilmeyen sapasağlam bir kulpa yapışmıştır. Allah, hakkıyla işitendir, hakkıyla bilendir (2 Bakara 256)</a:t>
            </a:r>
          </a:p>
          <a:p>
            <a:pPr>
              <a:buNone/>
            </a:pPr>
            <a:endParaRPr lang="tr-TR" dirty="0"/>
          </a:p>
        </p:txBody>
      </p:sp>
    </p:spTree>
    <p:extLst>
      <p:ext uri="{BB962C8B-B14F-4D97-AF65-F5344CB8AC3E}">
        <p14:creationId xmlns:p14="http://schemas.microsoft.com/office/powerpoint/2010/main" val="1219971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marL="0" indent="0" algn="ctr">
              <a:buNone/>
            </a:pPr>
            <a:r>
              <a:rPr lang="ar-SA" sz="4400" dirty="0"/>
              <a:t>فَاَسْرِ بِاَهْلِكَ بِقِطْعٍ مِنَ الَّيْلِ وَاتَّبِعْ اَدْبَارَهُمْ وَلَا يَلْتَفِتْ مِنْكُمْ اَحَدٌ وَامْضُوا حَيْثُ </a:t>
            </a:r>
            <a:r>
              <a:rPr lang="ar-SA" sz="4400" dirty="0" smtClean="0"/>
              <a:t>تُؤْمَرُونَ</a:t>
            </a:r>
            <a:endParaRPr lang="tr-TR" sz="4400" dirty="0" smtClean="0"/>
          </a:p>
          <a:p>
            <a:pPr marL="0" indent="0" algn="ctr">
              <a:buNone/>
            </a:pPr>
            <a:endParaRPr lang="tr-TR" sz="4400" dirty="0"/>
          </a:p>
          <a:p>
            <a:pPr marL="0" indent="0">
              <a:buNone/>
            </a:pPr>
            <a:r>
              <a:rPr lang="ar-SA" sz="2200" dirty="0" smtClean="0"/>
              <a:t>التَفت</a:t>
            </a:r>
            <a:r>
              <a:rPr lang="tr-TR" sz="2200" dirty="0" smtClean="0"/>
              <a:t> : 	-geriye </a:t>
            </a:r>
            <a:r>
              <a:rPr lang="tr-TR" sz="2200" dirty="0"/>
              <a:t>bakmak</a:t>
            </a:r>
            <a:r>
              <a:rPr lang="tr-TR" sz="2200" dirty="0" smtClean="0"/>
              <a:t>, yürürken geriye dönüp bakmak; 	yüzü çevirmek ve bakmak, yola çıkmadan önce arkasına 	bakmak</a:t>
            </a:r>
          </a:p>
          <a:p>
            <a:pPr marL="0" indent="0">
              <a:buNone/>
            </a:pPr>
            <a:r>
              <a:rPr lang="tr-TR" sz="2200" dirty="0"/>
              <a:t>	</a:t>
            </a:r>
            <a:r>
              <a:rPr lang="tr-TR" sz="2200" dirty="0" smtClean="0"/>
              <a:t>-duyulan bir sesin veya hissedilen bir olayın aslını 	anlamak için geriye dönüp bakmak, </a:t>
            </a:r>
          </a:p>
          <a:p>
            <a:pPr marL="0" indent="0">
              <a:buNone/>
            </a:pPr>
            <a:r>
              <a:rPr lang="tr-TR" sz="2200" dirty="0"/>
              <a:t>	</a:t>
            </a:r>
            <a:r>
              <a:rPr lang="tr-TR" sz="2200" dirty="0" smtClean="0"/>
              <a:t>-yönelmek, önem vermek</a:t>
            </a:r>
          </a:p>
        </p:txBody>
      </p:sp>
      <p:sp>
        <p:nvSpPr>
          <p:cNvPr id="3" name="Başlık 2"/>
          <p:cNvSpPr>
            <a:spLocks noGrp="1"/>
          </p:cNvSpPr>
          <p:nvPr>
            <p:ph type="title"/>
          </p:nvPr>
        </p:nvSpPr>
        <p:spPr/>
        <p:txBody>
          <a:bodyPr/>
          <a:lstStyle/>
          <a:p>
            <a:r>
              <a:rPr lang="tr-TR" sz="3200" dirty="0" err="1" smtClean="0"/>
              <a:t>Hicr</a:t>
            </a:r>
            <a:r>
              <a:rPr lang="tr-TR" sz="3200" dirty="0" smtClean="0"/>
              <a:t> suresi 65. ayet</a:t>
            </a:r>
            <a:endParaRPr lang="tr-TR" sz="3200" dirty="0"/>
          </a:p>
        </p:txBody>
      </p:sp>
    </p:spTree>
    <p:extLst>
      <p:ext uri="{BB962C8B-B14F-4D97-AF65-F5344CB8AC3E}">
        <p14:creationId xmlns:p14="http://schemas.microsoft.com/office/powerpoint/2010/main" val="33777501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06090"/>
          </a:xfrm>
        </p:spPr>
        <p:txBody>
          <a:bodyPr>
            <a:normAutofit fontScale="90000"/>
          </a:bodyPr>
          <a:lstStyle/>
          <a:p>
            <a:r>
              <a:rPr lang="tr-TR" dirty="0" smtClean="0"/>
              <a:t>Örnek 2:</a:t>
            </a:r>
            <a:endParaRPr lang="tr-TR" dirty="0"/>
          </a:p>
        </p:txBody>
      </p:sp>
      <p:sp>
        <p:nvSpPr>
          <p:cNvPr id="3" name="2 İçerik Yer Tutucusu"/>
          <p:cNvSpPr>
            <a:spLocks noGrp="1"/>
          </p:cNvSpPr>
          <p:nvPr>
            <p:ph idx="1"/>
          </p:nvPr>
        </p:nvSpPr>
        <p:spPr>
          <a:xfrm>
            <a:off x="457200" y="1052736"/>
            <a:ext cx="8435280" cy="5544616"/>
          </a:xfrm>
        </p:spPr>
        <p:txBody>
          <a:bodyPr>
            <a:normAutofit/>
          </a:bodyPr>
          <a:lstStyle/>
          <a:p>
            <a:pPr marL="0" algn="r">
              <a:buNone/>
            </a:pPr>
            <a:r>
              <a:rPr lang="ar-SA" dirty="0" smtClean="0"/>
              <a:t>وَقَاتِلُوهُمْ حَتّٰى لَا تَكُونَ فِتْنَةٌ وَيَكُونَ الدّٖينُ لِلّٰهِ فَاِنِ انْتَهَوْا فَلَا عُدْوَانَ اِلَّا عَلَى الظَّالِمٖينَ</a:t>
            </a:r>
            <a:endParaRPr lang="tr-TR" dirty="0" smtClean="0"/>
          </a:p>
          <a:p>
            <a:pPr marL="0" algn="just">
              <a:buNone/>
            </a:pPr>
            <a:r>
              <a:rPr lang="tr-TR" dirty="0" smtClean="0"/>
              <a:t>Hiçbir zulüm ve baskı kalmayıncaya ve din yalnız Allah’ın oluncaya kadar onlarla savaşın. Onlar savaşmaya son verecek olurlarsa, artık düşmanlık yalnız zalimlere karşıdır. (2 Bakara 193)</a:t>
            </a:r>
          </a:p>
          <a:p>
            <a:pPr marL="0" algn="r">
              <a:buNone/>
            </a:pPr>
            <a:r>
              <a:rPr lang="ar-SA" dirty="0" smtClean="0"/>
              <a:t>فَاِذَا انْسَلَخَ الْاَشْهُرُ الْحُرُمُ فَاقْتُلُوا الْمُشْرِكٖينَ حَيْثُ وَجَدْتُمُوهُمْ وَخُذُوهُمْ وَاحْصُرُوهُمْ وَاقْعُدُوا لَهُمْ كُلَّ مَرْصَدٍ فَاِنْ تَابُوا وَاَقَامُوا الصَّلٰوةَ وَاٰتَوُا الزَّكٰوةَ فَخَلُّوا سَبٖيلَهُمْ اِنَّ اللّٰهَ غَفُورٌ رَحٖيمٌ</a:t>
            </a:r>
            <a:r>
              <a:rPr lang="tr-TR" dirty="0" smtClean="0"/>
              <a:t> </a:t>
            </a:r>
          </a:p>
          <a:p>
            <a:pPr marL="0" algn="just">
              <a:buNone/>
            </a:pPr>
            <a:r>
              <a:rPr lang="tr-TR" dirty="0" smtClean="0"/>
              <a:t>Haram aylar çıkınca Allah’a ortak koşanları artık bulduğunuz yerde öldürün, onları yakalayıp hapsedin ve her gözetleme yerine oturup onları gözetleyin. Eğer tövbe ederler, namazı kılıp zekâtı da verirlerse, kendilerini serbest bırakın. Şüphesiz Allah çok bağışlayıcıdır, çok merhamet edicidir. (9 </a:t>
            </a:r>
            <a:r>
              <a:rPr lang="tr-TR" dirty="0" err="1" smtClean="0"/>
              <a:t>Tevbe</a:t>
            </a:r>
            <a:r>
              <a:rPr lang="tr-TR" dirty="0" smtClean="0"/>
              <a:t> 5)</a:t>
            </a:r>
          </a:p>
        </p:txBody>
      </p:sp>
    </p:spTree>
    <p:extLst>
      <p:ext uri="{BB962C8B-B14F-4D97-AF65-F5344CB8AC3E}">
        <p14:creationId xmlns:p14="http://schemas.microsoft.com/office/powerpoint/2010/main" val="3973856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46856" y="194191"/>
            <a:ext cx="8229600" cy="567432"/>
          </a:xfrm>
        </p:spPr>
        <p:txBody>
          <a:bodyPr>
            <a:noAutofit/>
          </a:bodyPr>
          <a:lstStyle/>
          <a:p>
            <a:r>
              <a:rPr lang="tr-TR" sz="3800" b="1" dirty="0" smtClean="0"/>
              <a:t>Yorum Nedir?</a:t>
            </a:r>
            <a:endParaRPr lang="tr-TR" sz="3800" b="1" dirty="0"/>
          </a:p>
        </p:txBody>
      </p:sp>
      <p:sp>
        <p:nvSpPr>
          <p:cNvPr id="3" name="2 İçerik Yer Tutucusu"/>
          <p:cNvSpPr>
            <a:spLocks noGrp="1"/>
          </p:cNvSpPr>
          <p:nvPr>
            <p:ph idx="1"/>
          </p:nvPr>
        </p:nvSpPr>
        <p:spPr>
          <a:xfrm>
            <a:off x="0" y="776614"/>
            <a:ext cx="9144000" cy="6041624"/>
          </a:xfrm>
        </p:spPr>
        <p:txBody>
          <a:bodyPr>
            <a:normAutofit/>
          </a:bodyPr>
          <a:lstStyle/>
          <a:p>
            <a:pPr algn="just">
              <a:buNone/>
            </a:pPr>
            <a:r>
              <a:rPr lang="tr-TR" i="1" dirty="0" smtClean="0"/>
              <a:t>Yorumlama (</a:t>
            </a:r>
            <a:r>
              <a:rPr lang="tr-TR" i="1" dirty="0" err="1" smtClean="0"/>
              <a:t>tefsîr</a:t>
            </a:r>
            <a:r>
              <a:rPr lang="tr-TR" i="1" dirty="0" smtClean="0"/>
              <a:t>, </a:t>
            </a:r>
            <a:r>
              <a:rPr lang="tr-TR" i="1" dirty="0" err="1" smtClean="0"/>
              <a:t>te’vil</a:t>
            </a:r>
            <a:r>
              <a:rPr lang="tr-TR" i="1" dirty="0" smtClean="0"/>
              <a:t>)</a:t>
            </a:r>
            <a:r>
              <a:rPr lang="tr-TR" dirty="0" smtClean="0"/>
              <a:t>, müfessir metin üzerindeki anlamaya ilişkin bütün araştırma, incelemeleri bitirip metinle baş başa kalmasıyla başlar. Bu aşamada özlü bir açıklama yaptıktan sonra bireysel yetkinliği (ilmi, akli, tecrübi) oranında gidebildiği kadar ileriye gitmek suretiyle ortaya koyduğu faaliyettir. Dikkat edilirse bu ilmi faaliyet sırasında öznellik, anlama ve açıklamaya göre, daha üst seviyeye ulaşmış, daha etkin bir yer almıştır.</a:t>
            </a:r>
          </a:p>
        </p:txBody>
      </p:sp>
    </p:spTree>
    <p:extLst>
      <p:ext uri="{BB962C8B-B14F-4D97-AF65-F5344CB8AC3E}">
        <p14:creationId xmlns:p14="http://schemas.microsoft.com/office/powerpoint/2010/main" val="40066570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Autofit/>
          </a:bodyPr>
          <a:lstStyle/>
          <a:p>
            <a:pPr marL="144000" algn="ctr">
              <a:buNone/>
            </a:pPr>
            <a:r>
              <a:rPr lang="tr-TR" sz="3400" b="1" u="sng" dirty="0" smtClean="0"/>
              <a:t>Tefsir-</a:t>
            </a:r>
            <a:r>
              <a:rPr lang="tr-TR" sz="3400" b="1" u="sng" dirty="0" err="1" smtClean="0"/>
              <a:t>Te’vil</a:t>
            </a:r>
            <a:r>
              <a:rPr lang="tr-TR" sz="3400" b="1" u="sng" dirty="0" smtClean="0"/>
              <a:t> Farkı</a:t>
            </a:r>
          </a:p>
          <a:p>
            <a:pPr marL="144000" algn="just">
              <a:buNone/>
            </a:pPr>
            <a:r>
              <a:rPr lang="tr-TR" sz="2500" dirty="0" smtClean="0"/>
              <a:t>İmam </a:t>
            </a:r>
            <a:r>
              <a:rPr lang="tr-TR" sz="2500" dirty="0" err="1" smtClean="0"/>
              <a:t>Mâturidî</a:t>
            </a:r>
            <a:r>
              <a:rPr lang="tr-TR" sz="2500" dirty="0" smtClean="0"/>
              <a:t>, </a:t>
            </a:r>
            <a:r>
              <a:rPr lang="tr-TR" sz="2500" i="1" dirty="0" err="1" smtClean="0"/>
              <a:t>tefsîr</a:t>
            </a:r>
            <a:r>
              <a:rPr lang="tr-TR" sz="2500" dirty="0" err="1" smtClean="0"/>
              <a:t>in</a:t>
            </a:r>
            <a:r>
              <a:rPr lang="tr-TR" sz="2500" dirty="0" smtClean="0"/>
              <a:t> sahabeye, </a:t>
            </a:r>
            <a:r>
              <a:rPr lang="tr-TR" sz="2500" i="1" dirty="0" err="1" smtClean="0"/>
              <a:t>te’vîl</a:t>
            </a:r>
            <a:r>
              <a:rPr lang="tr-TR" sz="2500" dirty="0" err="1" smtClean="0"/>
              <a:t>in</a:t>
            </a:r>
            <a:r>
              <a:rPr lang="tr-TR" sz="2500" dirty="0" smtClean="0"/>
              <a:t> ise daha sonrakilere ait olduğunu söyler. Sahabe olaylara ve ayetlerin gelişine şahit olduğundan, </a:t>
            </a:r>
            <a:r>
              <a:rPr lang="tr-TR" sz="2500" dirty="0" err="1" smtClean="0"/>
              <a:t>murad</a:t>
            </a:r>
            <a:r>
              <a:rPr lang="tr-TR" sz="2500" dirty="0" smtClean="0"/>
              <a:t> edilen manaya vakıf olmuşlardır. </a:t>
            </a:r>
            <a:r>
              <a:rPr lang="tr-TR" sz="2500" i="1" dirty="0" err="1" smtClean="0"/>
              <a:t>Te’vîl</a:t>
            </a:r>
            <a:r>
              <a:rPr lang="tr-TR" sz="2500" dirty="0" smtClean="0"/>
              <a:t>, sözün ‘muhtemel manalardan birine yöneltilmesi ve işlerin sonunun beyan edilmesi’ demektir. </a:t>
            </a:r>
            <a:r>
              <a:rPr lang="tr-TR" sz="2500" i="1" dirty="0" err="1" smtClean="0"/>
              <a:t>Tefsîr</a:t>
            </a:r>
            <a:r>
              <a:rPr lang="tr-TR" sz="2500" dirty="0" err="1" smtClean="0"/>
              <a:t>de</a:t>
            </a:r>
            <a:r>
              <a:rPr lang="tr-TR" sz="2500" dirty="0" smtClean="0"/>
              <a:t> Allah’ı şahit tutma ve kesinlik olduğu halde, </a:t>
            </a:r>
            <a:r>
              <a:rPr lang="tr-TR" sz="2500" i="1" dirty="0" err="1" smtClean="0"/>
              <a:t>te’vîl</a:t>
            </a:r>
            <a:r>
              <a:rPr lang="tr-TR" sz="2500" dirty="0" err="1" smtClean="0"/>
              <a:t>de</a:t>
            </a:r>
            <a:r>
              <a:rPr lang="tr-TR" sz="2500" dirty="0" smtClean="0"/>
              <a:t> kesinlik olmayıp </a:t>
            </a:r>
            <a:r>
              <a:rPr lang="tr-TR" sz="2500" dirty="0" err="1" smtClean="0"/>
              <a:t>nisbilik</a:t>
            </a:r>
            <a:r>
              <a:rPr lang="tr-TR" sz="2500" dirty="0" smtClean="0"/>
              <a:t> ve ihtimal vardır. Tefsir </a:t>
            </a:r>
            <a:r>
              <a:rPr lang="tr-TR" sz="2500" dirty="0" err="1" smtClean="0"/>
              <a:t>murad</a:t>
            </a:r>
            <a:r>
              <a:rPr lang="tr-TR" sz="2500" dirty="0" smtClean="0"/>
              <a:t> edilen şeyin ta kendisidir. Bu, ancak bilen bir kişiden işitilen veya bizzat müşahede edilen şey gibidir.</a:t>
            </a:r>
          </a:p>
          <a:p>
            <a:pPr marL="144000" algn="just">
              <a:buNone/>
            </a:pPr>
            <a:r>
              <a:rPr lang="tr-TR" sz="2500" dirty="0" err="1" smtClean="0"/>
              <a:t>Ragıb</a:t>
            </a:r>
            <a:r>
              <a:rPr lang="tr-TR" sz="2500" dirty="0" smtClean="0"/>
              <a:t> </a:t>
            </a:r>
            <a:r>
              <a:rPr lang="tr-TR" sz="2500" dirty="0" err="1" smtClean="0"/>
              <a:t>İsfehanî</a:t>
            </a:r>
            <a:r>
              <a:rPr lang="tr-TR" sz="2500" dirty="0" smtClean="0"/>
              <a:t> ve </a:t>
            </a:r>
            <a:r>
              <a:rPr lang="tr-TR" sz="2500" dirty="0" err="1" smtClean="0"/>
              <a:t>Zerkeşî’ye</a:t>
            </a:r>
            <a:r>
              <a:rPr lang="tr-TR" sz="2500" dirty="0" smtClean="0"/>
              <a:t> göre </a:t>
            </a:r>
            <a:r>
              <a:rPr lang="tr-TR" sz="2500" i="1" dirty="0" err="1" smtClean="0"/>
              <a:t>tefsîr</a:t>
            </a:r>
            <a:r>
              <a:rPr lang="tr-TR" sz="2500" dirty="0" smtClean="0"/>
              <a:t> lafızları açıklayan, </a:t>
            </a:r>
            <a:r>
              <a:rPr lang="tr-TR" sz="2500" i="1" dirty="0" err="1" smtClean="0"/>
              <a:t>te’vîl</a:t>
            </a:r>
            <a:r>
              <a:rPr lang="tr-TR" sz="2500" dirty="0" smtClean="0"/>
              <a:t> cümlelerin izahını yapan yöntemdir. </a:t>
            </a:r>
          </a:p>
          <a:p>
            <a:pPr marL="144000" algn="just">
              <a:buNone/>
            </a:pPr>
            <a:r>
              <a:rPr lang="tr-TR" sz="2500" dirty="0" err="1" smtClean="0"/>
              <a:t>İbn</a:t>
            </a:r>
            <a:r>
              <a:rPr lang="tr-TR" sz="2500" dirty="0" smtClean="0"/>
              <a:t> Kemal’e göre, “O, ölüden diri çıkarır” (6 </a:t>
            </a:r>
            <a:r>
              <a:rPr lang="tr-TR" sz="2500" dirty="0" err="1" smtClean="0"/>
              <a:t>Enâm</a:t>
            </a:r>
            <a:r>
              <a:rPr lang="tr-TR" sz="2500" dirty="0" smtClean="0"/>
              <a:t> 95) ayeti, Allah’ın ‘yumurtadan yavru çıkarması’ olarak açıklanırsa tefsir, ‘cahil birisinden alim çıkarması’ ya da ‘kafirden mümin çıkarması’ şeklinde açıklanırsa </a:t>
            </a:r>
            <a:r>
              <a:rPr lang="tr-TR" sz="2500" dirty="0" err="1" smtClean="0"/>
              <a:t>te’vil</a:t>
            </a:r>
            <a:r>
              <a:rPr lang="tr-TR" sz="2500" dirty="0" smtClean="0"/>
              <a:t> olur.</a:t>
            </a:r>
            <a:endParaRPr lang="tr-TR" sz="2500" dirty="0"/>
          </a:p>
        </p:txBody>
      </p:sp>
    </p:spTree>
    <p:extLst>
      <p:ext uri="{BB962C8B-B14F-4D97-AF65-F5344CB8AC3E}">
        <p14:creationId xmlns:p14="http://schemas.microsoft.com/office/powerpoint/2010/main" val="4163202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lgn="just"/>
            <a:r>
              <a:rPr lang="tr-TR" sz="2800" dirty="0" smtClean="0"/>
              <a:t>Bu açıklamalar ışığında diyebiliriz ki, tefsirde, manayı tayinde kesinlik yönü, </a:t>
            </a:r>
            <a:r>
              <a:rPr lang="tr-TR" sz="2800" i="1" dirty="0" err="1" smtClean="0"/>
              <a:t>te’vîl</a:t>
            </a:r>
            <a:r>
              <a:rPr lang="tr-TR" sz="2800" dirty="0" err="1" smtClean="0"/>
              <a:t>de</a:t>
            </a:r>
            <a:r>
              <a:rPr lang="tr-TR" sz="2800" dirty="0" smtClean="0"/>
              <a:t> ihtimal yönü ağırdır. </a:t>
            </a:r>
            <a:r>
              <a:rPr lang="tr-TR" sz="2800" i="1" dirty="0" smtClean="0"/>
              <a:t>Tefsir </a:t>
            </a:r>
            <a:r>
              <a:rPr lang="tr-TR" sz="2800" dirty="0" smtClean="0"/>
              <a:t>daha özlü, rivayetlere daha fazla bağlı ve akli çıkarımlara az yer verir, </a:t>
            </a:r>
            <a:r>
              <a:rPr lang="tr-TR" sz="2800" i="1" dirty="0" err="1" smtClean="0"/>
              <a:t>te’vîl</a:t>
            </a:r>
            <a:r>
              <a:rPr lang="tr-TR" sz="2800" dirty="0" smtClean="0"/>
              <a:t> ise muhtemel anlamların her biri üzerine geniş tetkikler yapar, bütün ihtimalleri hesaba katar. </a:t>
            </a:r>
            <a:endParaRPr lang="tr-TR" sz="2800" dirty="0"/>
          </a:p>
          <a:p>
            <a:pPr algn="just"/>
            <a:r>
              <a:rPr lang="tr-TR" sz="2800" dirty="0" smtClean="0"/>
              <a:t>Hiçbir </a:t>
            </a:r>
            <a:r>
              <a:rPr lang="tr-TR" sz="2800" dirty="0"/>
              <a:t>yorum Kur’an’ın aslından değildir, dolayısıyla onların değişmesi Kur’an’ın değişmesi anlamına gelmediği gibi ona zarar da vermez.</a:t>
            </a:r>
            <a:endParaRPr lang="tr-TR" sz="2800" dirty="0" smtClean="0"/>
          </a:p>
          <a:p>
            <a:pPr algn="just"/>
            <a:r>
              <a:rPr lang="tr-TR" sz="2800" dirty="0" err="1" smtClean="0"/>
              <a:t>Türkçe’de</a:t>
            </a:r>
            <a:r>
              <a:rPr lang="tr-TR" sz="2800" dirty="0" smtClean="0"/>
              <a:t> </a:t>
            </a:r>
            <a:r>
              <a:rPr lang="tr-TR" sz="2800" i="1" dirty="0" err="1" smtClean="0"/>
              <a:t>tefsîr</a:t>
            </a:r>
            <a:r>
              <a:rPr lang="tr-TR" sz="2800" dirty="0" smtClean="0"/>
              <a:t> kavramını ‘açıklama’, </a:t>
            </a:r>
            <a:r>
              <a:rPr lang="tr-TR" sz="2800" dirty="0" err="1" smtClean="0"/>
              <a:t>te’vili</a:t>
            </a:r>
            <a:r>
              <a:rPr lang="tr-TR" sz="2800" dirty="0" smtClean="0"/>
              <a:t> ise ‘yorum’ kelimeleri karşılar. Fakat kelime farklı olsa da maksat, Kur’an ayetlerinin (</a:t>
            </a:r>
            <a:r>
              <a:rPr lang="tr-TR" sz="2800" i="1" dirty="0" smtClean="0"/>
              <a:t>ilahî kelâm</a:t>
            </a:r>
            <a:r>
              <a:rPr lang="tr-TR" sz="2800" dirty="0" smtClean="0"/>
              <a:t>) anlaşılması ve yorumlanmasıdır.</a:t>
            </a:r>
            <a:endParaRPr lang="tr-TR" sz="1000" dirty="0" smtClean="0"/>
          </a:p>
          <a:p>
            <a:endParaRPr lang="tr-TR" dirty="0" smtClean="0"/>
          </a:p>
        </p:txBody>
      </p:sp>
    </p:spTree>
    <p:extLst>
      <p:ext uri="{BB962C8B-B14F-4D97-AF65-F5344CB8AC3E}">
        <p14:creationId xmlns:p14="http://schemas.microsoft.com/office/powerpoint/2010/main" val="3810330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85000" lnSpcReduction="20000"/>
          </a:bodyPr>
          <a:lstStyle/>
          <a:p>
            <a:pPr marL="0" indent="0" algn="ctr">
              <a:buNone/>
            </a:pPr>
            <a:r>
              <a:rPr lang="tr-TR" sz="2800" b="1" u="sng" dirty="0" smtClean="0"/>
              <a:t>Açıklama </a:t>
            </a:r>
            <a:r>
              <a:rPr lang="tr-TR" sz="2800" b="1" u="sng" dirty="0"/>
              <a:t>ile yorumlama arasında ince </a:t>
            </a:r>
            <a:r>
              <a:rPr lang="tr-TR" sz="2800" b="1" u="sng" dirty="0" smtClean="0"/>
              <a:t>farklar</a:t>
            </a:r>
          </a:p>
          <a:p>
            <a:pPr marL="0" indent="0" algn="ctr">
              <a:buNone/>
            </a:pPr>
            <a:r>
              <a:rPr lang="tr-TR" dirty="0"/>
              <a:t>Açıklama ile yorumlama arasında ince bir fark vardır. Açıklama ilk adımdır ve genellikle tekdir, alternatif anlamlar çok azdır. Yorumlama ise derine daha derine gitmektir. Açıklama sınırlıdır ve sadece kelamın anlamının (</a:t>
            </a:r>
            <a:r>
              <a:rPr lang="tr-TR" i="1" dirty="0" err="1"/>
              <a:t>mantûk</a:t>
            </a:r>
            <a:r>
              <a:rPr lang="tr-TR" dirty="0"/>
              <a:t>) ortaya konulması vardır, yorumlama ise kelamın anlamını tespitten yani birinci anlama ulaştıktan sonra ondan elde edilebilecek yeni anlam veya anlamları (</a:t>
            </a:r>
            <a:r>
              <a:rPr lang="tr-TR" i="1" dirty="0" err="1"/>
              <a:t>mefhûm</a:t>
            </a:r>
            <a:r>
              <a:rPr lang="tr-TR" dirty="0"/>
              <a:t>) tespit etmek, yeni çıkarımlara ve mesajlara ulaşmaktır.</a:t>
            </a:r>
          </a:p>
          <a:p>
            <a:pPr marL="0" indent="0" algn="ctr">
              <a:buNone/>
            </a:pPr>
            <a:endParaRPr lang="tr-TR" b="1" u="sng" dirty="0" smtClean="0"/>
          </a:p>
          <a:p>
            <a:pPr marL="0" indent="0">
              <a:buNone/>
            </a:pPr>
            <a:r>
              <a:rPr lang="tr-TR" sz="2600" dirty="0"/>
              <a:t>-</a:t>
            </a:r>
            <a:r>
              <a:rPr lang="tr-TR" sz="2600" dirty="0" smtClean="0"/>
              <a:t>Tefsirde </a:t>
            </a:r>
            <a:r>
              <a:rPr lang="tr-TR" sz="2600" dirty="0"/>
              <a:t>manayı tayinde </a:t>
            </a:r>
            <a:r>
              <a:rPr lang="tr-TR" sz="2600" dirty="0" smtClean="0"/>
              <a:t>kesinlik yönü, </a:t>
            </a:r>
            <a:r>
              <a:rPr lang="tr-TR" sz="2600" i="1" dirty="0" err="1" smtClean="0"/>
              <a:t>te’vîl</a:t>
            </a:r>
            <a:r>
              <a:rPr lang="tr-TR" sz="2600" dirty="0" err="1" smtClean="0"/>
              <a:t>de</a:t>
            </a:r>
            <a:r>
              <a:rPr lang="tr-TR" sz="2600" dirty="0" smtClean="0"/>
              <a:t> </a:t>
            </a:r>
            <a:r>
              <a:rPr lang="tr-TR" sz="2600" dirty="0"/>
              <a:t>ihtimal </a:t>
            </a:r>
            <a:r>
              <a:rPr lang="tr-TR" sz="2600" dirty="0" smtClean="0"/>
              <a:t>yönü ağırdır.</a:t>
            </a:r>
          </a:p>
          <a:p>
            <a:pPr marL="0" indent="0">
              <a:buNone/>
            </a:pPr>
            <a:r>
              <a:rPr lang="tr-TR" sz="2600" i="1" dirty="0" smtClean="0"/>
              <a:t>-Tefsir </a:t>
            </a:r>
            <a:r>
              <a:rPr lang="tr-TR" sz="2600" dirty="0"/>
              <a:t>daha özlü, rivayetlere daha fazla bağlı ve akli çıkarımlara az yer verir; </a:t>
            </a:r>
            <a:r>
              <a:rPr lang="tr-TR" sz="2600" i="1" dirty="0" err="1"/>
              <a:t>te’vîl</a:t>
            </a:r>
            <a:r>
              <a:rPr lang="tr-TR" sz="2600" dirty="0"/>
              <a:t> ise muhtemel anlamların her biri üzerine geniş tetkikler yapar, bütün ihtimalleri hesaba </a:t>
            </a:r>
            <a:r>
              <a:rPr lang="tr-TR" sz="2600" dirty="0" smtClean="0"/>
              <a:t>katar.</a:t>
            </a:r>
          </a:p>
          <a:p>
            <a:pPr marL="0" indent="0">
              <a:buNone/>
            </a:pPr>
            <a:r>
              <a:rPr lang="tr-TR" sz="2600" dirty="0" smtClean="0"/>
              <a:t>-Açıklama </a:t>
            </a:r>
            <a:r>
              <a:rPr lang="tr-TR" sz="2600" dirty="0"/>
              <a:t>ilk adımdır ve genellikle tekdir, alternatif anlamlar çok azdır. Yorumlama ise derine daha derine gitmektir. </a:t>
            </a:r>
            <a:endParaRPr lang="tr-TR" sz="2600" dirty="0" smtClean="0"/>
          </a:p>
          <a:p>
            <a:pPr marL="0" indent="0">
              <a:buNone/>
            </a:pPr>
            <a:r>
              <a:rPr lang="tr-TR" sz="2600" dirty="0" smtClean="0"/>
              <a:t>-Açıklama </a:t>
            </a:r>
            <a:r>
              <a:rPr lang="tr-TR" sz="2600" dirty="0"/>
              <a:t>sınırlıdır ve sadece kelamın anlamının (</a:t>
            </a:r>
            <a:r>
              <a:rPr lang="tr-TR" sz="2600" i="1" dirty="0" err="1"/>
              <a:t>mantûk</a:t>
            </a:r>
            <a:r>
              <a:rPr lang="tr-TR" sz="2600" dirty="0"/>
              <a:t>) ortaya konulması vardır, yorumlama ise kelamın anlamını tespitten yani birinci anlama ulaştıktan sonra ondan elde edilebilecek yeni anlam veya anlamları (</a:t>
            </a:r>
            <a:r>
              <a:rPr lang="tr-TR" sz="2600" i="1" dirty="0" err="1"/>
              <a:t>mefhûm</a:t>
            </a:r>
            <a:r>
              <a:rPr lang="tr-TR" sz="2600" dirty="0"/>
              <a:t>) tespit etmek, yeni çıkarımlara ve mesajlara </a:t>
            </a:r>
            <a:r>
              <a:rPr lang="tr-TR" sz="2600" dirty="0" smtClean="0"/>
              <a:t>ulaşmaktır.</a:t>
            </a:r>
          </a:p>
          <a:p>
            <a:pPr marL="0" indent="0">
              <a:buNone/>
            </a:pPr>
            <a:r>
              <a:rPr lang="tr-TR" sz="2600" dirty="0" smtClean="0"/>
              <a:t>-Her </a:t>
            </a:r>
            <a:r>
              <a:rPr lang="tr-TR" sz="2600" dirty="0"/>
              <a:t>ne kadar bu iki kavram arasında bir ayrım olsa da bir birlerinden kopuk, ilişkisiz </a:t>
            </a:r>
            <a:r>
              <a:rPr lang="tr-TR" sz="2600" dirty="0" smtClean="0"/>
              <a:t>değildirler. </a:t>
            </a:r>
            <a:r>
              <a:rPr lang="tr-TR" sz="2600" dirty="0"/>
              <a:t>Esasında </a:t>
            </a:r>
            <a:r>
              <a:rPr lang="tr-TR" sz="2600" dirty="0" err="1"/>
              <a:t>te’vil</a:t>
            </a:r>
            <a:r>
              <a:rPr lang="tr-TR" sz="2600" dirty="0"/>
              <a:t>, tefsirin </a:t>
            </a:r>
            <a:r>
              <a:rPr lang="tr-TR" sz="2600" dirty="0" smtClean="0"/>
              <a:t>sağladığı </a:t>
            </a:r>
            <a:r>
              <a:rPr lang="tr-TR" sz="2600" dirty="0"/>
              <a:t>harici bilgiler vasıtasıyla metinden akli netice elde etmektir. Hasılı tefsir </a:t>
            </a:r>
            <a:r>
              <a:rPr lang="tr-TR" sz="2600" dirty="0" err="1"/>
              <a:t>te’vilden</a:t>
            </a:r>
            <a:r>
              <a:rPr lang="tr-TR" sz="2600" dirty="0"/>
              <a:t> bir cüzdür. Tefsire dayanmayan </a:t>
            </a:r>
            <a:r>
              <a:rPr lang="tr-TR" sz="2600" dirty="0" err="1"/>
              <a:t>te’vil</a:t>
            </a:r>
            <a:r>
              <a:rPr lang="tr-TR" sz="2600" dirty="0"/>
              <a:t> isabetli olmaz</a:t>
            </a:r>
            <a:r>
              <a:rPr lang="tr-TR" dirty="0" smtClean="0"/>
              <a:t>.</a:t>
            </a:r>
            <a:endParaRPr lang="tr-TR" dirty="0"/>
          </a:p>
        </p:txBody>
      </p:sp>
    </p:spTree>
    <p:extLst>
      <p:ext uri="{BB962C8B-B14F-4D97-AF65-F5344CB8AC3E}">
        <p14:creationId xmlns:p14="http://schemas.microsoft.com/office/powerpoint/2010/main" val="8776575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2633"/>
            <a:ext cx="8229600" cy="778098"/>
          </a:xfrm>
        </p:spPr>
        <p:txBody>
          <a:bodyPr>
            <a:normAutofit/>
          </a:bodyPr>
          <a:lstStyle/>
          <a:p>
            <a:r>
              <a:rPr lang="tr-TR" sz="3800" dirty="0" smtClean="0"/>
              <a:t>Yorum Çeşitleri</a:t>
            </a:r>
            <a:endParaRPr lang="tr-TR" sz="3800" dirty="0"/>
          </a:p>
        </p:txBody>
      </p:sp>
      <p:sp>
        <p:nvSpPr>
          <p:cNvPr id="3" name="2 İçerik Yer Tutucusu"/>
          <p:cNvSpPr>
            <a:spLocks noGrp="1"/>
          </p:cNvSpPr>
          <p:nvPr>
            <p:ph idx="1"/>
          </p:nvPr>
        </p:nvSpPr>
        <p:spPr>
          <a:xfrm>
            <a:off x="457200" y="2404996"/>
            <a:ext cx="8291264" cy="3976331"/>
          </a:xfrm>
        </p:spPr>
        <p:txBody>
          <a:bodyPr>
            <a:normAutofit/>
          </a:bodyPr>
          <a:lstStyle/>
          <a:p>
            <a:pPr marL="0" algn="just">
              <a:buNone/>
            </a:pPr>
            <a:r>
              <a:rPr lang="tr-TR" dirty="0" smtClean="0"/>
              <a:t>Muhammed </a:t>
            </a:r>
            <a:r>
              <a:rPr lang="tr-TR" dirty="0" err="1" smtClean="0"/>
              <a:t>Abid</a:t>
            </a:r>
            <a:r>
              <a:rPr lang="tr-TR" dirty="0" smtClean="0"/>
              <a:t> el-</a:t>
            </a:r>
            <a:r>
              <a:rPr lang="tr-TR" dirty="0" err="1" smtClean="0"/>
              <a:t>Câbirî’ye</a:t>
            </a:r>
            <a:r>
              <a:rPr lang="tr-TR" dirty="0" smtClean="0"/>
              <a:t> göre İslam düşünce ve kültür tarihinde üç çeşit </a:t>
            </a:r>
            <a:r>
              <a:rPr lang="tr-TR" dirty="0" err="1" smtClean="0"/>
              <a:t>te’vil</a:t>
            </a:r>
            <a:r>
              <a:rPr lang="tr-TR" dirty="0" smtClean="0"/>
              <a:t> vardır. Bunlar;</a:t>
            </a:r>
          </a:p>
          <a:p>
            <a:pPr marL="171450" indent="-514350" algn="just">
              <a:buAutoNum type="arabicPeriod"/>
            </a:pPr>
            <a:r>
              <a:rPr lang="tr-TR" i="1" dirty="0" err="1" smtClean="0"/>
              <a:t>Beyânî</a:t>
            </a:r>
            <a:r>
              <a:rPr lang="tr-TR" i="1" dirty="0" smtClean="0"/>
              <a:t> </a:t>
            </a:r>
            <a:r>
              <a:rPr lang="tr-TR" i="1" dirty="0" err="1" smtClean="0"/>
              <a:t>te’vil</a:t>
            </a:r>
            <a:r>
              <a:rPr lang="tr-TR" i="1" dirty="0" smtClean="0"/>
              <a:t> </a:t>
            </a:r>
          </a:p>
          <a:p>
            <a:pPr marL="171450" indent="-514350" algn="just">
              <a:buAutoNum type="arabicPeriod"/>
            </a:pPr>
            <a:r>
              <a:rPr lang="tr-TR" i="1" dirty="0" err="1" smtClean="0"/>
              <a:t>İrfânî</a:t>
            </a:r>
            <a:r>
              <a:rPr lang="tr-TR" i="1" dirty="0" smtClean="0"/>
              <a:t> </a:t>
            </a:r>
            <a:r>
              <a:rPr lang="tr-TR" i="1" dirty="0" err="1" smtClean="0"/>
              <a:t>te’vil</a:t>
            </a:r>
            <a:endParaRPr lang="tr-TR" i="1" dirty="0" smtClean="0"/>
          </a:p>
          <a:p>
            <a:pPr marL="171450" indent="-514350" algn="just">
              <a:buAutoNum type="arabicPeriod"/>
            </a:pPr>
            <a:r>
              <a:rPr lang="tr-TR" i="1" dirty="0" err="1" smtClean="0"/>
              <a:t>Burhânî</a:t>
            </a:r>
            <a:r>
              <a:rPr lang="tr-TR" i="1" dirty="0" smtClean="0"/>
              <a:t> </a:t>
            </a:r>
            <a:r>
              <a:rPr lang="tr-TR" i="1" dirty="0" err="1" smtClean="0"/>
              <a:t>te’vil</a:t>
            </a:r>
            <a:endParaRPr lang="tr-TR" dirty="0" smtClean="0"/>
          </a:p>
          <a:p>
            <a:pPr marL="171450" indent="-514350" algn="just">
              <a:buNone/>
            </a:pPr>
            <a:r>
              <a:rPr lang="tr-TR" dirty="0" err="1" smtClean="0"/>
              <a:t>Beyâni</a:t>
            </a:r>
            <a:r>
              <a:rPr lang="tr-TR" dirty="0" smtClean="0"/>
              <a:t> </a:t>
            </a:r>
            <a:r>
              <a:rPr lang="tr-TR" dirty="0" err="1" smtClean="0"/>
              <a:t>te’vil</a:t>
            </a:r>
            <a:r>
              <a:rPr lang="tr-TR" dirty="0" smtClean="0"/>
              <a:t> daha çok müfessirler, kelamcılar, fıkıhçılar ve dilcilerin yaptığı yorumlardır. </a:t>
            </a:r>
            <a:r>
              <a:rPr lang="tr-TR" dirty="0" err="1" smtClean="0"/>
              <a:t>İrfânî</a:t>
            </a:r>
            <a:r>
              <a:rPr lang="tr-TR" dirty="0" smtClean="0"/>
              <a:t> </a:t>
            </a:r>
            <a:r>
              <a:rPr lang="tr-TR" dirty="0" err="1" smtClean="0"/>
              <a:t>te’vil</a:t>
            </a:r>
            <a:r>
              <a:rPr lang="tr-TR" dirty="0" smtClean="0"/>
              <a:t>, tasavvuf erbabının yaptığı yorumlardır. </a:t>
            </a:r>
            <a:r>
              <a:rPr lang="tr-TR" dirty="0" err="1" smtClean="0"/>
              <a:t>Burhânî</a:t>
            </a:r>
            <a:r>
              <a:rPr lang="tr-TR" dirty="0" smtClean="0"/>
              <a:t> </a:t>
            </a:r>
            <a:r>
              <a:rPr lang="tr-TR" dirty="0" err="1" smtClean="0"/>
              <a:t>te’vil</a:t>
            </a:r>
            <a:r>
              <a:rPr lang="tr-TR" dirty="0" smtClean="0"/>
              <a:t> ise felsefi yorumlar için kullanılır.</a:t>
            </a:r>
          </a:p>
        </p:txBody>
      </p:sp>
    </p:spTree>
    <p:extLst>
      <p:ext uri="{BB962C8B-B14F-4D97-AF65-F5344CB8AC3E}">
        <p14:creationId xmlns:p14="http://schemas.microsoft.com/office/powerpoint/2010/main" val="7347093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02496"/>
            <a:ext cx="8229600" cy="850106"/>
          </a:xfrm>
        </p:spPr>
        <p:txBody>
          <a:bodyPr/>
          <a:lstStyle/>
          <a:p>
            <a:r>
              <a:rPr lang="tr-TR" sz="3400" dirty="0" smtClean="0"/>
              <a:t>Öznellik ve Farklı Yorum Sebepleri</a:t>
            </a:r>
            <a:endParaRPr lang="tr-TR" sz="3400" dirty="0"/>
          </a:p>
        </p:txBody>
      </p:sp>
      <p:sp>
        <p:nvSpPr>
          <p:cNvPr id="3" name="2 İçerik Yer Tutucusu"/>
          <p:cNvSpPr>
            <a:spLocks noGrp="1"/>
          </p:cNvSpPr>
          <p:nvPr>
            <p:ph idx="1"/>
          </p:nvPr>
        </p:nvSpPr>
        <p:spPr>
          <a:xfrm>
            <a:off x="0" y="1252602"/>
            <a:ext cx="9144000" cy="5605397"/>
          </a:xfrm>
        </p:spPr>
        <p:txBody>
          <a:bodyPr>
            <a:normAutofit/>
          </a:bodyPr>
          <a:lstStyle/>
          <a:p>
            <a:pPr marL="0" algn="ctr">
              <a:buNone/>
            </a:pPr>
            <a:r>
              <a:rPr lang="tr-TR" dirty="0" smtClean="0"/>
              <a:t>Öznellikten kastımız, müfessirin aklî ve ruhî yapısı, dil yeteneği, aldığı eğitim, anlama ve yorumlama kabiliyeti, inançları, bilgi ve tecrübesi, sosyal ve ekonomik statüsü, psikolojik hali, siyasi ve mezhebi tutumu, ideolojik tavrı ve tecrübeleri gibi öz niteliklerinin yorumlama ediminde faal olmasıdır. Anlama ve tefsir, insanî bir olaydır, insanî edimlerin içinde olduğu şey de tamamıyla objektif olamaz. Müfessir ya da mütercim metin karşısında kendini zihniyetinden ve dış dünyadan bütünüyle soyutlayamaz, söz konusu amillerden bağımsız bir şekilde metne yaklaşamaz. Bunlara ilaveten yorumcunun tefsir yazmadaki amacı, benimsediği yöntem ve </a:t>
            </a:r>
            <a:r>
              <a:rPr lang="tr-TR" dirty="0" err="1" smtClean="0"/>
              <a:t>Kur’an</a:t>
            </a:r>
            <a:r>
              <a:rPr lang="tr-TR" dirty="0" smtClean="0"/>
              <a:t> tasavvuru da hesaba katılmalıdır.</a:t>
            </a:r>
          </a:p>
          <a:p>
            <a:pPr marL="0">
              <a:buNone/>
            </a:pPr>
            <a:endParaRPr lang="tr-TR" dirty="0"/>
          </a:p>
        </p:txBody>
      </p:sp>
    </p:spTree>
    <p:extLst>
      <p:ext uri="{BB962C8B-B14F-4D97-AF65-F5344CB8AC3E}">
        <p14:creationId xmlns:p14="http://schemas.microsoft.com/office/powerpoint/2010/main" val="803474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505475"/>
          </a:xfrm>
        </p:spPr>
        <p:txBody>
          <a:bodyPr/>
          <a:lstStyle/>
          <a:p>
            <a:pPr>
              <a:buNone/>
            </a:pPr>
            <a:r>
              <a:rPr lang="tr-TR" dirty="0" err="1" smtClean="0"/>
              <a:t>Kur’an’ın</a:t>
            </a:r>
            <a:r>
              <a:rPr lang="tr-TR" dirty="0" smtClean="0"/>
              <a:t> dil yapısının da anlamaya olan etkisini ve dolayısıyla yorumlamada farklı sonuçların çıkmasını unutmamalıyız.</a:t>
            </a:r>
          </a:p>
        </p:txBody>
      </p:sp>
    </p:spTree>
    <p:extLst>
      <p:ext uri="{BB962C8B-B14F-4D97-AF65-F5344CB8AC3E}">
        <p14:creationId xmlns:p14="http://schemas.microsoft.com/office/powerpoint/2010/main" val="146095715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10799</TotalTime>
  <Words>2217</Words>
  <Application>Microsoft Office PowerPoint</Application>
  <PresentationFormat>Ekran Gösterisi (4:3)</PresentationFormat>
  <Paragraphs>107</Paragraphs>
  <Slides>24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Book Antiqua</vt:lpstr>
      <vt:lpstr>Calibri</vt:lpstr>
      <vt:lpstr>Times New Roman</vt:lpstr>
      <vt:lpstr>Wingdings</vt:lpstr>
      <vt:lpstr>2_Hardcover</vt:lpstr>
      <vt:lpstr>A.Ü. İlahiyat Fakültesi 1. Sınıf Güz dönemi   Tefsir Tarihi ve Usulü  تاريخ التفسير وأصوله</vt:lpstr>
      <vt:lpstr>11. Hafta: الاسبوع الحادي عشر  نظرية في اصول التفسير  -2-</vt:lpstr>
      <vt:lpstr>Yorum Nedir?</vt:lpstr>
      <vt:lpstr>PowerPoint Sunusu</vt:lpstr>
      <vt:lpstr>PowerPoint Sunusu</vt:lpstr>
      <vt:lpstr>PowerPoint Sunusu</vt:lpstr>
      <vt:lpstr>Yorum Çeşitleri</vt:lpstr>
      <vt:lpstr>Öznellik ve Farklı Yorum Sebepleri</vt:lpstr>
      <vt:lpstr>PowerPoint Sunusu</vt:lpstr>
      <vt:lpstr>6 Enâm 75-78</vt:lpstr>
      <vt:lpstr>Yorumda Takip Edilecek Yol</vt:lpstr>
      <vt:lpstr>Araf suresi 26, 31-32</vt:lpstr>
      <vt:lpstr>Nur suresi 12-13. ayet</vt:lpstr>
      <vt:lpstr>PowerPoint Sunusu</vt:lpstr>
      <vt:lpstr>PowerPoint Sunusu</vt:lpstr>
      <vt:lpstr>PowerPoint Sunusu</vt:lpstr>
      <vt:lpstr>Örnek: Araf 31-32</vt:lpstr>
      <vt:lpstr>Beğavî, Me‘âlimü’t-Tenzîl’den</vt:lpstr>
      <vt:lpstr>Yorum ağırlıklı tefsirlerden bazıları</vt:lpstr>
      <vt:lpstr>3 Maun Suresi</vt:lpstr>
      <vt:lpstr>Örnek 1:</vt:lpstr>
      <vt:lpstr>Örnek 2 (devam)</vt:lpstr>
      <vt:lpstr>Hicr suresi 65. ayet</vt:lpstr>
      <vt:lpstr>Örnek 2:</vt:lpstr>
    </vt:vector>
  </TitlesOfParts>
  <Company>istanbul ünivesitesi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user</cp:lastModifiedBy>
  <cp:revision>510</cp:revision>
  <cp:lastPrinted>2016-03-08T11:30:58Z</cp:lastPrinted>
  <dcterms:created xsi:type="dcterms:W3CDTF">2014-10-29T07:48:48Z</dcterms:created>
  <dcterms:modified xsi:type="dcterms:W3CDTF">2021-08-18T16:32:39Z</dcterms:modified>
</cp:coreProperties>
</file>