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4"/>
  </p:notesMasterIdLst>
  <p:handoutMasterIdLst>
    <p:handoutMasterId r:id="rId25"/>
  </p:handoutMasterIdLst>
  <p:sldIdLst>
    <p:sldId id="291" r:id="rId2"/>
    <p:sldId id="342" r:id="rId3"/>
    <p:sldId id="336" r:id="rId4"/>
    <p:sldId id="337" r:id="rId5"/>
    <p:sldId id="350" r:id="rId6"/>
    <p:sldId id="362" r:id="rId7"/>
    <p:sldId id="363" r:id="rId8"/>
    <p:sldId id="364" r:id="rId9"/>
    <p:sldId id="369" r:id="rId10"/>
    <p:sldId id="370" r:id="rId11"/>
    <p:sldId id="365" r:id="rId12"/>
    <p:sldId id="367" r:id="rId13"/>
    <p:sldId id="368" r:id="rId14"/>
    <p:sldId id="366" r:id="rId15"/>
    <p:sldId id="371" r:id="rId16"/>
    <p:sldId id="372" r:id="rId17"/>
    <p:sldId id="373" r:id="rId18"/>
    <p:sldId id="374" r:id="rId19"/>
    <p:sldId id="375" r:id="rId20"/>
    <p:sldId id="311" r:id="rId21"/>
    <p:sldId id="312" r:id="rId22"/>
    <p:sldId id="313" r:id="rId2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64" autoAdjust="0"/>
  </p:normalViewPr>
  <p:slideViewPr>
    <p:cSldViewPr>
      <p:cViewPr varScale="1">
        <p:scale>
          <a:sx n="73" d="100"/>
          <a:sy n="73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10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4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89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9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7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8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7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5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pzp4RDGJI" TargetMode="External"/><Relationship Id="rId2" Type="http://schemas.openxmlformats.org/officeDocument/2006/relationships/hyperlink" Target="https://www.youtube.com/watch?v=LQmTKxI4Wn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XIV. 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ETABOLISM OF LIPIDS: SYNTHESIS OF FATTY ACIDS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METABOLISM OF LIPIDS: SYNTHESIS OF FATTY ACIDS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922"/>
            <a:ext cx="7200800" cy="52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27584" y="5589240"/>
            <a:ext cx="74168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https://www.google.com/url?sa=i&amp;url=https%3A%2F%2Fslideplayer.com%2Fslide%2F13507659%2F&amp;psig=AOvVaw2PUXdURo9vmicrlAq3Wap8&amp;ust=1589148598721000&amp;source=images&amp;cd=vfe&amp;ved=0CAIQjRxqFwoTCJCjipzmp-kCFQAAAAAdAAAAABBz</a:t>
            </a:r>
          </a:p>
        </p:txBody>
      </p:sp>
    </p:spTree>
    <p:extLst>
      <p:ext uri="{BB962C8B-B14F-4D97-AF65-F5344CB8AC3E}">
        <p14:creationId xmlns:p14="http://schemas.microsoft.com/office/powerpoint/2010/main" val="119584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f. Dr. Fidancı - Lipid Metabolizması - Yağ Asitlerinin Biyosent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0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49542" y="6093296"/>
            <a:ext cx="82449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/>
              <a:t>https://www.google.com/url?sa=i&amp;url=http%3A%2F%2F80.251.40.59%2Fveterinary.ankara.edu.tr%2Ffidanci%2FDers_Notlari%2FLM-Yag_Asitlerinin_Biyosentezi.html&amp;psig=AOvVaw0fr5yvJuvDMjmGjSsPRkz3&amp;ust=1588790671652000&amp;source=images&amp;cd=vfe&amp;ved=0CAIQjRxqFwoTCNiHn8-wnekCFQAAAAAdAAAAABA2</a:t>
            </a:r>
          </a:p>
        </p:txBody>
      </p:sp>
    </p:spTree>
    <p:extLst>
      <p:ext uri="{BB962C8B-B14F-4D97-AF65-F5344CB8AC3E}">
        <p14:creationId xmlns:p14="http://schemas.microsoft.com/office/powerpoint/2010/main" val="116051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cture 10: Fatty Acid 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67687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5877272"/>
            <a:ext cx="79208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/>
              <a:t>https://www.google.com/url?sa=i&amp;url=http%3A%2F%2Fanitapopescu.me%2Fprojects%2FNotes%2F10-FA-Synthesis.html&amp;psig=AOvVaw2PUXdURo9vmicrlAq3Wap8&amp;ust=1589148598721000&amp;source=images&amp;cd=vfe&amp;ved=0CAIQjRxqFwoTCJCjipzmp-kCFQAAAAAdAAAAABAa</a:t>
            </a:r>
          </a:p>
        </p:txBody>
      </p:sp>
    </p:spTree>
    <p:extLst>
      <p:ext uri="{BB962C8B-B14F-4D97-AF65-F5344CB8AC3E}">
        <p14:creationId xmlns:p14="http://schemas.microsoft.com/office/powerpoint/2010/main" val="123485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atty acid synthesis – MED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293"/>
            <a:ext cx="8892480" cy="67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8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f. Dr. Fidancı - Lipid Metabolizması - Yağ Asitlerinin Biyosent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89207" y="6021288"/>
            <a:ext cx="835292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/>
              <a:t>https://www.google.com/url?sa=i&amp;url=http%3A%2F%2F80.251.40.59%2Fveterinary.ankara.edu.tr%2Ffidanci%2FDers_Notlari%2FLM-Yag_Asitlerinin_Biyosentezi.html&amp;psig=AOvVaw0fr5yvJuvDMjmGjSsPRkz3&amp;ust=1588790671652000&amp;source=images&amp;cd=vfe&amp;ved=0CAIQjRxqFwoTCNiHn8-wnekCFQAAAAAdAAAAABA8</a:t>
            </a:r>
          </a:p>
        </p:txBody>
      </p:sp>
    </p:spTree>
    <p:extLst>
      <p:ext uri="{BB962C8B-B14F-4D97-AF65-F5344CB8AC3E}">
        <p14:creationId xmlns:p14="http://schemas.microsoft.com/office/powerpoint/2010/main" val="193981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poproteinler - Vikip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00800" cy="47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10951" y="566124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https://www.google.com/url?sa=i&amp;url=https%3A%2F%2Ftr.wikipedia.org%2Fwiki%2FLipoproteinler&amp;psig=AOvVaw0bxrXk6UtqP0FbLDKouBRE&amp;ust=1589325085258000&amp;source=images&amp;cd=vfe&amp;ved=0CAIQjRxqFwoTCKCS9Lz3rOkCFQAAAAAdAAAAABAD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49689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poproteinler - Vikip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128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9552" y="56612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https://www.google.com/url?sa=i&amp;url=https%3A%2F%2Ftr.wikipedia.org%2Fwiki%2FLipoproteinler&amp;psig=AOvVaw0bxrXk6UtqP0FbLDKouBRE&amp;ust=1589325085258000&amp;source=images&amp;cd=vfe&amp;ved=0CAIQjRxqFwoTCKCS9Lz3rOkCFQAAAAAdAAAAABAh</a:t>
            </a:r>
          </a:p>
        </p:txBody>
      </p:sp>
    </p:spTree>
    <p:extLst>
      <p:ext uri="{BB962C8B-B14F-4D97-AF65-F5344CB8AC3E}">
        <p14:creationId xmlns:p14="http://schemas.microsoft.com/office/powerpoint/2010/main" val="380341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milial Hypercholesterolemia - Atherosclerosis and Lipid Genomic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4387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5589240"/>
            <a:ext cx="8359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mayo.edu%2Fresearch%2Flabs%2Fatherosclerosis-lipid-genomics%2Fresearch%2Ffamilial-hypercholesterolemia&amp;psig=AOvVaw3sFQiJ3mlJL0rFvW3hMhya&amp;ust=1589325361350000&amp;source=images&amp;cd=vfe&amp;ved=0CAIQjRxqFwoTCNiGvsH4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69398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2 from Familial hypercholesterolaemia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59288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504" y="5589240"/>
            <a:ext cx="8557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semanticscholar.org%2Fpaper%2FFamilial-hypercholesterolaemia-Defesche-Gidding%2F10e49bb4199fade6ebb6149bd8471d1d2857ba2d%2Ffigure%2F3&amp;psig=AOvVaw3sFQiJ3mlJL0rFvW3hMhya&amp;ust=1589325361350000&amp;source=images&amp;cd=vfe&amp;ved=0CAIQjRxqFwoTCNiGvsH4rOkCFQAAAAAdAAAAABBL</a:t>
            </a:r>
          </a:p>
        </p:txBody>
      </p:sp>
    </p:spTree>
    <p:extLst>
      <p:ext uri="{BB962C8B-B14F-4D97-AF65-F5344CB8AC3E}">
        <p14:creationId xmlns:p14="http://schemas.microsoft.com/office/powerpoint/2010/main" val="338526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main organization of LDLr and LDLr pathway and its dysregul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9625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8579" y="5589240"/>
            <a:ext cx="8119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researchgate.net%2Ffigure%2FDomain-organization-of-LDLr-and-LDLr-pathway-and-its-dysregulation-by-defective_fig1_325584732&amp;psig=AOvVaw3sFQiJ3mlJL0rFvW3hMhya&amp;ust=1589325361350000&amp;source=images&amp;cd=vfe&amp;ved=0CAIQjRxqFwoTCNiGvsH4rOkCFQAAAAAdAAAAABBQ</a:t>
            </a:r>
          </a:p>
        </p:txBody>
      </p:sp>
    </p:spTree>
    <p:extLst>
      <p:ext uri="{BB962C8B-B14F-4D97-AF65-F5344CB8AC3E}">
        <p14:creationId xmlns:p14="http://schemas.microsoft.com/office/powerpoint/2010/main" val="133330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tty acid oxidation Ketone bodies Fatty acid synthesis AV. Lipi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" y="260648"/>
            <a:ext cx="88154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504" y="5877272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https://www.google.com/url?sa=i&amp;url=https%3A%2F%2Fslideplayer.com%2Fslide%2F6899180%2F&amp;psig=AOvVaw2dnOGkEEaeG5NYwcCFK1v3&amp;ust=1589143576987000&amp;source=images&amp;cd=vfe&amp;ved=0CAIQjRxqFwoTCKi0iMXTp-kCFQAAAAAdAAAAABAZ</a:t>
            </a:r>
          </a:p>
        </p:txBody>
      </p:sp>
    </p:spTree>
    <p:extLst>
      <p:ext uri="{BB962C8B-B14F-4D97-AF65-F5344CB8AC3E}">
        <p14:creationId xmlns:p14="http://schemas.microsoft.com/office/powerpoint/2010/main" val="348889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2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3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6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tr-TR" altLang="tr-TR" sz="4000" dirty="0" err="1" smtClean="0">
                <a:solidFill>
                  <a:srgbClr val="FF0000"/>
                </a:solidFill>
              </a:rPr>
              <a:t>Sentazlar</a:t>
            </a:r>
            <a:r>
              <a:rPr lang="tr-TR" altLang="tr-TR" sz="4000" dirty="0" smtClean="0"/>
              <a:t>, </a:t>
            </a:r>
            <a:r>
              <a:rPr lang="tr-TR" altLang="tr-TR" sz="4000" dirty="0" err="1" smtClean="0">
                <a:solidFill>
                  <a:srgbClr val="FFC000"/>
                </a:solidFill>
              </a:rPr>
              <a:t>sentetazlar</a:t>
            </a:r>
            <a:r>
              <a:rPr lang="tr-TR" altLang="tr-TR" sz="4000" dirty="0" smtClean="0"/>
              <a:t>, </a:t>
            </a:r>
            <a:r>
              <a:rPr lang="tr-TR" altLang="tr-TR" sz="4000" dirty="0" err="1" smtClean="0">
                <a:solidFill>
                  <a:srgbClr val="92D050"/>
                </a:solidFill>
              </a:rPr>
              <a:t>liyazlar</a:t>
            </a:r>
            <a:r>
              <a:rPr lang="tr-TR" altLang="tr-TR" sz="4000" dirty="0" smtClean="0"/>
              <a:t>, </a:t>
            </a:r>
            <a:r>
              <a:rPr lang="tr-TR" altLang="tr-TR" sz="4000" dirty="0" err="1" smtClean="0">
                <a:solidFill>
                  <a:srgbClr val="00B050"/>
                </a:solidFill>
              </a:rPr>
              <a:t>ligazlar</a:t>
            </a:r>
            <a:r>
              <a:rPr lang="tr-TR" altLang="tr-TR" sz="4000" dirty="0" smtClean="0"/>
              <a:t>, </a:t>
            </a:r>
            <a:r>
              <a:rPr lang="tr-TR" altLang="tr-TR" sz="4000" dirty="0" err="1" smtClean="0">
                <a:solidFill>
                  <a:srgbClr val="00B0F0"/>
                </a:solidFill>
              </a:rPr>
              <a:t>kinazlar</a:t>
            </a:r>
            <a:r>
              <a:rPr lang="tr-TR" altLang="tr-TR" sz="4000" dirty="0" smtClean="0"/>
              <a:t>, </a:t>
            </a:r>
            <a:r>
              <a:rPr lang="tr-TR" altLang="tr-TR" sz="4000" dirty="0" err="1" smtClean="0">
                <a:solidFill>
                  <a:srgbClr val="002060"/>
                </a:solidFill>
              </a:rPr>
              <a:t>fosforilazlar</a:t>
            </a:r>
            <a:r>
              <a:rPr lang="tr-TR" altLang="tr-TR" sz="4000" dirty="0" smtClean="0"/>
              <a:t>, </a:t>
            </a:r>
            <a:r>
              <a:rPr lang="tr-TR" altLang="tr-TR" sz="4000" dirty="0" err="1" smtClean="0">
                <a:solidFill>
                  <a:srgbClr val="7030A0"/>
                </a:solidFill>
              </a:rPr>
              <a:t>dehidrogenazlar</a:t>
            </a:r>
            <a:r>
              <a:rPr lang="tr-TR" altLang="tr-TR" sz="4000" dirty="0" smtClean="0"/>
              <a:t>, </a:t>
            </a:r>
            <a:r>
              <a:rPr lang="tr-TR" altLang="tr-TR" sz="4000" dirty="0" err="1" smtClean="0">
                <a:solidFill>
                  <a:schemeClr val="accent6">
                    <a:lumMod val="75000"/>
                  </a:schemeClr>
                </a:solidFill>
              </a:rPr>
              <a:t>fosfataz</a:t>
            </a:r>
            <a:r>
              <a:rPr lang="tr-TR" altLang="tr-TR" sz="4000" dirty="0" smtClean="0"/>
              <a:t> enzimlerinin birçoğu sitrik asit döngüsünde yer alan enzimlerdir.</a:t>
            </a:r>
          </a:p>
          <a:p>
            <a:pPr>
              <a:defRPr/>
            </a:pPr>
            <a:r>
              <a:rPr lang="tr-TR" altLang="tr-TR" sz="4000" dirty="0" smtClean="0"/>
              <a:t>Bu yol indirgen ajanların (elektron taşıyıcılarında tutulan) üretimini</a:t>
            </a:r>
          </a:p>
          <a:p>
            <a:pPr>
              <a:defRPr/>
            </a:pPr>
            <a:endParaRPr lang="tr-TR" altLang="tr-TR" sz="4000" dirty="0" smtClean="0"/>
          </a:p>
          <a:p>
            <a:pPr>
              <a:defRPr/>
            </a:pPr>
            <a:endParaRPr lang="tr-TR" alt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39693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altLang="tr-TR" sz="4000" smtClean="0">
                <a:solidFill>
                  <a:srgbClr val="FF0000"/>
                </a:solidFill>
              </a:rPr>
              <a:t>karbohidratlarda, yağlarda ve proteinlerde saklı olan enerjinin ATP oluşumuna aktarılmasını sağlamaktadır,</a:t>
            </a:r>
          </a:p>
          <a:p>
            <a:r>
              <a:rPr lang="tr-TR" altLang="tr-TR" sz="4000" smtClean="0">
                <a:solidFill>
                  <a:srgbClr val="00B050"/>
                </a:solidFill>
              </a:rPr>
              <a:t>Sitrik asit döngüsü geri dönüşümsüz reaksiyonlarda yer alan enzimlerin düzenlenmeleri ile </a:t>
            </a:r>
          </a:p>
          <a:p>
            <a:endParaRPr lang="tr-TR" altLang="tr-TR" sz="4000" smtClean="0"/>
          </a:p>
          <a:p>
            <a:endParaRPr lang="tr-TR" altLang="tr-TR" sz="4000" smtClean="0"/>
          </a:p>
        </p:txBody>
      </p:sp>
    </p:spTree>
    <p:extLst>
      <p:ext uri="{BB962C8B-B14F-4D97-AF65-F5344CB8AC3E}">
        <p14:creationId xmlns:p14="http://schemas.microsoft.com/office/powerpoint/2010/main" val="191505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2690336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hlinkClick r:id="rId2"/>
              </a:rPr>
              <a:t>https://www.youtube.com/watch?v=LQmTKxI4Wn4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>
                <a:hlinkClick r:id="rId3"/>
              </a:rPr>
              <a:t>https://www.youtube.com/watch?v=kXpzp4RDGJI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3560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80.251.40.59/veterinary.ankara.edu.tr/fidanci/Ders_Notlari/LM-YA-Biyosentez/AsetilCoA_MalonilC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200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5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80.251.40.59/veterinary.ankara.edu.tr/fidanci/Ders_Notlari/LM-YA-Biyosentez/Asetil_CoA_Karboksilaz_Reaksiyo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0688"/>
            <a:ext cx="888092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6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f. Dr. Fidancı - Lipid Metabolizması - Yağ Asitlerinin Biyosent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5527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19572" y="5877272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/>
              <a:t>https://www.google.com/url?sa=i&amp;url=http%3A%2F%2F80.251.40.59%2Fveterinary.ankara.edu.tr%2Ffidanci%2FDers_Notlari%2FLM-Yag_Asitlerinin_Biyosentezi.html&amp;psig=AOvVaw0fr5yvJuvDMjmGjSsPRkz3&amp;ust=1588790671652000&amp;source=images&amp;cd=vfe&amp;ved=0CAIQjRxqFwoTCNiHn8-wnekCFQAAAAAdAAAAABAx</a:t>
            </a:r>
          </a:p>
        </p:txBody>
      </p:sp>
    </p:spTree>
    <p:extLst>
      <p:ext uri="{BB962C8B-B14F-4D97-AF65-F5344CB8AC3E}">
        <p14:creationId xmlns:p14="http://schemas.microsoft.com/office/powerpoint/2010/main" val="376111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5877272"/>
            <a:ext cx="84249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/>
              <a:t>https://www.google.com/url?sa=i&amp;url=https%3A%2F%2Fwww.slideserve.com%2Fdeanna%2Ffatty-acid-synthesis-1323760&amp;psig=AOvVaw2PUXdURo9vmicrlAq3Wap8&amp;ust=1589148598721000&amp;source=images&amp;cd=vfe&amp;ved=0CAIQjRxqFwoTCJCjipzmp-kCFQAAAAAdAAAAABBi</a:t>
            </a:r>
          </a:p>
        </p:txBody>
      </p:sp>
      <p:pic>
        <p:nvPicPr>
          <p:cNvPr id="2050" name="Picture 2" descr="PPT - Fatty Acid Synthesis PowerPoint Presentation, free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02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819</TotalTime>
  <Words>260</Words>
  <Application>Microsoft Office PowerPoint</Application>
  <PresentationFormat>Ekran Gösterisi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Arial Tur</vt:lpstr>
      <vt:lpstr>Impact</vt:lpstr>
      <vt:lpstr>Ana Olay</vt:lpstr>
      <vt:lpstr>B-310 BİYOKİMYA II DERSİ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68</cp:revision>
  <dcterms:created xsi:type="dcterms:W3CDTF">2007-03-31T19:43:26Z</dcterms:created>
  <dcterms:modified xsi:type="dcterms:W3CDTF">2020-05-11T23:21:41Z</dcterms:modified>
</cp:coreProperties>
</file>