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5" r:id="rId9"/>
    <p:sldId id="266" r:id="rId10"/>
    <p:sldId id="267" r:id="rId11"/>
    <p:sldId id="268" r:id="rId12"/>
    <p:sldId id="272" r:id="rId13"/>
    <p:sldId id="263" r:id="rId14"/>
    <p:sldId id="264" r:id="rId15"/>
    <p:sldId id="273"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98566" autoAdjust="0"/>
  </p:normalViewPr>
  <p:slideViewPr>
    <p:cSldViewPr snapToGrid="0">
      <p:cViewPr varScale="1">
        <p:scale>
          <a:sx n="69" d="100"/>
          <a:sy n="69" d="100"/>
        </p:scale>
        <p:origin x="372" y="4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83CB26BC-8271-4CBA-B3BF-85F79D09F5E5}" type="datetimeFigureOut">
              <a:rPr lang="tr-TR" smtClean="0"/>
              <a:pPr/>
              <a:t>5.11.2020</a:t>
            </a:fld>
            <a:endParaRPr lang="tr-TR"/>
          </a:p>
        </p:txBody>
      </p:sp>
      <p:sp>
        <p:nvSpPr>
          <p:cNvPr id="5" name="Footer Placeholder 4"/>
          <p:cNvSpPr>
            <a:spLocks noGrp="1"/>
          </p:cNvSpPr>
          <p:nvPr>
            <p:ph type="ftr" sz="quarter" idx="11"/>
          </p:nvPr>
        </p:nvSpPr>
        <p:spPr>
          <a:xfrm>
            <a:off x="1876424" y="5410201"/>
            <a:ext cx="5124886" cy="365125"/>
          </a:xfrm>
        </p:spPr>
        <p:txBody>
          <a:bodyPr/>
          <a:lstStyle/>
          <a:p>
            <a:endParaRPr lang="tr-TR"/>
          </a:p>
        </p:txBody>
      </p:sp>
      <p:sp>
        <p:nvSpPr>
          <p:cNvPr id="6" name="Slide Number Placeholder 5"/>
          <p:cNvSpPr>
            <a:spLocks noGrp="1"/>
          </p:cNvSpPr>
          <p:nvPr>
            <p:ph type="sldNum" sz="quarter" idx="12"/>
          </p:nvPr>
        </p:nvSpPr>
        <p:spPr>
          <a:xfrm>
            <a:off x="9896911" y="5410199"/>
            <a:ext cx="771089" cy="365125"/>
          </a:xfrm>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3461825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3CB26BC-8271-4CBA-B3BF-85F79D09F5E5}" type="datetimeFigureOut">
              <a:rPr lang="tr-TR" smtClean="0"/>
              <a:pPr/>
              <a:t>5.11.2020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129344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3CB26BC-8271-4CBA-B3BF-85F79D09F5E5}" type="datetimeFigureOut">
              <a:rPr lang="tr-TR" smtClean="0"/>
              <a:pPr/>
              <a:t>5.11.2020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41412632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3CB26BC-8271-4CBA-B3BF-85F79D09F5E5}" type="datetimeFigureOut">
              <a:rPr lang="tr-TR" smtClean="0"/>
              <a:pPr/>
              <a:t>5.11.2020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DE465-A959-4636-806A-279FA94F099B}" type="slidenum">
              <a:rPr lang="tr-TR" smtClean="0"/>
              <a:pPr/>
              <a:t>‹#›</a:t>
            </a:fld>
            <a:endParaRPr lang="tr-T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538844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3CB26BC-8271-4CBA-B3BF-85F79D09F5E5}" type="datetimeFigureOut">
              <a:rPr lang="tr-TR" smtClean="0"/>
              <a:pPr/>
              <a:t>5.11.2020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3448703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83CB26BC-8271-4CBA-B3BF-85F79D09F5E5}" type="datetimeFigureOut">
              <a:rPr lang="tr-TR" smtClean="0"/>
              <a:pPr/>
              <a:t>5.11.2020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4859599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83CB26BC-8271-4CBA-B3BF-85F79D09F5E5}" type="datetimeFigureOut">
              <a:rPr lang="tr-TR" smtClean="0"/>
              <a:pPr/>
              <a:t>5.11.2020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1562134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3CB26BC-8271-4CBA-B3BF-85F79D09F5E5}" type="datetimeFigureOut">
              <a:rPr lang="tr-TR" smtClean="0"/>
              <a:pPr/>
              <a:t>5.11.2020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10079594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3CB26BC-8271-4CBA-B3BF-85F79D09F5E5}" type="datetimeFigureOut">
              <a:rPr lang="tr-TR" smtClean="0"/>
              <a:pPr/>
              <a:t>5.11.2020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2140127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3CB26BC-8271-4CBA-B3BF-85F79D09F5E5}" type="datetimeFigureOut">
              <a:rPr lang="tr-TR" smtClean="0"/>
              <a:pPr/>
              <a:t>5.11.2020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1933738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3CB26BC-8271-4CBA-B3BF-85F79D09F5E5}" type="datetimeFigureOut">
              <a:rPr lang="tr-TR" smtClean="0"/>
              <a:pPr/>
              <a:t>5.11.2020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387339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3CB26BC-8271-4CBA-B3BF-85F79D09F5E5}" type="datetimeFigureOut">
              <a:rPr lang="tr-TR" smtClean="0"/>
              <a:pPr/>
              <a:t>5.11.2020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944909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3CB26BC-8271-4CBA-B3BF-85F79D09F5E5}" type="datetimeFigureOut">
              <a:rPr lang="tr-TR" smtClean="0"/>
              <a:pPr/>
              <a:t>5.11.2020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3067649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3CB26BC-8271-4CBA-B3BF-85F79D09F5E5}" type="datetimeFigureOut">
              <a:rPr lang="tr-TR" smtClean="0"/>
              <a:pPr/>
              <a:t>5.11.2020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142514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CB26BC-8271-4CBA-B3BF-85F79D09F5E5}" type="datetimeFigureOut">
              <a:rPr lang="tr-TR" smtClean="0"/>
              <a:pPr/>
              <a:t>5.11.2020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3445828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3CB26BC-8271-4CBA-B3BF-85F79D09F5E5}" type="datetimeFigureOut">
              <a:rPr lang="tr-TR" smtClean="0"/>
              <a:pPr/>
              <a:t>5.11.2020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3445931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3CB26BC-8271-4CBA-B3BF-85F79D09F5E5}" type="datetimeFigureOut">
              <a:rPr lang="tr-TR" smtClean="0"/>
              <a:pPr/>
              <a:t>5.11.2020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DE465-A959-4636-806A-279FA94F099B}" type="slidenum">
              <a:rPr lang="tr-TR" smtClean="0"/>
              <a:pPr/>
              <a:t>‹#›</a:t>
            </a:fld>
            <a:endParaRPr lang="tr-TR"/>
          </a:p>
        </p:txBody>
      </p:sp>
    </p:spTree>
    <p:extLst>
      <p:ext uri="{BB962C8B-B14F-4D97-AF65-F5344CB8AC3E}">
        <p14:creationId xmlns:p14="http://schemas.microsoft.com/office/powerpoint/2010/main" val="2155896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3CB26BC-8271-4CBA-B3BF-85F79D09F5E5}" type="datetimeFigureOut">
              <a:rPr lang="tr-TR" smtClean="0"/>
              <a:pPr/>
              <a:t>5.11.2020</a:t>
            </a:fld>
            <a:endParaRPr lang="tr-T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85DE465-A959-4636-806A-279FA94F099B}" type="slidenum">
              <a:rPr lang="tr-TR" smtClean="0"/>
              <a:pPr/>
              <a:t>‹#›</a:t>
            </a:fld>
            <a:endParaRPr lang="tr-TR"/>
          </a:p>
        </p:txBody>
      </p:sp>
    </p:spTree>
    <p:extLst>
      <p:ext uri="{BB962C8B-B14F-4D97-AF65-F5344CB8AC3E}">
        <p14:creationId xmlns:p14="http://schemas.microsoft.com/office/powerpoint/2010/main" val="1861784642"/>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09145" y="-832561"/>
            <a:ext cx="9144000" cy="2387600"/>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r>
              <a:rPr lang="tr-TR" dirty="0" smtClean="0">
                <a:solidFill>
                  <a:srgbClr val="FF0000"/>
                </a:solidFill>
              </a:rPr>
              <a:t>ULTRASON </a:t>
            </a:r>
            <a:endParaRPr lang="tr-TR" dirty="0">
              <a:solidFill>
                <a:srgbClr val="FF0000"/>
              </a:solidFill>
            </a:endParaRPr>
          </a:p>
        </p:txBody>
      </p:sp>
    </p:spTree>
    <p:extLst>
      <p:ext uri="{BB962C8B-B14F-4D97-AF65-F5344CB8AC3E}">
        <p14:creationId xmlns:p14="http://schemas.microsoft.com/office/powerpoint/2010/main" val="11337552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 Su İçi Uygulama Tekniği:</a:t>
            </a:r>
            <a:br>
              <a:rPr lang="tr-TR" dirty="0" smtClean="0">
                <a:solidFill>
                  <a:srgbClr val="FF0000"/>
                </a:solidFill>
              </a:rPr>
            </a:br>
            <a:endParaRPr lang="tr-TR" dirty="0">
              <a:solidFill>
                <a:srgbClr val="FF0000"/>
              </a:solidFill>
            </a:endParaRPr>
          </a:p>
        </p:txBody>
      </p:sp>
      <p:sp>
        <p:nvSpPr>
          <p:cNvPr id="3" name="İçerik Yer Tutucusu 2"/>
          <p:cNvSpPr>
            <a:spLocks noGrp="1"/>
          </p:cNvSpPr>
          <p:nvPr>
            <p:ph idx="1"/>
          </p:nvPr>
        </p:nvSpPr>
        <p:spPr>
          <a:xfrm>
            <a:off x="601717" y="937090"/>
            <a:ext cx="6524297" cy="5337585"/>
          </a:xfrm>
        </p:spPr>
        <p:txBody>
          <a:bodyPr/>
          <a:lstStyle/>
          <a:p>
            <a:endParaRPr lang="tr-TR" dirty="0" smtClean="0"/>
          </a:p>
          <a:p>
            <a:r>
              <a:rPr lang="tr-TR" dirty="0" smtClean="0"/>
              <a:t>Girintili-çıkıntılı, küçük veya aşırı duyarlı bölgelerde uygulanır (Parmaklar, topuk, dirsek </a:t>
            </a:r>
            <a:r>
              <a:rPr lang="tr-TR" dirty="0" err="1" smtClean="0"/>
              <a:t>vb</a:t>
            </a:r>
            <a:r>
              <a:rPr lang="tr-TR" dirty="0" smtClean="0"/>
              <a:t>)</a:t>
            </a:r>
          </a:p>
          <a:p>
            <a:r>
              <a:rPr lang="tr-TR" dirty="0" smtClean="0"/>
              <a:t>Tedavi edilecek bölge su dolu kap içine yerleştirilir (Tercihen kaynamış su)</a:t>
            </a:r>
          </a:p>
          <a:p>
            <a:r>
              <a:rPr lang="tr-TR" dirty="0" err="1" smtClean="0"/>
              <a:t>Aplikatör</a:t>
            </a:r>
            <a:r>
              <a:rPr lang="tr-TR" dirty="0" smtClean="0"/>
              <a:t> cilt yüzeyine 1-2 cm mesafede ve paralel uygulanır.</a:t>
            </a:r>
          </a:p>
          <a:p>
            <a:endParaRPr lang="tr-TR" dirty="0"/>
          </a:p>
        </p:txBody>
      </p:sp>
      <p:sp>
        <p:nvSpPr>
          <p:cNvPr id="5" name="4 5-Nokta Yıldız"/>
          <p:cNvSpPr/>
          <p:nvPr/>
        </p:nvSpPr>
        <p:spPr>
          <a:xfrm>
            <a:off x="0" y="235131"/>
            <a:ext cx="1005840" cy="99277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4310958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900" b="1" i="1" dirty="0" smtClean="0">
                <a:solidFill>
                  <a:srgbClr val="FF0000"/>
                </a:solidFill>
              </a:rPr>
              <a:t>DOZAJ VE SÜRE</a:t>
            </a:r>
            <a:r>
              <a:rPr lang="tr-TR" dirty="0" smtClean="0"/>
              <a:t>:</a:t>
            </a:r>
            <a:br>
              <a:rPr lang="tr-TR" dirty="0" smtClean="0"/>
            </a:b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Düşük frekanslar daha iyi </a:t>
            </a:r>
            <a:r>
              <a:rPr lang="tr-TR" dirty="0" err="1" smtClean="0"/>
              <a:t>penetre</a:t>
            </a:r>
            <a:r>
              <a:rPr lang="tr-TR" dirty="0" smtClean="0"/>
              <a:t> olur.</a:t>
            </a:r>
          </a:p>
          <a:p>
            <a:r>
              <a:rPr lang="tr-TR" dirty="0" smtClean="0"/>
              <a:t>1 </a:t>
            </a:r>
            <a:r>
              <a:rPr lang="tr-TR" dirty="0" err="1" smtClean="0"/>
              <a:t>Mhz</a:t>
            </a:r>
            <a:r>
              <a:rPr lang="tr-TR" dirty="0" smtClean="0"/>
              <a:t> frekanslı akım 3 </a:t>
            </a:r>
            <a:r>
              <a:rPr lang="tr-TR" dirty="0" err="1" smtClean="0"/>
              <a:t>Mhz’e</a:t>
            </a:r>
            <a:r>
              <a:rPr lang="tr-TR" dirty="0" smtClean="0"/>
              <a:t> göre daha çok tercih edilir (</a:t>
            </a:r>
            <a:r>
              <a:rPr lang="tr-TR" dirty="0" err="1" smtClean="0"/>
              <a:t>Yüzeyel</a:t>
            </a:r>
            <a:r>
              <a:rPr lang="tr-TR" dirty="0" smtClean="0"/>
              <a:t> dokularda 3 </a:t>
            </a:r>
            <a:r>
              <a:rPr lang="tr-TR" dirty="0" err="1" smtClean="0"/>
              <a:t>Mhz</a:t>
            </a:r>
            <a:r>
              <a:rPr lang="tr-TR" dirty="0" smtClean="0"/>
              <a:t> kullanılır)</a:t>
            </a:r>
          </a:p>
          <a:p>
            <a:r>
              <a:rPr lang="tr-TR" dirty="0" smtClean="0"/>
              <a:t>Süre tedavi alanının boyutuna göre 3-10 </a:t>
            </a:r>
            <a:r>
              <a:rPr lang="tr-TR" dirty="0" err="1" smtClean="0"/>
              <a:t>dk</a:t>
            </a:r>
            <a:r>
              <a:rPr lang="tr-TR" dirty="0" smtClean="0"/>
              <a:t> arası değişir. Süre 10 dakikayı geçmemelidir.</a:t>
            </a:r>
          </a:p>
          <a:p>
            <a:r>
              <a:rPr lang="tr-TR" dirty="0" smtClean="0"/>
              <a:t>Burada hedef doku da önemlidir (Tendon, kasa oranla daha hızlı ısınır)</a:t>
            </a:r>
          </a:p>
          <a:p>
            <a:r>
              <a:rPr lang="tr-TR" dirty="0" smtClean="0"/>
              <a:t>Yaklaşık olarak her 10 cm2 alana 1 dakika şeklinde hesaplanabilir.</a:t>
            </a:r>
          </a:p>
          <a:p>
            <a:r>
              <a:rPr lang="nb-NO" dirty="0" smtClean="0"/>
              <a:t>Ultrason ba</a:t>
            </a:r>
            <a:r>
              <a:rPr lang="tr-TR" dirty="0" err="1" smtClean="0"/>
              <a:t>şlığı</a:t>
            </a:r>
            <a:r>
              <a:rPr lang="nb-NO" dirty="0" smtClean="0"/>
              <a:t> 4 cm/saniye h</a:t>
            </a:r>
            <a:r>
              <a:rPr lang="tr-TR" dirty="0" smtClean="0"/>
              <a:t>ı</a:t>
            </a:r>
            <a:r>
              <a:rPr lang="nb-NO" dirty="0" smtClean="0"/>
              <a:t>z</a:t>
            </a:r>
            <a:r>
              <a:rPr lang="tr-TR" dirty="0" smtClean="0"/>
              <a:t>ı</a:t>
            </a:r>
            <a:r>
              <a:rPr lang="nb-NO" dirty="0" smtClean="0"/>
              <a:t> ile</a:t>
            </a:r>
            <a:r>
              <a:rPr lang="tr-TR" dirty="0" smtClean="0"/>
              <a:t> de</a:t>
            </a:r>
            <a:r>
              <a:rPr lang="nb-NO" dirty="0" smtClean="0"/>
              <a:t> hareket ettiri</a:t>
            </a:r>
            <a:r>
              <a:rPr lang="tr-TR" dirty="0" err="1" smtClean="0"/>
              <a:t>lebilir</a:t>
            </a:r>
            <a:r>
              <a:rPr lang="tr-TR" dirty="0" smtClean="0"/>
              <a:t>.</a:t>
            </a:r>
            <a:r>
              <a:rPr lang="nb-NO" dirty="0" smtClean="0"/>
              <a:t> </a:t>
            </a:r>
            <a:endParaRPr lang="tr-TR" dirty="0" smtClean="0"/>
          </a:p>
        </p:txBody>
      </p:sp>
    </p:spTree>
    <p:extLst>
      <p:ext uri="{BB962C8B-B14F-4D97-AF65-F5344CB8AC3E}">
        <p14:creationId xmlns:p14="http://schemas.microsoft.com/office/powerpoint/2010/main" val="32946790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Dikdörtgen"/>
          <p:cNvSpPr/>
          <p:nvPr/>
        </p:nvSpPr>
        <p:spPr>
          <a:xfrm>
            <a:off x="0" y="4908509"/>
            <a:ext cx="5630091" cy="923330"/>
          </a:xfrm>
          <a:prstGeom prst="rect">
            <a:avLst/>
          </a:prstGeom>
        </p:spPr>
        <p:txBody>
          <a:bodyPr wrap="square">
            <a:spAutoFit/>
          </a:bodyPr>
          <a:lstStyle/>
          <a:p>
            <a:r>
              <a:rPr lang="nn-NO" b="1" dirty="0" smtClean="0">
                <a:solidFill>
                  <a:srgbClr val="FF0000"/>
                </a:solidFill>
              </a:rPr>
              <a:t>1 ve 3 MHz frekansların her ikisini kullanıldığı ultrasonik </a:t>
            </a:r>
            <a:r>
              <a:rPr lang="tr-TR" b="1" dirty="0" smtClean="0">
                <a:solidFill>
                  <a:srgbClr val="FF0000"/>
                </a:solidFill>
              </a:rPr>
              <a:t>alan</a:t>
            </a:r>
            <a:endParaRPr lang="nn-NO" b="1" dirty="0" smtClean="0">
              <a:solidFill>
                <a:srgbClr val="FF0000"/>
              </a:solidFill>
            </a:endParaRPr>
          </a:p>
          <a:p>
            <a:r>
              <a:rPr lang="tr-TR" b="1" dirty="0" err="1" smtClean="0">
                <a:solidFill>
                  <a:srgbClr val="FF0000"/>
                </a:solidFill>
              </a:rPr>
              <a:t>penetrasyonu</a:t>
            </a:r>
            <a:endParaRPr lang="tr-TR" b="1" dirty="0">
              <a:solidFill>
                <a:srgbClr val="FF0000"/>
              </a:solidFill>
            </a:endParaRPr>
          </a:p>
        </p:txBody>
      </p:sp>
      <p:sp>
        <p:nvSpPr>
          <p:cNvPr id="10" name="2 İçerik Yer Tutucusu"/>
          <p:cNvSpPr txBox="1">
            <a:spLocks/>
          </p:cNvSpPr>
          <p:nvPr/>
        </p:nvSpPr>
        <p:spPr>
          <a:xfrm>
            <a:off x="5904411" y="313508"/>
            <a:ext cx="5449388" cy="6544491"/>
          </a:xfrm>
          <a:prstGeom prst="rect">
            <a:avLst/>
          </a:prstGeom>
        </p:spPr>
        <p:txBody>
          <a:bodyPr vert="horz" lIns="91440" tIns="45720" rIns="91440" bIns="45720" rtlCol="0">
            <a:normAutofit fontScale="925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tr-TR" sz="2800" b="1" i="1" u="none" strike="noStrike" kern="1200" cap="none" spc="0" normalizeH="0" baseline="0" noProof="0" smtClean="0">
                <a:ln>
                  <a:noFill/>
                </a:ln>
                <a:solidFill>
                  <a:srgbClr val="FF0000"/>
                </a:solidFill>
                <a:effectLst/>
                <a:uLnTx/>
                <a:uFillTx/>
                <a:latin typeface="+mn-lt"/>
                <a:ea typeface="+mn-ea"/>
                <a:cs typeface="+mn-cs"/>
              </a:rPr>
              <a:t>1 MHz frekans</a:t>
            </a:r>
            <a:r>
              <a:rPr kumimoji="0" lang="tr-TR" sz="2800" b="0" i="0" u="none" strike="noStrike" kern="1200" cap="none" spc="0" normalizeH="0" baseline="0" noProof="0" smtClean="0">
                <a:ln>
                  <a:noFill/>
                </a:ln>
                <a:solidFill>
                  <a:schemeClr val="tx1"/>
                </a:solidFill>
                <a:effectLst/>
                <a:uLnTx/>
                <a:uFillTx/>
                <a:latin typeface="+mn-lt"/>
                <a:ea typeface="+mn-ea"/>
                <a:cs typeface="+mn-cs"/>
              </a:rPr>
              <a:t> yağ dokusu oranı yüksek olan hastalarda aynı zamanda soleus ve piriformis kasları gibi derin yapıların tedavisinde daha kullanışlıdır.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tr-TR" sz="2800" b="0" i="0" u="none" strike="noStrike" kern="1200" cap="none" spc="0" normalizeH="0" baseline="0" noProof="0" smtClean="0">
              <a:ln>
                <a:noFill/>
              </a:ln>
              <a:solidFill>
                <a:schemeClr val="tx1"/>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tr-TR" sz="2800" b="0" i="0" u="none" strike="noStrike" kern="1200" cap="none" spc="0" normalizeH="0" baseline="0" noProof="0" smtClean="0">
                <a:ln>
                  <a:noFill/>
                </a:ln>
                <a:solidFill>
                  <a:schemeClr val="tx1"/>
                </a:solidFill>
                <a:effectLst/>
                <a:uLnTx/>
                <a:uFillTx/>
                <a:latin typeface="+mn-lt"/>
                <a:ea typeface="+mn-ea"/>
                <a:cs typeface="+mn-cs"/>
              </a:rPr>
              <a:t>Patellar tendinit, epikondilit gibi yüzeyel durumların tedavisinde 1-2 cm’lik penetrasyonu nedeniyle </a:t>
            </a:r>
            <a:r>
              <a:rPr kumimoji="0" lang="tr-TR" sz="2800" b="1" i="1" u="none" strike="noStrike" kern="1200" cap="none" spc="0" normalizeH="0" baseline="0" noProof="0" smtClean="0">
                <a:ln>
                  <a:noFill/>
                </a:ln>
                <a:solidFill>
                  <a:srgbClr val="FF0000"/>
                </a:solidFill>
                <a:effectLst/>
                <a:uLnTx/>
                <a:uFillTx/>
                <a:latin typeface="+mn-lt"/>
                <a:ea typeface="+mn-ea"/>
                <a:cs typeface="+mn-cs"/>
              </a:rPr>
              <a:t>3 MHz frekansla </a:t>
            </a:r>
            <a:r>
              <a:rPr kumimoji="0" lang="tr-TR" sz="2800" b="0" i="0" u="none" strike="noStrike" kern="1200" cap="none" spc="0" normalizeH="0" baseline="0" noProof="0" smtClean="0">
                <a:ln>
                  <a:noFill/>
                </a:ln>
                <a:solidFill>
                  <a:schemeClr val="tx1"/>
                </a:solidFill>
                <a:effectLst/>
                <a:uLnTx/>
                <a:uFillTx/>
                <a:latin typeface="+mn-lt"/>
                <a:ea typeface="+mn-ea"/>
                <a:cs typeface="+mn-cs"/>
              </a:rPr>
              <a:t>tedavi daha uygundur.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tr-TR" sz="2800" b="0" i="0" u="none" strike="noStrike" kern="1200" cap="none" spc="0" normalizeH="0" baseline="0" noProof="0" smtClean="0">
              <a:ln>
                <a:noFill/>
              </a:ln>
              <a:solidFill>
                <a:schemeClr val="tx1"/>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tr-TR" sz="2800" b="0" i="0" u="none" strike="noStrike" kern="1200" cap="none" spc="0" normalizeH="0" baseline="0" noProof="0" smtClean="0">
                <a:ln>
                  <a:noFill/>
                </a:ln>
                <a:solidFill>
                  <a:schemeClr val="tx1"/>
                </a:solidFill>
                <a:effectLst/>
                <a:uLnTx/>
                <a:uFillTx/>
                <a:latin typeface="+mn-lt"/>
                <a:ea typeface="+mn-ea"/>
                <a:cs typeface="+mn-cs"/>
              </a:rPr>
              <a:t> Bununla birlikte 3 MHz’lik uygulama ile ultrasonun dokuda ısıyı arttırma etkisi 1 MHz’den üç kat daha fazladır; bu durum insan kas dokusunda daha hızlı bir ısı artışına yol açmaktadır. Fazla ısınmayı engellemek amacıyla 3 MHz’lik tedavide süre 1 MHz uygulamasına göre 1/3 oranında tercih edilmektedir.</a:t>
            </a:r>
            <a:endParaRPr kumimoji="0" lang="tr-TR"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İçerik Yer Tutucusu 1"/>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solidFill>
                  <a:srgbClr val="FF0000"/>
                </a:solidFill>
              </a:rPr>
              <a:t>ULTRASON TEDAVİSİ NASIL YAPILIR?</a:t>
            </a:r>
            <a:br>
              <a:rPr lang="tr-TR" b="1" i="1" dirty="0" smtClean="0">
                <a:solidFill>
                  <a:srgbClr val="FF0000"/>
                </a:solidFill>
              </a:rPr>
            </a:br>
            <a:endParaRPr lang="tr-TR" b="1" i="1" dirty="0">
              <a:solidFill>
                <a:srgbClr val="FF0000"/>
              </a:solidFill>
            </a:endParaRPr>
          </a:p>
        </p:txBody>
      </p:sp>
      <p:sp>
        <p:nvSpPr>
          <p:cNvPr id="3" name="İçerik Yer Tutucusu 2"/>
          <p:cNvSpPr>
            <a:spLocks noGrp="1"/>
          </p:cNvSpPr>
          <p:nvPr>
            <p:ph idx="1"/>
          </p:nvPr>
        </p:nvSpPr>
        <p:spPr/>
        <p:txBody>
          <a:bodyPr>
            <a:normAutofit/>
          </a:bodyPr>
          <a:lstStyle/>
          <a:p>
            <a:r>
              <a:rPr lang="tr-TR" dirty="0" smtClean="0"/>
              <a:t>Fizik tedavi teknikeri veya fizyoterapist ultrason uygulanacak bölgeye iletici jel sürer. Cihaz açılarak ultrason dalgalarının frekansı, yoğunluğu ve uygulama süresi belirlenir. En uygun parametreler hedef doku ve hastalığa göre değişir. Ardından ultrason başlığı yavaşça tedavi edilen bölge cildi üzerinde gezdirilir. Tedavi bölgesine göre dairesel ya da ileri-geri hareketlerle başlık hareket ettirilir. Belli bir yerde uzun süre kalmaz. Tedavi süresi genelde 3-10 dakikadır. Günde bir kere uygulanır. 15-20 seans devam edilir.</a:t>
            </a:r>
          </a:p>
          <a:p>
            <a:endParaRPr lang="tr-TR" dirty="0" smtClean="0"/>
          </a:p>
        </p:txBody>
      </p:sp>
    </p:spTree>
    <p:extLst>
      <p:ext uri="{BB962C8B-B14F-4D97-AF65-F5344CB8AC3E}">
        <p14:creationId xmlns:p14="http://schemas.microsoft.com/office/powerpoint/2010/main" val="29401157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El ve ayak gibi ultrason başlığının tam temasına izin vermeyen fazla girintili çıkıntılı yerler için tedavi su içinde uygulanabilir.</a:t>
            </a:r>
          </a:p>
          <a:p>
            <a:endParaRPr lang="tr-TR" dirty="0" smtClean="0"/>
          </a:p>
          <a:p>
            <a:r>
              <a:rPr lang="tr-TR" dirty="0" smtClean="0"/>
              <a:t>Ultrason tedavisi sırasında kişi genelde hiçbir şey hissetmez. Bazen o bölgede hafif sıcaklık hissi ve karıncalanma olabilir. Ultrason başlığı hareket ettirilmeden bir noktada sabit bırakılırsa ağrı ve dokularda zedelenmeye yol açabilir. Bu nedenle başlık sürekli hareket ettirilmelidir.</a:t>
            </a:r>
          </a:p>
          <a:p>
            <a:endParaRPr lang="tr-TR" dirty="0"/>
          </a:p>
        </p:txBody>
      </p:sp>
    </p:spTree>
    <p:extLst>
      <p:ext uri="{BB962C8B-B14F-4D97-AF65-F5344CB8AC3E}">
        <p14:creationId xmlns:p14="http://schemas.microsoft.com/office/powerpoint/2010/main" val="1388357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teşekkürler</a:t>
            </a:r>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494015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Ultrason nedir?</a:t>
            </a:r>
            <a:endParaRPr lang="tr-TR" dirty="0"/>
          </a:p>
        </p:txBody>
      </p:sp>
      <p:sp>
        <p:nvSpPr>
          <p:cNvPr id="3" name="İçerik Yer Tutucusu 2"/>
          <p:cNvSpPr>
            <a:spLocks noGrp="1"/>
          </p:cNvSpPr>
          <p:nvPr>
            <p:ph idx="1"/>
          </p:nvPr>
        </p:nvSpPr>
        <p:spPr>
          <a:xfrm>
            <a:off x="693682" y="536028"/>
            <a:ext cx="10660117" cy="5640935"/>
          </a:xfrm>
        </p:spPr>
        <p:txBody>
          <a:bodyPr>
            <a:normAutofit/>
          </a:bodyPr>
          <a:lstStyle/>
          <a:p>
            <a:pPr lvl="1"/>
            <a:endParaRPr lang="tr-TR" dirty="0" smtClean="0"/>
          </a:p>
          <a:p>
            <a:endParaRPr lang="tr-TR" dirty="0" smtClean="0">
              <a:solidFill>
                <a:srgbClr val="FF0000"/>
              </a:solidFill>
            </a:endParaRPr>
          </a:p>
          <a:p>
            <a:r>
              <a:rPr lang="tr-TR" dirty="0" smtClean="0"/>
              <a:t>Ultrason insan kulağının duyamadığı frekanstaki ses dalgalarıdır.</a:t>
            </a:r>
          </a:p>
          <a:p>
            <a:r>
              <a:rPr lang="tr-TR" dirty="0" smtClean="0"/>
              <a:t> Ses, dalga şeklindeki bir enerji çeşididir. Ses dalgaları geçtikleri hava, sıvı ya da katılardaki moleküllerin titreşimine neden olur.</a:t>
            </a:r>
          </a:p>
          <a:p>
            <a:r>
              <a:rPr lang="tr-TR" dirty="0" smtClean="0"/>
              <a:t> Ses dalgasının molekülleri saniyede kaç kez titreştirdiği frekans (Hertz) terimi ile ifade edilir. Fizik tedavide kullanılan ultrason dalgaları genelde 800,000 – 3,000,000 Hertz arasındadır. Kısaca 0,8 – 3 MHz (megahertz) olarak ifade edilebilir. </a:t>
            </a:r>
          </a:p>
          <a:p>
            <a:r>
              <a:rPr lang="tr-TR" dirty="0" smtClean="0"/>
              <a:t>Ultrason frekansı arttıkça derin dokulara geçişi azalır. Örneğin 1 Mhz ultrason dalgaları 3 </a:t>
            </a:r>
            <a:r>
              <a:rPr lang="tr-TR" dirty="0" err="1" smtClean="0"/>
              <a:t>Mhz’den</a:t>
            </a:r>
            <a:r>
              <a:rPr lang="tr-TR" dirty="0" smtClean="0"/>
              <a:t> yaklaşık 3 kat derine nüfuz eder.</a:t>
            </a:r>
          </a:p>
          <a:p>
            <a:endParaRPr lang="tr-TR" dirty="0" smtClean="0"/>
          </a:p>
        </p:txBody>
      </p:sp>
    </p:spTree>
    <p:extLst>
      <p:ext uri="{BB962C8B-B14F-4D97-AF65-F5344CB8AC3E}">
        <p14:creationId xmlns:p14="http://schemas.microsoft.com/office/powerpoint/2010/main" val="5942415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9451" y="888274"/>
            <a:ext cx="10580916" cy="4310743"/>
          </a:xfrm>
        </p:spPr>
        <p:txBody>
          <a:bodyPr>
            <a:normAutofit lnSpcReduction="10000"/>
          </a:bodyPr>
          <a:lstStyle/>
          <a:p>
            <a:r>
              <a:rPr lang="tr-TR" dirty="0" smtClean="0"/>
              <a:t>Ultrason tedavisindeki diğer bir parametre watt/cm2 olarak ifade edilen enerji yoğunluğudur. Kullanılan ultrason başlığının büyüklüğü, tedavi alanının büyüklüğü, enerji yoğunluğu gibi değişkenlerden etkilenir.</a:t>
            </a:r>
          </a:p>
          <a:p>
            <a:endParaRPr lang="tr-TR" dirty="0" smtClean="0"/>
          </a:p>
          <a:p>
            <a:endParaRPr lang="tr-TR" dirty="0" smtClean="0"/>
          </a:p>
          <a:p>
            <a:pPr>
              <a:buNone/>
            </a:pPr>
            <a:endParaRPr lang="tr-TR" dirty="0" smtClean="0"/>
          </a:p>
          <a:p>
            <a:r>
              <a:rPr lang="tr-TR" dirty="0" smtClean="0"/>
              <a:t>Ultrason cihazının başlığında küçük bir kristal bulunur. Bu kristal elektrik akımına maruz kaldığında piezoelektrik dalga denilen hızlı titreşimler üretir. Titreşimler cihazın başlığından etrafa ultrason dalgaları olarak yayılır.</a:t>
            </a:r>
          </a:p>
          <a:p>
            <a:endParaRPr lang="tr-TR" dirty="0"/>
          </a:p>
        </p:txBody>
      </p:sp>
    </p:spTree>
    <p:extLst>
      <p:ext uri="{BB962C8B-B14F-4D97-AF65-F5344CB8AC3E}">
        <p14:creationId xmlns:p14="http://schemas.microsoft.com/office/powerpoint/2010/main" val="16238430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nb-NO" dirty="0" smtClean="0">
                <a:effectLst>
                  <a:glow rad="101600">
                    <a:srgbClr val="002060">
                      <a:alpha val="60000"/>
                    </a:srgbClr>
                  </a:glow>
                </a:effectLst>
              </a:rPr>
              <a:t>Fizik Tedavide Ultrason Hangi Sorunlar için Kullanılır?</a:t>
            </a:r>
            <a:r>
              <a:rPr lang="nb-NO" dirty="0" smtClean="0"/>
              <a:t/>
            </a:r>
            <a:br>
              <a:rPr lang="nb-NO" dirty="0" smtClean="0"/>
            </a:br>
            <a:endParaRPr lang="tr-TR" dirty="0"/>
          </a:p>
        </p:txBody>
      </p:sp>
      <p:sp>
        <p:nvSpPr>
          <p:cNvPr id="3" name="İçerik Yer Tutucusu 2"/>
          <p:cNvSpPr>
            <a:spLocks noGrp="1"/>
          </p:cNvSpPr>
          <p:nvPr>
            <p:ph idx="1"/>
          </p:nvPr>
        </p:nvSpPr>
        <p:spPr>
          <a:xfrm>
            <a:off x="646386" y="1690688"/>
            <a:ext cx="6211614" cy="4363271"/>
          </a:xfrm>
        </p:spPr>
        <p:txBody>
          <a:bodyPr>
            <a:normAutofit fontScale="70000" lnSpcReduction="20000"/>
          </a:bodyPr>
          <a:lstStyle/>
          <a:p>
            <a:r>
              <a:rPr lang="tr-TR" dirty="0" smtClean="0"/>
              <a:t>Bel fıtığı</a:t>
            </a:r>
          </a:p>
          <a:p>
            <a:r>
              <a:rPr lang="tr-TR" dirty="0" smtClean="0"/>
              <a:t> Boyun fıtığı</a:t>
            </a:r>
          </a:p>
          <a:p>
            <a:r>
              <a:rPr lang="tr-TR" dirty="0" smtClean="0"/>
              <a:t>Omuzda kas tendon sıkışması </a:t>
            </a:r>
          </a:p>
          <a:p>
            <a:r>
              <a:rPr lang="tr-TR" dirty="0" smtClean="0"/>
              <a:t>Donuk omuz</a:t>
            </a:r>
          </a:p>
          <a:p>
            <a:r>
              <a:rPr lang="tr-TR" dirty="0" smtClean="0"/>
              <a:t> Karpal tünel sendromu</a:t>
            </a:r>
          </a:p>
          <a:p>
            <a:r>
              <a:rPr lang="tr-TR" dirty="0" smtClean="0"/>
              <a:t> Bursit</a:t>
            </a:r>
            <a:endParaRPr lang="tr-TR" dirty="0"/>
          </a:p>
          <a:p>
            <a:r>
              <a:rPr lang="tr-TR" dirty="0" smtClean="0"/>
              <a:t> Tendinit</a:t>
            </a:r>
            <a:endParaRPr lang="tr-TR" dirty="0"/>
          </a:p>
          <a:p>
            <a:r>
              <a:rPr lang="tr-TR" dirty="0" smtClean="0"/>
              <a:t> Kas gerilmesi</a:t>
            </a:r>
          </a:p>
          <a:p>
            <a:r>
              <a:rPr lang="tr-TR" dirty="0" smtClean="0"/>
              <a:t> Ligament yaralanması</a:t>
            </a:r>
          </a:p>
          <a:p>
            <a:r>
              <a:rPr lang="tr-TR" dirty="0" smtClean="0"/>
              <a:t> Menisküs hasarı gibi kas iskelet sistemini ilgilendiren çeşitli sorunlarda kullanılmaktadır.</a:t>
            </a:r>
            <a:endParaRPr lang="tr-TR" dirty="0"/>
          </a:p>
        </p:txBody>
      </p:sp>
    </p:spTree>
    <p:extLst>
      <p:ext uri="{BB962C8B-B14F-4D97-AF65-F5344CB8AC3E}">
        <p14:creationId xmlns:p14="http://schemas.microsoft.com/office/powerpoint/2010/main" val="38910209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solidFill>
                  <a:srgbClr val="FF0000"/>
                </a:solidFill>
              </a:rPr>
              <a:t>KONTRAENDİKASYONLARI</a:t>
            </a:r>
            <a:endParaRPr lang="tr-TR" b="1" i="1"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r>
              <a:rPr lang="tr-TR" dirty="0" smtClean="0"/>
              <a:t>Açık yaralar üzerine</a:t>
            </a:r>
          </a:p>
          <a:p>
            <a:r>
              <a:rPr lang="tr-TR" dirty="0" smtClean="0"/>
              <a:t> Hamilelere ve kalp pili olanlara</a:t>
            </a:r>
          </a:p>
          <a:p>
            <a:r>
              <a:rPr lang="tr-TR" dirty="0" smtClean="0"/>
              <a:t>Kanser</a:t>
            </a:r>
            <a:endParaRPr lang="tr-TR" dirty="0"/>
          </a:p>
          <a:p>
            <a:r>
              <a:rPr lang="tr-TR" dirty="0" smtClean="0"/>
              <a:t> Enfeksiyon</a:t>
            </a:r>
          </a:p>
          <a:p>
            <a:r>
              <a:rPr lang="tr-TR" dirty="0" smtClean="0"/>
              <a:t> Kanama bozukluğu gibi durumlarda da kullanılmaz. </a:t>
            </a:r>
          </a:p>
          <a:p>
            <a:r>
              <a:rPr lang="tr-TR" dirty="0" smtClean="0"/>
              <a:t>Büyüme çağındaki çocuklarda kemiklerin büyüme kıkırdağını içeren alanlarda kullanılmamalıdır.</a:t>
            </a:r>
          </a:p>
          <a:p>
            <a:r>
              <a:rPr lang="tr-TR" dirty="0" smtClean="0"/>
              <a:t> Duyu bozukluğu olan kişilerde (şeker hastalığına bağlı </a:t>
            </a:r>
            <a:r>
              <a:rPr lang="tr-TR" dirty="0" err="1" smtClean="0"/>
              <a:t>nöropati</a:t>
            </a:r>
            <a:r>
              <a:rPr lang="tr-TR" dirty="0" smtClean="0"/>
              <a:t>, sinir yaralanması </a:t>
            </a:r>
            <a:r>
              <a:rPr lang="tr-TR" dirty="0" err="1" smtClean="0"/>
              <a:t>vb</a:t>
            </a:r>
            <a:r>
              <a:rPr lang="tr-TR" dirty="0" smtClean="0"/>
              <a:t>) dikkatli kullanılmalıdır.</a:t>
            </a:r>
            <a:endParaRPr lang="tr-TR" dirty="0"/>
          </a:p>
        </p:txBody>
      </p:sp>
    </p:spTree>
    <p:extLst>
      <p:ext uri="{BB962C8B-B14F-4D97-AF65-F5344CB8AC3E}">
        <p14:creationId xmlns:p14="http://schemas.microsoft.com/office/powerpoint/2010/main" val="3603401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solidFill>
                  <a:srgbClr val="FF0000"/>
                </a:solidFill>
              </a:rPr>
              <a:t>ETKİ  MEKANİZMASI</a:t>
            </a:r>
            <a:endParaRPr lang="tr-TR" b="1" i="1" dirty="0">
              <a:solidFill>
                <a:srgbClr val="FF0000"/>
              </a:solidFill>
            </a:endParaRPr>
          </a:p>
        </p:txBody>
      </p:sp>
      <p:sp>
        <p:nvSpPr>
          <p:cNvPr id="3" name="İçerik Yer Tutucusu 2"/>
          <p:cNvSpPr>
            <a:spLocks noGrp="1"/>
          </p:cNvSpPr>
          <p:nvPr>
            <p:ph idx="1"/>
          </p:nvPr>
        </p:nvSpPr>
        <p:spPr>
          <a:xfrm>
            <a:off x="838200" y="1762539"/>
            <a:ext cx="7682948" cy="4414424"/>
          </a:xfrm>
        </p:spPr>
        <p:txBody>
          <a:bodyPr>
            <a:normAutofit lnSpcReduction="10000"/>
          </a:bodyPr>
          <a:lstStyle/>
          <a:p>
            <a:r>
              <a:rPr lang="tr-TR" dirty="0" smtClean="0"/>
              <a:t>Ultrason tedavisinin başlıca iki fiziksel etkisi vardır. Bunlar derin ısıtıcı etki ve kavitasyon oluşturma etkisidir. Fizik tedavide cildin 1 cm’den daha derinindeki dokuları ısıtabilen tedavi yöntemlerine derin ısıtıcı denir.</a:t>
            </a:r>
          </a:p>
          <a:p>
            <a:endParaRPr lang="tr-TR" dirty="0" smtClean="0"/>
          </a:p>
          <a:p>
            <a:r>
              <a:rPr lang="tr-TR" dirty="0" smtClean="0"/>
              <a:t>Ultrasonun derin dokuları ısıtma etkisi ile dokudaki kan akımı artar. Bunun sonucunda iyileşmenin hızlandığı ve ağrının azaldığı kabul edilir. Isıtıcı etki ile yumuşak dokuların esnekliği artar ve kas-eklem tutukluğunu açmaya yardım eder.</a:t>
            </a:r>
          </a:p>
          <a:p>
            <a:endParaRPr lang="tr-TR" dirty="0" smtClean="0"/>
          </a:p>
        </p:txBody>
      </p:sp>
      <p:sp>
        <p:nvSpPr>
          <p:cNvPr id="4" name="3 Dikdörtgen"/>
          <p:cNvSpPr/>
          <p:nvPr/>
        </p:nvSpPr>
        <p:spPr>
          <a:xfrm>
            <a:off x="9780104" y="1643269"/>
            <a:ext cx="1714450" cy="3046988"/>
          </a:xfrm>
          <a:prstGeom prst="rect">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6200000" scaled="1"/>
            <a:tileRect/>
          </a:gradFill>
        </p:spPr>
        <p:txBody>
          <a:bodyPr wrap="square">
            <a:spAutoFit/>
          </a:bodyPr>
          <a:lstStyle/>
          <a:p>
            <a:pPr algn="ctr"/>
            <a:endParaRPr lang="tr-TR" sz="2400" b="1" i="1" dirty="0" smtClean="0">
              <a:solidFill>
                <a:srgbClr val="002060"/>
              </a:solidFill>
            </a:endParaRPr>
          </a:p>
          <a:p>
            <a:pPr algn="ctr"/>
            <a:r>
              <a:rPr lang="tr-TR" sz="2400" b="1" i="1" dirty="0" smtClean="0">
                <a:solidFill>
                  <a:srgbClr val="002060"/>
                </a:solidFill>
              </a:rPr>
              <a:t>Ultrasonun doku ile etkileşimi </a:t>
            </a:r>
          </a:p>
          <a:p>
            <a:pPr algn="ctr"/>
            <a:r>
              <a:rPr lang="tr-TR" sz="2400" dirty="0" smtClean="0">
                <a:solidFill>
                  <a:srgbClr val="002060"/>
                </a:solidFill>
              </a:rPr>
              <a:t>•Yansıma </a:t>
            </a:r>
          </a:p>
          <a:p>
            <a:pPr algn="ctr"/>
            <a:r>
              <a:rPr lang="tr-TR" sz="2400" dirty="0" smtClean="0">
                <a:solidFill>
                  <a:srgbClr val="002060"/>
                </a:solidFill>
              </a:rPr>
              <a:t>•Kırılma </a:t>
            </a:r>
          </a:p>
          <a:p>
            <a:pPr algn="ctr"/>
            <a:r>
              <a:rPr lang="tr-TR" sz="2400" dirty="0" smtClean="0">
                <a:solidFill>
                  <a:srgbClr val="002060"/>
                </a:solidFill>
              </a:rPr>
              <a:t>•Geçiş </a:t>
            </a:r>
          </a:p>
          <a:p>
            <a:pPr algn="ctr"/>
            <a:r>
              <a:rPr lang="tr-TR" sz="2400" dirty="0" smtClean="0">
                <a:solidFill>
                  <a:srgbClr val="002060"/>
                </a:solidFill>
              </a:rPr>
              <a:t>•Saçılma </a:t>
            </a:r>
          </a:p>
        </p:txBody>
      </p:sp>
    </p:spTree>
    <p:extLst>
      <p:ext uri="{BB962C8B-B14F-4D97-AF65-F5344CB8AC3E}">
        <p14:creationId xmlns:p14="http://schemas.microsoft.com/office/powerpoint/2010/main" val="2229567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4509" y="780597"/>
            <a:ext cx="10515600" cy="4351338"/>
          </a:xfrm>
        </p:spPr>
        <p:txBody>
          <a:bodyPr>
            <a:normAutofit fontScale="92500" lnSpcReduction="10000"/>
          </a:bodyPr>
          <a:lstStyle/>
          <a:p>
            <a:r>
              <a:rPr lang="tr-TR" dirty="0" smtClean="0"/>
              <a:t>Ultrasonun kavitasyon etkisi sıvılar içinde </a:t>
            </a:r>
            <a:r>
              <a:rPr lang="tr-TR" dirty="0" err="1" smtClean="0"/>
              <a:t>mikroskopik</a:t>
            </a:r>
            <a:r>
              <a:rPr lang="tr-TR" dirty="0" smtClean="0"/>
              <a:t> kabarcık oluşturmasıdır. Bu etkinin de iyileşmeyi hızlandırdığı düşünülmektedir. Diğer bir etkisi hücre zarlarının geçirgenliğini arttırmasıdır. Bu sayede bazı ilaçların ciltten emilimini arttırmada yararlanılabilir (</a:t>
            </a:r>
            <a:r>
              <a:rPr lang="tr-TR" dirty="0" err="1" smtClean="0"/>
              <a:t>fonoforez</a:t>
            </a:r>
            <a:r>
              <a:rPr lang="tr-TR" dirty="0" smtClean="0"/>
              <a:t>).</a:t>
            </a:r>
          </a:p>
          <a:p>
            <a:pPr>
              <a:buNone/>
            </a:pPr>
            <a:r>
              <a:rPr lang="tr-TR" dirty="0" smtClean="0"/>
              <a:t>• </a:t>
            </a:r>
            <a:r>
              <a:rPr lang="tr-TR" b="1" dirty="0" smtClean="0">
                <a:solidFill>
                  <a:srgbClr val="FF0000"/>
                </a:solidFill>
              </a:rPr>
              <a:t>Dengeli kavitasyon </a:t>
            </a:r>
            <a:r>
              <a:rPr lang="tr-TR" dirty="0" smtClean="0"/>
              <a:t>birkaç mikronluk küçük gaz taneciklerinin </a:t>
            </a:r>
            <a:r>
              <a:rPr lang="tr-TR" dirty="0" err="1" smtClean="0"/>
              <a:t>ultrasonik</a:t>
            </a:r>
            <a:r>
              <a:rPr lang="tr-TR" dirty="0" smtClean="0"/>
              <a:t> basınç dalgalarının etkisiyle ileri geri hareketidir ve ultrason tedavisi esnasında ortaya çıkar.</a:t>
            </a:r>
          </a:p>
          <a:p>
            <a:pPr>
              <a:buNone/>
            </a:pPr>
            <a:r>
              <a:rPr lang="tr-TR" dirty="0" smtClean="0"/>
              <a:t>• </a:t>
            </a:r>
            <a:r>
              <a:rPr lang="tr-TR" b="1" dirty="0" smtClean="0">
                <a:solidFill>
                  <a:srgbClr val="FF0000"/>
                </a:solidFill>
              </a:rPr>
              <a:t>Dengesiz kavitasyon</a:t>
            </a:r>
            <a:r>
              <a:rPr lang="tr-TR" dirty="0" smtClean="0">
                <a:solidFill>
                  <a:srgbClr val="FF0000"/>
                </a:solidFill>
              </a:rPr>
              <a:t> </a:t>
            </a:r>
            <a:r>
              <a:rPr lang="tr-TR" dirty="0" smtClean="0"/>
              <a:t>ise terapötik ultrason dozlarından daha yüksek dozlarda ortaya çıkar ve hızla büyüyen baloncuklar gelişerek hızlı hücre harabiyeti meydana gelir. Bunun sonucunda </a:t>
            </a:r>
            <a:r>
              <a:rPr lang="sv-SE" dirty="0" smtClean="0"/>
              <a:t>hemoliz nekroz ve kanama görülebilir. Bu etkiden</a:t>
            </a:r>
            <a:r>
              <a:rPr lang="tr-TR" dirty="0" smtClean="0"/>
              <a:t> kaçınmak için uygun dozlar kullanılmalı ve sürekli aynı noktaya tedavi uygulamamaya özen gösterilmelidir.</a:t>
            </a:r>
            <a:endParaRPr lang="tr-TR" dirty="0"/>
          </a:p>
        </p:txBody>
      </p:sp>
    </p:spTree>
    <p:extLst>
      <p:ext uri="{BB962C8B-B14F-4D97-AF65-F5344CB8AC3E}">
        <p14:creationId xmlns:p14="http://schemas.microsoft.com/office/powerpoint/2010/main" val="31655104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Uygulama Şekilleri:</a:t>
            </a:r>
            <a:br>
              <a:rPr lang="tr-TR" dirty="0" smtClean="0"/>
            </a:br>
            <a:endParaRPr lang="tr-TR" dirty="0"/>
          </a:p>
        </p:txBody>
      </p:sp>
      <p:sp>
        <p:nvSpPr>
          <p:cNvPr id="5" name="4 Sağ Ok"/>
          <p:cNvSpPr/>
          <p:nvPr/>
        </p:nvSpPr>
        <p:spPr>
          <a:xfrm>
            <a:off x="0" y="1319347"/>
            <a:ext cx="35269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Sağ Ok"/>
          <p:cNvSpPr/>
          <p:nvPr/>
        </p:nvSpPr>
        <p:spPr>
          <a:xfrm>
            <a:off x="6230983" y="1149532"/>
            <a:ext cx="40494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Dikdörtgen"/>
          <p:cNvSpPr/>
          <p:nvPr/>
        </p:nvSpPr>
        <p:spPr>
          <a:xfrm>
            <a:off x="6614160" y="1039224"/>
            <a:ext cx="5577840" cy="1323439"/>
          </a:xfrm>
          <a:prstGeom prst="rect">
            <a:avLst/>
          </a:prstGeom>
        </p:spPr>
        <p:txBody>
          <a:bodyPr wrap="square">
            <a:spAutoFit/>
          </a:bodyPr>
          <a:lstStyle/>
          <a:p>
            <a:r>
              <a:rPr lang="tr-TR" dirty="0" smtClean="0">
                <a:solidFill>
                  <a:srgbClr val="FF0000"/>
                </a:solidFill>
              </a:rPr>
              <a:t> </a:t>
            </a:r>
            <a:r>
              <a:rPr lang="tr-TR" sz="2000" dirty="0" smtClean="0">
                <a:solidFill>
                  <a:srgbClr val="FF0000"/>
                </a:solidFill>
              </a:rPr>
              <a:t>Kesikli US:</a:t>
            </a:r>
          </a:p>
          <a:p>
            <a:r>
              <a:rPr lang="tr-TR" sz="2000" dirty="0" err="1" smtClean="0"/>
              <a:t>Nontermal</a:t>
            </a:r>
            <a:r>
              <a:rPr lang="tr-TR" sz="2000" dirty="0" smtClean="0"/>
              <a:t> etkileri için kullanılır (Kavitasyon, akustik </a:t>
            </a:r>
            <a:r>
              <a:rPr lang="tr-TR" sz="2000" dirty="0" err="1" smtClean="0"/>
              <a:t>akid</a:t>
            </a:r>
            <a:r>
              <a:rPr lang="tr-TR" sz="2000" dirty="0" smtClean="0"/>
              <a:t>, mikro masaj)</a:t>
            </a:r>
          </a:p>
          <a:p>
            <a:r>
              <a:rPr lang="tr-TR" sz="2000" dirty="0" smtClean="0"/>
              <a:t>Akut ve </a:t>
            </a:r>
            <a:r>
              <a:rPr lang="tr-TR" sz="2000" dirty="0" err="1" smtClean="0"/>
              <a:t>subakut</a:t>
            </a:r>
            <a:r>
              <a:rPr lang="tr-TR" sz="2000" dirty="0" smtClean="0"/>
              <a:t> durumlarda tercih edilebilir</a:t>
            </a:r>
            <a:endParaRPr lang="tr-TR" sz="2000" dirty="0"/>
          </a:p>
        </p:txBody>
      </p:sp>
      <p:sp>
        <p:nvSpPr>
          <p:cNvPr id="9" name="8 Dikdörtgen"/>
          <p:cNvSpPr/>
          <p:nvPr/>
        </p:nvSpPr>
        <p:spPr>
          <a:xfrm>
            <a:off x="7432766" y="5070454"/>
            <a:ext cx="4023360" cy="923330"/>
          </a:xfrm>
          <a:prstGeom prst="rect">
            <a:avLst/>
          </a:prstGeom>
        </p:spPr>
        <p:txBody>
          <a:bodyPr wrap="square">
            <a:spAutoFit/>
          </a:bodyPr>
          <a:lstStyle/>
          <a:p>
            <a:r>
              <a:rPr lang="tr-TR" dirty="0" smtClean="0"/>
              <a:t>Kesikli </a:t>
            </a:r>
            <a:r>
              <a:rPr lang="tr-TR" dirty="0" err="1" smtClean="0"/>
              <a:t>ultrasonik</a:t>
            </a:r>
            <a:r>
              <a:rPr lang="tr-TR" dirty="0" smtClean="0"/>
              <a:t> terapi –</a:t>
            </a:r>
          </a:p>
          <a:p>
            <a:r>
              <a:rPr lang="tr-TR" dirty="0" err="1" smtClean="0"/>
              <a:t>antiödematöz</a:t>
            </a:r>
            <a:r>
              <a:rPr lang="tr-TR" dirty="0" smtClean="0"/>
              <a:t> (ödem sökücü)</a:t>
            </a:r>
          </a:p>
          <a:p>
            <a:r>
              <a:rPr lang="tr-TR" dirty="0" smtClean="0"/>
              <a:t>etki görünür.</a:t>
            </a:r>
            <a:endParaRPr lang="tr-TR" dirty="0"/>
          </a:p>
        </p:txBody>
      </p:sp>
      <p:sp>
        <p:nvSpPr>
          <p:cNvPr id="14" name="13 Dikdörtgen"/>
          <p:cNvSpPr/>
          <p:nvPr/>
        </p:nvSpPr>
        <p:spPr>
          <a:xfrm>
            <a:off x="448491" y="5914350"/>
            <a:ext cx="4071258" cy="646331"/>
          </a:xfrm>
          <a:prstGeom prst="rect">
            <a:avLst/>
          </a:prstGeom>
        </p:spPr>
        <p:txBody>
          <a:bodyPr wrap="square">
            <a:spAutoFit/>
          </a:bodyPr>
          <a:lstStyle/>
          <a:p>
            <a:r>
              <a:rPr lang="tr-TR" dirty="0" smtClean="0"/>
              <a:t>Sürekli </a:t>
            </a:r>
            <a:r>
              <a:rPr lang="tr-TR" dirty="0" err="1" smtClean="0"/>
              <a:t>ultrasonik</a:t>
            </a:r>
            <a:r>
              <a:rPr lang="tr-TR" dirty="0" smtClean="0"/>
              <a:t> terapi</a:t>
            </a:r>
          </a:p>
          <a:p>
            <a:r>
              <a:rPr lang="tr-TR" dirty="0" smtClean="0"/>
              <a:t>– derin termal etki görünür</a:t>
            </a:r>
            <a:endParaRPr lang="tr-TR" dirty="0"/>
          </a:p>
        </p:txBody>
      </p:sp>
      <p:sp>
        <p:nvSpPr>
          <p:cNvPr id="15" name="14 Dikdörtgen"/>
          <p:cNvSpPr/>
          <p:nvPr/>
        </p:nvSpPr>
        <p:spPr>
          <a:xfrm>
            <a:off x="500743" y="1420725"/>
            <a:ext cx="4476206" cy="646331"/>
          </a:xfrm>
          <a:prstGeom prst="rect">
            <a:avLst/>
          </a:prstGeom>
        </p:spPr>
        <p:txBody>
          <a:bodyPr wrap="square">
            <a:spAutoFit/>
          </a:bodyPr>
          <a:lstStyle/>
          <a:p>
            <a:r>
              <a:rPr lang="tr-TR" dirty="0" smtClean="0">
                <a:solidFill>
                  <a:srgbClr val="FF0000"/>
                </a:solidFill>
              </a:rPr>
              <a:t>Devamlı US:</a:t>
            </a:r>
          </a:p>
          <a:p>
            <a:r>
              <a:rPr lang="tr-TR" dirty="0" smtClean="0"/>
              <a:t>Termal etkileri için kullanılır</a:t>
            </a: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0237299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Uygulama Teknikleri:</a:t>
            </a:r>
            <a:br>
              <a:rPr lang="tr-TR" dirty="0" smtClean="0"/>
            </a:br>
            <a:endParaRPr lang="tr-TR" dirty="0"/>
          </a:p>
        </p:txBody>
      </p:sp>
      <p:sp>
        <p:nvSpPr>
          <p:cNvPr id="3" name="İçerik Yer Tutucusu 2"/>
          <p:cNvSpPr>
            <a:spLocks noGrp="1"/>
          </p:cNvSpPr>
          <p:nvPr>
            <p:ph idx="1"/>
          </p:nvPr>
        </p:nvSpPr>
        <p:spPr>
          <a:xfrm>
            <a:off x="838200" y="1423851"/>
            <a:ext cx="10515600" cy="4753112"/>
          </a:xfrm>
        </p:spPr>
        <p:txBody>
          <a:bodyPr>
            <a:normAutofit/>
          </a:bodyPr>
          <a:lstStyle/>
          <a:p>
            <a:pPr>
              <a:buNone/>
            </a:pPr>
            <a:r>
              <a:rPr lang="tr-TR" dirty="0" smtClean="0">
                <a:solidFill>
                  <a:srgbClr val="FF0000"/>
                </a:solidFill>
              </a:rPr>
              <a:t>Doğrudan Temas Tekniği:</a:t>
            </a:r>
          </a:p>
          <a:p>
            <a:endParaRPr lang="tr-TR" dirty="0" smtClean="0"/>
          </a:p>
          <a:p>
            <a:r>
              <a:rPr lang="tr-TR" dirty="0" smtClean="0"/>
              <a:t>Düzgün vücut yüzeylerinde uygulanır.</a:t>
            </a:r>
          </a:p>
          <a:p>
            <a:r>
              <a:rPr lang="tr-TR" dirty="0" err="1" smtClean="0"/>
              <a:t>Aplikatör</a:t>
            </a:r>
            <a:r>
              <a:rPr lang="tr-TR" dirty="0" smtClean="0"/>
              <a:t> ile cilt arasında hiç hava kalmayacak şekilde, düşük empedanslı bir ara madde (vazelin, jel </a:t>
            </a:r>
            <a:r>
              <a:rPr lang="tr-TR" dirty="0" err="1" smtClean="0"/>
              <a:t>vb</a:t>
            </a:r>
            <a:r>
              <a:rPr lang="tr-TR" dirty="0" smtClean="0"/>
              <a:t>) ince bir tabaka halinde kullanılır.</a:t>
            </a:r>
          </a:p>
          <a:p>
            <a:r>
              <a:rPr lang="tr-TR" dirty="0" err="1" smtClean="0"/>
              <a:t>Aplikatör</a:t>
            </a:r>
            <a:r>
              <a:rPr lang="tr-TR" dirty="0" smtClean="0"/>
              <a:t> cilt üzerine yerleştirildikten sonra cihaz açılmalıdır.</a:t>
            </a:r>
          </a:p>
          <a:p>
            <a:r>
              <a:rPr lang="tr-TR" dirty="0" err="1" smtClean="0"/>
              <a:t>Aplikatör</a:t>
            </a:r>
            <a:r>
              <a:rPr lang="tr-TR" dirty="0" smtClean="0"/>
              <a:t> hiç kaldırılmadan dairesel, ileri-geri veya sekiz şeklinde uygulanır.</a:t>
            </a:r>
          </a:p>
          <a:p>
            <a:r>
              <a:rPr lang="tr-TR" dirty="0" smtClean="0"/>
              <a:t>Hareketin hızı yavaş olmalıdır.</a:t>
            </a:r>
          </a:p>
          <a:p>
            <a:endParaRPr lang="tr-TR" dirty="0" smtClean="0"/>
          </a:p>
          <a:p>
            <a:endParaRPr lang="tr-TR" dirty="0"/>
          </a:p>
        </p:txBody>
      </p:sp>
      <p:sp>
        <p:nvSpPr>
          <p:cNvPr id="4" name="3 5-Nokta Yıldız"/>
          <p:cNvSpPr/>
          <p:nvPr/>
        </p:nvSpPr>
        <p:spPr>
          <a:xfrm>
            <a:off x="0" y="1031966"/>
            <a:ext cx="914400" cy="914400"/>
          </a:xfrm>
          <a:prstGeom prst="star5">
            <a:avLst>
              <a:gd name="adj" fmla="val 24267"/>
              <a:gd name="hf" fmla="val 105146"/>
              <a:gd name="vf" fmla="val 1105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163640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Devre">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Devre">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vre">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Devre</Template>
  <TotalTime>142</TotalTime>
  <Words>926</Words>
  <Application>Microsoft Office PowerPoint</Application>
  <PresentationFormat>Geniş ekran</PresentationFormat>
  <Paragraphs>89</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Trebuchet MS</vt:lpstr>
      <vt:lpstr>Tw Cen MT</vt:lpstr>
      <vt:lpstr>Devre</vt:lpstr>
      <vt:lpstr>ULTRASON </vt:lpstr>
      <vt:lpstr>Ultrason nedir?</vt:lpstr>
      <vt:lpstr>PowerPoint Sunusu</vt:lpstr>
      <vt:lpstr>Fizik Tedavide Ultrason Hangi Sorunlar için Kullanılır? </vt:lpstr>
      <vt:lpstr>KONTRAENDİKASYONLARI</vt:lpstr>
      <vt:lpstr>ETKİ  MEKANİZMASI</vt:lpstr>
      <vt:lpstr>PowerPoint Sunusu</vt:lpstr>
      <vt:lpstr>Uygulama Şekilleri: </vt:lpstr>
      <vt:lpstr>Uygulama Teknikleri: </vt:lpstr>
      <vt:lpstr> Su İçi Uygulama Tekniği: </vt:lpstr>
      <vt:lpstr>DOZAJ VE SÜRE: </vt:lpstr>
      <vt:lpstr>PowerPoint Sunusu</vt:lpstr>
      <vt:lpstr>ULTRASON TEDAVİSİ NASIL YAPILIR? </vt:lpstr>
      <vt:lpstr>PowerPoint Sunusu</vt:lpstr>
      <vt:lpstr>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bilgisayar lab 1</dc:creator>
  <cp:lastModifiedBy>büşra içer</cp:lastModifiedBy>
  <cp:revision>17</cp:revision>
  <dcterms:created xsi:type="dcterms:W3CDTF">2020-02-25T07:07:55Z</dcterms:created>
  <dcterms:modified xsi:type="dcterms:W3CDTF">2020-11-05T13:50:47Z</dcterms:modified>
</cp:coreProperties>
</file>