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0093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146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513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38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511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5810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30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84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42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467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760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599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ebmineral.com/data/Aegirine.shtml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webmineral.com/data/Jadeite.s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bmineral.com/data/Natalyite.shtml" TargetMode="External"/><Relationship Id="rId5" Type="http://schemas.openxmlformats.org/officeDocument/2006/relationships/hyperlink" Target="http://webmineral.com/data/Kosmochlor.shtml" TargetMode="External"/><Relationship Id="rId4" Type="http://schemas.openxmlformats.org/officeDocument/2006/relationships/hyperlink" Target="http://webmineral.com/data/Namansilite.s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JEM </a:t>
            </a:r>
            <a:r>
              <a:rPr lang="en-US" b="1" dirty="0" smtClean="0"/>
              <a:t>227 GEMOLOJİ</a:t>
            </a:r>
            <a:endParaRPr lang="tr-T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73724"/>
            <a:ext cx="9144000" cy="1655762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440" y="789486"/>
            <a:ext cx="1440000" cy="14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00" y="681605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53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 err="1"/>
              <a:t>Yeşim</a:t>
            </a:r>
            <a:r>
              <a:rPr lang="en-US" dirty="0"/>
              <a:t> </a:t>
            </a:r>
            <a:r>
              <a:rPr lang="en-US" dirty="0" err="1"/>
              <a:t>Grubu</a:t>
            </a:r>
            <a:r>
              <a:rPr lang="en-US" dirty="0"/>
              <a:t> </a:t>
            </a:r>
            <a:r>
              <a:rPr lang="en-US" dirty="0" err="1"/>
              <a:t>Süstaşları</a:t>
            </a:r>
            <a:r>
              <a:rPr lang="en-US" dirty="0"/>
              <a:t>, </a:t>
            </a:r>
            <a:r>
              <a:rPr lang="en-US" dirty="0" err="1"/>
              <a:t>Granat</a:t>
            </a:r>
            <a:r>
              <a:rPr lang="en-US" dirty="0"/>
              <a:t> </a:t>
            </a:r>
            <a:r>
              <a:rPr lang="en-US" dirty="0" err="1"/>
              <a:t>Grubu</a:t>
            </a:r>
            <a:r>
              <a:rPr lang="en-US" dirty="0"/>
              <a:t> </a:t>
            </a:r>
            <a:r>
              <a:rPr lang="en-US" dirty="0" err="1"/>
              <a:t>Süstaşları</a:t>
            </a:r>
            <a:endParaRPr lang="tr-T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388" y="3311731"/>
            <a:ext cx="2429692" cy="27273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7892" y="3280523"/>
            <a:ext cx="2416629" cy="27897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0" y="4001294"/>
            <a:ext cx="2263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NaAl</a:t>
            </a:r>
            <a:r>
              <a:rPr lang="tr-TR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0.9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Fe</a:t>
            </a:r>
            <a:r>
              <a:rPr lang="tr-TR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3+</a:t>
            </a:r>
            <a:r>
              <a:rPr lang="tr-TR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0.1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(Si</a:t>
            </a:r>
            <a:r>
              <a:rPr lang="tr-TR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r>
              <a:rPr lang="tr-TR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8227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8074721"/>
              </p:ext>
            </p:extLst>
          </p:nvPr>
        </p:nvGraphicFramePr>
        <p:xfrm>
          <a:off x="431075" y="1690688"/>
          <a:ext cx="7067006" cy="2987040"/>
        </p:xfrm>
        <a:graphic>
          <a:graphicData uri="http://schemas.openxmlformats.org/drawingml/2006/table">
            <a:tbl>
              <a:tblPr/>
              <a:tblGrid>
                <a:gridCol w="3148148">
                  <a:extLst>
                    <a:ext uri="{9D8B030D-6E8A-4147-A177-3AD203B41FA5}">
                      <a16:colId xmlns:a16="http://schemas.microsoft.com/office/drawing/2014/main" val="1797484441"/>
                    </a:ext>
                  </a:extLst>
                </a:gridCol>
                <a:gridCol w="3918858">
                  <a:extLst>
                    <a:ext uri="{9D8B030D-6E8A-4147-A177-3AD203B41FA5}">
                      <a16:colId xmlns:a16="http://schemas.microsoft.com/office/drawing/2014/main" val="3024964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tr-TR" sz="2800" dirty="0" err="1">
                          <a:effectLst/>
                        </a:rPr>
                        <a:t>clinopyroxenes</a:t>
                      </a:r>
                      <a:r>
                        <a:rPr lang="tr-TR" sz="2800" dirty="0">
                          <a:effectLst/>
                        </a:rPr>
                        <a:t> (</a:t>
                      </a:r>
                      <a:r>
                        <a:rPr lang="tr-TR" sz="2800" dirty="0" err="1">
                          <a:effectLst/>
                        </a:rPr>
                        <a:t>Na</a:t>
                      </a:r>
                      <a:r>
                        <a:rPr lang="tr-TR" sz="2800" dirty="0">
                          <a:effectLst/>
                        </a:rPr>
                        <a:t> </a:t>
                      </a:r>
                      <a:r>
                        <a:rPr lang="tr-TR" sz="2800" dirty="0" err="1">
                          <a:effectLst/>
                        </a:rPr>
                        <a:t>clinopyroxenes</a:t>
                      </a:r>
                      <a:r>
                        <a:rPr lang="tr-TR" sz="2800" dirty="0">
                          <a:effectLst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965908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tr-TR" sz="2800" b="1">
                          <a:effectLst/>
                        </a:rPr>
                        <a:t> </a:t>
                      </a:r>
                      <a:endParaRPr lang="tr-TR" sz="28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800" dirty="0" err="1" smtClean="0">
                          <a:effectLst/>
                          <a:hlinkClick r:id="rId2"/>
                        </a:rPr>
                        <a:t>Jadeite</a:t>
                      </a:r>
                      <a:r>
                        <a:rPr lang="tr-TR" sz="2800" dirty="0">
                          <a:effectLst/>
                        </a:rPr>
                        <a:t> </a:t>
                      </a:r>
                      <a:r>
                        <a:rPr lang="tr-TR" sz="2800" dirty="0" err="1">
                          <a:effectLst/>
                        </a:rPr>
                        <a:t>Na</a:t>
                      </a:r>
                      <a:r>
                        <a:rPr lang="tr-TR" sz="2800" dirty="0">
                          <a:effectLst/>
                        </a:rPr>
                        <a:t>(</a:t>
                      </a:r>
                      <a:r>
                        <a:rPr lang="tr-TR" sz="2800" dirty="0" err="1">
                          <a:effectLst/>
                        </a:rPr>
                        <a:t>Al,Fe</a:t>
                      </a:r>
                      <a:r>
                        <a:rPr lang="tr-TR" sz="2800" dirty="0">
                          <a:effectLst/>
                        </a:rPr>
                        <a:t>)Si2O6</a:t>
                      </a:r>
                      <a:r>
                        <a:rPr lang="tr-TR" sz="2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28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392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tr-TR" sz="2800" b="1" dirty="0" smtClean="0">
                          <a:effectLst/>
                        </a:rPr>
                        <a:t> </a:t>
                      </a:r>
                      <a:endParaRPr lang="tr-TR" sz="28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800" dirty="0" smtClean="0">
                          <a:effectLst/>
                        </a:rPr>
                        <a:t> </a:t>
                      </a:r>
                      <a:r>
                        <a:rPr lang="it-IT" sz="2800" dirty="0" smtClean="0">
                          <a:effectLst/>
                          <a:hlinkClick r:id="rId3"/>
                        </a:rPr>
                        <a:t>Aegirine</a:t>
                      </a:r>
                      <a:r>
                        <a:rPr lang="it-IT" sz="2800" dirty="0" smtClean="0">
                          <a:effectLst/>
                        </a:rPr>
                        <a:t> NaFeSi2O6</a:t>
                      </a:r>
                      <a:r>
                        <a:rPr lang="it-IT" sz="2800" b="1" dirty="0" smtClean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it-IT" sz="28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53625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tr-TR" sz="2800" b="1">
                          <a:effectLst/>
                        </a:rPr>
                        <a:t> </a:t>
                      </a:r>
                      <a:endParaRPr lang="tr-TR" sz="28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n-NO" sz="2800" dirty="0">
                          <a:effectLst/>
                        </a:rPr>
                        <a:t> </a:t>
                      </a:r>
                      <a:r>
                        <a:rPr lang="nn-NO" sz="2800" dirty="0">
                          <a:effectLst/>
                          <a:hlinkClick r:id="rId4"/>
                        </a:rPr>
                        <a:t>Namansilite</a:t>
                      </a:r>
                      <a:r>
                        <a:rPr lang="nn-NO" sz="2800" dirty="0">
                          <a:effectLst/>
                        </a:rPr>
                        <a:t> NaMn(Si2O6)</a:t>
                      </a:r>
                      <a:r>
                        <a:rPr lang="nn-NO" sz="2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nn-NO" sz="28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250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tr-TR" sz="2800" b="1">
                          <a:effectLst/>
                        </a:rPr>
                        <a:t> </a:t>
                      </a:r>
                      <a:endParaRPr lang="tr-TR" sz="28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800" dirty="0">
                          <a:effectLst/>
                        </a:rPr>
                        <a:t> </a:t>
                      </a:r>
                      <a:r>
                        <a:rPr lang="pt-BR" sz="2800" dirty="0">
                          <a:effectLst/>
                          <a:hlinkClick r:id="rId5"/>
                        </a:rPr>
                        <a:t>Kosmochlor</a:t>
                      </a:r>
                      <a:r>
                        <a:rPr lang="pt-BR" sz="2800" dirty="0">
                          <a:effectLst/>
                        </a:rPr>
                        <a:t> NaCrSi2O6</a:t>
                      </a:r>
                      <a:r>
                        <a:rPr lang="pt-BR" sz="2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28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88850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tr-TR" sz="2800" b="1">
                          <a:effectLst/>
                        </a:rPr>
                        <a:t> </a:t>
                      </a:r>
                      <a:endParaRPr lang="tr-TR" sz="28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800" dirty="0" err="1" smtClean="0">
                          <a:effectLst/>
                          <a:hlinkClick r:id="rId6"/>
                        </a:rPr>
                        <a:t>Natalyite</a:t>
                      </a:r>
                      <a:r>
                        <a:rPr lang="tr-TR" sz="2800" dirty="0">
                          <a:effectLst/>
                        </a:rPr>
                        <a:t> </a:t>
                      </a:r>
                      <a:r>
                        <a:rPr lang="tr-TR" sz="2800" dirty="0" err="1">
                          <a:effectLst/>
                        </a:rPr>
                        <a:t>Na</a:t>
                      </a:r>
                      <a:r>
                        <a:rPr lang="tr-TR" sz="2800" dirty="0">
                          <a:effectLst/>
                        </a:rPr>
                        <a:t>(</a:t>
                      </a:r>
                      <a:r>
                        <a:rPr lang="tr-TR" sz="2800" dirty="0" err="1">
                          <a:effectLst/>
                        </a:rPr>
                        <a:t>V,Cr</a:t>
                      </a:r>
                      <a:r>
                        <a:rPr lang="tr-TR" sz="2800" dirty="0">
                          <a:effectLst/>
                        </a:rPr>
                        <a:t>)Si2O6</a:t>
                      </a:r>
                      <a:r>
                        <a:rPr lang="tr-TR" sz="2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28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01161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8081" y="1671083"/>
            <a:ext cx="4262844" cy="319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36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lassification of jadeite pdf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56" y="2684621"/>
            <a:ext cx="3687044" cy="219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lassification of jadeite pdf ile ilgili g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16" y="1151656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65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 descr="classification of garnet ile ilgili g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169" y="1632532"/>
            <a:ext cx="4067743" cy="477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İlgili resi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32532"/>
            <a:ext cx="4349932" cy="477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İlgili res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815" y="1632532"/>
            <a:ext cx="3347471" cy="477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00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lassification of garnet minerals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607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İlgili resi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0"/>
            <a:ext cx="6096000" cy="609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900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5976747" y="2408006"/>
            <a:ext cx="6053384" cy="2019300"/>
          </a:xfrm>
          <a:prstGeom prst="rect">
            <a:avLst/>
          </a:prstGeom>
        </p:spPr>
      </p:pic>
      <p:pic>
        <p:nvPicPr>
          <p:cNvPr id="6146" name="Picture 2" descr="garnet classification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688"/>
            <a:ext cx="6270171" cy="688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347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lassification of garnet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993" y="1825625"/>
            <a:ext cx="5362575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2216151"/>
            <a:ext cx="459105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78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19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JEM 227 GEMOLOJİ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Yusuf Kagan KADIOGLU</dc:creator>
  <cp:lastModifiedBy>Yusuf Kagan KADIOGLU</cp:lastModifiedBy>
  <cp:revision>21</cp:revision>
  <dcterms:created xsi:type="dcterms:W3CDTF">2018-02-08T13:34:19Z</dcterms:created>
  <dcterms:modified xsi:type="dcterms:W3CDTF">2018-02-11T19:30:11Z</dcterms:modified>
</cp:coreProperties>
</file>