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4"/>
  </p:notesMasterIdLst>
  <p:sldIdLst>
    <p:sldId id="349"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92" r:id="rId30"/>
    <p:sldId id="293" r:id="rId31"/>
    <p:sldId id="294" r:id="rId32"/>
    <p:sldId id="295" r:id="rId33"/>
    <p:sldId id="296" r:id="rId34"/>
    <p:sldId id="284" r:id="rId35"/>
    <p:sldId id="285" r:id="rId36"/>
    <p:sldId id="286" r:id="rId37"/>
    <p:sldId id="287" r:id="rId38"/>
    <p:sldId id="288" r:id="rId39"/>
    <p:sldId id="289" r:id="rId40"/>
    <p:sldId id="290" r:id="rId41"/>
    <p:sldId id="291" r:id="rId42"/>
    <p:sldId id="298" r:id="rId43"/>
    <p:sldId id="347" r:id="rId44"/>
    <p:sldId id="348" r:id="rId45"/>
    <p:sldId id="297" r:id="rId46"/>
    <p:sldId id="299" r:id="rId47"/>
    <p:sldId id="300" r:id="rId48"/>
    <p:sldId id="301" r:id="rId49"/>
    <p:sldId id="302" r:id="rId50"/>
    <p:sldId id="303" r:id="rId51"/>
    <p:sldId id="306" r:id="rId52"/>
    <p:sldId id="333" r:id="rId53"/>
    <p:sldId id="334" r:id="rId54"/>
    <p:sldId id="335" r:id="rId55"/>
    <p:sldId id="336" r:id="rId56"/>
    <p:sldId id="340" r:id="rId57"/>
    <p:sldId id="337" r:id="rId58"/>
    <p:sldId id="338" r:id="rId59"/>
    <p:sldId id="341" r:id="rId60"/>
    <p:sldId id="342" r:id="rId61"/>
    <p:sldId id="343" r:id="rId62"/>
    <p:sldId id="344" r:id="rId63"/>
    <p:sldId id="339" r:id="rId64"/>
    <p:sldId id="346" r:id="rId65"/>
    <p:sldId id="307" r:id="rId66"/>
    <p:sldId id="308" r:id="rId67"/>
    <p:sldId id="309" r:id="rId68"/>
    <p:sldId id="310" r:id="rId69"/>
    <p:sldId id="311" r:id="rId70"/>
    <p:sldId id="312" r:id="rId71"/>
    <p:sldId id="313" r:id="rId72"/>
    <p:sldId id="314" r:id="rId73"/>
    <p:sldId id="315" r:id="rId74"/>
    <p:sldId id="316" r:id="rId75"/>
    <p:sldId id="317" r:id="rId76"/>
    <p:sldId id="331" r:id="rId77"/>
    <p:sldId id="332"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04" r:id="rId92"/>
    <p:sldId id="305" r:id="rId9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07" autoAdjust="0"/>
    <p:restoredTop sz="95332" autoAdjust="0"/>
  </p:normalViewPr>
  <p:slideViewPr>
    <p:cSldViewPr snapToGrid="0">
      <p:cViewPr varScale="1">
        <p:scale>
          <a:sx n="88" d="100"/>
          <a:sy n="88" d="100"/>
        </p:scale>
        <p:origin x="696"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EB51FF-A4A8-4E94-9829-A1904D6FA55E}" type="datetimeFigureOut">
              <a:rPr lang="tr-TR" smtClean="0"/>
              <a:t>19.3.2020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6C96D2-9F5A-457D-808E-266844932EA9}" type="slidenum">
              <a:rPr lang="tr-TR" smtClean="0"/>
              <a:t>‹#›</a:t>
            </a:fld>
            <a:endParaRPr lang="tr-TR"/>
          </a:p>
        </p:txBody>
      </p:sp>
    </p:spTree>
    <p:extLst>
      <p:ext uri="{BB962C8B-B14F-4D97-AF65-F5344CB8AC3E}">
        <p14:creationId xmlns:p14="http://schemas.microsoft.com/office/powerpoint/2010/main" val="3049050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06C96D2-9F5A-457D-808E-266844932EA9}" type="slidenum">
              <a:rPr lang="tr-TR" smtClean="0"/>
              <a:t>90</a:t>
            </a:fld>
            <a:endParaRPr lang="tr-TR"/>
          </a:p>
        </p:txBody>
      </p:sp>
    </p:spTree>
    <p:extLst>
      <p:ext uri="{BB962C8B-B14F-4D97-AF65-F5344CB8AC3E}">
        <p14:creationId xmlns:p14="http://schemas.microsoft.com/office/powerpoint/2010/main" val="656032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6328FA2-C8DF-40E2-8D74-82E236EB44C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D22E6070-D663-46F9-B9F8-C4F3E46C11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DEAAB03F-8610-4BFB-A5EB-50F64957BF98}"/>
              </a:ext>
            </a:extLst>
          </p:cNvPr>
          <p:cNvSpPr>
            <a:spLocks noGrp="1"/>
          </p:cNvSpPr>
          <p:nvPr>
            <p:ph type="dt" sz="half" idx="10"/>
          </p:nvPr>
        </p:nvSpPr>
        <p:spPr/>
        <p:txBody>
          <a:bodyPr/>
          <a:lstStyle/>
          <a:p>
            <a:fld id="{D0AECF33-A8E3-450E-B4C6-70F5C918768F}" type="datetimeFigureOut">
              <a:rPr lang="tr-TR" smtClean="0"/>
              <a:t>19.3.2020</a:t>
            </a:fld>
            <a:endParaRPr lang="tr-TR"/>
          </a:p>
        </p:txBody>
      </p:sp>
      <p:sp>
        <p:nvSpPr>
          <p:cNvPr id="5" name="Alt Bilgi Yer Tutucusu 4">
            <a:extLst>
              <a:ext uri="{FF2B5EF4-FFF2-40B4-BE49-F238E27FC236}">
                <a16:creationId xmlns:a16="http://schemas.microsoft.com/office/drawing/2014/main" xmlns="" id="{94D30723-6A56-4D65-AE36-900938BD42A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F28962F7-9BA7-4A5D-BFAD-BE909EDA63F1}"/>
              </a:ext>
            </a:extLst>
          </p:cNvPr>
          <p:cNvSpPr>
            <a:spLocks noGrp="1"/>
          </p:cNvSpPr>
          <p:nvPr>
            <p:ph type="sldNum" sz="quarter" idx="12"/>
          </p:nvPr>
        </p:nvSpPr>
        <p:spPr/>
        <p:txBody>
          <a:bodyPr/>
          <a:lstStyle/>
          <a:p>
            <a:fld id="{589AAE2A-0A57-4468-A388-1FFA6BCB80A4}" type="slidenum">
              <a:rPr lang="tr-TR" smtClean="0"/>
              <a:t>‹#›</a:t>
            </a:fld>
            <a:endParaRPr lang="tr-TR"/>
          </a:p>
        </p:txBody>
      </p:sp>
    </p:spTree>
    <p:extLst>
      <p:ext uri="{BB962C8B-B14F-4D97-AF65-F5344CB8AC3E}">
        <p14:creationId xmlns:p14="http://schemas.microsoft.com/office/powerpoint/2010/main" val="1789871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B9B6BFB-2433-4BC8-9F49-1C370FB04C5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693B9143-8BE1-42F3-8E65-6F14734A1AA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59671EA1-ADF5-4622-B00B-4194CAF346FC}"/>
              </a:ext>
            </a:extLst>
          </p:cNvPr>
          <p:cNvSpPr>
            <a:spLocks noGrp="1"/>
          </p:cNvSpPr>
          <p:nvPr>
            <p:ph type="dt" sz="half" idx="10"/>
          </p:nvPr>
        </p:nvSpPr>
        <p:spPr/>
        <p:txBody>
          <a:bodyPr/>
          <a:lstStyle/>
          <a:p>
            <a:fld id="{D0AECF33-A8E3-450E-B4C6-70F5C918768F}" type="datetimeFigureOut">
              <a:rPr lang="tr-TR" smtClean="0"/>
              <a:t>19.3.2020</a:t>
            </a:fld>
            <a:endParaRPr lang="tr-TR"/>
          </a:p>
        </p:txBody>
      </p:sp>
      <p:sp>
        <p:nvSpPr>
          <p:cNvPr id="5" name="Alt Bilgi Yer Tutucusu 4">
            <a:extLst>
              <a:ext uri="{FF2B5EF4-FFF2-40B4-BE49-F238E27FC236}">
                <a16:creationId xmlns:a16="http://schemas.microsoft.com/office/drawing/2014/main" xmlns="" id="{C5A4D869-1EAC-43D0-A57C-040B515C0DF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9E1BBCEF-C828-4204-B613-135E2B6DAD62}"/>
              </a:ext>
            </a:extLst>
          </p:cNvPr>
          <p:cNvSpPr>
            <a:spLocks noGrp="1"/>
          </p:cNvSpPr>
          <p:nvPr>
            <p:ph type="sldNum" sz="quarter" idx="12"/>
          </p:nvPr>
        </p:nvSpPr>
        <p:spPr/>
        <p:txBody>
          <a:bodyPr/>
          <a:lstStyle/>
          <a:p>
            <a:fld id="{589AAE2A-0A57-4468-A388-1FFA6BCB80A4}" type="slidenum">
              <a:rPr lang="tr-TR" smtClean="0"/>
              <a:t>‹#›</a:t>
            </a:fld>
            <a:endParaRPr lang="tr-TR"/>
          </a:p>
        </p:txBody>
      </p:sp>
    </p:spTree>
    <p:extLst>
      <p:ext uri="{BB962C8B-B14F-4D97-AF65-F5344CB8AC3E}">
        <p14:creationId xmlns:p14="http://schemas.microsoft.com/office/powerpoint/2010/main" val="4071232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9A02DFBB-908C-4BDA-A3D2-B2438ACDA2D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694E620B-98C8-441B-A775-9C38E445DB4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85648867-C926-4F4F-83A4-471D2F592428}"/>
              </a:ext>
            </a:extLst>
          </p:cNvPr>
          <p:cNvSpPr>
            <a:spLocks noGrp="1"/>
          </p:cNvSpPr>
          <p:nvPr>
            <p:ph type="dt" sz="half" idx="10"/>
          </p:nvPr>
        </p:nvSpPr>
        <p:spPr/>
        <p:txBody>
          <a:bodyPr/>
          <a:lstStyle/>
          <a:p>
            <a:fld id="{D0AECF33-A8E3-450E-B4C6-70F5C918768F}" type="datetimeFigureOut">
              <a:rPr lang="tr-TR" smtClean="0"/>
              <a:t>19.3.2020</a:t>
            </a:fld>
            <a:endParaRPr lang="tr-TR"/>
          </a:p>
        </p:txBody>
      </p:sp>
      <p:sp>
        <p:nvSpPr>
          <p:cNvPr id="5" name="Alt Bilgi Yer Tutucusu 4">
            <a:extLst>
              <a:ext uri="{FF2B5EF4-FFF2-40B4-BE49-F238E27FC236}">
                <a16:creationId xmlns:a16="http://schemas.microsoft.com/office/drawing/2014/main" xmlns="" id="{EC0E6E65-9D1F-4B49-9242-8904AA28152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74C952CC-3E4F-44C5-8EBA-92E2998988E9}"/>
              </a:ext>
            </a:extLst>
          </p:cNvPr>
          <p:cNvSpPr>
            <a:spLocks noGrp="1"/>
          </p:cNvSpPr>
          <p:nvPr>
            <p:ph type="sldNum" sz="quarter" idx="12"/>
          </p:nvPr>
        </p:nvSpPr>
        <p:spPr/>
        <p:txBody>
          <a:bodyPr/>
          <a:lstStyle/>
          <a:p>
            <a:fld id="{589AAE2A-0A57-4468-A388-1FFA6BCB80A4}" type="slidenum">
              <a:rPr lang="tr-TR" smtClean="0"/>
              <a:t>‹#›</a:t>
            </a:fld>
            <a:endParaRPr lang="tr-TR"/>
          </a:p>
        </p:txBody>
      </p:sp>
    </p:spTree>
    <p:extLst>
      <p:ext uri="{BB962C8B-B14F-4D97-AF65-F5344CB8AC3E}">
        <p14:creationId xmlns:p14="http://schemas.microsoft.com/office/powerpoint/2010/main" val="1549240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F83DB25-4AF0-4375-AAB7-DF1203D444E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FD890332-F94D-4CCD-B419-2CA336F236B1}"/>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321D90AD-F90D-4673-A380-037BE68FD528}"/>
              </a:ext>
            </a:extLst>
          </p:cNvPr>
          <p:cNvSpPr>
            <a:spLocks noGrp="1"/>
          </p:cNvSpPr>
          <p:nvPr>
            <p:ph type="dt" sz="half" idx="10"/>
          </p:nvPr>
        </p:nvSpPr>
        <p:spPr/>
        <p:txBody>
          <a:bodyPr/>
          <a:lstStyle/>
          <a:p>
            <a:fld id="{D0AECF33-A8E3-450E-B4C6-70F5C918768F}" type="datetimeFigureOut">
              <a:rPr lang="tr-TR" smtClean="0"/>
              <a:t>19.3.2020</a:t>
            </a:fld>
            <a:endParaRPr lang="tr-TR"/>
          </a:p>
        </p:txBody>
      </p:sp>
      <p:sp>
        <p:nvSpPr>
          <p:cNvPr id="5" name="Alt Bilgi Yer Tutucusu 4">
            <a:extLst>
              <a:ext uri="{FF2B5EF4-FFF2-40B4-BE49-F238E27FC236}">
                <a16:creationId xmlns:a16="http://schemas.microsoft.com/office/drawing/2014/main" xmlns="" id="{06EA1C02-E726-4C1C-9672-0ACCC78ED41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24F2F326-7A0D-47E3-A891-09E9127BCA95}"/>
              </a:ext>
            </a:extLst>
          </p:cNvPr>
          <p:cNvSpPr>
            <a:spLocks noGrp="1"/>
          </p:cNvSpPr>
          <p:nvPr>
            <p:ph type="sldNum" sz="quarter" idx="12"/>
          </p:nvPr>
        </p:nvSpPr>
        <p:spPr/>
        <p:txBody>
          <a:bodyPr/>
          <a:lstStyle/>
          <a:p>
            <a:fld id="{589AAE2A-0A57-4468-A388-1FFA6BCB80A4}" type="slidenum">
              <a:rPr lang="tr-TR" smtClean="0"/>
              <a:t>‹#›</a:t>
            </a:fld>
            <a:endParaRPr lang="tr-TR"/>
          </a:p>
        </p:txBody>
      </p:sp>
    </p:spTree>
    <p:extLst>
      <p:ext uri="{BB962C8B-B14F-4D97-AF65-F5344CB8AC3E}">
        <p14:creationId xmlns:p14="http://schemas.microsoft.com/office/powerpoint/2010/main" val="2577398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5091F19-CA7B-4636-B55D-FF156C431E9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2CB5D993-BA64-491D-8743-97AB754F62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xmlns="" id="{204DA89F-BE4A-4F9D-BBC9-D0429E0B4219}"/>
              </a:ext>
            </a:extLst>
          </p:cNvPr>
          <p:cNvSpPr>
            <a:spLocks noGrp="1"/>
          </p:cNvSpPr>
          <p:nvPr>
            <p:ph type="dt" sz="half" idx="10"/>
          </p:nvPr>
        </p:nvSpPr>
        <p:spPr/>
        <p:txBody>
          <a:bodyPr/>
          <a:lstStyle/>
          <a:p>
            <a:fld id="{D0AECF33-A8E3-450E-B4C6-70F5C918768F}" type="datetimeFigureOut">
              <a:rPr lang="tr-TR" smtClean="0"/>
              <a:t>19.3.2020</a:t>
            </a:fld>
            <a:endParaRPr lang="tr-TR"/>
          </a:p>
        </p:txBody>
      </p:sp>
      <p:sp>
        <p:nvSpPr>
          <p:cNvPr id="5" name="Alt Bilgi Yer Tutucusu 4">
            <a:extLst>
              <a:ext uri="{FF2B5EF4-FFF2-40B4-BE49-F238E27FC236}">
                <a16:creationId xmlns:a16="http://schemas.microsoft.com/office/drawing/2014/main" xmlns="" id="{75B41FB2-0F27-47E7-A0D9-00313DB5451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D3D521B4-BABD-42D8-8D0F-9A8A9857568E}"/>
              </a:ext>
            </a:extLst>
          </p:cNvPr>
          <p:cNvSpPr>
            <a:spLocks noGrp="1"/>
          </p:cNvSpPr>
          <p:nvPr>
            <p:ph type="sldNum" sz="quarter" idx="12"/>
          </p:nvPr>
        </p:nvSpPr>
        <p:spPr/>
        <p:txBody>
          <a:bodyPr/>
          <a:lstStyle/>
          <a:p>
            <a:fld id="{589AAE2A-0A57-4468-A388-1FFA6BCB80A4}" type="slidenum">
              <a:rPr lang="tr-TR" smtClean="0"/>
              <a:t>‹#›</a:t>
            </a:fld>
            <a:endParaRPr lang="tr-TR"/>
          </a:p>
        </p:txBody>
      </p:sp>
    </p:spTree>
    <p:extLst>
      <p:ext uri="{BB962C8B-B14F-4D97-AF65-F5344CB8AC3E}">
        <p14:creationId xmlns:p14="http://schemas.microsoft.com/office/powerpoint/2010/main" val="3680116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AEC3017-C9E2-409B-BAC5-2DCA853EDCF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C5B47514-4615-4E2E-A894-511B9107630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xmlns="" id="{0671A142-95BB-4E8D-B0C6-7F99F3336685}"/>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xmlns="" id="{3475484B-4C90-4C91-993D-918F8E724F53}"/>
              </a:ext>
            </a:extLst>
          </p:cNvPr>
          <p:cNvSpPr>
            <a:spLocks noGrp="1"/>
          </p:cNvSpPr>
          <p:nvPr>
            <p:ph type="dt" sz="half" idx="10"/>
          </p:nvPr>
        </p:nvSpPr>
        <p:spPr/>
        <p:txBody>
          <a:bodyPr/>
          <a:lstStyle/>
          <a:p>
            <a:fld id="{D0AECF33-A8E3-450E-B4C6-70F5C918768F}" type="datetimeFigureOut">
              <a:rPr lang="tr-TR" smtClean="0"/>
              <a:t>19.3.2020</a:t>
            </a:fld>
            <a:endParaRPr lang="tr-TR"/>
          </a:p>
        </p:txBody>
      </p:sp>
      <p:sp>
        <p:nvSpPr>
          <p:cNvPr id="6" name="Alt Bilgi Yer Tutucusu 5">
            <a:extLst>
              <a:ext uri="{FF2B5EF4-FFF2-40B4-BE49-F238E27FC236}">
                <a16:creationId xmlns:a16="http://schemas.microsoft.com/office/drawing/2014/main" xmlns="" id="{5DC3E992-4E8F-4F68-A4AD-95DF170918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C4A7F097-B20D-4AA9-986F-EE5CC33F2D5F}"/>
              </a:ext>
            </a:extLst>
          </p:cNvPr>
          <p:cNvSpPr>
            <a:spLocks noGrp="1"/>
          </p:cNvSpPr>
          <p:nvPr>
            <p:ph type="sldNum" sz="quarter" idx="12"/>
          </p:nvPr>
        </p:nvSpPr>
        <p:spPr/>
        <p:txBody>
          <a:bodyPr/>
          <a:lstStyle/>
          <a:p>
            <a:fld id="{589AAE2A-0A57-4468-A388-1FFA6BCB80A4}" type="slidenum">
              <a:rPr lang="tr-TR" smtClean="0"/>
              <a:t>‹#›</a:t>
            </a:fld>
            <a:endParaRPr lang="tr-TR"/>
          </a:p>
        </p:txBody>
      </p:sp>
    </p:spTree>
    <p:extLst>
      <p:ext uri="{BB962C8B-B14F-4D97-AF65-F5344CB8AC3E}">
        <p14:creationId xmlns:p14="http://schemas.microsoft.com/office/powerpoint/2010/main" val="3365336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56D2965-3C20-47C8-A8FE-3BF06899BA7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23B31342-D874-49F3-9D0D-04EDC196C6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xmlns="" id="{39C5E17E-C27A-4701-9C57-9DA3A81E1C4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xmlns="" id="{79EFBB89-365F-4FD0-8C01-FF44AD914F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xmlns="" id="{8F2CC03F-69A3-4A7A-B642-E7D46310C38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xmlns="" id="{F5C50D94-A8CA-4C91-8666-6FC22C723D5F}"/>
              </a:ext>
            </a:extLst>
          </p:cNvPr>
          <p:cNvSpPr>
            <a:spLocks noGrp="1"/>
          </p:cNvSpPr>
          <p:nvPr>
            <p:ph type="dt" sz="half" idx="10"/>
          </p:nvPr>
        </p:nvSpPr>
        <p:spPr/>
        <p:txBody>
          <a:bodyPr/>
          <a:lstStyle/>
          <a:p>
            <a:fld id="{D0AECF33-A8E3-450E-B4C6-70F5C918768F}" type="datetimeFigureOut">
              <a:rPr lang="tr-TR" smtClean="0"/>
              <a:t>19.3.2020</a:t>
            </a:fld>
            <a:endParaRPr lang="tr-TR"/>
          </a:p>
        </p:txBody>
      </p:sp>
      <p:sp>
        <p:nvSpPr>
          <p:cNvPr id="8" name="Alt Bilgi Yer Tutucusu 7">
            <a:extLst>
              <a:ext uri="{FF2B5EF4-FFF2-40B4-BE49-F238E27FC236}">
                <a16:creationId xmlns:a16="http://schemas.microsoft.com/office/drawing/2014/main" xmlns="" id="{07CCFEC7-0A14-4555-924F-2EEBDDEF3D0F}"/>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6042DF29-9DD4-4ADD-B806-8BC155ED3EFF}"/>
              </a:ext>
            </a:extLst>
          </p:cNvPr>
          <p:cNvSpPr>
            <a:spLocks noGrp="1"/>
          </p:cNvSpPr>
          <p:nvPr>
            <p:ph type="sldNum" sz="quarter" idx="12"/>
          </p:nvPr>
        </p:nvSpPr>
        <p:spPr/>
        <p:txBody>
          <a:bodyPr/>
          <a:lstStyle/>
          <a:p>
            <a:fld id="{589AAE2A-0A57-4468-A388-1FFA6BCB80A4}" type="slidenum">
              <a:rPr lang="tr-TR" smtClean="0"/>
              <a:t>‹#›</a:t>
            </a:fld>
            <a:endParaRPr lang="tr-TR"/>
          </a:p>
        </p:txBody>
      </p:sp>
    </p:spTree>
    <p:extLst>
      <p:ext uri="{BB962C8B-B14F-4D97-AF65-F5344CB8AC3E}">
        <p14:creationId xmlns:p14="http://schemas.microsoft.com/office/powerpoint/2010/main" val="3945024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FE920D1-5AC2-423D-AFBA-AD1A50A536A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15EE8AAB-A6DB-4059-A9C8-ADF1860BD18D}"/>
              </a:ext>
            </a:extLst>
          </p:cNvPr>
          <p:cNvSpPr>
            <a:spLocks noGrp="1"/>
          </p:cNvSpPr>
          <p:nvPr>
            <p:ph type="dt" sz="half" idx="10"/>
          </p:nvPr>
        </p:nvSpPr>
        <p:spPr/>
        <p:txBody>
          <a:bodyPr/>
          <a:lstStyle/>
          <a:p>
            <a:fld id="{D0AECF33-A8E3-450E-B4C6-70F5C918768F}" type="datetimeFigureOut">
              <a:rPr lang="tr-TR" smtClean="0"/>
              <a:t>19.3.2020</a:t>
            </a:fld>
            <a:endParaRPr lang="tr-TR"/>
          </a:p>
        </p:txBody>
      </p:sp>
      <p:sp>
        <p:nvSpPr>
          <p:cNvPr id="4" name="Alt Bilgi Yer Tutucusu 3">
            <a:extLst>
              <a:ext uri="{FF2B5EF4-FFF2-40B4-BE49-F238E27FC236}">
                <a16:creationId xmlns:a16="http://schemas.microsoft.com/office/drawing/2014/main" xmlns="" id="{26A5D7ED-9E5C-4E3B-B2E3-00DCDB7A07A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62F79F57-6A88-485D-BB69-D4D4C9656622}"/>
              </a:ext>
            </a:extLst>
          </p:cNvPr>
          <p:cNvSpPr>
            <a:spLocks noGrp="1"/>
          </p:cNvSpPr>
          <p:nvPr>
            <p:ph type="sldNum" sz="quarter" idx="12"/>
          </p:nvPr>
        </p:nvSpPr>
        <p:spPr/>
        <p:txBody>
          <a:bodyPr/>
          <a:lstStyle/>
          <a:p>
            <a:fld id="{589AAE2A-0A57-4468-A388-1FFA6BCB80A4}" type="slidenum">
              <a:rPr lang="tr-TR" smtClean="0"/>
              <a:t>‹#›</a:t>
            </a:fld>
            <a:endParaRPr lang="tr-TR"/>
          </a:p>
        </p:txBody>
      </p:sp>
    </p:spTree>
    <p:extLst>
      <p:ext uri="{BB962C8B-B14F-4D97-AF65-F5344CB8AC3E}">
        <p14:creationId xmlns:p14="http://schemas.microsoft.com/office/powerpoint/2010/main" val="1229965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B73EA96C-CB21-4B7E-8460-43BA880DD02A}"/>
              </a:ext>
            </a:extLst>
          </p:cNvPr>
          <p:cNvSpPr>
            <a:spLocks noGrp="1"/>
          </p:cNvSpPr>
          <p:nvPr>
            <p:ph type="dt" sz="half" idx="10"/>
          </p:nvPr>
        </p:nvSpPr>
        <p:spPr/>
        <p:txBody>
          <a:bodyPr/>
          <a:lstStyle/>
          <a:p>
            <a:fld id="{D0AECF33-A8E3-450E-B4C6-70F5C918768F}" type="datetimeFigureOut">
              <a:rPr lang="tr-TR" smtClean="0"/>
              <a:t>19.3.2020</a:t>
            </a:fld>
            <a:endParaRPr lang="tr-TR"/>
          </a:p>
        </p:txBody>
      </p:sp>
      <p:sp>
        <p:nvSpPr>
          <p:cNvPr id="3" name="Alt Bilgi Yer Tutucusu 2">
            <a:extLst>
              <a:ext uri="{FF2B5EF4-FFF2-40B4-BE49-F238E27FC236}">
                <a16:creationId xmlns:a16="http://schemas.microsoft.com/office/drawing/2014/main" xmlns="" id="{B7DCD7C2-A786-4890-B67B-7C3E0260E72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38E91444-85E4-44C1-AB1E-3D3FE39BC501}"/>
              </a:ext>
            </a:extLst>
          </p:cNvPr>
          <p:cNvSpPr>
            <a:spLocks noGrp="1"/>
          </p:cNvSpPr>
          <p:nvPr>
            <p:ph type="sldNum" sz="quarter" idx="12"/>
          </p:nvPr>
        </p:nvSpPr>
        <p:spPr/>
        <p:txBody>
          <a:bodyPr/>
          <a:lstStyle/>
          <a:p>
            <a:fld id="{589AAE2A-0A57-4468-A388-1FFA6BCB80A4}" type="slidenum">
              <a:rPr lang="tr-TR" smtClean="0"/>
              <a:t>‹#›</a:t>
            </a:fld>
            <a:endParaRPr lang="tr-TR"/>
          </a:p>
        </p:txBody>
      </p:sp>
    </p:spTree>
    <p:extLst>
      <p:ext uri="{BB962C8B-B14F-4D97-AF65-F5344CB8AC3E}">
        <p14:creationId xmlns:p14="http://schemas.microsoft.com/office/powerpoint/2010/main" val="1486978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737BC4F-3CFF-49BC-B426-9593E229439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FBA7951D-1092-4517-B975-E8579528B6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xmlns="" id="{C37DEA88-330D-49D3-B6A8-8125B7A1E8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D56CDB0F-670F-49D0-AA04-FB1A4BE49871}"/>
              </a:ext>
            </a:extLst>
          </p:cNvPr>
          <p:cNvSpPr>
            <a:spLocks noGrp="1"/>
          </p:cNvSpPr>
          <p:nvPr>
            <p:ph type="dt" sz="half" idx="10"/>
          </p:nvPr>
        </p:nvSpPr>
        <p:spPr/>
        <p:txBody>
          <a:bodyPr/>
          <a:lstStyle/>
          <a:p>
            <a:fld id="{D0AECF33-A8E3-450E-B4C6-70F5C918768F}" type="datetimeFigureOut">
              <a:rPr lang="tr-TR" smtClean="0"/>
              <a:t>19.3.2020</a:t>
            </a:fld>
            <a:endParaRPr lang="tr-TR"/>
          </a:p>
        </p:txBody>
      </p:sp>
      <p:sp>
        <p:nvSpPr>
          <p:cNvPr id="6" name="Alt Bilgi Yer Tutucusu 5">
            <a:extLst>
              <a:ext uri="{FF2B5EF4-FFF2-40B4-BE49-F238E27FC236}">
                <a16:creationId xmlns:a16="http://schemas.microsoft.com/office/drawing/2014/main" xmlns="" id="{AF245C29-FEF6-44BE-AD81-E373E6C1E6D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FAF388F4-B8EE-43D3-B20D-5C06042CA395}"/>
              </a:ext>
            </a:extLst>
          </p:cNvPr>
          <p:cNvSpPr>
            <a:spLocks noGrp="1"/>
          </p:cNvSpPr>
          <p:nvPr>
            <p:ph type="sldNum" sz="quarter" idx="12"/>
          </p:nvPr>
        </p:nvSpPr>
        <p:spPr/>
        <p:txBody>
          <a:bodyPr/>
          <a:lstStyle/>
          <a:p>
            <a:fld id="{589AAE2A-0A57-4468-A388-1FFA6BCB80A4}" type="slidenum">
              <a:rPr lang="tr-TR" smtClean="0"/>
              <a:t>‹#›</a:t>
            </a:fld>
            <a:endParaRPr lang="tr-TR"/>
          </a:p>
        </p:txBody>
      </p:sp>
    </p:spTree>
    <p:extLst>
      <p:ext uri="{BB962C8B-B14F-4D97-AF65-F5344CB8AC3E}">
        <p14:creationId xmlns:p14="http://schemas.microsoft.com/office/powerpoint/2010/main" val="3777462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736BF9B-E6D4-4384-828F-340C09222AA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F640B2AC-257D-4B97-AA28-7ABBDE3E1B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324C02E4-524D-43CC-94A2-FD35F11488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CAAACB2B-2B14-4F32-8BC3-DAB3E11E7266}"/>
              </a:ext>
            </a:extLst>
          </p:cNvPr>
          <p:cNvSpPr>
            <a:spLocks noGrp="1"/>
          </p:cNvSpPr>
          <p:nvPr>
            <p:ph type="dt" sz="half" idx="10"/>
          </p:nvPr>
        </p:nvSpPr>
        <p:spPr/>
        <p:txBody>
          <a:bodyPr/>
          <a:lstStyle/>
          <a:p>
            <a:fld id="{D0AECF33-A8E3-450E-B4C6-70F5C918768F}" type="datetimeFigureOut">
              <a:rPr lang="tr-TR" smtClean="0"/>
              <a:t>19.3.2020</a:t>
            </a:fld>
            <a:endParaRPr lang="tr-TR"/>
          </a:p>
        </p:txBody>
      </p:sp>
      <p:sp>
        <p:nvSpPr>
          <p:cNvPr id="6" name="Alt Bilgi Yer Tutucusu 5">
            <a:extLst>
              <a:ext uri="{FF2B5EF4-FFF2-40B4-BE49-F238E27FC236}">
                <a16:creationId xmlns:a16="http://schemas.microsoft.com/office/drawing/2014/main" xmlns="" id="{B2D43FAA-8FF7-4DDA-87F3-142F55E2AD8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63E2D2FB-1183-438A-AA0B-75BCD6076444}"/>
              </a:ext>
            </a:extLst>
          </p:cNvPr>
          <p:cNvSpPr>
            <a:spLocks noGrp="1"/>
          </p:cNvSpPr>
          <p:nvPr>
            <p:ph type="sldNum" sz="quarter" idx="12"/>
          </p:nvPr>
        </p:nvSpPr>
        <p:spPr/>
        <p:txBody>
          <a:bodyPr/>
          <a:lstStyle/>
          <a:p>
            <a:fld id="{589AAE2A-0A57-4468-A388-1FFA6BCB80A4}" type="slidenum">
              <a:rPr lang="tr-TR" smtClean="0"/>
              <a:t>‹#›</a:t>
            </a:fld>
            <a:endParaRPr lang="tr-TR"/>
          </a:p>
        </p:txBody>
      </p:sp>
    </p:spTree>
    <p:extLst>
      <p:ext uri="{BB962C8B-B14F-4D97-AF65-F5344CB8AC3E}">
        <p14:creationId xmlns:p14="http://schemas.microsoft.com/office/powerpoint/2010/main" val="2615264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222744C0-D8B7-44C7-982D-0512148778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86326E28-0225-44E6-BFBE-8012B87AAA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619C0A7E-2FF0-4605-B464-9A5077F619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AECF33-A8E3-450E-B4C6-70F5C918768F}" type="datetimeFigureOut">
              <a:rPr lang="tr-TR" smtClean="0"/>
              <a:t>19.3.2020</a:t>
            </a:fld>
            <a:endParaRPr lang="tr-TR"/>
          </a:p>
        </p:txBody>
      </p:sp>
      <p:sp>
        <p:nvSpPr>
          <p:cNvPr id="5" name="Alt Bilgi Yer Tutucusu 4">
            <a:extLst>
              <a:ext uri="{FF2B5EF4-FFF2-40B4-BE49-F238E27FC236}">
                <a16:creationId xmlns:a16="http://schemas.microsoft.com/office/drawing/2014/main" xmlns="" id="{1C28F41B-B9D5-4D23-9AFA-B69E78095E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34434308-312A-4C7C-A947-07C309F57D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AAE2A-0A57-4468-A388-1FFA6BCB80A4}" type="slidenum">
              <a:rPr lang="tr-TR" smtClean="0"/>
              <a:t>‹#›</a:t>
            </a:fld>
            <a:endParaRPr lang="tr-TR"/>
          </a:p>
        </p:txBody>
      </p:sp>
    </p:spTree>
    <p:extLst>
      <p:ext uri="{BB962C8B-B14F-4D97-AF65-F5344CB8AC3E}">
        <p14:creationId xmlns:p14="http://schemas.microsoft.com/office/powerpoint/2010/main" val="3727782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8" Type="http://schemas.openxmlformats.org/officeDocument/2006/relationships/hyperlink" Target="https://www.bakimstore.com/cornenflam-goz-damlasi.htm" TargetMode="External"/><Relationship Id="rId3" Type="http://schemas.openxmlformats.org/officeDocument/2006/relationships/hyperlink" Target="https://www.ilacprospektusu.com/ilac/67/choragon-1500-iu-3-ampul" TargetMode="External"/><Relationship Id="rId7" Type="http://schemas.openxmlformats.org/officeDocument/2006/relationships/hyperlink" Target="https://www.ilactr.com/ilac/btenema.html" TargetMode="External"/><Relationship Id="rId2" Type="http://schemas.openxmlformats.org/officeDocument/2006/relationships/hyperlink" Target="https://www.ilactr.com/ilac/gripin.html" TargetMode="External"/><Relationship Id="rId1" Type="http://schemas.openxmlformats.org/officeDocument/2006/relationships/slideLayout" Target="../slideLayouts/slideLayout2.xml"/><Relationship Id="rId6" Type="http://schemas.openxmlformats.org/officeDocument/2006/relationships/hyperlink" Target="https://www.hastaneler.gen.tr/ilac-rehberi/1418/oksizinc-losyon.html" TargetMode="External"/><Relationship Id="rId5" Type="http://schemas.openxmlformats.org/officeDocument/2006/relationships/hyperlink" Target="https://www.ilactr.com/ilac/tanflex-gargara.html" TargetMode="External"/><Relationship Id="rId4" Type="http://schemas.openxmlformats.org/officeDocument/2006/relationships/hyperlink" Target="https://www.ilacprospektusu.com/ilac/140/cefobid-1-gr-1-flakon" TargetMode="External"/></Relationships>
</file>

<file path=ppt/slides/_rels/slide92.xml.rels><?xml version="1.0" encoding="UTF-8" standalone="yes"?>
<Relationships xmlns="http://schemas.openxmlformats.org/package/2006/relationships"><Relationship Id="rId3" Type="http://schemas.openxmlformats.org/officeDocument/2006/relationships/hyperlink" Target="https://www.medikalhavuz.com/" TargetMode="External"/><Relationship Id="rId2" Type="http://schemas.openxmlformats.org/officeDocument/2006/relationships/hyperlink" Target="https://1ilac.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360" y="1447483"/>
            <a:ext cx="11054080" cy="2387600"/>
          </a:xfrm>
        </p:spPr>
        <p:txBody>
          <a:bodyPr>
            <a:normAutofit/>
          </a:bodyPr>
          <a:lstStyle/>
          <a:p>
            <a:r>
              <a:rPr lang="tr-TR" sz="4400" b="1" dirty="0"/>
              <a:t>İLAÇLARIN FARMASÖTİK ŞEKİLLERİ</a:t>
            </a:r>
          </a:p>
        </p:txBody>
      </p:sp>
    </p:spTree>
    <p:extLst>
      <p:ext uri="{BB962C8B-B14F-4D97-AF65-F5344CB8AC3E}">
        <p14:creationId xmlns:p14="http://schemas.microsoft.com/office/powerpoint/2010/main" val="33305920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FFB6FCE-E026-4DFC-9E69-C5747875B98A}"/>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7</a:t>
            </a:r>
            <a:r>
              <a:rPr lang="tr-TR" sz="2400" dirty="0"/>
              <a:t>. </a:t>
            </a:r>
            <a:r>
              <a:rPr lang="tr-TR" sz="2400" dirty="0" err="1"/>
              <a:t>Pilül</a:t>
            </a:r>
            <a:r>
              <a:rPr lang="tr-TR" sz="2400" dirty="0"/>
              <a:t> Şeklindeki İlaçlar</a:t>
            </a:r>
          </a:p>
        </p:txBody>
      </p:sp>
      <p:sp>
        <p:nvSpPr>
          <p:cNvPr id="3" name="İçerik Yer Tutucusu 2">
            <a:extLst>
              <a:ext uri="{FF2B5EF4-FFF2-40B4-BE49-F238E27FC236}">
                <a16:creationId xmlns:a16="http://schemas.microsoft.com/office/drawing/2014/main" xmlns="" id="{0C5C745D-1B9F-40D4-A28C-7E269777A9B3}"/>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r>
              <a:rPr lang="tr-TR" sz="1600" dirty="0" smtClean="0"/>
              <a:t>Toz </a:t>
            </a:r>
            <a:r>
              <a:rPr lang="tr-TR" sz="1600" dirty="0"/>
              <a:t>şeklindeki ilaçların bal, koyu şurup gibi maddelerle karıştırılıp </a:t>
            </a:r>
            <a:r>
              <a:rPr lang="tr-TR" sz="1600" dirty="0">
                <a:solidFill>
                  <a:srgbClr val="FF0000"/>
                </a:solidFill>
              </a:rPr>
              <a:t>küre</a:t>
            </a:r>
            <a:r>
              <a:rPr lang="tr-TR" sz="1600" dirty="0"/>
              <a:t> şekline getirilmesiyle hazırlanırlar. </a:t>
            </a:r>
          </a:p>
          <a:p>
            <a:r>
              <a:rPr lang="tr-TR" sz="1600" dirty="0"/>
              <a:t>Büyüklükleri 0.03- 0.05 gram ise </a:t>
            </a:r>
            <a:r>
              <a:rPr lang="tr-TR" sz="1600" dirty="0">
                <a:solidFill>
                  <a:srgbClr val="7030A0"/>
                </a:solidFill>
              </a:rPr>
              <a:t>granül</a:t>
            </a:r>
            <a:r>
              <a:rPr lang="tr-TR" sz="1600" dirty="0"/>
              <a:t>, 0.05 gramdan büyükse </a:t>
            </a:r>
            <a:r>
              <a:rPr lang="tr-TR" sz="1600" dirty="0">
                <a:solidFill>
                  <a:srgbClr val="7030A0"/>
                </a:solidFill>
              </a:rPr>
              <a:t>bol</a:t>
            </a:r>
            <a:r>
              <a:rPr lang="tr-TR" sz="1600" dirty="0"/>
              <a:t> adı verilir.</a:t>
            </a:r>
          </a:p>
        </p:txBody>
      </p:sp>
    </p:spTree>
    <p:extLst>
      <p:ext uri="{BB962C8B-B14F-4D97-AF65-F5344CB8AC3E}">
        <p14:creationId xmlns:p14="http://schemas.microsoft.com/office/powerpoint/2010/main" val="26475849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E7095B7-243F-4C99-8E2A-A34899591969}"/>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8</a:t>
            </a:r>
            <a:r>
              <a:rPr lang="tr-TR" sz="2400" dirty="0"/>
              <a:t>. </a:t>
            </a:r>
            <a:r>
              <a:rPr lang="tr-TR" sz="2400" dirty="0" err="1" smtClean="0"/>
              <a:t>Supozituvar</a:t>
            </a:r>
            <a:r>
              <a:rPr lang="tr-TR" sz="2400" dirty="0" smtClean="0"/>
              <a:t>(Fitil</a:t>
            </a:r>
            <a:r>
              <a:rPr lang="tr-TR" sz="2400" dirty="0"/>
              <a:t>) Şeklindeki İlaçlar</a:t>
            </a:r>
          </a:p>
        </p:txBody>
      </p:sp>
      <p:sp>
        <p:nvSpPr>
          <p:cNvPr id="3" name="İçerik Yer Tutucusu 2">
            <a:extLst>
              <a:ext uri="{FF2B5EF4-FFF2-40B4-BE49-F238E27FC236}">
                <a16:creationId xmlns:a16="http://schemas.microsoft.com/office/drawing/2014/main" xmlns="" id="{F6840451-5518-4DAE-8DF4-C256BAE17AF3}"/>
              </a:ext>
            </a:extLst>
          </p:cNvPr>
          <p:cNvSpPr>
            <a:spLocks noGrp="1"/>
          </p:cNvSpPr>
          <p:nvPr>
            <p:ph sz="half" idx="1"/>
          </p:nvPr>
        </p:nvSpPr>
        <p:spPr/>
        <p:txBody>
          <a:bodyPr>
            <a:normAutofit/>
          </a:bodyPr>
          <a:lstStyle/>
          <a:p>
            <a:endParaRPr lang="tr-TR" sz="1600" dirty="0" smtClean="0"/>
          </a:p>
          <a:p>
            <a:endParaRPr lang="tr-TR" sz="1600" dirty="0"/>
          </a:p>
          <a:p>
            <a:endParaRPr lang="tr-TR" sz="1600" dirty="0" smtClean="0"/>
          </a:p>
          <a:p>
            <a:endParaRPr lang="tr-TR" sz="1600" dirty="0"/>
          </a:p>
          <a:p>
            <a:r>
              <a:rPr lang="tr-TR" sz="1600" dirty="0" smtClean="0"/>
              <a:t>Etken </a:t>
            </a:r>
            <a:r>
              <a:rPr lang="tr-TR" sz="1600" dirty="0"/>
              <a:t>maddenin kakao </a:t>
            </a:r>
            <a:r>
              <a:rPr lang="tr-TR" sz="1600" dirty="0" smtClean="0"/>
              <a:t>yağı</a:t>
            </a:r>
            <a:r>
              <a:rPr lang="tr-TR" sz="1600" dirty="0"/>
              <a:t>, gliserin ve bitkisel yağlı sıvılarla karıştırılmasıyla hazırlanırlar.  </a:t>
            </a:r>
          </a:p>
          <a:p>
            <a:r>
              <a:rPr lang="tr-TR" sz="1600" dirty="0"/>
              <a:t>Oda sıcaklığında katı, uygulandığında vücut ısısı ile eriyen </a:t>
            </a:r>
            <a:r>
              <a:rPr lang="tr-TR" sz="1600" dirty="0">
                <a:solidFill>
                  <a:srgbClr val="FF0000"/>
                </a:solidFill>
              </a:rPr>
              <a:t>konik silindir </a:t>
            </a:r>
            <a:r>
              <a:rPr lang="tr-TR" sz="1600" dirty="0"/>
              <a:t>şeklindeki preparatlardır.</a:t>
            </a:r>
          </a:p>
        </p:txBody>
      </p:sp>
      <p:pic>
        <p:nvPicPr>
          <p:cNvPr id="6" name="İçerik Yer Tutucusu 5">
            <a:extLst>
              <a:ext uri="{FF2B5EF4-FFF2-40B4-BE49-F238E27FC236}">
                <a16:creationId xmlns:a16="http://schemas.microsoft.com/office/drawing/2014/main" xmlns="" id="{9A72B1A4-7FBB-4D44-BCA8-E4722C38F8D8}"/>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6172200" y="2276251"/>
            <a:ext cx="5181600" cy="3450086"/>
          </a:xfrm>
        </p:spPr>
      </p:pic>
    </p:spTree>
    <p:extLst>
      <p:ext uri="{BB962C8B-B14F-4D97-AF65-F5344CB8AC3E}">
        <p14:creationId xmlns:p14="http://schemas.microsoft.com/office/powerpoint/2010/main" val="39453057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C920A67-4985-422D-A1FC-3ED995C2D08C}"/>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9</a:t>
            </a:r>
            <a:r>
              <a:rPr lang="tr-TR" sz="2400" dirty="0"/>
              <a:t>. Sabunlar</a:t>
            </a:r>
          </a:p>
        </p:txBody>
      </p:sp>
      <p:sp>
        <p:nvSpPr>
          <p:cNvPr id="3" name="İçerik Yer Tutucusu 2">
            <a:extLst>
              <a:ext uri="{FF2B5EF4-FFF2-40B4-BE49-F238E27FC236}">
                <a16:creationId xmlns:a16="http://schemas.microsoft.com/office/drawing/2014/main" xmlns="" id="{193166BF-6BC1-48DF-9655-1B1B794BD525}"/>
              </a:ext>
            </a:extLst>
          </p:cNvPr>
          <p:cNvSpPr>
            <a:spLocks noGrp="1"/>
          </p:cNvSpPr>
          <p:nvPr>
            <p:ph sz="half" idx="1"/>
          </p:nvPr>
        </p:nvSpPr>
        <p:spPr/>
        <p:txBody>
          <a:bodyPr>
            <a:normAutofit/>
          </a:bodyPr>
          <a:lstStyle/>
          <a:p>
            <a:endParaRPr lang="tr-TR" sz="1600" dirty="0" smtClean="0"/>
          </a:p>
          <a:p>
            <a:endParaRPr lang="tr-TR" sz="1600" dirty="0"/>
          </a:p>
          <a:p>
            <a:endParaRPr lang="tr-TR" sz="1600" dirty="0" smtClean="0"/>
          </a:p>
          <a:p>
            <a:endParaRPr lang="tr-TR" sz="1600" dirty="0"/>
          </a:p>
          <a:p>
            <a:r>
              <a:rPr lang="tr-TR" sz="1600" dirty="0" smtClean="0"/>
              <a:t>Özellikle </a:t>
            </a:r>
            <a:r>
              <a:rPr lang="tr-TR" sz="1600" dirty="0"/>
              <a:t>dermatolojide cilt hastalıklarının tedavisinde kullanılan ve içeriğinde katran, kükürt gibi maddeler bulunan, haricen kullanılan formlardır.</a:t>
            </a:r>
          </a:p>
        </p:txBody>
      </p:sp>
      <p:pic>
        <p:nvPicPr>
          <p:cNvPr id="8" name="İçerik Yer Tutucusu 7" descr="kutu, bina, tuğla, tablo içeren bir resim&#10;&#10;Açıklama otomatik olarak oluşturuldu">
            <a:extLst>
              <a:ext uri="{FF2B5EF4-FFF2-40B4-BE49-F238E27FC236}">
                <a16:creationId xmlns:a16="http://schemas.microsoft.com/office/drawing/2014/main" xmlns="" id="{15E3EEB4-5CC4-4B6F-A771-ABD6BB8859B8}"/>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334250" y="1443764"/>
            <a:ext cx="3986280" cy="3986280"/>
          </a:xfrm>
        </p:spPr>
      </p:pic>
    </p:spTree>
    <p:extLst>
      <p:ext uri="{BB962C8B-B14F-4D97-AF65-F5344CB8AC3E}">
        <p14:creationId xmlns:p14="http://schemas.microsoft.com/office/powerpoint/2010/main" val="28217632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8E68476-1660-4313-94CF-91D22935D0B9}"/>
              </a:ext>
            </a:extLst>
          </p:cNvPr>
          <p:cNvSpPr>
            <a:spLocks noGrp="1"/>
          </p:cNvSpPr>
          <p:nvPr>
            <p:ph type="title"/>
          </p:nvPr>
        </p:nvSpPr>
        <p:spPr/>
        <p:txBody>
          <a:bodyPr>
            <a:normAutofit/>
          </a:bodyPr>
          <a:lstStyle/>
          <a:p>
            <a:pPr algn="ctr"/>
            <a:r>
              <a:rPr lang="tr-TR" sz="2400" dirty="0">
                <a:solidFill>
                  <a:srgbClr val="FFC000"/>
                </a:solidFill>
              </a:rPr>
              <a:t>SIVI İLAÇ ŞEKİLLERİ</a:t>
            </a:r>
          </a:p>
        </p:txBody>
      </p:sp>
      <p:sp>
        <p:nvSpPr>
          <p:cNvPr id="5" name="İçerik Yer Tutucusu 4">
            <a:extLst>
              <a:ext uri="{FF2B5EF4-FFF2-40B4-BE49-F238E27FC236}">
                <a16:creationId xmlns:a16="http://schemas.microsoft.com/office/drawing/2014/main" xmlns="" id="{9AD19007-E09D-4A5E-969F-10BBEFE08A05}"/>
              </a:ext>
            </a:extLst>
          </p:cNvPr>
          <p:cNvSpPr>
            <a:spLocks noGrp="1"/>
          </p:cNvSpPr>
          <p:nvPr>
            <p:ph idx="1"/>
          </p:nvPr>
        </p:nvSpPr>
        <p:spPr/>
        <p:txBody>
          <a:bodyPr>
            <a:normAutofit/>
          </a:bodyPr>
          <a:lstStyle/>
          <a:p>
            <a:pPr marL="0" indent="0">
              <a:buNone/>
            </a:pPr>
            <a:r>
              <a:rPr lang="tr-TR" sz="1700" dirty="0"/>
              <a:t>1. Solüsyon</a:t>
            </a:r>
          </a:p>
          <a:p>
            <a:pPr marL="0" indent="0">
              <a:buNone/>
            </a:pPr>
            <a:r>
              <a:rPr lang="tr-TR" sz="1700" dirty="0"/>
              <a:t>2. Süspansiyon</a:t>
            </a:r>
          </a:p>
          <a:p>
            <a:pPr marL="0" indent="0">
              <a:buNone/>
            </a:pPr>
            <a:r>
              <a:rPr lang="tr-TR" sz="1700" dirty="0"/>
              <a:t>3. Emülsiyon</a:t>
            </a:r>
          </a:p>
          <a:p>
            <a:pPr marL="0" indent="0">
              <a:buNone/>
            </a:pPr>
            <a:r>
              <a:rPr lang="tr-TR" sz="1700" dirty="0"/>
              <a:t>4. Ekstre</a:t>
            </a:r>
          </a:p>
          <a:p>
            <a:pPr marL="0" indent="0">
              <a:buNone/>
            </a:pPr>
            <a:r>
              <a:rPr lang="tr-TR" sz="1700" dirty="0"/>
              <a:t>5. Şurup</a:t>
            </a:r>
          </a:p>
          <a:p>
            <a:pPr marL="0" indent="0">
              <a:buNone/>
            </a:pPr>
            <a:r>
              <a:rPr lang="tr-TR" sz="1700" dirty="0"/>
              <a:t>6. </a:t>
            </a:r>
            <a:r>
              <a:rPr lang="tr-TR" sz="1700" dirty="0" err="1"/>
              <a:t>Posyon</a:t>
            </a:r>
            <a:endParaRPr lang="tr-TR" sz="1700" dirty="0"/>
          </a:p>
          <a:p>
            <a:pPr marL="0" indent="0">
              <a:buNone/>
            </a:pPr>
            <a:r>
              <a:rPr lang="tr-TR" sz="1700" dirty="0"/>
              <a:t>7. Gargara</a:t>
            </a:r>
          </a:p>
          <a:p>
            <a:pPr marL="0" indent="0">
              <a:buNone/>
            </a:pPr>
            <a:r>
              <a:rPr lang="tr-TR" sz="1700" dirty="0"/>
              <a:t>8. Losyon</a:t>
            </a:r>
          </a:p>
          <a:p>
            <a:pPr marL="0" indent="0">
              <a:buNone/>
            </a:pPr>
            <a:r>
              <a:rPr lang="tr-TR" sz="1700" dirty="0"/>
              <a:t>9. Lavman </a:t>
            </a:r>
          </a:p>
          <a:p>
            <a:pPr marL="0" indent="0">
              <a:buNone/>
            </a:pPr>
            <a:r>
              <a:rPr lang="tr-TR" sz="1700" dirty="0"/>
              <a:t>10. </a:t>
            </a:r>
            <a:r>
              <a:rPr lang="tr-TR" sz="1700" dirty="0" err="1"/>
              <a:t>Dekoksiyon</a:t>
            </a:r>
            <a:r>
              <a:rPr lang="tr-TR" sz="1700" dirty="0"/>
              <a:t> </a:t>
            </a:r>
          </a:p>
          <a:p>
            <a:endParaRPr lang="tr-TR" dirty="0"/>
          </a:p>
        </p:txBody>
      </p:sp>
    </p:spTree>
    <p:extLst>
      <p:ext uri="{BB962C8B-B14F-4D97-AF65-F5344CB8AC3E}">
        <p14:creationId xmlns:p14="http://schemas.microsoft.com/office/powerpoint/2010/main" val="899897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1584787-A4AE-45FF-9347-325669140BBA}"/>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1</a:t>
            </a:r>
            <a:r>
              <a:rPr lang="tr-TR" sz="2400" dirty="0"/>
              <a:t>. Solüsyon Şeklindeki İlaçlar</a:t>
            </a:r>
          </a:p>
        </p:txBody>
      </p:sp>
      <p:sp>
        <p:nvSpPr>
          <p:cNvPr id="3" name="İçerik Yer Tutucusu 2">
            <a:extLst>
              <a:ext uri="{FF2B5EF4-FFF2-40B4-BE49-F238E27FC236}">
                <a16:creationId xmlns:a16="http://schemas.microsoft.com/office/drawing/2014/main" xmlns="" id="{9F519B5F-35C2-4A83-8D33-D436429A950E}"/>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r>
              <a:rPr lang="tr-TR" sz="1600" dirty="0" smtClean="0"/>
              <a:t>Etken </a:t>
            </a:r>
            <a:r>
              <a:rPr lang="tr-TR" sz="1600" dirty="0" err="1"/>
              <a:t>maddedin</a:t>
            </a:r>
            <a:r>
              <a:rPr lang="tr-TR" sz="1600" dirty="0"/>
              <a:t> sulu, yağlı veya başka bir sıvı çözücüde eritilmesiyle hazırlanır.</a:t>
            </a:r>
          </a:p>
        </p:txBody>
      </p:sp>
    </p:spTree>
    <p:extLst>
      <p:ext uri="{BB962C8B-B14F-4D97-AF65-F5344CB8AC3E}">
        <p14:creationId xmlns:p14="http://schemas.microsoft.com/office/powerpoint/2010/main" val="26008889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DD90469C-3B91-4A9D-A474-361793D2B262}"/>
              </a:ext>
            </a:extLst>
          </p:cNvPr>
          <p:cNvSpPr>
            <a:spLocks noGrp="1"/>
          </p:cNvSpPr>
          <p:nvPr>
            <p:ph sz="half" idx="1"/>
          </p:nvPr>
        </p:nvSpPr>
        <p:spPr/>
        <p:txBody>
          <a:bodyPr>
            <a:normAutofit/>
          </a:bodyPr>
          <a:lstStyle/>
          <a:p>
            <a:endParaRPr lang="tr-TR" sz="1600" dirty="0" smtClean="0"/>
          </a:p>
          <a:p>
            <a:pPr marL="0" indent="0">
              <a:buNone/>
            </a:pPr>
            <a:endParaRPr lang="tr-TR" sz="1600" dirty="0" smtClean="0"/>
          </a:p>
          <a:p>
            <a:pPr marL="0" indent="0">
              <a:buNone/>
            </a:pPr>
            <a:endParaRPr lang="tr-TR" sz="1600" dirty="0"/>
          </a:p>
          <a:p>
            <a:r>
              <a:rPr lang="tr-TR" sz="1600" dirty="0" err="1" smtClean="0"/>
              <a:t>Parenteral</a:t>
            </a:r>
            <a:r>
              <a:rPr lang="tr-TR" sz="1600" dirty="0" smtClean="0"/>
              <a:t> </a:t>
            </a:r>
            <a:r>
              <a:rPr lang="tr-TR" sz="1600" dirty="0"/>
              <a:t>yolla uygulanacaklara </a:t>
            </a:r>
            <a:r>
              <a:rPr lang="tr-TR" sz="1600" dirty="0" err="1">
                <a:solidFill>
                  <a:srgbClr val="7030A0"/>
                </a:solidFill>
              </a:rPr>
              <a:t>enjeksiyonluk</a:t>
            </a:r>
            <a:r>
              <a:rPr lang="tr-TR" sz="1600" dirty="0">
                <a:solidFill>
                  <a:srgbClr val="7030A0"/>
                </a:solidFill>
              </a:rPr>
              <a:t> solüsyon </a:t>
            </a:r>
            <a:r>
              <a:rPr lang="tr-TR" sz="1600" dirty="0"/>
              <a:t>denilir ve bunlar steril bir şekilde cam </a:t>
            </a:r>
            <a:r>
              <a:rPr lang="tr-TR" sz="1600" dirty="0">
                <a:solidFill>
                  <a:schemeClr val="accent2">
                    <a:lumMod val="75000"/>
                  </a:schemeClr>
                </a:solidFill>
              </a:rPr>
              <a:t>ampul</a:t>
            </a:r>
            <a:r>
              <a:rPr lang="tr-TR" sz="1600" dirty="0"/>
              <a:t> ya da kauçuk kapaklı ufak şişeler olan </a:t>
            </a:r>
            <a:r>
              <a:rPr lang="tr-TR" sz="1600" dirty="0" err="1">
                <a:solidFill>
                  <a:schemeClr val="accent2">
                    <a:lumMod val="75000"/>
                  </a:schemeClr>
                </a:solidFill>
              </a:rPr>
              <a:t>viyal</a:t>
            </a:r>
            <a:r>
              <a:rPr lang="tr-TR" sz="1600" dirty="0"/>
              <a:t>( </a:t>
            </a:r>
            <a:r>
              <a:rPr lang="tr-TR" sz="1600" dirty="0" err="1"/>
              <a:t>flakon</a:t>
            </a:r>
            <a:r>
              <a:rPr lang="tr-TR" sz="1600" dirty="0"/>
              <a:t>) içine konulurlar.</a:t>
            </a:r>
          </a:p>
        </p:txBody>
      </p:sp>
      <p:pic>
        <p:nvPicPr>
          <p:cNvPr id="6" name="İçerik Yer Tutucusu 5" descr="şişe, tablo, oturma, su içeren bir resim&#10;&#10;Açıklama otomatik olarak oluşturuldu">
            <a:extLst>
              <a:ext uri="{FF2B5EF4-FFF2-40B4-BE49-F238E27FC236}">
                <a16:creationId xmlns:a16="http://schemas.microsoft.com/office/drawing/2014/main" xmlns="" id="{2FAB021A-C629-4B49-B5E1-90ADBDFE4581}"/>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558269" y="1687132"/>
            <a:ext cx="3678210" cy="3440208"/>
          </a:xfrm>
        </p:spPr>
      </p:pic>
    </p:spTree>
    <p:extLst>
      <p:ext uri="{BB962C8B-B14F-4D97-AF65-F5344CB8AC3E}">
        <p14:creationId xmlns:p14="http://schemas.microsoft.com/office/powerpoint/2010/main" val="3991024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0FB35B2-A963-4240-B505-0CD397765EEB}"/>
              </a:ext>
            </a:extLst>
          </p:cNvPr>
          <p:cNvSpPr>
            <a:spLocks noGrp="1"/>
          </p:cNvSpPr>
          <p:nvPr>
            <p:ph sz="half" idx="1"/>
          </p:nvPr>
        </p:nvSpPr>
        <p:spPr/>
        <p:txBody>
          <a:bodyPr>
            <a:normAutofit/>
          </a:bodyPr>
          <a:lstStyle/>
          <a:p>
            <a:endParaRPr lang="tr-TR" sz="1600" dirty="0" smtClean="0"/>
          </a:p>
          <a:p>
            <a:endParaRPr lang="tr-TR" sz="1600" dirty="0"/>
          </a:p>
          <a:p>
            <a:endParaRPr lang="tr-TR" sz="1600" dirty="0" smtClean="0"/>
          </a:p>
          <a:p>
            <a:r>
              <a:rPr lang="tr-TR" sz="1600" dirty="0" err="1" smtClean="0"/>
              <a:t>İntravenöz</a:t>
            </a:r>
            <a:r>
              <a:rPr lang="tr-TR" sz="1600" dirty="0" smtClean="0"/>
              <a:t> </a:t>
            </a:r>
            <a:r>
              <a:rPr lang="tr-TR" sz="1600" dirty="0" err="1"/>
              <a:t>infüzyon</a:t>
            </a:r>
            <a:r>
              <a:rPr lang="tr-TR" sz="1600" dirty="0"/>
              <a:t> şeklinde uygulanacak solüsyonlar </a:t>
            </a:r>
            <a:r>
              <a:rPr lang="tr-TR" sz="1600" dirty="0">
                <a:solidFill>
                  <a:schemeClr val="accent2">
                    <a:lumMod val="75000"/>
                  </a:schemeClr>
                </a:solidFill>
              </a:rPr>
              <a:t>şişe</a:t>
            </a:r>
            <a:r>
              <a:rPr lang="tr-TR" sz="1600" dirty="0"/>
              <a:t> ya da </a:t>
            </a:r>
            <a:r>
              <a:rPr lang="tr-TR" sz="1600" dirty="0">
                <a:solidFill>
                  <a:schemeClr val="accent2">
                    <a:lumMod val="75000"/>
                  </a:schemeClr>
                </a:solidFill>
              </a:rPr>
              <a:t>plastik torbalar </a:t>
            </a:r>
            <a:r>
              <a:rPr lang="tr-TR" sz="1600" dirty="0"/>
              <a:t>içinde üretilirler. </a:t>
            </a:r>
          </a:p>
        </p:txBody>
      </p:sp>
      <p:pic>
        <p:nvPicPr>
          <p:cNvPr id="6" name="İçerik Yer Tutucusu 5">
            <a:extLst>
              <a:ext uri="{FF2B5EF4-FFF2-40B4-BE49-F238E27FC236}">
                <a16:creationId xmlns:a16="http://schemas.microsoft.com/office/drawing/2014/main" xmlns="" id="{9AE251A4-ABAB-465A-B336-DFBB5BAA2C0B}"/>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6185078" y="1796994"/>
            <a:ext cx="5181600" cy="2914650"/>
          </a:xfrm>
        </p:spPr>
      </p:pic>
    </p:spTree>
    <p:extLst>
      <p:ext uri="{BB962C8B-B14F-4D97-AF65-F5344CB8AC3E}">
        <p14:creationId xmlns:p14="http://schemas.microsoft.com/office/powerpoint/2010/main" val="13829604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708DC9D-5F7B-4531-8451-F23CE9F363B6}"/>
              </a:ext>
            </a:extLst>
          </p:cNvPr>
          <p:cNvSpPr>
            <a:spLocks noGrp="1"/>
          </p:cNvSpPr>
          <p:nvPr>
            <p:ph sz="half" idx="1"/>
          </p:nvPr>
        </p:nvSpPr>
        <p:spPr/>
        <p:txBody>
          <a:bodyPr>
            <a:normAutofit/>
          </a:bodyPr>
          <a:lstStyle/>
          <a:p>
            <a:endParaRPr lang="tr-TR" sz="1600" dirty="0" smtClean="0"/>
          </a:p>
          <a:p>
            <a:endParaRPr lang="tr-TR" sz="1600" dirty="0"/>
          </a:p>
          <a:p>
            <a:endParaRPr lang="tr-TR" sz="1600" dirty="0" smtClean="0"/>
          </a:p>
          <a:p>
            <a:r>
              <a:rPr lang="tr-TR" sz="1600" dirty="0" smtClean="0"/>
              <a:t>Çözündürüldüğünde </a:t>
            </a:r>
            <a:r>
              <a:rPr lang="tr-TR" sz="1600" dirty="0"/>
              <a:t>çabuk bozulan bazı ilaçlar </a:t>
            </a:r>
            <a:r>
              <a:rPr lang="tr-TR" sz="1600" dirty="0">
                <a:solidFill>
                  <a:schemeClr val="accent2">
                    <a:lumMod val="75000"/>
                  </a:schemeClr>
                </a:solidFill>
              </a:rPr>
              <a:t>steril ampul </a:t>
            </a:r>
            <a:r>
              <a:rPr lang="tr-TR" sz="1600" dirty="0"/>
              <a:t>veya </a:t>
            </a:r>
            <a:r>
              <a:rPr lang="tr-TR" sz="1600" dirty="0" err="1">
                <a:solidFill>
                  <a:schemeClr val="accent2">
                    <a:lumMod val="75000"/>
                  </a:schemeClr>
                </a:solidFill>
              </a:rPr>
              <a:t>viyal</a:t>
            </a:r>
            <a:r>
              <a:rPr lang="tr-TR" sz="1600" dirty="0"/>
              <a:t> içinde kuru toz halinde bulundurulurlar. </a:t>
            </a:r>
          </a:p>
        </p:txBody>
      </p:sp>
      <p:pic>
        <p:nvPicPr>
          <p:cNvPr id="6" name="İçerik Yer Tutucusu 5" descr="yiyecek, şişe, losyon içeren bir resim&#10;&#10;Açıklama otomatik olarak oluşturuldu">
            <a:extLst>
              <a:ext uri="{FF2B5EF4-FFF2-40B4-BE49-F238E27FC236}">
                <a16:creationId xmlns:a16="http://schemas.microsoft.com/office/drawing/2014/main" xmlns="" id="{0880B8E8-CB6B-42DB-960A-9BA281AF0DDE}"/>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572374" y="1625593"/>
            <a:ext cx="3696639" cy="3504414"/>
          </a:xfrm>
        </p:spPr>
      </p:pic>
    </p:spTree>
    <p:extLst>
      <p:ext uri="{BB962C8B-B14F-4D97-AF65-F5344CB8AC3E}">
        <p14:creationId xmlns:p14="http://schemas.microsoft.com/office/powerpoint/2010/main" val="27588454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6F5517D6-BBE0-4498-BE79-36D254839D76}"/>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r>
              <a:rPr lang="tr-TR" sz="1600" dirty="0" smtClean="0"/>
              <a:t>Kullanılacağı </a:t>
            </a:r>
            <a:r>
              <a:rPr lang="tr-TR" sz="1600" dirty="0"/>
              <a:t>zaman çözücüsü eklenip solüsyon haline getirilirler, bunlara </a:t>
            </a:r>
            <a:r>
              <a:rPr lang="tr-TR" sz="1600" dirty="0" err="1">
                <a:solidFill>
                  <a:srgbClr val="7030A0"/>
                </a:solidFill>
              </a:rPr>
              <a:t>liyofilize</a:t>
            </a:r>
            <a:r>
              <a:rPr lang="tr-TR" sz="1600" dirty="0">
                <a:solidFill>
                  <a:srgbClr val="7030A0"/>
                </a:solidFill>
              </a:rPr>
              <a:t> preparat </a:t>
            </a:r>
            <a:r>
              <a:rPr lang="tr-TR" sz="1600" dirty="0"/>
              <a:t>denir.</a:t>
            </a:r>
          </a:p>
        </p:txBody>
      </p:sp>
    </p:spTree>
    <p:extLst>
      <p:ext uri="{BB962C8B-B14F-4D97-AF65-F5344CB8AC3E}">
        <p14:creationId xmlns:p14="http://schemas.microsoft.com/office/powerpoint/2010/main" val="33251635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EF05B0A-928C-4C55-8784-E8D74C647C7E}"/>
              </a:ext>
            </a:extLst>
          </p:cNvPr>
          <p:cNvSpPr>
            <a:spLocks noGrp="1"/>
          </p:cNvSpPr>
          <p:nvPr>
            <p:ph sz="half" idx="1"/>
          </p:nvPr>
        </p:nvSpPr>
        <p:spPr/>
        <p:txBody>
          <a:bodyPr/>
          <a:lstStyle/>
          <a:p>
            <a:endParaRPr lang="tr-TR" sz="1600" dirty="0" smtClean="0"/>
          </a:p>
          <a:p>
            <a:endParaRPr lang="tr-TR" sz="1600" dirty="0"/>
          </a:p>
          <a:p>
            <a:endParaRPr lang="tr-TR" sz="1600" dirty="0" smtClean="0"/>
          </a:p>
          <a:p>
            <a:r>
              <a:rPr lang="tr-TR" sz="1600" dirty="0" smtClean="0"/>
              <a:t>Ağız</a:t>
            </a:r>
            <a:r>
              <a:rPr lang="tr-TR" sz="1600" dirty="0"/>
              <a:t>, göz, kulak, burun gibi küçük boşluklara ufak hacimde uygulanan solüsyonlara </a:t>
            </a:r>
            <a:r>
              <a:rPr lang="tr-TR" sz="1600" dirty="0">
                <a:solidFill>
                  <a:srgbClr val="7030A0"/>
                </a:solidFill>
              </a:rPr>
              <a:t>damla</a:t>
            </a:r>
            <a:r>
              <a:rPr lang="tr-TR" sz="1600" dirty="0"/>
              <a:t> denir. </a:t>
            </a:r>
          </a:p>
          <a:p>
            <a:r>
              <a:rPr lang="tr-TR" sz="1600" dirty="0"/>
              <a:t>Göze uygulanan damlalara da </a:t>
            </a:r>
            <a:r>
              <a:rPr lang="tr-TR" sz="1600" dirty="0" err="1">
                <a:solidFill>
                  <a:schemeClr val="accent2">
                    <a:lumMod val="75000"/>
                  </a:schemeClr>
                </a:solidFill>
              </a:rPr>
              <a:t>kolir</a:t>
            </a:r>
            <a:r>
              <a:rPr lang="tr-TR" sz="1600" dirty="0"/>
              <a:t> adı verilmektedir</a:t>
            </a:r>
            <a:r>
              <a:rPr lang="tr-TR" dirty="0"/>
              <a:t>.</a:t>
            </a:r>
          </a:p>
        </p:txBody>
      </p:sp>
      <p:pic>
        <p:nvPicPr>
          <p:cNvPr id="6" name="İçerik Yer Tutucusu 5" descr="şişe, iç mekan, tablo, oturma içeren bir resim&#10;&#10;Açıklama otomatik olarak oluşturuldu">
            <a:extLst>
              <a:ext uri="{FF2B5EF4-FFF2-40B4-BE49-F238E27FC236}">
                <a16:creationId xmlns:a16="http://schemas.microsoft.com/office/drawing/2014/main" xmlns="" id="{CB16079E-70D4-4950-88F1-D0F5F07C32B5}"/>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352956" y="1488432"/>
            <a:ext cx="3953427" cy="3943900"/>
          </a:xfrm>
        </p:spPr>
      </p:pic>
    </p:spTree>
    <p:extLst>
      <p:ext uri="{BB962C8B-B14F-4D97-AF65-F5344CB8AC3E}">
        <p14:creationId xmlns:p14="http://schemas.microsoft.com/office/powerpoint/2010/main" val="38042652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8186D57D-907D-4174-9AC6-123F7AB4544E}"/>
              </a:ext>
            </a:extLst>
          </p:cNvPr>
          <p:cNvSpPr>
            <a:spLocks noGrp="1"/>
          </p:cNvSpPr>
          <p:nvPr>
            <p:ph idx="1"/>
          </p:nvPr>
        </p:nvSpPr>
        <p:spPr/>
        <p:txBody>
          <a:bodyPr/>
          <a:lstStyle/>
          <a:p>
            <a:pPr marL="0" indent="0">
              <a:buNone/>
            </a:pPr>
            <a:endParaRPr lang="tr-TR" sz="1600" dirty="0"/>
          </a:p>
          <a:p>
            <a:pPr marL="0" indent="0">
              <a:buNone/>
            </a:pPr>
            <a:endParaRPr lang="tr-TR" sz="1600" dirty="0" smtClean="0"/>
          </a:p>
          <a:p>
            <a:pPr marL="0" indent="0">
              <a:buNone/>
            </a:pPr>
            <a:r>
              <a:rPr lang="tr-TR" sz="1600" dirty="0" smtClean="0"/>
              <a:t>Tedavide </a:t>
            </a:r>
            <a:r>
              <a:rPr lang="tr-TR" sz="1600" dirty="0"/>
              <a:t>kullanılan ilaçlar dört </a:t>
            </a:r>
            <a:r>
              <a:rPr lang="tr-TR" sz="1600" dirty="0" err="1"/>
              <a:t>farmasötik</a:t>
            </a:r>
            <a:r>
              <a:rPr lang="tr-TR" sz="1600" dirty="0"/>
              <a:t> şekilde bulunur.</a:t>
            </a:r>
          </a:p>
          <a:p>
            <a:r>
              <a:rPr lang="tr-TR" sz="1600" dirty="0">
                <a:solidFill>
                  <a:srgbClr val="002060"/>
                </a:solidFill>
              </a:rPr>
              <a:t>Katı</a:t>
            </a:r>
          </a:p>
          <a:p>
            <a:r>
              <a:rPr lang="tr-TR" sz="1600" dirty="0">
                <a:solidFill>
                  <a:srgbClr val="FFC000"/>
                </a:solidFill>
              </a:rPr>
              <a:t>Sıvı</a:t>
            </a:r>
          </a:p>
          <a:p>
            <a:r>
              <a:rPr lang="tr-TR" sz="1600" dirty="0">
                <a:solidFill>
                  <a:srgbClr val="00B050"/>
                </a:solidFill>
              </a:rPr>
              <a:t>Yarı-katı</a:t>
            </a:r>
          </a:p>
          <a:p>
            <a:r>
              <a:rPr lang="tr-TR" sz="1600" dirty="0">
                <a:solidFill>
                  <a:srgbClr val="C00000"/>
                </a:solidFill>
              </a:rPr>
              <a:t>Gaz </a:t>
            </a:r>
          </a:p>
        </p:txBody>
      </p:sp>
    </p:spTree>
    <p:extLst>
      <p:ext uri="{BB962C8B-B14F-4D97-AF65-F5344CB8AC3E}">
        <p14:creationId xmlns:p14="http://schemas.microsoft.com/office/powerpoint/2010/main" val="12849862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27246F4-BACF-4396-8C86-FA2A127FFA02}"/>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2</a:t>
            </a:r>
            <a:r>
              <a:rPr lang="tr-TR" sz="2400" dirty="0"/>
              <a:t>. Süspansiyon Şeklindeki İlaçlar</a:t>
            </a:r>
          </a:p>
        </p:txBody>
      </p:sp>
      <p:sp>
        <p:nvSpPr>
          <p:cNvPr id="3" name="İçerik Yer Tutucusu 2">
            <a:extLst>
              <a:ext uri="{FF2B5EF4-FFF2-40B4-BE49-F238E27FC236}">
                <a16:creationId xmlns:a16="http://schemas.microsoft.com/office/drawing/2014/main" xmlns="" id="{D52C7363-9B36-4B33-B4EA-8B756CB27A0A}"/>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r>
              <a:rPr lang="tr-TR" sz="1600" dirty="0" smtClean="0"/>
              <a:t>Birbiri </a:t>
            </a:r>
            <a:r>
              <a:rPr lang="tr-TR" sz="1600" dirty="0"/>
              <a:t>içinde çözünmeyen, katı şekildeki ilacın bir sıvı içinde küçük partiküller şeklinde bulunmasıdır.</a:t>
            </a:r>
          </a:p>
          <a:p>
            <a:r>
              <a:rPr lang="tr-TR" sz="1600" dirty="0"/>
              <a:t>Katı ilaç zamanla dibe çöker, </a:t>
            </a:r>
            <a:r>
              <a:rPr lang="tr-TR" sz="1600" dirty="0" err="1" smtClean="0"/>
              <a:t>çalkalanılarak</a:t>
            </a:r>
            <a:r>
              <a:rPr lang="tr-TR" sz="1600" dirty="0" smtClean="0"/>
              <a:t> </a:t>
            </a:r>
            <a:r>
              <a:rPr lang="tr-TR" sz="1600" dirty="0"/>
              <a:t>kullanılmalıdır.</a:t>
            </a:r>
          </a:p>
        </p:txBody>
      </p:sp>
    </p:spTree>
    <p:extLst>
      <p:ext uri="{BB962C8B-B14F-4D97-AF65-F5344CB8AC3E}">
        <p14:creationId xmlns:p14="http://schemas.microsoft.com/office/powerpoint/2010/main" val="5668095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0965D3D-C3F8-417B-A254-AC5B3B1414F5}"/>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3</a:t>
            </a:r>
            <a:r>
              <a:rPr lang="tr-TR" sz="2400" dirty="0"/>
              <a:t>. Emülsiyon Şeklindeki İlaçlar</a:t>
            </a:r>
          </a:p>
        </p:txBody>
      </p:sp>
      <p:sp>
        <p:nvSpPr>
          <p:cNvPr id="3" name="İçerik Yer Tutucusu 2">
            <a:extLst>
              <a:ext uri="{FF2B5EF4-FFF2-40B4-BE49-F238E27FC236}">
                <a16:creationId xmlns:a16="http://schemas.microsoft.com/office/drawing/2014/main" xmlns="" id="{7ED090C3-BCF6-4348-9402-EBA107F47F72}"/>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r>
              <a:rPr lang="tr-TR" sz="1600" dirty="0" smtClean="0"/>
              <a:t>Birbiri </a:t>
            </a:r>
            <a:r>
              <a:rPr lang="tr-TR" sz="1600" dirty="0"/>
              <a:t>içinde çözünmeyen iki sıvının küçük partiküller şeklinde dağılarak </a:t>
            </a:r>
            <a:r>
              <a:rPr lang="tr-TR" sz="1600" dirty="0" err="1"/>
              <a:t>kolloidal</a:t>
            </a:r>
            <a:r>
              <a:rPr lang="tr-TR" sz="1600" dirty="0"/>
              <a:t> ya da yarı </a:t>
            </a:r>
            <a:r>
              <a:rPr lang="tr-TR" sz="1600" dirty="0" err="1"/>
              <a:t>kolloidal</a:t>
            </a:r>
            <a:r>
              <a:rPr lang="tr-TR" sz="1600" dirty="0"/>
              <a:t> bir karışım oluşturmasıyla hazırlanırlar.</a:t>
            </a:r>
          </a:p>
        </p:txBody>
      </p:sp>
    </p:spTree>
    <p:extLst>
      <p:ext uri="{BB962C8B-B14F-4D97-AF65-F5344CB8AC3E}">
        <p14:creationId xmlns:p14="http://schemas.microsoft.com/office/powerpoint/2010/main" val="23860970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A8035D9-FBC7-45A4-9A2F-E095B3234F35}"/>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4</a:t>
            </a:r>
            <a:r>
              <a:rPr lang="tr-TR" sz="2400" dirty="0"/>
              <a:t>. Ekstre Şeklindeki İlaçlar</a:t>
            </a:r>
          </a:p>
        </p:txBody>
      </p:sp>
      <p:sp>
        <p:nvSpPr>
          <p:cNvPr id="3" name="İçerik Yer Tutucusu 2">
            <a:extLst>
              <a:ext uri="{FF2B5EF4-FFF2-40B4-BE49-F238E27FC236}">
                <a16:creationId xmlns:a16="http://schemas.microsoft.com/office/drawing/2014/main" xmlns="" id="{412F2668-10F0-46CA-B7B8-4F2C4C79CAAB}"/>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pPr marL="0" indent="0">
              <a:buNone/>
            </a:pPr>
            <a:endParaRPr lang="tr-TR" sz="1600" dirty="0"/>
          </a:p>
          <a:p>
            <a:r>
              <a:rPr lang="tr-TR" sz="1600" dirty="0" smtClean="0"/>
              <a:t>Katı </a:t>
            </a:r>
            <a:r>
              <a:rPr lang="tr-TR" sz="1600" dirty="0"/>
              <a:t>ilaçların su, alkol ve eter gibi uçurulabilen bir çözücüde karıştırıldıktan sonra çözücünün istenilen miktarda uçurulması sonrası kalan kısımdır.</a:t>
            </a:r>
          </a:p>
        </p:txBody>
      </p:sp>
    </p:spTree>
    <p:extLst>
      <p:ext uri="{BB962C8B-B14F-4D97-AF65-F5344CB8AC3E}">
        <p14:creationId xmlns:p14="http://schemas.microsoft.com/office/powerpoint/2010/main" val="290140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DFB1E00-0AC2-4B56-887D-30A160FCD824}"/>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5</a:t>
            </a:r>
            <a:r>
              <a:rPr lang="tr-TR" sz="2400" dirty="0"/>
              <a:t>. Şurup Şeklindeki İlaçlar</a:t>
            </a:r>
          </a:p>
        </p:txBody>
      </p:sp>
      <p:sp>
        <p:nvSpPr>
          <p:cNvPr id="3" name="İçerik Yer Tutucusu 2">
            <a:extLst>
              <a:ext uri="{FF2B5EF4-FFF2-40B4-BE49-F238E27FC236}">
                <a16:creationId xmlns:a16="http://schemas.microsoft.com/office/drawing/2014/main" xmlns="" id="{9BEB3131-832C-4BA3-8AE6-4CA8F8D1A111}"/>
              </a:ext>
            </a:extLst>
          </p:cNvPr>
          <p:cNvSpPr>
            <a:spLocks noGrp="1"/>
          </p:cNvSpPr>
          <p:nvPr>
            <p:ph sz="half" idx="1"/>
          </p:nvPr>
        </p:nvSpPr>
        <p:spPr/>
        <p:txBody>
          <a:bodyPr>
            <a:normAutofit/>
          </a:bodyPr>
          <a:lstStyle/>
          <a:p>
            <a:endParaRPr lang="tr-TR" sz="1600" dirty="0" smtClean="0"/>
          </a:p>
          <a:p>
            <a:endParaRPr lang="tr-TR" sz="1600" dirty="0"/>
          </a:p>
          <a:p>
            <a:endParaRPr lang="tr-TR" sz="1600" dirty="0" smtClean="0"/>
          </a:p>
          <a:p>
            <a:endParaRPr lang="tr-TR" sz="1600" dirty="0"/>
          </a:p>
          <a:p>
            <a:r>
              <a:rPr lang="tr-TR" sz="1600" dirty="0" smtClean="0"/>
              <a:t>İçeriğinde </a:t>
            </a:r>
            <a:r>
              <a:rPr lang="tr-TR" sz="1600" dirty="0"/>
              <a:t>%60 dan fazla konsantrasyonda şeker bulunan sıvı ilaç şekilleridir. </a:t>
            </a:r>
          </a:p>
          <a:p>
            <a:r>
              <a:rPr lang="tr-TR" sz="1600" dirty="0"/>
              <a:t>Yüksek şeker oranı nedeniyle içerisinde bakteri ve mantar üremediğinden uzun süre kullanılabilirler fakat </a:t>
            </a:r>
            <a:r>
              <a:rPr lang="tr-TR" sz="1600" dirty="0">
                <a:solidFill>
                  <a:schemeClr val="accent2">
                    <a:lumMod val="75000"/>
                  </a:schemeClr>
                </a:solidFill>
              </a:rPr>
              <a:t>diyabetli hastalarda dikkatli kullanılmalıdırlar.</a:t>
            </a:r>
          </a:p>
        </p:txBody>
      </p:sp>
      <p:pic>
        <p:nvPicPr>
          <p:cNvPr id="6" name="İçerik Yer Tutucusu 5" descr="yiyecek, cam, bardak, kahve içeren bir resim&#10;&#10;Açıklama otomatik olarak oluşturuldu">
            <a:extLst>
              <a:ext uri="{FF2B5EF4-FFF2-40B4-BE49-F238E27FC236}">
                <a16:creationId xmlns:a16="http://schemas.microsoft.com/office/drawing/2014/main" xmlns="" id="{6CFCC583-CEDB-4EEE-B7A5-B4A24C23CF0C}"/>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478072" y="2435438"/>
            <a:ext cx="4849969" cy="2424985"/>
          </a:xfrm>
        </p:spPr>
      </p:pic>
    </p:spTree>
    <p:extLst>
      <p:ext uri="{BB962C8B-B14F-4D97-AF65-F5344CB8AC3E}">
        <p14:creationId xmlns:p14="http://schemas.microsoft.com/office/powerpoint/2010/main" val="18134987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3AB8F93-F0B3-4243-8459-74AF987266CC}"/>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6</a:t>
            </a:r>
            <a:r>
              <a:rPr lang="tr-TR" sz="2400" dirty="0"/>
              <a:t>. </a:t>
            </a:r>
            <a:r>
              <a:rPr lang="tr-TR" sz="2400" dirty="0" err="1"/>
              <a:t>Posyon</a:t>
            </a:r>
            <a:r>
              <a:rPr lang="tr-TR" sz="2400" dirty="0"/>
              <a:t> Şeklindeki İlaçlar</a:t>
            </a:r>
          </a:p>
        </p:txBody>
      </p:sp>
      <p:sp>
        <p:nvSpPr>
          <p:cNvPr id="3" name="İçerik Yer Tutucusu 2">
            <a:extLst>
              <a:ext uri="{FF2B5EF4-FFF2-40B4-BE49-F238E27FC236}">
                <a16:creationId xmlns:a16="http://schemas.microsoft.com/office/drawing/2014/main" xmlns="" id="{26AD9742-1A47-4639-962C-21DEFF627570}"/>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r>
              <a:rPr lang="tr-TR" sz="1600" dirty="0" smtClean="0"/>
              <a:t>İçeriğindeki </a:t>
            </a:r>
            <a:r>
              <a:rPr lang="tr-TR" sz="1600" dirty="0"/>
              <a:t>şeker oranı düşük olduğundan bakteri ve mantar üreyebilen sıvı ilaç formlarıdır. Kısa sürede bozulabileceğinden şişe açıldıktan sonra </a:t>
            </a:r>
            <a:r>
              <a:rPr lang="tr-TR" sz="1600" dirty="0">
                <a:solidFill>
                  <a:schemeClr val="accent2">
                    <a:lumMod val="75000"/>
                  </a:schemeClr>
                </a:solidFill>
              </a:rPr>
              <a:t>buzdolabında saklanmalıdır.</a:t>
            </a:r>
          </a:p>
        </p:txBody>
      </p:sp>
    </p:spTree>
    <p:extLst>
      <p:ext uri="{BB962C8B-B14F-4D97-AF65-F5344CB8AC3E}">
        <p14:creationId xmlns:p14="http://schemas.microsoft.com/office/powerpoint/2010/main" val="32316078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6C9328AF-339C-467C-9C49-A17FC8F888C7}"/>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7</a:t>
            </a:r>
            <a:r>
              <a:rPr lang="tr-TR" sz="2400" dirty="0"/>
              <a:t>. Gargara Şeklindeki İlaçlar</a:t>
            </a:r>
          </a:p>
        </p:txBody>
      </p:sp>
      <p:sp>
        <p:nvSpPr>
          <p:cNvPr id="3" name="İçerik Yer Tutucusu 2">
            <a:extLst>
              <a:ext uri="{FF2B5EF4-FFF2-40B4-BE49-F238E27FC236}">
                <a16:creationId xmlns:a16="http://schemas.microsoft.com/office/drawing/2014/main" xmlns="" id="{D983B6B3-127E-42DF-A437-D8225A039B2C}"/>
              </a:ext>
            </a:extLst>
          </p:cNvPr>
          <p:cNvSpPr>
            <a:spLocks noGrp="1"/>
          </p:cNvSpPr>
          <p:nvPr>
            <p:ph sz="half"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r>
              <a:rPr lang="tr-TR" sz="1600" dirty="0" smtClean="0"/>
              <a:t>Ağız </a:t>
            </a:r>
            <a:r>
              <a:rPr lang="tr-TR" sz="1600" dirty="0"/>
              <a:t>ve boğaz enfeksiyonunda ya da buralarda lokal </a:t>
            </a:r>
            <a:r>
              <a:rPr lang="tr-TR" sz="1600" dirty="0" err="1"/>
              <a:t>anestesi</a:t>
            </a:r>
            <a:r>
              <a:rPr lang="tr-TR" sz="1600" dirty="0"/>
              <a:t> oluşturmak için kullanılan sıvı ilaç formlarıdır.</a:t>
            </a:r>
          </a:p>
        </p:txBody>
      </p:sp>
      <p:pic>
        <p:nvPicPr>
          <p:cNvPr id="6" name="İçerik Yer Tutucusu 5" descr="şişe, oturma, yiyecek, tablo içeren bir resim&#10;&#10;Açıklama otomatik olarak oluşturuldu">
            <a:extLst>
              <a:ext uri="{FF2B5EF4-FFF2-40B4-BE49-F238E27FC236}">
                <a16:creationId xmlns:a16="http://schemas.microsoft.com/office/drawing/2014/main" xmlns="" id="{F6C0B70B-1CB0-4A14-9C14-C05935D47166}"/>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652054" y="2096294"/>
            <a:ext cx="2878750" cy="3454500"/>
          </a:xfrm>
        </p:spPr>
      </p:pic>
    </p:spTree>
    <p:extLst>
      <p:ext uri="{BB962C8B-B14F-4D97-AF65-F5344CB8AC3E}">
        <p14:creationId xmlns:p14="http://schemas.microsoft.com/office/powerpoint/2010/main" val="1384438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0BAECA7-E580-431B-AB1D-24FD53DC6D26}"/>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8</a:t>
            </a:r>
            <a:r>
              <a:rPr lang="tr-TR" sz="2400" dirty="0"/>
              <a:t>. Losyon Şeklindeki İlaçlar</a:t>
            </a:r>
          </a:p>
        </p:txBody>
      </p:sp>
      <p:sp>
        <p:nvSpPr>
          <p:cNvPr id="3" name="İçerik Yer Tutucusu 2">
            <a:extLst>
              <a:ext uri="{FF2B5EF4-FFF2-40B4-BE49-F238E27FC236}">
                <a16:creationId xmlns:a16="http://schemas.microsoft.com/office/drawing/2014/main" xmlns="" id="{8DDCBB5B-1D0F-454F-B9FD-1643240A0F24}"/>
              </a:ext>
            </a:extLst>
          </p:cNvPr>
          <p:cNvSpPr>
            <a:spLocks noGrp="1"/>
          </p:cNvSpPr>
          <p:nvPr>
            <p:ph sz="half"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endParaRPr lang="tr-TR" sz="1600" dirty="0"/>
          </a:p>
          <a:p>
            <a:r>
              <a:rPr lang="tr-TR" sz="1600" dirty="0" smtClean="0"/>
              <a:t>Cilde </a:t>
            </a:r>
            <a:r>
              <a:rPr lang="tr-TR" sz="1600" dirty="0"/>
              <a:t>haricen uygulanan solüsyon, süspansiyon ya da emülsiyon şeklindeki sıvı </a:t>
            </a:r>
            <a:r>
              <a:rPr lang="tr-TR" sz="1600" dirty="0" smtClean="0"/>
              <a:t>ilaçlardır.</a:t>
            </a:r>
            <a:endParaRPr lang="tr-TR" sz="1600" dirty="0"/>
          </a:p>
        </p:txBody>
      </p:sp>
      <p:pic>
        <p:nvPicPr>
          <p:cNvPr id="6" name="İçerik Yer Tutucusu 5" descr="losyon içeren bir resim&#10;&#10;Açıklama otomatik olarak oluşturuldu">
            <a:extLst>
              <a:ext uri="{FF2B5EF4-FFF2-40B4-BE49-F238E27FC236}">
                <a16:creationId xmlns:a16="http://schemas.microsoft.com/office/drawing/2014/main" xmlns="" id="{722CC2B8-476C-4B19-B76D-3AC398D66903}"/>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606771" y="1768807"/>
            <a:ext cx="3327391" cy="3557395"/>
          </a:xfrm>
        </p:spPr>
      </p:pic>
    </p:spTree>
    <p:extLst>
      <p:ext uri="{BB962C8B-B14F-4D97-AF65-F5344CB8AC3E}">
        <p14:creationId xmlns:p14="http://schemas.microsoft.com/office/powerpoint/2010/main" val="12896091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65D2036-40E5-447F-8BFE-50C1D7193C41}"/>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9</a:t>
            </a:r>
            <a:r>
              <a:rPr lang="tr-TR" sz="2400" dirty="0"/>
              <a:t>. Lavman Şeklindeki İlaçlar</a:t>
            </a:r>
          </a:p>
        </p:txBody>
      </p:sp>
      <p:sp>
        <p:nvSpPr>
          <p:cNvPr id="3" name="İçerik Yer Tutucusu 2">
            <a:extLst>
              <a:ext uri="{FF2B5EF4-FFF2-40B4-BE49-F238E27FC236}">
                <a16:creationId xmlns:a16="http://schemas.microsoft.com/office/drawing/2014/main" xmlns="" id="{5D277132-0C8A-47AF-9782-192BFD5630B2}"/>
              </a:ext>
            </a:extLst>
          </p:cNvPr>
          <p:cNvSpPr>
            <a:spLocks noGrp="1"/>
          </p:cNvSpPr>
          <p:nvPr>
            <p:ph sz="half" idx="1"/>
          </p:nvPr>
        </p:nvSpPr>
        <p:spPr>
          <a:xfrm>
            <a:off x="876836" y="1825625"/>
            <a:ext cx="5181600" cy="4351338"/>
          </a:xfrm>
        </p:spPr>
        <p:txBody>
          <a:bodyPr>
            <a:normAutofit/>
          </a:bodyPr>
          <a:lstStyle/>
          <a:p>
            <a:endParaRPr lang="tr-TR" sz="1600" dirty="0" smtClean="0">
              <a:solidFill>
                <a:srgbClr val="7030A0"/>
              </a:solidFill>
            </a:endParaRPr>
          </a:p>
          <a:p>
            <a:endParaRPr lang="tr-TR" sz="1600" dirty="0">
              <a:solidFill>
                <a:srgbClr val="7030A0"/>
              </a:solidFill>
            </a:endParaRPr>
          </a:p>
          <a:p>
            <a:endParaRPr lang="tr-TR" sz="1600" dirty="0" smtClean="0">
              <a:solidFill>
                <a:srgbClr val="7030A0"/>
              </a:solidFill>
            </a:endParaRPr>
          </a:p>
          <a:p>
            <a:endParaRPr lang="tr-TR" sz="1600" dirty="0">
              <a:solidFill>
                <a:srgbClr val="7030A0"/>
              </a:solidFill>
            </a:endParaRPr>
          </a:p>
          <a:p>
            <a:r>
              <a:rPr lang="tr-TR" sz="1600" dirty="0" err="1" smtClean="0">
                <a:solidFill>
                  <a:srgbClr val="7030A0"/>
                </a:solidFill>
              </a:rPr>
              <a:t>Rektal</a:t>
            </a:r>
            <a:r>
              <a:rPr lang="tr-TR" sz="1600" dirty="0" smtClean="0"/>
              <a:t> </a:t>
            </a:r>
            <a:r>
              <a:rPr lang="tr-TR" sz="1600" dirty="0"/>
              <a:t>yoldan besleyici sıvı vermek ya da bağırsağın </a:t>
            </a:r>
            <a:r>
              <a:rPr lang="tr-TR" sz="1600" dirty="0" smtClean="0"/>
              <a:t>boşaltılmasını </a:t>
            </a:r>
            <a:r>
              <a:rPr lang="tr-TR" sz="1600" dirty="0"/>
              <a:t>sağlamak amacıyla uygulanan solüsyon ya da süspansiyonlardır.</a:t>
            </a:r>
          </a:p>
          <a:p>
            <a:r>
              <a:rPr lang="tr-TR" sz="1600" dirty="0"/>
              <a:t>Hacimleri 1-20 ml olanlara </a:t>
            </a:r>
            <a:r>
              <a:rPr lang="tr-TR" sz="1600" dirty="0" err="1">
                <a:solidFill>
                  <a:schemeClr val="accent2">
                    <a:lumMod val="75000"/>
                  </a:schemeClr>
                </a:solidFill>
              </a:rPr>
              <a:t>mikroenema</a:t>
            </a:r>
            <a:r>
              <a:rPr lang="tr-TR" sz="1600" dirty="0"/>
              <a:t>, 100ml’ den fazla olanlara da </a:t>
            </a:r>
            <a:r>
              <a:rPr lang="tr-TR" sz="1600" dirty="0" err="1">
                <a:solidFill>
                  <a:schemeClr val="accent2">
                    <a:lumMod val="75000"/>
                  </a:schemeClr>
                </a:solidFill>
              </a:rPr>
              <a:t>makroenema</a:t>
            </a:r>
            <a:r>
              <a:rPr lang="tr-TR" sz="1600" dirty="0"/>
              <a:t>(lavman) denir.</a:t>
            </a:r>
          </a:p>
        </p:txBody>
      </p:sp>
      <p:pic>
        <p:nvPicPr>
          <p:cNvPr id="6" name="İçerik Yer Tutucusu 5" descr="kişisel bakım malzemeleri, losyon içeren bir resim&#10;&#10;Açıklama otomatik olarak oluşturuldu">
            <a:extLst>
              <a:ext uri="{FF2B5EF4-FFF2-40B4-BE49-F238E27FC236}">
                <a16:creationId xmlns:a16="http://schemas.microsoft.com/office/drawing/2014/main" xmlns="" id="{E3EAE19E-BD51-4C97-95C6-BEF63179176E}"/>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945860" y="1117642"/>
            <a:ext cx="3014059" cy="4617538"/>
          </a:xfrm>
        </p:spPr>
      </p:pic>
    </p:spTree>
    <p:extLst>
      <p:ext uri="{BB962C8B-B14F-4D97-AF65-F5344CB8AC3E}">
        <p14:creationId xmlns:p14="http://schemas.microsoft.com/office/powerpoint/2010/main" val="22349559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4062FC3-E1BB-4077-9726-34EAE6FF0C1D}"/>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10</a:t>
            </a:r>
            <a:r>
              <a:rPr lang="tr-TR" sz="2400" dirty="0"/>
              <a:t>. </a:t>
            </a:r>
            <a:r>
              <a:rPr lang="tr-TR" sz="2400" dirty="0" err="1"/>
              <a:t>Dekoksiyon</a:t>
            </a:r>
            <a:r>
              <a:rPr lang="tr-TR" sz="2400" dirty="0"/>
              <a:t> Şeklindeki İlaçlar</a:t>
            </a:r>
          </a:p>
        </p:txBody>
      </p:sp>
      <p:sp>
        <p:nvSpPr>
          <p:cNvPr id="3" name="İçerik Yer Tutucusu 2">
            <a:extLst>
              <a:ext uri="{FF2B5EF4-FFF2-40B4-BE49-F238E27FC236}">
                <a16:creationId xmlns:a16="http://schemas.microsoft.com/office/drawing/2014/main" xmlns="" id="{8F9BD341-8B08-4117-82EE-DAAB4EED34F0}"/>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r>
              <a:rPr lang="tr-TR" sz="1600" dirty="0" smtClean="0"/>
              <a:t>Bitkisel </a:t>
            </a:r>
            <a:r>
              <a:rPr lang="tr-TR" sz="1600" dirty="0"/>
              <a:t>ilacın 30 dakika kadar su içinde kaynatılması ve sonra süzülmesiyle elde edilir.</a:t>
            </a:r>
          </a:p>
        </p:txBody>
      </p:sp>
    </p:spTree>
    <p:extLst>
      <p:ext uri="{BB962C8B-B14F-4D97-AF65-F5344CB8AC3E}">
        <p14:creationId xmlns:p14="http://schemas.microsoft.com/office/powerpoint/2010/main" val="19051672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xmlns="" id="{F48B1AE9-B1EA-4AEC-8EBC-8D9302E01B2E}"/>
              </a:ext>
            </a:extLst>
          </p:cNvPr>
          <p:cNvSpPr>
            <a:spLocks noGrp="1"/>
          </p:cNvSpPr>
          <p:nvPr>
            <p:ph type="title"/>
          </p:nvPr>
        </p:nvSpPr>
        <p:spPr/>
        <p:txBody>
          <a:bodyPr>
            <a:normAutofit fontScale="90000"/>
          </a:bodyPr>
          <a:lstStyle/>
          <a:p>
            <a:r>
              <a:rPr lang="tr-TR" sz="2400" dirty="0" smtClean="0">
                <a:solidFill>
                  <a:schemeClr val="accent3">
                    <a:lumMod val="75000"/>
                  </a:schemeClr>
                </a:solidFill>
              </a:rPr>
              <a:t/>
            </a:r>
            <a:br>
              <a:rPr lang="tr-TR" sz="2400" dirty="0" smtClean="0">
                <a:solidFill>
                  <a:schemeClr val="accent3">
                    <a:lumMod val="75000"/>
                  </a:schemeClr>
                </a:solidFill>
              </a:rPr>
            </a:br>
            <a:r>
              <a:rPr lang="tr-TR" sz="2400" dirty="0">
                <a:solidFill>
                  <a:schemeClr val="accent3">
                    <a:lumMod val="75000"/>
                  </a:schemeClr>
                </a:solidFill>
              </a:rPr>
              <a:t/>
            </a:r>
            <a:br>
              <a:rPr lang="tr-TR" sz="2400" dirty="0">
                <a:solidFill>
                  <a:schemeClr val="accent3">
                    <a:lumMod val="75000"/>
                  </a:schemeClr>
                </a:solidFill>
              </a:rPr>
            </a:br>
            <a:r>
              <a:rPr lang="tr-TR" sz="2400" dirty="0" smtClean="0">
                <a:solidFill>
                  <a:schemeClr val="accent3">
                    <a:lumMod val="75000"/>
                  </a:schemeClr>
                </a:solidFill>
              </a:rPr>
              <a:t/>
            </a:r>
            <a:br>
              <a:rPr lang="tr-TR" sz="2400" dirty="0" smtClean="0">
                <a:solidFill>
                  <a:schemeClr val="accent3">
                    <a:lumMod val="75000"/>
                  </a:schemeClr>
                </a:solidFill>
              </a:rPr>
            </a:br>
            <a:r>
              <a:rPr lang="tr-TR" sz="2400" dirty="0">
                <a:solidFill>
                  <a:schemeClr val="accent3">
                    <a:lumMod val="75000"/>
                  </a:schemeClr>
                </a:solidFill>
              </a:rPr>
              <a:t/>
            </a:r>
            <a:br>
              <a:rPr lang="tr-TR" sz="2400" dirty="0">
                <a:solidFill>
                  <a:schemeClr val="accent3">
                    <a:lumMod val="75000"/>
                  </a:schemeClr>
                </a:solidFill>
              </a:rPr>
            </a:br>
            <a:r>
              <a:rPr lang="tr-TR" sz="2400" dirty="0" smtClean="0">
                <a:solidFill>
                  <a:schemeClr val="accent3">
                    <a:lumMod val="75000"/>
                  </a:schemeClr>
                </a:solidFill>
              </a:rPr>
              <a:t/>
            </a:r>
            <a:br>
              <a:rPr lang="tr-TR" sz="2400" dirty="0" smtClean="0">
                <a:solidFill>
                  <a:schemeClr val="accent3">
                    <a:lumMod val="75000"/>
                  </a:schemeClr>
                </a:solidFill>
              </a:rPr>
            </a:br>
            <a:r>
              <a:rPr lang="tr-TR" sz="2400" dirty="0">
                <a:solidFill>
                  <a:schemeClr val="accent3">
                    <a:lumMod val="75000"/>
                  </a:schemeClr>
                </a:solidFill>
              </a:rPr>
              <a:t/>
            </a:r>
            <a:br>
              <a:rPr lang="tr-TR" sz="2400" dirty="0">
                <a:solidFill>
                  <a:schemeClr val="accent3">
                    <a:lumMod val="75000"/>
                  </a:schemeClr>
                </a:solidFill>
              </a:rPr>
            </a:br>
            <a:r>
              <a:rPr lang="tr-TR" sz="2400" dirty="0" smtClean="0">
                <a:solidFill>
                  <a:schemeClr val="accent3">
                    <a:lumMod val="75000"/>
                  </a:schemeClr>
                </a:solidFill>
              </a:rPr>
              <a:t/>
            </a:r>
            <a:br>
              <a:rPr lang="tr-TR" sz="2400" dirty="0" smtClean="0">
                <a:solidFill>
                  <a:schemeClr val="accent3">
                    <a:lumMod val="75000"/>
                  </a:schemeClr>
                </a:solidFill>
              </a:rPr>
            </a:br>
            <a:r>
              <a:rPr lang="tr-TR" sz="2400" dirty="0">
                <a:solidFill>
                  <a:schemeClr val="accent3">
                    <a:lumMod val="75000"/>
                  </a:schemeClr>
                </a:solidFill>
              </a:rPr>
              <a:t/>
            </a:r>
            <a:br>
              <a:rPr lang="tr-TR" sz="2400" dirty="0">
                <a:solidFill>
                  <a:schemeClr val="accent3">
                    <a:lumMod val="75000"/>
                  </a:schemeClr>
                </a:solidFill>
              </a:rPr>
            </a:br>
            <a:r>
              <a:rPr lang="tr-TR" sz="2400" dirty="0" smtClean="0">
                <a:solidFill>
                  <a:schemeClr val="accent3">
                    <a:lumMod val="75000"/>
                  </a:schemeClr>
                </a:solidFill>
              </a:rPr>
              <a:t/>
            </a:r>
            <a:br>
              <a:rPr lang="tr-TR" sz="2400" dirty="0" smtClean="0">
                <a:solidFill>
                  <a:schemeClr val="accent3">
                    <a:lumMod val="75000"/>
                  </a:schemeClr>
                </a:solidFill>
              </a:rPr>
            </a:br>
            <a:r>
              <a:rPr lang="tr-TR" sz="2400" dirty="0">
                <a:solidFill>
                  <a:schemeClr val="accent3">
                    <a:lumMod val="75000"/>
                  </a:schemeClr>
                </a:solidFill>
              </a:rPr>
              <a:t/>
            </a:r>
            <a:br>
              <a:rPr lang="tr-TR" sz="2400" dirty="0">
                <a:solidFill>
                  <a:schemeClr val="accent3">
                    <a:lumMod val="75000"/>
                  </a:schemeClr>
                </a:solidFill>
              </a:rPr>
            </a:br>
            <a:r>
              <a:rPr lang="tr-TR" sz="2400" dirty="0" smtClean="0">
                <a:solidFill>
                  <a:schemeClr val="accent3">
                    <a:lumMod val="75000"/>
                  </a:schemeClr>
                </a:solidFill>
              </a:rPr>
              <a:t/>
            </a:r>
            <a:br>
              <a:rPr lang="tr-TR" sz="2400" dirty="0" smtClean="0">
                <a:solidFill>
                  <a:schemeClr val="accent3">
                    <a:lumMod val="75000"/>
                  </a:schemeClr>
                </a:solidFill>
              </a:rPr>
            </a:br>
            <a:r>
              <a:rPr lang="tr-TR" sz="2400" dirty="0">
                <a:solidFill>
                  <a:schemeClr val="accent3">
                    <a:lumMod val="75000"/>
                  </a:schemeClr>
                </a:solidFill>
              </a:rPr>
              <a:t/>
            </a:r>
            <a:br>
              <a:rPr lang="tr-TR" sz="2400" dirty="0">
                <a:solidFill>
                  <a:schemeClr val="accent3">
                    <a:lumMod val="75000"/>
                  </a:schemeClr>
                </a:solidFill>
              </a:rPr>
            </a:br>
            <a:r>
              <a:rPr lang="tr-TR" sz="2400" dirty="0" smtClean="0">
                <a:solidFill>
                  <a:schemeClr val="accent3">
                    <a:lumMod val="75000"/>
                  </a:schemeClr>
                </a:solidFill>
              </a:rPr>
              <a:t/>
            </a:r>
            <a:br>
              <a:rPr lang="tr-TR" sz="2400" dirty="0" smtClean="0">
                <a:solidFill>
                  <a:schemeClr val="accent3">
                    <a:lumMod val="75000"/>
                  </a:schemeClr>
                </a:solidFill>
              </a:rPr>
            </a:br>
            <a:r>
              <a:rPr lang="tr-TR" sz="2400" dirty="0" smtClean="0">
                <a:solidFill>
                  <a:schemeClr val="accent3">
                    <a:lumMod val="75000"/>
                  </a:schemeClr>
                </a:solidFill>
              </a:rPr>
              <a:t>Bazı </a:t>
            </a:r>
            <a:r>
              <a:rPr lang="tr-TR" sz="2400" dirty="0">
                <a:solidFill>
                  <a:schemeClr val="accent3">
                    <a:lumMod val="75000"/>
                  </a:schemeClr>
                </a:solidFill>
              </a:rPr>
              <a:t>Notlar:</a:t>
            </a:r>
          </a:p>
        </p:txBody>
      </p:sp>
      <p:sp>
        <p:nvSpPr>
          <p:cNvPr id="6" name="İçerik Yer Tutucusu 5">
            <a:extLst>
              <a:ext uri="{FF2B5EF4-FFF2-40B4-BE49-F238E27FC236}">
                <a16:creationId xmlns:a16="http://schemas.microsoft.com/office/drawing/2014/main" xmlns="" id="{44DEB194-E0F6-4343-83E1-B3E141985918}"/>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r>
              <a:rPr lang="tr-TR" sz="1600" dirty="0" smtClean="0"/>
              <a:t>Sıvı </a:t>
            </a:r>
            <a:r>
              <a:rPr lang="tr-TR" sz="1600" dirty="0" err="1"/>
              <a:t>farmasötik</a:t>
            </a:r>
            <a:r>
              <a:rPr lang="tr-TR" sz="1600" dirty="0"/>
              <a:t> şekillerin ambalajlanması ve taşınması </a:t>
            </a:r>
            <a:r>
              <a:rPr lang="tr-TR" sz="1600" dirty="0">
                <a:solidFill>
                  <a:schemeClr val="accent2">
                    <a:lumMod val="75000"/>
                  </a:schemeClr>
                </a:solidFill>
              </a:rPr>
              <a:t>daha masraflıdır.</a:t>
            </a:r>
          </a:p>
          <a:p>
            <a:r>
              <a:rPr lang="tr-TR" sz="1600" dirty="0"/>
              <a:t>Bazı ilaçların su içinde hazırlandıklarında bozulmadan stabil kalmaları </a:t>
            </a:r>
            <a:r>
              <a:rPr lang="tr-TR" sz="1600" dirty="0">
                <a:solidFill>
                  <a:schemeClr val="accent2">
                    <a:lumMod val="75000"/>
                  </a:schemeClr>
                </a:solidFill>
              </a:rPr>
              <a:t>zordur</a:t>
            </a:r>
            <a:r>
              <a:rPr lang="tr-TR" sz="1600" dirty="0"/>
              <a:t>.</a:t>
            </a:r>
          </a:p>
        </p:txBody>
      </p:sp>
    </p:spTree>
    <p:extLst>
      <p:ext uri="{BB962C8B-B14F-4D97-AF65-F5344CB8AC3E}">
        <p14:creationId xmlns:p14="http://schemas.microsoft.com/office/powerpoint/2010/main" val="17838264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BAB6C29-6F1E-4D34-ADA8-52D345EE67D4}"/>
              </a:ext>
            </a:extLst>
          </p:cNvPr>
          <p:cNvSpPr>
            <a:spLocks noGrp="1"/>
          </p:cNvSpPr>
          <p:nvPr>
            <p:ph type="title"/>
          </p:nvPr>
        </p:nvSpPr>
        <p:spPr/>
        <p:txBody>
          <a:bodyPr>
            <a:normAutofit/>
          </a:bodyPr>
          <a:lstStyle/>
          <a:p>
            <a:pPr algn="ctr"/>
            <a:r>
              <a:rPr lang="tr-TR" sz="2400" dirty="0">
                <a:solidFill>
                  <a:srgbClr val="002060"/>
                </a:solidFill>
              </a:rPr>
              <a:t>KATI İLAÇ ŞEKİLLERİ</a:t>
            </a:r>
          </a:p>
        </p:txBody>
      </p:sp>
      <p:sp>
        <p:nvSpPr>
          <p:cNvPr id="3" name="İçerik Yer Tutucusu 2">
            <a:extLst>
              <a:ext uri="{FF2B5EF4-FFF2-40B4-BE49-F238E27FC236}">
                <a16:creationId xmlns:a16="http://schemas.microsoft.com/office/drawing/2014/main" xmlns="" id="{F27EBE92-D464-4DE8-BA97-5FE268489861}"/>
              </a:ext>
            </a:extLst>
          </p:cNvPr>
          <p:cNvSpPr>
            <a:spLocks noGrp="1"/>
          </p:cNvSpPr>
          <p:nvPr>
            <p:ph idx="1"/>
          </p:nvPr>
        </p:nvSpPr>
        <p:spPr/>
        <p:txBody>
          <a:bodyPr>
            <a:normAutofit/>
          </a:bodyPr>
          <a:lstStyle/>
          <a:p>
            <a:pPr marL="0" indent="0">
              <a:buNone/>
            </a:pPr>
            <a:r>
              <a:rPr lang="tr-TR" sz="1600" dirty="0"/>
              <a:t>1. Toz</a:t>
            </a:r>
          </a:p>
          <a:p>
            <a:pPr marL="0" indent="0">
              <a:buNone/>
            </a:pPr>
            <a:r>
              <a:rPr lang="tr-TR" sz="1600" dirty="0"/>
              <a:t>2. Paket</a:t>
            </a:r>
          </a:p>
          <a:p>
            <a:pPr marL="0" indent="0">
              <a:buNone/>
            </a:pPr>
            <a:r>
              <a:rPr lang="tr-TR" sz="1600" dirty="0"/>
              <a:t>3. Kapsül</a:t>
            </a:r>
          </a:p>
          <a:p>
            <a:pPr marL="0" indent="0">
              <a:buNone/>
            </a:pPr>
            <a:r>
              <a:rPr lang="tr-TR" sz="1600" dirty="0"/>
              <a:t>4. Kaşe</a:t>
            </a:r>
          </a:p>
          <a:p>
            <a:pPr marL="0" indent="0">
              <a:buNone/>
            </a:pPr>
            <a:r>
              <a:rPr lang="tr-TR" sz="1600" dirty="0"/>
              <a:t>5. Tablet(komprime )</a:t>
            </a:r>
          </a:p>
          <a:p>
            <a:pPr marL="0" indent="0">
              <a:buNone/>
            </a:pPr>
            <a:r>
              <a:rPr lang="tr-TR" sz="1600" dirty="0"/>
              <a:t>6. Draje</a:t>
            </a:r>
          </a:p>
          <a:p>
            <a:pPr marL="0" indent="0">
              <a:buNone/>
            </a:pPr>
            <a:r>
              <a:rPr lang="tr-TR" sz="1600" dirty="0"/>
              <a:t>7. </a:t>
            </a:r>
            <a:r>
              <a:rPr lang="tr-TR" sz="1600" dirty="0" err="1"/>
              <a:t>Pilül</a:t>
            </a:r>
            <a:endParaRPr lang="tr-TR" sz="1600" dirty="0"/>
          </a:p>
          <a:p>
            <a:pPr marL="0" indent="0">
              <a:buNone/>
            </a:pPr>
            <a:r>
              <a:rPr lang="tr-TR" sz="1600" dirty="0"/>
              <a:t>8. </a:t>
            </a:r>
            <a:r>
              <a:rPr lang="tr-TR" sz="1600" dirty="0" err="1" smtClean="0"/>
              <a:t>Supozituvar</a:t>
            </a:r>
            <a:endParaRPr lang="tr-TR" sz="1600" dirty="0"/>
          </a:p>
          <a:p>
            <a:pPr marL="0" indent="0">
              <a:buNone/>
            </a:pPr>
            <a:r>
              <a:rPr lang="tr-TR" sz="1600" dirty="0"/>
              <a:t>9. Sabunlar</a:t>
            </a:r>
          </a:p>
          <a:p>
            <a:endParaRPr lang="tr-TR" dirty="0"/>
          </a:p>
        </p:txBody>
      </p:sp>
    </p:spTree>
    <p:extLst>
      <p:ext uri="{BB962C8B-B14F-4D97-AF65-F5344CB8AC3E}">
        <p14:creationId xmlns:p14="http://schemas.microsoft.com/office/powerpoint/2010/main" val="9045956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85943DE-90E2-4CB9-A25E-175EB954DC88}"/>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r>
              <a:rPr lang="tr-TR" sz="1600" dirty="0" smtClean="0"/>
              <a:t>Sıvı </a:t>
            </a:r>
            <a:r>
              <a:rPr lang="tr-TR" sz="1600" dirty="0"/>
              <a:t>ilaçlar enjektör, damlalık, kaşık vb. ile uygulandıklarından </a:t>
            </a:r>
            <a:r>
              <a:rPr lang="tr-TR" sz="1600" dirty="0">
                <a:solidFill>
                  <a:schemeClr val="accent2">
                    <a:lumMod val="75000"/>
                  </a:schemeClr>
                </a:solidFill>
              </a:rPr>
              <a:t>, katılara göre sıvılarda </a:t>
            </a:r>
            <a:r>
              <a:rPr lang="tr-TR" sz="1600" dirty="0" err="1">
                <a:solidFill>
                  <a:schemeClr val="accent2">
                    <a:lumMod val="75000"/>
                  </a:schemeClr>
                </a:solidFill>
              </a:rPr>
              <a:t>dozlam</a:t>
            </a:r>
            <a:r>
              <a:rPr lang="tr-TR" sz="1600" dirty="0">
                <a:solidFill>
                  <a:schemeClr val="accent2">
                    <a:lumMod val="75000"/>
                  </a:schemeClr>
                </a:solidFill>
              </a:rPr>
              <a:t> hatası daha fazla olabilmektedir.</a:t>
            </a:r>
          </a:p>
        </p:txBody>
      </p:sp>
    </p:spTree>
    <p:extLst>
      <p:ext uri="{BB962C8B-B14F-4D97-AF65-F5344CB8AC3E}">
        <p14:creationId xmlns:p14="http://schemas.microsoft.com/office/powerpoint/2010/main" val="2077336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76B09A4-9F5B-4AFB-8ED0-E4901F0F691A}"/>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r>
              <a:rPr lang="tr-TR" sz="1600" dirty="0" smtClean="0"/>
              <a:t>Sıvı </a:t>
            </a:r>
            <a:r>
              <a:rPr lang="tr-TR" sz="1600" dirty="0"/>
              <a:t>ilaçların hoşa gitmeyen tat ve kokularını maskelemek katılara göre daha zordur.</a:t>
            </a:r>
          </a:p>
        </p:txBody>
      </p:sp>
    </p:spTree>
    <p:extLst>
      <p:ext uri="{BB962C8B-B14F-4D97-AF65-F5344CB8AC3E}">
        <p14:creationId xmlns:p14="http://schemas.microsoft.com/office/powerpoint/2010/main" val="38024791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8DCD700D-4EA6-4E3D-9966-A913D85E91E5}"/>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pPr marL="0" indent="0">
              <a:buNone/>
            </a:pPr>
            <a:endParaRPr lang="tr-TR" sz="1600" dirty="0" smtClean="0"/>
          </a:p>
          <a:p>
            <a:r>
              <a:rPr lang="tr-TR" sz="1600" dirty="0" smtClean="0"/>
              <a:t>Mide </a:t>
            </a:r>
            <a:r>
              <a:rPr lang="tr-TR" sz="1600" dirty="0"/>
              <a:t>asidinden çabuk etkilenen bazı ilaçlar </a:t>
            </a:r>
            <a:r>
              <a:rPr lang="tr-TR" sz="1600" dirty="0" err="1">
                <a:solidFill>
                  <a:srgbClr val="FF0000"/>
                </a:solidFill>
              </a:rPr>
              <a:t>keratin</a:t>
            </a:r>
            <a:r>
              <a:rPr lang="tr-TR" sz="1600" dirty="0"/>
              <a:t> gibi dayanıklı maddelerle kaplanarak katı ilaç şekline getirilebilirler. </a:t>
            </a:r>
          </a:p>
          <a:p>
            <a:r>
              <a:rPr lang="tr-TR" sz="1600" dirty="0"/>
              <a:t>Bunlara bağırsakta açıldıklarından </a:t>
            </a:r>
            <a:r>
              <a:rPr lang="tr-TR" sz="1600" dirty="0">
                <a:solidFill>
                  <a:schemeClr val="accent2">
                    <a:lumMod val="75000"/>
                  </a:schemeClr>
                </a:solidFill>
              </a:rPr>
              <a:t>bağırsak kaplamalı ilaçlar </a:t>
            </a:r>
            <a:r>
              <a:rPr lang="tr-TR" sz="1600" dirty="0"/>
              <a:t>adı verilir.</a:t>
            </a:r>
          </a:p>
        </p:txBody>
      </p:sp>
    </p:spTree>
    <p:extLst>
      <p:ext uri="{BB962C8B-B14F-4D97-AF65-F5344CB8AC3E}">
        <p14:creationId xmlns:p14="http://schemas.microsoft.com/office/powerpoint/2010/main" val="305960793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35856AF-49AD-47F7-A0D8-291F37DB2EAA}"/>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r>
              <a:rPr lang="tr-TR" sz="1600" dirty="0" smtClean="0"/>
              <a:t>Bağırsakta </a:t>
            </a:r>
            <a:r>
              <a:rPr lang="tr-TR" sz="1600" dirty="0"/>
              <a:t>açılan kaplamalı dışında, hemen salıveren (bayağı), </a:t>
            </a:r>
            <a:r>
              <a:rPr lang="tr-TR" sz="1600" dirty="0" err="1"/>
              <a:t>modifiye</a:t>
            </a:r>
            <a:r>
              <a:rPr lang="tr-TR" sz="1600" dirty="0"/>
              <a:t> salıveren ( sürekli, yavaş, gecikmeli) diye adlandırılan </a:t>
            </a:r>
            <a:r>
              <a:rPr lang="tr-TR" sz="1600" dirty="0">
                <a:solidFill>
                  <a:schemeClr val="accent2">
                    <a:lumMod val="75000"/>
                  </a:schemeClr>
                </a:solidFill>
              </a:rPr>
              <a:t>özel </a:t>
            </a:r>
            <a:r>
              <a:rPr lang="tr-TR" sz="1600" dirty="0" err="1">
                <a:solidFill>
                  <a:schemeClr val="accent2">
                    <a:lumMod val="75000"/>
                  </a:schemeClr>
                </a:solidFill>
              </a:rPr>
              <a:t>farmasötik</a:t>
            </a:r>
            <a:r>
              <a:rPr lang="tr-TR" sz="1600" dirty="0">
                <a:solidFill>
                  <a:schemeClr val="accent2">
                    <a:lumMod val="75000"/>
                  </a:schemeClr>
                </a:solidFill>
              </a:rPr>
              <a:t> şekiller </a:t>
            </a:r>
            <a:r>
              <a:rPr lang="tr-TR" sz="1600" dirty="0"/>
              <a:t>de bulunmaktadır.</a:t>
            </a:r>
          </a:p>
        </p:txBody>
      </p:sp>
    </p:spTree>
    <p:extLst>
      <p:ext uri="{BB962C8B-B14F-4D97-AF65-F5344CB8AC3E}">
        <p14:creationId xmlns:p14="http://schemas.microsoft.com/office/powerpoint/2010/main" val="33156506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65C50060-9229-4DDE-805B-3A3D34C02ED7}"/>
              </a:ext>
            </a:extLst>
          </p:cNvPr>
          <p:cNvSpPr>
            <a:spLocks noGrp="1"/>
          </p:cNvSpPr>
          <p:nvPr>
            <p:ph type="title"/>
          </p:nvPr>
        </p:nvSpPr>
        <p:spPr/>
        <p:txBody>
          <a:bodyPr>
            <a:normAutofit/>
          </a:bodyPr>
          <a:lstStyle/>
          <a:p>
            <a:pPr algn="ctr"/>
            <a:r>
              <a:rPr lang="tr-TR" sz="2400" dirty="0">
                <a:solidFill>
                  <a:srgbClr val="00B050"/>
                </a:solidFill>
              </a:rPr>
              <a:t>YARI- KATI İLAÇ ŞEKİLLERİ</a:t>
            </a:r>
          </a:p>
        </p:txBody>
      </p:sp>
      <p:sp>
        <p:nvSpPr>
          <p:cNvPr id="5" name="İçerik Yer Tutucusu 4">
            <a:extLst>
              <a:ext uri="{FF2B5EF4-FFF2-40B4-BE49-F238E27FC236}">
                <a16:creationId xmlns:a16="http://schemas.microsoft.com/office/drawing/2014/main" xmlns="" id="{A98384CF-CF20-4073-9F16-3C0DCCC3A6EF}"/>
              </a:ext>
            </a:extLst>
          </p:cNvPr>
          <p:cNvSpPr>
            <a:spLocks noGrp="1"/>
          </p:cNvSpPr>
          <p:nvPr>
            <p:ph idx="1"/>
          </p:nvPr>
        </p:nvSpPr>
        <p:spPr/>
        <p:txBody>
          <a:bodyPr>
            <a:normAutofit/>
          </a:bodyPr>
          <a:lstStyle/>
          <a:p>
            <a:pPr marL="0" indent="0">
              <a:buNone/>
            </a:pPr>
            <a:endParaRPr lang="tr-TR" sz="1600" dirty="0" smtClean="0"/>
          </a:p>
          <a:p>
            <a:pPr marL="0" indent="0">
              <a:buNone/>
            </a:pPr>
            <a:endParaRPr lang="tr-TR" sz="1600" dirty="0"/>
          </a:p>
          <a:p>
            <a:pPr marL="0" indent="0">
              <a:buNone/>
            </a:pPr>
            <a:r>
              <a:rPr lang="tr-TR" sz="1600" dirty="0" smtClean="0"/>
              <a:t>1</a:t>
            </a:r>
            <a:r>
              <a:rPr lang="tr-TR" sz="1600" dirty="0"/>
              <a:t>. Pomat( merhem) ve Krem</a:t>
            </a:r>
          </a:p>
          <a:p>
            <a:pPr marL="0" indent="0">
              <a:buNone/>
            </a:pPr>
            <a:r>
              <a:rPr lang="tr-TR" sz="1600" dirty="0"/>
              <a:t>2. Pat (macun) </a:t>
            </a:r>
          </a:p>
          <a:p>
            <a:pPr marL="0" indent="0">
              <a:buNone/>
            </a:pPr>
            <a:r>
              <a:rPr lang="tr-TR" sz="1600" dirty="0"/>
              <a:t>3. Lapa</a:t>
            </a:r>
          </a:p>
          <a:p>
            <a:pPr marL="0" indent="0">
              <a:buNone/>
            </a:pPr>
            <a:r>
              <a:rPr lang="tr-TR" sz="1600" dirty="0"/>
              <a:t>4. Yakı</a:t>
            </a:r>
          </a:p>
          <a:p>
            <a:pPr marL="0" indent="0">
              <a:buNone/>
            </a:pPr>
            <a:r>
              <a:rPr lang="tr-TR" sz="1600" dirty="0"/>
              <a:t>5. </a:t>
            </a:r>
            <a:r>
              <a:rPr lang="tr-TR" sz="1600" dirty="0" err="1"/>
              <a:t>Transdermal</a:t>
            </a:r>
            <a:r>
              <a:rPr lang="tr-TR" sz="1600" dirty="0"/>
              <a:t> </a:t>
            </a:r>
            <a:r>
              <a:rPr lang="tr-TR" sz="1600" dirty="0" err="1"/>
              <a:t>Terapötik</a:t>
            </a:r>
            <a:r>
              <a:rPr lang="tr-TR" sz="1600" dirty="0"/>
              <a:t> Sistem (TTS)</a:t>
            </a:r>
          </a:p>
        </p:txBody>
      </p:sp>
    </p:spTree>
    <p:extLst>
      <p:ext uri="{BB962C8B-B14F-4D97-AF65-F5344CB8AC3E}">
        <p14:creationId xmlns:p14="http://schemas.microsoft.com/office/powerpoint/2010/main" val="12448446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B1D49EF-52A8-4FB0-99A0-C95BFAC5B9AB}"/>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1</a:t>
            </a:r>
            <a:r>
              <a:rPr lang="tr-TR" sz="2400" dirty="0"/>
              <a:t>. Pomat(Merhem ) ve Krem</a:t>
            </a:r>
          </a:p>
        </p:txBody>
      </p:sp>
      <p:sp>
        <p:nvSpPr>
          <p:cNvPr id="3" name="İçerik Yer Tutucusu 2">
            <a:extLst>
              <a:ext uri="{FF2B5EF4-FFF2-40B4-BE49-F238E27FC236}">
                <a16:creationId xmlns:a16="http://schemas.microsoft.com/office/drawing/2014/main" xmlns="" id="{96F6AE45-F2A6-4B8F-ACE2-CD40E3583017}"/>
              </a:ext>
            </a:extLst>
          </p:cNvPr>
          <p:cNvSpPr>
            <a:spLocks noGrp="1"/>
          </p:cNvSpPr>
          <p:nvPr>
            <p:ph sz="half" idx="1"/>
          </p:nvPr>
        </p:nvSpPr>
        <p:spPr>
          <a:xfrm>
            <a:off x="902594" y="1915777"/>
            <a:ext cx="5181600" cy="4351338"/>
          </a:xfrm>
        </p:spPr>
        <p:txBody>
          <a:bodyPr>
            <a:normAutofit/>
          </a:bodyPr>
          <a:lstStyle/>
          <a:p>
            <a:endParaRPr lang="tr-TR" sz="1600" dirty="0" smtClean="0"/>
          </a:p>
          <a:p>
            <a:endParaRPr lang="tr-TR" sz="1600" dirty="0"/>
          </a:p>
          <a:p>
            <a:endParaRPr lang="tr-TR" sz="1600" dirty="0" smtClean="0"/>
          </a:p>
          <a:p>
            <a:endParaRPr lang="tr-TR" sz="1600" dirty="0"/>
          </a:p>
          <a:p>
            <a:pPr marL="0" indent="0">
              <a:buNone/>
            </a:pPr>
            <a:endParaRPr lang="tr-TR" sz="1600" dirty="0"/>
          </a:p>
          <a:p>
            <a:r>
              <a:rPr lang="tr-TR" sz="1600" dirty="0" smtClean="0"/>
              <a:t>Vazelin</a:t>
            </a:r>
            <a:r>
              <a:rPr lang="tr-TR" sz="1600" dirty="0"/>
              <a:t>, lanolin, parafin, balmumu ve domuz yağı gibi sıvılarda etken maddenin karıştırılmasıyla elde edilirler.</a:t>
            </a:r>
          </a:p>
          <a:p>
            <a:r>
              <a:rPr lang="tr-TR" sz="1600" dirty="0"/>
              <a:t>Cilde ya da mukozalara uygulanırlar.</a:t>
            </a:r>
          </a:p>
          <a:p>
            <a:r>
              <a:rPr lang="tr-TR" sz="1600" dirty="0"/>
              <a:t>Kremde yağ içeriği daha azdır.</a:t>
            </a:r>
          </a:p>
        </p:txBody>
      </p:sp>
      <p:pic>
        <p:nvPicPr>
          <p:cNvPr id="6" name="İçerik Yer Tutucusu 5">
            <a:extLst>
              <a:ext uri="{FF2B5EF4-FFF2-40B4-BE49-F238E27FC236}">
                <a16:creationId xmlns:a16="http://schemas.microsoft.com/office/drawing/2014/main" xmlns="" id="{8B5E2D73-7EE8-4A0A-8DBF-A28701D94336}"/>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6172200" y="2705894"/>
            <a:ext cx="5181600" cy="2590800"/>
          </a:xfrm>
        </p:spPr>
      </p:pic>
    </p:spTree>
    <p:extLst>
      <p:ext uri="{BB962C8B-B14F-4D97-AF65-F5344CB8AC3E}">
        <p14:creationId xmlns:p14="http://schemas.microsoft.com/office/powerpoint/2010/main" val="19593389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0B9AE07-5CD4-420E-916A-A6BAC9D17FA4}"/>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2</a:t>
            </a:r>
            <a:r>
              <a:rPr lang="tr-TR" sz="2400" dirty="0"/>
              <a:t>. Pat( macun) </a:t>
            </a:r>
          </a:p>
        </p:txBody>
      </p:sp>
      <p:sp>
        <p:nvSpPr>
          <p:cNvPr id="3" name="İçerik Yer Tutucusu 2">
            <a:extLst>
              <a:ext uri="{FF2B5EF4-FFF2-40B4-BE49-F238E27FC236}">
                <a16:creationId xmlns:a16="http://schemas.microsoft.com/office/drawing/2014/main" xmlns="" id="{480538AC-1CAE-4769-B19E-1D4C57E3CBAE}"/>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r>
              <a:rPr lang="tr-TR" sz="1600" dirty="0" smtClean="0"/>
              <a:t>Pomada </a:t>
            </a:r>
            <a:r>
              <a:rPr lang="tr-TR" sz="1600" dirty="0"/>
              <a:t>talk katılmasıyla hazırlanan daha sert şeklidir.</a:t>
            </a:r>
          </a:p>
        </p:txBody>
      </p:sp>
    </p:spTree>
    <p:extLst>
      <p:ext uri="{BB962C8B-B14F-4D97-AF65-F5344CB8AC3E}">
        <p14:creationId xmlns:p14="http://schemas.microsoft.com/office/powerpoint/2010/main" val="351581919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0C3338B-9D0C-44B7-837B-B1D7F0942A57}"/>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3</a:t>
            </a:r>
            <a:r>
              <a:rPr lang="tr-TR" sz="2400" dirty="0"/>
              <a:t>. Lapa </a:t>
            </a:r>
          </a:p>
        </p:txBody>
      </p:sp>
      <p:sp>
        <p:nvSpPr>
          <p:cNvPr id="3" name="İçerik Yer Tutucusu 2">
            <a:extLst>
              <a:ext uri="{FF2B5EF4-FFF2-40B4-BE49-F238E27FC236}">
                <a16:creationId xmlns:a16="http://schemas.microsoft.com/office/drawing/2014/main" xmlns="" id="{C117BD7F-60F9-4FF2-8D3E-3F54826BC84F}"/>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r>
              <a:rPr lang="tr-TR" sz="1600" dirty="0" smtClean="0"/>
              <a:t>Cilde </a:t>
            </a:r>
            <a:r>
              <a:rPr lang="tr-TR" sz="1600" dirty="0"/>
              <a:t>sıcak ya da soğuk olarak uygulanan </a:t>
            </a:r>
            <a:r>
              <a:rPr lang="tr-TR" sz="1600" dirty="0">
                <a:solidFill>
                  <a:schemeClr val="accent2">
                    <a:lumMod val="75000"/>
                  </a:schemeClr>
                </a:solidFill>
              </a:rPr>
              <a:t>hamur</a:t>
            </a:r>
            <a:r>
              <a:rPr lang="tr-TR" sz="1600" dirty="0"/>
              <a:t> kıvamında ilaç şekilleridir.</a:t>
            </a:r>
          </a:p>
        </p:txBody>
      </p:sp>
    </p:spTree>
    <p:extLst>
      <p:ext uri="{BB962C8B-B14F-4D97-AF65-F5344CB8AC3E}">
        <p14:creationId xmlns:p14="http://schemas.microsoft.com/office/powerpoint/2010/main" val="227018905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65FAA19D-DA74-4A99-8EC5-250BDE0E6CD4}"/>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4</a:t>
            </a:r>
            <a:r>
              <a:rPr lang="tr-TR" sz="2400" dirty="0"/>
              <a:t>. Yakı </a:t>
            </a:r>
          </a:p>
        </p:txBody>
      </p:sp>
      <p:sp>
        <p:nvSpPr>
          <p:cNvPr id="3" name="İçerik Yer Tutucusu 2">
            <a:extLst>
              <a:ext uri="{FF2B5EF4-FFF2-40B4-BE49-F238E27FC236}">
                <a16:creationId xmlns:a16="http://schemas.microsoft.com/office/drawing/2014/main" xmlns="" id="{020D45B7-44AF-4B53-AB4D-FF1D72C21604}"/>
              </a:ext>
            </a:extLst>
          </p:cNvPr>
          <p:cNvSpPr>
            <a:spLocks noGrp="1"/>
          </p:cNvSpPr>
          <p:nvPr>
            <p:ph sz="half"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r>
              <a:rPr lang="tr-TR" sz="1600" dirty="0" smtClean="0"/>
              <a:t>Cilde </a:t>
            </a:r>
            <a:r>
              <a:rPr lang="tr-TR" sz="1600" dirty="0"/>
              <a:t>yapıştırılan ve kullanılacakları zaman </a:t>
            </a:r>
            <a:r>
              <a:rPr lang="tr-TR" sz="1600" dirty="0">
                <a:solidFill>
                  <a:schemeClr val="accent2">
                    <a:lumMod val="75000"/>
                  </a:schemeClr>
                </a:solidFill>
              </a:rPr>
              <a:t>ısıtılarak yumuşatılan </a:t>
            </a:r>
            <a:r>
              <a:rPr lang="tr-TR" sz="1600" dirty="0"/>
              <a:t>katı ya da yarı- katı ilaç şekilleridir.</a:t>
            </a:r>
          </a:p>
        </p:txBody>
      </p:sp>
      <p:pic>
        <p:nvPicPr>
          <p:cNvPr id="6" name="İçerik Yer Tutucusu 5" descr="kişi, kıyafet, gömlek, giyme içeren bir resim&#10;&#10;Açıklama otomatik olarak oluşturuldu">
            <a:extLst>
              <a:ext uri="{FF2B5EF4-FFF2-40B4-BE49-F238E27FC236}">
                <a16:creationId xmlns:a16="http://schemas.microsoft.com/office/drawing/2014/main" xmlns="" id="{8EAEE590-AB36-4A09-A94B-07FD220F46B6}"/>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033877" y="1976744"/>
            <a:ext cx="4183622" cy="3249280"/>
          </a:xfrm>
        </p:spPr>
      </p:pic>
    </p:spTree>
    <p:extLst>
      <p:ext uri="{BB962C8B-B14F-4D97-AF65-F5344CB8AC3E}">
        <p14:creationId xmlns:p14="http://schemas.microsoft.com/office/powerpoint/2010/main" val="360582319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F2B6AFE-F2E2-4727-8565-41D8860300AA}"/>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5</a:t>
            </a:r>
            <a:r>
              <a:rPr lang="tr-TR" sz="2400" dirty="0"/>
              <a:t>. </a:t>
            </a:r>
            <a:r>
              <a:rPr lang="tr-TR" sz="2400" dirty="0" err="1"/>
              <a:t>Transdermal</a:t>
            </a:r>
            <a:r>
              <a:rPr lang="tr-TR" sz="2400" dirty="0"/>
              <a:t> </a:t>
            </a:r>
            <a:r>
              <a:rPr lang="tr-TR" sz="2400" dirty="0" err="1"/>
              <a:t>Terapötik</a:t>
            </a:r>
            <a:r>
              <a:rPr lang="tr-TR" sz="2400" dirty="0"/>
              <a:t> Sistem (TTS)</a:t>
            </a:r>
          </a:p>
        </p:txBody>
      </p:sp>
      <p:sp>
        <p:nvSpPr>
          <p:cNvPr id="3" name="İçerik Yer Tutucusu 2">
            <a:extLst>
              <a:ext uri="{FF2B5EF4-FFF2-40B4-BE49-F238E27FC236}">
                <a16:creationId xmlns:a16="http://schemas.microsoft.com/office/drawing/2014/main" xmlns="" id="{1400DD38-A2E2-414D-A079-FFBD74DA71EF}"/>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pPr marL="0" indent="0">
              <a:buNone/>
            </a:pPr>
            <a:endParaRPr lang="tr-TR" sz="1600" dirty="0"/>
          </a:p>
          <a:p>
            <a:r>
              <a:rPr lang="tr-TR" sz="1600" dirty="0" smtClean="0"/>
              <a:t>Etken </a:t>
            </a:r>
            <a:r>
              <a:rPr lang="tr-TR" sz="1600" dirty="0"/>
              <a:t>maddenin cilde yapışan bir </a:t>
            </a:r>
            <a:r>
              <a:rPr lang="tr-TR" sz="1600" dirty="0" err="1">
                <a:solidFill>
                  <a:schemeClr val="accent2">
                    <a:lumMod val="75000"/>
                  </a:schemeClr>
                </a:solidFill>
              </a:rPr>
              <a:t>flaster</a:t>
            </a:r>
            <a:r>
              <a:rPr lang="tr-TR" sz="1600" dirty="0"/>
              <a:t> içine yerleştirilmesiyle oluşturulur.</a:t>
            </a:r>
          </a:p>
        </p:txBody>
      </p:sp>
    </p:spTree>
    <p:extLst>
      <p:ext uri="{BB962C8B-B14F-4D97-AF65-F5344CB8AC3E}">
        <p14:creationId xmlns:p14="http://schemas.microsoft.com/office/powerpoint/2010/main" val="23559391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xmlns="" id="{307F897B-BD4E-483B-BD58-F9D3FE672932}"/>
              </a:ext>
            </a:extLst>
          </p:cNvPr>
          <p:cNvSpPr>
            <a:spLocks noGrp="1"/>
          </p:cNvSpPr>
          <p:nvPr>
            <p:ph type="title"/>
          </p:nvPr>
        </p:nvSpPr>
        <p:spPr/>
        <p:txBody>
          <a:bodyPr>
            <a:normAutofit/>
          </a:bodyPr>
          <a:lstStyle/>
          <a:p>
            <a:r>
              <a:rPr lang="tr-TR" sz="2400" dirty="0" smtClean="0"/>
              <a:t/>
            </a:r>
            <a:br>
              <a:rPr lang="tr-TR" sz="2400" dirty="0" smtClean="0"/>
            </a:br>
            <a:r>
              <a:rPr lang="tr-TR" sz="2400" dirty="0"/>
              <a:t/>
            </a:r>
            <a:br>
              <a:rPr lang="tr-TR" sz="2400" dirty="0"/>
            </a:br>
            <a:endParaRPr lang="tr-TR" sz="2400" dirty="0"/>
          </a:p>
        </p:txBody>
      </p:sp>
      <p:sp>
        <p:nvSpPr>
          <p:cNvPr id="5" name="İçerik Yer Tutucusu 4">
            <a:extLst>
              <a:ext uri="{FF2B5EF4-FFF2-40B4-BE49-F238E27FC236}">
                <a16:creationId xmlns:a16="http://schemas.microsoft.com/office/drawing/2014/main" xmlns="" id="{9231EC1A-01EF-4281-9EB0-28DE41FAA2F6}"/>
              </a:ext>
            </a:extLst>
          </p:cNvPr>
          <p:cNvSpPr>
            <a:spLocks noGrp="1"/>
          </p:cNvSpPr>
          <p:nvPr>
            <p:ph idx="1"/>
          </p:nvPr>
        </p:nvSpPr>
        <p:spPr/>
        <p:txBody>
          <a:bodyPr/>
          <a:lstStyle/>
          <a:p>
            <a:endParaRPr lang="tr-TR" sz="1600" dirty="0" smtClean="0"/>
          </a:p>
          <a:p>
            <a:endParaRPr lang="tr-TR" sz="1600" dirty="0"/>
          </a:p>
          <a:p>
            <a:endParaRPr lang="tr-TR" sz="1600" dirty="0" smtClean="0"/>
          </a:p>
          <a:p>
            <a:pPr marL="0" indent="0">
              <a:buNone/>
            </a:pPr>
            <a:r>
              <a:rPr lang="tr-TR" sz="2400" dirty="0" smtClean="0">
                <a:latin typeface="+mj-lt"/>
              </a:rPr>
              <a:t>1. Toz İlaçlar</a:t>
            </a:r>
            <a:r>
              <a:rPr lang="tr-TR" sz="2400" dirty="0" smtClean="0"/>
              <a:t>	</a:t>
            </a:r>
            <a:endParaRPr lang="tr-TR" sz="1600" dirty="0"/>
          </a:p>
          <a:p>
            <a:r>
              <a:rPr lang="tr-TR" sz="1600" dirty="0" smtClean="0"/>
              <a:t>Doğal </a:t>
            </a:r>
            <a:r>
              <a:rPr lang="tr-TR" sz="1600" dirty="0"/>
              <a:t>veya sentetik kaynaklı ilaçlar ezilerek ve ilaç fabrikalarında kodekse uygun delikli eleklerden geçirilerek çeşitli büyüklükteki partiküller haline getirilirler. </a:t>
            </a:r>
          </a:p>
        </p:txBody>
      </p:sp>
    </p:spTree>
    <p:extLst>
      <p:ext uri="{BB962C8B-B14F-4D97-AF65-F5344CB8AC3E}">
        <p14:creationId xmlns:p14="http://schemas.microsoft.com/office/powerpoint/2010/main" val="148016502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CA025C8-0A24-4BDA-8AB1-702624510D0F}"/>
              </a:ext>
            </a:extLst>
          </p:cNvPr>
          <p:cNvSpPr>
            <a:spLocks noGrp="1"/>
          </p:cNvSpPr>
          <p:nvPr>
            <p:ph type="title"/>
          </p:nvPr>
        </p:nvSpPr>
        <p:spPr/>
        <p:txBody>
          <a:bodyPr>
            <a:normAutofit/>
          </a:bodyPr>
          <a:lstStyle/>
          <a:p>
            <a:pPr algn="ctr"/>
            <a:r>
              <a:rPr lang="tr-TR" sz="2400" dirty="0">
                <a:solidFill>
                  <a:srgbClr val="C00000"/>
                </a:solidFill>
              </a:rPr>
              <a:t>GAZ İLAÇ ŞEKİLLERİ</a:t>
            </a:r>
          </a:p>
        </p:txBody>
      </p:sp>
      <p:sp>
        <p:nvSpPr>
          <p:cNvPr id="5" name="İçerik Yer Tutucusu 4">
            <a:extLst>
              <a:ext uri="{FF2B5EF4-FFF2-40B4-BE49-F238E27FC236}">
                <a16:creationId xmlns:a16="http://schemas.microsoft.com/office/drawing/2014/main" xmlns="" id="{87EF44DD-853B-42E7-8281-3C0795FC4017}"/>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r>
              <a:rPr lang="tr-TR" sz="1600" dirty="0" smtClean="0"/>
              <a:t>Solunum </a:t>
            </a:r>
            <a:r>
              <a:rPr lang="tr-TR" sz="1600" dirty="0"/>
              <a:t>yolundan kullanılan özellikle ya da genel anestezi oluşturmak için kullanılan  </a:t>
            </a:r>
            <a:r>
              <a:rPr lang="tr-TR" sz="1600" dirty="0" err="1">
                <a:solidFill>
                  <a:srgbClr val="FF0000"/>
                </a:solidFill>
              </a:rPr>
              <a:t>volatil</a:t>
            </a:r>
            <a:r>
              <a:rPr lang="tr-TR" sz="1600" dirty="0"/>
              <a:t> maddelerdir.</a:t>
            </a:r>
          </a:p>
        </p:txBody>
      </p:sp>
    </p:spTree>
    <p:extLst>
      <p:ext uri="{BB962C8B-B14F-4D97-AF65-F5344CB8AC3E}">
        <p14:creationId xmlns:p14="http://schemas.microsoft.com/office/powerpoint/2010/main" val="424245621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
          </p:nvPr>
        </p:nvSpPr>
        <p:spPr>
          <a:xfrm>
            <a:off x="812442" y="1812746"/>
            <a:ext cx="10515600" cy="4351338"/>
          </a:xfrm>
        </p:spPr>
        <p:txBody>
          <a:bodyPr/>
          <a:lstStyle/>
          <a:p>
            <a:endParaRPr lang="tr-TR" dirty="0" smtClean="0"/>
          </a:p>
          <a:p>
            <a:pPr algn="ctr"/>
            <a:r>
              <a:rPr lang="tr-TR" dirty="0" smtClean="0"/>
              <a:t>ANTİPİRETİKLER</a:t>
            </a:r>
          </a:p>
          <a:p>
            <a:pPr algn="ctr"/>
            <a:r>
              <a:rPr lang="tr-TR" dirty="0" smtClean="0"/>
              <a:t>SANTRAL ANALJEZİKLER</a:t>
            </a:r>
          </a:p>
          <a:p>
            <a:pPr algn="ctr"/>
            <a:r>
              <a:rPr lang="tr-TR" dirty="0" smtClean="0"/>
              <a:t>STEROİD OLMAYAN ANALJEZİKLER</a:t>
            </a:r>
            <a:endParaRPr lang="tr-TR" dirty="0"/>
          </a:p>
        </p:txBody>
      </p:sp>
    </p:spTree>
    <p:extLst>
      <p:ext uri="{BB962C8B-B14F-4D97-AF65-F5344CB8AC3E}">
        <p14:creationId xmlns:p14="http://schemas.microsoft.com/office/powerpoint/2010/main" val="49729686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ctr">
              <a:buNone/>
            </a:pPr>
            <a:endParaRPr lang="tr-TR" sz="4400" dirty="0" smtClean="0"/>
          </a:p>
          <a:p>
            <a:pPr marL="0" indent="0" algn="ctr">
              <a:buNone/>
            </a:pPr>
            <a:r>
              <a:rPr lang="tr-TR" sz="4400" dirty="0" smtClean="0"/>
              <a:t>ANTİPİRETİKLER</a:t>
            </a:r>
          </a:p>
        </p:txBody>
      </p:sp>
    </p:spTree>
    <p:extLst>
      <p:ext uri="{BB962C8B-B14F-4D97-AF65-F5344CB8AC3E}">
        <p14:creationId xmlns:p14="http://schemas.microsoft.com/office/powerpoint/2010/main" val="316450379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905760"/>
            <a:ext cx="10515600" cy="3271202"/>
          </a:xfrm>
        </p:spPr>
        <p:txBody>
          <a:bodyPr>
            <a:normAutofit/>
          </a:bodyPr>
          <a:lstStyle/>
          <a:p>
            <a:r>
              <a:rPr lang="tr-TR" sz="1600" dirty="0" smtClean="0"/>
              <a:t>Ateşli durumlarda vücut sıcaklığını düşüren ilaçlardır. Ancak, ateşi olmayan bir kimse tarafından alındıkları takdirde vücut sıcaklığına herhangi bir etkide bulunmazlar. </a:t>
            </a:r>
            <a:r>
              <a:rPr lang="tr-TR" sz="1600" dirty="0" err="1" smtClean="0"/>
              <a:t>Antipiretiklerin</a:t>
            </a:r>
            <a:r>
              <a:rPr lang="tr-TR" sz="1600" dirty="0" smtClean="0"/>
              <a:t> çoğu farklı amaçlar için de kullanılabilir. Örneğin, en yaygın kullanılan </a:t>
            </a:r>
            <a:r>
              <a:rPr lang="tr-TR" sz="1600" dirty="0" err="1" smtClean="0"/>
              <a:t>antipiretiklerden</a:t>
            </a:r>
            <a:r>
              <a:rPr lang="tr-TR" sz="1600" dirty="0" smtClean="0"/>
              <a:t> biri olan Aspirin, ağrı kesici olarak da kullanılır.</a:t>
            </a:r>
            <a:endParaRPr lang="tr-TR" sz="1600" dirty="0"/>
          </a:p>
        </p:txBody>
      </p:sp>
    </p:spTree>
    <p:extLst>
      <p:ext uri="{BB962C8B-B14F-4D97-AF65-F5344CB8AC3E}">
        <p14:creationId xmlns:p14="http://schemas.microsoft.com/office/powerpoint/2010/main" val="303802016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8DE2FD75-9EFE-4B6A-865B-D60FC0D82AA2}"/>
              </a:ext>
            </a:extLst>
          </p:cNvPr>
          <p:cNvGraphicFramePr>
            <a:graphicFrameLocks noGrp="1"/>
          </p:cNvGraphicFramePr>
          <p:nvPr>
            <p:extLst>
              <p:ext uri="{D42A27DB-BD31-4B8C-83A1-F6EECF244321}">
                <p14:modId xmlns:p14="http://schemas.microsoft.com/office/powerpoint/2010/main" val="2182393550"/>
              </p:ext>
            </p:extLst>
          </p:nvPr>
        </p:nvGraphicFramePr>
        <p:xfrm>
          <a:off x="0" y="0"/>
          <a:ext cx="12192000" cy="6858000"/>
        </p:xfrm>
        <a:graphic>
          <a:graphicData uri="http://schemas.openxmlformats.org/drawingml/2006/table">
            <a:tbl>
              <a:tblPr firstRow="1" bandRow="1">
                <a:tableStyleId>{9D7B26C5-4107-4FEC-AEDC-1716B250A1EF}</a:tableStyleId>
              </a:tblPr>
              <a:tblGrid>
                <a:gridCol w="2087418">
                  <a:extLst>
                    <a:ext uri="{9D8B030D-6E8A-4147-A177-3AD203B41FA5}">
                      <a16:colId xmlns:a16="http://schemas.microsoft.com/office/drawing/2014/main" xmlns="" val="3815263884"/>
                    </a:ext>
                  </a:extLst>
                </a:gridCol>
                <a:gridCol w="2789382">
                  <a:extLst>
                    <a:ext uri="{9D8B030D-6E8A-4147-A177-3AD203B41FA5}">
                      <a16:colId xmlns:a16="http://schemas.microsoft.com/office/drawing/2014/main" xmlns="" val="4233952163"/>
                    </a:ext>
                  </a:extLst>
                </a:gridCol>
                <a:gridCol w="2438400">
                  <a:extLst>
                    <a:ext uri="{9D8B030D-6E8A-4147-A177-3AD203B41FA5}">
                      <a16:colId xmlns:a16="http://schemas.microsoft.com/office/drawing/2014/main" xmlns="" val="1843837765"/>
                    </a:ext>
                  </a:extLst>
                </a:gridCol>
                <a:gridCol w="2438400">
                  <a:extLst>
                    <a:ext uri="{9D8B030D-6E8A-4147-A177-3AD203B41FA5}">
                      <a16:colId xmlns:a16="http://schemas.microsoft.com/office/drawing/2014/main" xmlns="" val="3107973278"/>
                    </a:ext>
                  </a:extLst>
                </a:gridCol>
                <a:gridCol w="2438400">
                  <a:extLst>
                    <a:ext uri="{9D8B030D-6E8A-4147-A177-3AD203B41FA5}">
                      <a16:colId xmlns:a16="http://schemas.microsoft.com/office/drawing/2014/main" xmlns="" val="2736847346"/>
                    </a:ext>
                  </a:extLst>
                </a:gridCol>
              </a:tblGrid>
              <a:tr h="375148">
                <a:tc>
                  <a:txBody>
                    <a:bodyPr/>
                    <a:lstStyle/>
                    <a:p>
                      <a:r>
                        <a:rPr lang="tr-TR" dirty="0"/>
                        <a:t>İlaç Adı</a:t>
                      </a:r>
                    </a:p>
                  </a:txBody>
                  <a:tcPr/>
                </a:tc>
                <a:tc>
                  <a:txBody>
                    <a:bodyPr/>
                    <a:lstStyle/>
                    <a:p>
                      <a:r>
                        <a:rPr lang="tr-TR" dirty="0" err="1"/>
                        <a:t>Endikasyonları</a:t>
                      </a:r>
                    </a:p>
                  </a:txBody>
                  <a:tcPr/>
                </a:tc>
                <a:tc>
                  <a:txBody>
                    <a:bodyPr/>
                    <a:lstStyle/>
                    <a:p>
                      <a:r>
                        <a:rPr lang="tr-TR" sz="1800" dirty="0" err="1"/>
                        <a:t>Kontrendikasyonları</a:t>
                      </a:r>
                    </a:p>
                  </a:txBody>
                  <a:tcPr/>
                </a:tc>
                <a:tc>
                  <a:txBody>
                    <a:bodyPr/>
                    <a:lstStyle/>
                    <a:p>
                      <a:r>
                        <a:rPr lang="tr-TR" dirty="0"/>
                        <a:t>Verilişi</a:t>
                      </a:r>
                    </a:p>
                  </a:txBody>
                  <a:tcPr/>
                </a:tc>
                <a:tc>
                  <a:txBody>
                    <a:bodyPr/>
                    <a:lstStyle/>
                    <a:p>
                      <a:r>
                        <a:rPr lang="tr-TR" dirty="0"/>
                        <a:t>Yan Etkisi</a:t>
                      </a:r>
                    </a:p>
                  </a:txBody>
                  <a:tcPr/>
                </a:tc>
                <a:extLst>
                  <a:ext uri="{0D108BD9-81ED-4DB2-BD59-A6C34878D82A}">
                    <a16:rowId xmlns:a16="http://schemas.microsoft.com/office/drawing/2014/main" xmlns="" val="2548435989"/>
                  </a:ext>
                </a:extLst>
              </a:tr>
              <a:tr h="6482852">
                <a:tc>
                  <a:txBody>
                    <a:bodyPr/>
                    <a:lstStyle/>
                    <a:p>
                      <a:pPr lvl="0">
                        <a:buNone/>
                      </a:pPr>
                      <a:r>
                        <a:rPr lang="tr-TR" sz="1600" dirty="0"/>
                        <a:t>Aspirin</a:t>
                      </a:r>
                    </a:p>
                    <a:p>
                      <a:pPr lvl="0">
                        <a:buNone/>
                      </a:pPr>
                      <a:r>
                        <a:rPr lang="tr-TR" sz="1600" dirty="0"/>
                        <a:t>(</a:t>
                      </a:r>
                      <a:r>
                        <a:rPr lang="tr-TR" sz="1600" dirty="0" err="1"/>
                        <a:t>Asetilsalisilik</a:t>
                      </a:r>
                      <a:r>
                        <a:rPr lang="tr-TR" sz="1600" dirty="0"/>
                        <a:t> asit)</a:t>
                      </a:r>
                    </a:p>
                  </a:txBody>
                  <a:tcPr/>
                </a:tc>
                <a:tc>
                  <a:txBody>
                    <a:bodyPr/>
                    <a:lstStyle/>
                    <a:p>
                      <a:pPr lvl="0" algn="l">
                        <a:lnSpc>
                          <a:spcPct val="100000"/>
                        </a:lnSpc>
                        <a:spcBef>
                          <a:spcPts val="0"/>
                        </a:spcBef>
                        <a:spcAft>
                          <a:spcPts val="0"/>
                        </a:spcAft>
                        <a:buNone/>
                      </a:pPr>
                      <a:r>
                        <a:rPr lang="tr-TR" sz="1600" b="0" i="0" u="none" strike="noStrike" noProof="0" dirty="0">
                          <a:latin typeface="Calibri"/>
                        </a:rPr>
                        <a:t>Baş ağrısı, diş ağrısı, nevralji, siyatik ve adet sancılarını giderir. Ateşli hastalıklarda, grip ve soğuk algınlığında ateş düşürür. Romatizma ve lumbagoda </a:t>
                      </a:r>
                      <a:r>
                        <a:rPr lang="tr-TR" sz="1600" b="0" i="0" u="none" strike="noStrike" noProof="0" dirty="0" err="1">
                          <a:latin typeface="Calibri"/>
                        </a:rPr>
                        <a:t>enflamasyonu</a:t>
                      </a:r>
                      <a:r>
                        <a:rPr lang="tr-TR" sz="1600" b="0" i="0" u="none" strike="noStrike" noProof="0" dirty="0">
                          <a:latin typeface="Calibri"/>
                        </a:rPr>
                        <a:t> azaltır. Boğaz ağrılarını geçirir. Migrenin </a:t>
                      </a:r>
                      <a:r>
                        <a:rPr lang="tr-TR" sz="1600" b="0" i="0" u="none" strike="noStrike" noProof="0" dirty="0" err="1">
                          <a:latin typeface="Calibri"/>
                        </a:rPr>
                        <a:t>semptomatik</a:t>
                      </a:r>
                      <a:r>
                        <a:rPr lang="tr-TR" sz="1600" b="0" i="0" u="none" strike="noStrike" noProof="0" dirty="0">
                          <a:latin typeface="Calibri"/>
                        </a:rPr>
                        <a:t> tedavisinde kullanılır.</a:t>
                      </a:r>
                      <a:endParaRPr lang="tr-TR" sz="1600" dirty="0"/>
                    </a:p>
                    <a:p>
                      <a:pPr lvl="0" algn="l">
                        <a:lnSpc>
                          <a:spcPct val="100000"/>
                        </a:lnSpc>
                        <a:spcBef>
                          <a:spcPts val="0"/>
                        </a:spcBef>
                        <a:spcAft>
                          <a:spcPts val="0"/>
                        </a:spcAft>
                        <a:buNone/>
                      </a:pPr>
                      <a:endParaRPr lang="tr-TR" sz="1600" dirty="0"/>
                    </a:p>
                    <a:p>
                      <a:pPr lvl="0">
                        <a:buNone/>
                      </a:pPr>
                      <a:endParaRPr lang="tr-TR" sz="1600" dirty="0"/>
                    </a:p>
                  </a:txBody>
                  <a:tcPr/>
                </a:tc>
                <a:tc>
                  <a:txBody>
                    <a:bodyPr/>
                    <a:lstStyle/>
                    <a:p>
                      <a:pPr lvl="0" algn="l">
                        <a:lnSpc>
                          <a:spcPct val="100000"/>
                        </a:lnSpc>
                        <a:spcBef>
                          <a:spcPts val="0"/>
                        </a:spcBef>
                        <a:spcAft>
                          <a:spcPts val="0"/>
                        </a:spcAft>
                        <a:buNone/>
                      </a:pPr>
                      <a:r>
                        <a:rPr lang="tr-TR" sz="1600" b="0" i="0" u="none" strike="noStrike" noProof="0" dirty="0">
                          <a:latin typeface="Calibri"/>
                        </a:rPr>
                        <a:t>Salisilatlara ve diğer </a:t>
                      </a:r>
                      <a:endParaRPr lang="tr-TR" sz="1600" dirty="0"/>
                    </a:p>
                    <a:p>
                      <a:pPr lvl="0" algn="l">
                        <a:lnSpc>
                          <a:spcPct val="100000"/>
                        </a:lnSpc>
                        <a:spcBef>
                          <a:spcPts val="0"/>
                        </a:spcBef>
                        <a:spcAft>
                          <a:spcPts val="0"/>
                        </a:spcAft>
                        <a:buNone/>
                      </a:pPr>
                      <a:r>
                        <a:rPr lang="tr-TR" sz="1600" b="0" i="0" u="none" strike="noStrike" noProof="0" dirty="0" err="1">
                          <a:latin typeface="Calibri"/>
                        </a:rPr>
                        <a:t>non-steroidal</a:t>
                      </a:r>
                      <a:r>
                        <a:rPr lang="tr-TR" sz="1600" b="0" i="0" u="none" strike="noStrike" noProof="0" dirty="0">
                          <a:latin typeface="Calibri"/>
                        </a:rPr>
                        <a:t> </a:t>
                      </a:r>
                      <a:r>
                        <a:rPr lang="tr-TR" sz="1600" b="0" i="0" u="none" strike="noStrike" noProof="0" dirty="0" err="1">
                          <a:latin typeface="Calibri"/>
                        </a:rPr>
                        <a:t>antienflamatuvar</a:t>
                      </a:r>
                      <a:r>
                        <a:rPr lang="tr-TR" sz="1600" b="0" i="0" u="none" strike="noStrike" noProof="0" dirty="0">
                          <a:latin typeface="Calibri"/>
                        </a:rPr>
                        <a:t> ilaçlara karşı aşırı duyarlılığı olanlarda, kanama eğiliminin arttığı patolojik durumlarda, gebeliğin son üç ayında, glukoz-6-fosfat </a:t>
                      </a:r>
                      <a:r>
                        <a:rPr lang="tr-TR" sz="1600" b="0" i="0" u="none" strike="noStrike" noProof="0" dirty="0" err="1">
                          <a:latin typeface="Calibri"/>
                        </a:rPr>
                        <a:t>dehidrogenaz</a:t>
                      </a:r>
                      <a:r>
                        <a:rPr lang="tr-TR" sz="1600" b="0" i="0" u="none" strike="noStrike" noProof="0" dirty="0">
                          <a:latin typeface="Calibri"/>
                        </a:rPr>
                        <a:t> eksikliğinde, </a:t>
                      </a:r>
                      <a:r>
                        <a:rPr lang="tr-TR" sz="1600" b="0" i="0" u="none" strike="noStrike" noProof="0" dirty="0" err="1">
                          <a:latin typeface="Calibri"/>
                        </a:rPr>
                        <a:t>gastrointestinal</a:t>
                      </a:r>
                      <a:r>
                        <a:rPr lang="tr-TR" sz="1600" b="0" i="0" u="none" strike="noStrike" noProof="0" dirty="0">
                          <a:latin typeface="Calibri"/>
                        </a:rPr>
                        <a:t> kanalda kronik ve aktif ülseri olanlarda kullanılması sakıncalıdır.</a:t>
                      </a:r>
                      <a:endParaRPr lang="tr-TR" sz="1600" dirty="0"/>
                    </a:p>
                    <a:p>
                      <a:pPr lvl="0" algn="l">
                        <a:lnSpc>
                          <a:spcPct val="100000"/>
                        </a:lnSpc>
                        <a:spcBef>
                          <a:spcPts val="0"/>
                        </a:spcBef>
                        <a:spcAft>
                          <a:spcPts val="0"/>
                        </a:spcAft>
                        <a:buNone/>
                      </a:pPr>
                      <a:endParaRPr lang="tr-TR" sz="1600" dirty="0"/>
                    </a:p>
                    <a:p>
                      <a:pPr lvl="0">
                        <a:buNone/>
                      </a:pPr>
                      <a:endParaRPr lang="tr-TR" sz="1600" dirty="0"/>
                    </a:p>
                  </a:txBody>
                  <a:tcPr/>
                </a:tc>
                <a:tc>
                  <a:txBody>
                    <a:bodyPr/>
                    <a:lstStyle/>
                    <a:p>
                      <a:pPr lvl="0" algn="l">
                        <a:lnSpc>
                          <a:spcPct val="100000"/>
                        </a:lnSpc>
                        <a:spcBef>
                          <a:spcPts val="0"/>
                        </a:spcBef>
                        <a:spcAft>
                          <a:spcPts val="0"/>
                        </a:spcAft>
                        <a:buNone/>
                      </a:pPr>
                      <a:r>
                        <a:rPr lang="tr-TR" sz="1600" b="0" i="0" u="none" strike="noStrike" noProof="0" dirty="0">
                          <a:latin typeface="Calibri"/>
                        </a:rPr>
                        <a:t>Günlük doz erişkinlerde 3 kez 1-2 (500-1000 mg) tablet, yemeklerden sonra çiğnenmeden bir miktar sıvıyla yutulur. </a:t>
                      </a:r>
                      <a:r>
                        <a:rPr lang="tr-TR" sz="1600" b="0" i="0" u="none" strike="noStrike" noProof="0" dirty="0" err="1">
                          <a:latin typeface="Calibri"/>
                        </a:rPr>
                        <a:t>Romatizmal</a:t>
                      </a:r>
                      <a:r>
                        <a:rPr lang="tr-TR" sz="1600" b="0" i="0" u="none" strike="noStrike" noProof="0" dirty="0">
                          <a:latin typeface="Calibri"/>
                        </a:rPr>
                        <a:t> hastalıklarda doz günde 4x2 tablete çıkarılabilir. 9-15 yaş grubuna günde 2 veya 3 kez 1 tablet, 7-9 yaş grubuna günde 3 kez 1/2 tablet verilebilir. 7 yaşından küçük çocuklara 100 </a:t>
                      </a:r>
                      <a:r>
                        <a:rPr lang="tr-TR" sz="1600" b="0" i="0" u="none" strike="noStrike" noProof="0" dirty="0" err="1">
                          <a:latin typeface="Calibri"/>
                        </a:rPr>
                        <a:t>mg'lık</a:t>
                      </a:r>
                      <a:r>
                        <a:rPr lang="tr-TR" sz="1600" b="0" i="0" u="none" strike="noStrike" noProof="0" dirty="0">
                          <a:latin typeface="Calibri"/>
                        </a:rPr>
                        <a:t> tablet formundan olmak üzere 1-2 yaş 1/2 tablet, 2-3 yaş 1 tablet, 4-6 yaş 2 tablet, 7-9 yaş 3 tabl</a:t>
                      </a:r>
                      <a:r>
                        <a:rPr lang="tr-TR" sz="1800" b="0" i="0" u="none" strike="noStrike" noProof="0" dirty="0">
                          <a:latin typeface="Calibri"/>
                        </a:rPr>
                        <a:t>et v</a:t>
                      </a:r>
                      <a:r>
                        <a:rPr lang="tr-TR" sz="1600" b="0" i="0" u="none" strike="noStrike" noProof="0" dirty="0">
                          <a:latin typeface="Calibri"/>
                        </a:rPr>
                        <a:t>erilir. Bu dozlar gerektiğinde günde 3 kez tekrarlanır.</a:t>
                      </a:r>
                      <a:endParaRPr lang="tr-TR" sz="1600" dirty="0"/>
                    </a:p>
                    <a:p>
                      <a:pPr lvl="0" algn="l">
                        <a:lnSpc>
                          <a:spcPct val="100000"/>
                        </a:lnSpc>
                        <a:spcBef>
                          <a:spcPts val="0"/>
                        </a:spcBef>
                        <a:spcAft>
                          <a:spcPts val="0"/>
                        </a:spcAft>
                        <a:buNone/>
                      </a:pPr>
                      <a:endParaRPr lang="tr-TR" dirty="0"/>
                    </a:p>
                    <a:p>
                      <a:pPr lvl="0" algn="l">
                        <a:lnSpc>
                          <a:spcPct val="100000"/>
                        </a:lnSpc>
                        <a:spcBef>
                          <a:spcPts val="0"/>
                        </a:spcBef>
                        <a:spcAft>
                          <a:spcPts val="0"/>
                        </a:spcAft>
                        <a:buNone/>
                      </a:pPr>
                      <a:endParaRPr lang="tr-TR" dirty="0"/>
                    </a:p>
                    <a:p>
                      <a:pPr lvl="0">
                        <a:buNone/>
                      </a:pPr>
                      <a:endParaRPr lang="tr-TR" dirty="0"/>
                    </a:p>
                  </a:txBody>
                  <a:tcPr/>
                </a:tc>
                <a:tc>
                  <a:txBody>
                    <a:bodyPr/>
                    <a:lstStyle/>
                    <a:p>
                      <a:pPr lvl="0">
                        <a:buNone/>
                      </a:pPr>
                      <a:r>
                        <a:rPr lang="tr-TR" sz="1800" b="0" i="0" u="none" strike="noStrike" noProof="0" dirty="0" err="1">
                          <a:latin typeface="Calibri"/>
                        </a:rPr>
                        <a:t>A</a:t>
                      </a:r>
                      <a:r>
                        <a:rPr lang="tr-TR" sz="1600" b="0" i="0" u="none" strike="noStrike" noProof="0" dirty="0" err="1">
                          <a:latin typeface="Calibri"/>
                        </a:rPr>
                        <a:t>setilsalisilik</a:t>
                      </a:r>
                      <a:r>
                        <a:rPr lang="tr-TR" sz="1600" b="0" i="0" u="none" strike="noStrike" noProof="0" dirty="0">
                          <a:latin typeface="Calibri"/>
                        </a:rPr>
                        <a:t> asidin en sık görülen yan etkisi sindirim sistemi üzerinedir. Doza bağımlı olarak </a:t>
                      </a:r>
                      <a:r>
                        <a:rPr lang="tr-TR" sz="1600" b="0" i="0" u="none" strike="noStrike" noProof="0" dirty="0" err="1">
                          <a:latin typeface="Calibri"/>
                        </a:rPr>
                        <a:t>gastrointestinal</a:t>
                      </a:r>
                      <a:r>
                        <a:rPr lang="tr-TR" sz="1600" b="0" i="0" u="none" strike="noStrike" noProof="0" dirty="0">
                          <a:latin typeface="Calibri"/>
                        </a:rPr>
                        <a:t> </a:t>
                      </a:r>
                      <a:r>
                        <a:rPr lang="tr-TR" sz="1600" b="0" i="0" u="none" strike="noStrike" noProof="0" dirty="0" err="1">
                          <a:latin typeface="Calibri"/>
                        </a:rPr>
                        <a:t>hemoraji</a:t>
                      </a:r>
                      <a:r>
                        <a:rPr lang="tr-TR" sz="1600" b="0" i="0" u="none" strike="noStrike" noProof="0" dirty="0">
                          <a:latin typeface="Calibri"/>
                        </a:rPr>
                        <a:t>, </a:t>
                      </a:r>
                      <a:r>
                        <a:rPr lang="tr-TR" sz="1600" b="0" i="0" u="none" strike="noStrike" noProof="0" dirty="0" err="1">
                          <a:latin typeface="Calibri"/>
                        </a:rPr>
                        <a:t>ülserasyon</a:t>
                      </a:r>
                      <a:r>
                        <a:rPr lang="tr-TR" sz="1600" b="0" i="0" u="none" strike="noStrike" noProof="0" dirty="0">
                          <a:latin typeface="Calibri"/>
                        </a:rPr>
                        <a:t>, </a:t>
                      </a:r>
                      <a:r>
                        <a:rPr lang="tr-TR" sz="1600" b="0" i="0" u="none" strike="noStrike" noProof="0" dirty="0" err="1">
                          <a:latin typeface="Calibri"/>
                        </a:rPr>
                        <a:t>tinnitus</a:t>
                      </a:r>
                      <a:r>
                        <a:rPr lang="tr-TR" sz="1600" b="0" i="0" u="none" strike="noStrike" noProof="0" dirty="0">
                          <a:latin typeface="Calibri"/>
                        </a:rPr>
                        <a:t>, </a:t>
                      </a:r>
                      <a:r>
                        <a:rPr lang="tr-TR" sz="1600" b="0" i="0" u="none" strike="noStrike" noProof="0" dirty="0" err="1">
                          <a:latin typeface="Calibri"/>
                        </a:rPr>
                        <a:t>vertigo</a:t>
                      </a:r>
                      <a:r>
                        <a:rPr lang="tr-TR" sz="1600" b="0" i="0" u="none" strike="noStrike" noProof="0" dirty="0">
                          <a:latin typeface="Calibri"/>
                        </a:rPr>
                        <a:t>, geçici işitme kaybı, kanama zamanının uzaması ve nadiren </a:t>
                      </a:r>
                      <a:r>
                        <a:rPr lang="tr-TR" sz="1600" b="0" i="0" u="none" strike="noStrike" noProof="0" dirty="0" err="1">
                          <a:latin typeface="Calibri"/>
                        </a:rPr>
                        <a:t>lökopeni</a:t>
                      </a:r>
                      <a:r>
                        <a:rPr lang="tr-TR" sz="1600" b="0" i="0" u="none" strike="noStrike" noProof="0" dirty="0">
                          <a:latin typeface="Calibri"/>
                        </a:rPr>
                        <a:t>, </a:t>
                      </a:r>
                      <a:r>
                        <a:rPr lang="tr-TR" sz="1600" b="0" i="0" u="none" strike="noStrike" noProof="0" dirty="0" err="1">
                          <a:latin typeface="Calibri"/>
                        </a:rPr>
                        <a:t>trombositopeni</a:t>
                      </a:r>
                      <a:r>
                        <a:rPr lang="tr-TR" sz="1600" b="0" i="0" u="none" strike="noStrike" noProof="0" dirty="0">
                          <a:latin typeface="Calibri"/>
                        </a:rPr>
                        <a:t>, plazma demir konsantrasyonunda düşme görülebilir. Ayrıca nadir olgularda aşırı duyarlılık reaksiyonları olarak kaşıntı, ürtiker, </a:t>
                      </a:r>
                      <a:r>
                        <a:rPr lang="tr-TR" sz="1600" b="0" i="0" u="none" strike="noStrike" noProof="0" dirty="0" err="1">
                          <a:latin typeface="Calibri"/>
                        </a:rPr>
                        <a:t>anjiyonörotik</a:t>
                      </a:r>
                      <a:r>
                        <a:rPr lang="tr-TR" sz="1600" b="0" i="0" u="none" strike="noStrike" noProof="0" dirty="0">
                          <a:latin typeface="Calibri"/>
                        </a:rPr>
                        <a:t> ödem, </a:t>
                      </a:r>
                      <a:r>
                        <a:rPr lang="tr-TR" sz="1600" b="0" i="0" u="none" strike="noStrike" noProof="0" dirty="0" err="1">
                          <a:latin typeface="Calibri"/>
                        </a:rPr>
                        <a:t>astma</a:t>
                      </a:r>
                      <a:r>
                        <a:rPr lang="tr-TR" sz="1600" b="0" i="0" u="none" strike="noStrike" noProof="0" dirty="0">
                          <a:latin typeface="Calibri"/>
                        </a:rPr>
                        <a:t> ve</a:t>
                      </a:r>
                      <a:endParaRPr lang="tr-TR" sz="1600" dirty="0"/>
                    </a:p>
                    <a:p>
                      <a:pPr lvl="0">
                        <a:buNone/>
                      </a:pPr>
                      <a:r>
                        <a:rPr lang="tr-TR" sz="1600" b="0" i="0" u="none" strike="noStrike" noProof="0" dirty="0">
                          <a:latin typeface="Calibri"/>
                        </a:rPr>
                        <a:t> anafilaksi görülebilir.</a:t>
                      </a:r>
                    </a:p>
                  </a:txBody>
                  <a:tcPr/>
                </a:tc>
                <a:extLst>
                  <a:ext uri="{0D108BD9-81ED-4DB2-BD59-A6C34878D82A}">
                    <a16:rowId xmlns:a16="http://schemas.microsoft.com/office/drawing/2014/main" xmlns="" val="106651736"/>
                  </a:ext>
                </a:extLst>
              </a:tr>
            </a:tbl>
          </a:graphicData>
        </a:graphic>
      </p:graphicFrame>
    </p:spTree>
    <p:extLst>
      <p:ext uri="{BB962C8B-B14F-4D97-AF65-F5344CB8AC3E}">
        <p14:creationId xmlns:p14="http://schemas.microsoft.com/office/powerpoint/2010/main" val="185686909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273872122"/>
              </p:ext>
            </p:extLst>
          </p:nvPr>
        </p:nvGraphicFramePr>
        <p:xfrm>
          <a:off x="0" y="0"/>
          <a:ext cx="12191999" cy="7003778"/>
        </p:xfrm>
        <a:graphic>
          <a:graphicData uri="http://schemas.openxmlformats.org/drawingml/2006/table">
            <a:tbl>
              <a:tblPr firstRow="1" bandRow="1"/>
              <a:tblGrid>
                <a:gridCol w="1920240">
                  <a:extLst>
                    <a:ext uri="{9D8B030D-6E8A-4147-A177-3AD203B41FA5}">
                      <a16:colId xmlns:a16="http://schemas.microsoft.com/office/drawing/2014/main" xmlns="" val="20000"/>
                    </a:ext>
                  </a:extLst>
                </a:gridCol>
                <a:gridCol w="2804160">
                  <a:extLst>
                    <a:ext uri="{9D8B030D-6E8A-4147-A177-3AD203B41FA5}">
                      <a16:colId xmlns:a16="http://schemas.microsoft.com/office/drawing/2014/main" xmlns="" val="20001"/>
                    </a:ext>
                  </a:extLst>
                </a:gridCol>
                <a:gridCol w="2959634">
                  <a:extLst>
                    <a:ext uri="{9D8B030D-6E8A-4147-A177-3AD203B41FA5}">
                      <a16:colId xmlns:a16="http://schemas.microsoft.com/office/drawing/2014/main" xmlns="" val="20002"/>
                    </a:ext>
                  </a:extLst>
                </a:gridCol>
                <a:gridCol w="1946620">
                  <a:extLst>
                    <a:ext uri="{9D8B030D-6E8A-4147-A177-3AD203B41FA5}">
                      <a16:colId xmlns:a16="http://schemas.microsoft.com/office/drawing/2014/main" xmlns="" val="20003"/>
                    </a:ext>
                  </a:extLst>
                </a:gridCol>
                <a:gridCol w="2561345">
                  <a:extLst>
                    <a:ext uri="{9D8B030D-6E8A-4147-A177-3AD203B41FA5}">
                      <a16:colId xmlns:a16="http://schemas.microsoft.com/office/drawing/2014/main" xmlns="" val="20004"/>
                    </a:ext>
                  </a:extLst>
                </a:gridCol>
              </a:tblGrid>
              <a:tr h="640080">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r>
                        <a:rPr lang="tr-TR" sz="1800" b="1" dirty="0" smtClean="0"/>
                        <a:t>İlacın</a:t>
                      </a:r>
                      <a:r>
                        <a:rPr lang="tr-TR" sz="1800" b="1" baseline="0" dirty="0" smtClean="0"/>
                        <a:t> Adı</a:t>
                      </a:r>
                      <a:endParaRPr lang="tr-TR" sz="1800" b="1"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r>
                        <a:rPr lang="tr-TR" sz="1800" b="1" dirty="0" err="1" smtClean="0"/>
                        <a:t>Endikasyonları</a:t>
                      </a:r>
                      <a:endParaRPr lang="tr-TR" sz="1800" b="1"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r>
                        <a:rPr lang="tr-TR" sz="1800" b="1" dirty="0" err="1" smtClean="0"/>
                        <a:t>Kontredikasyonları</a:t>
                      </a:r>
                      <a:endParaRPr lang="tr-TR" sz="1800" b="1"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r>
                        <a:rPr lang="tr-TR" sz="1800" b="1" dirty="0" smtClean="0"/>
                        <a:t>Verilişi</a:t>
                      </a:r>
                      <a:endParaRPr lang="tr-TR" sz="1800" b="1"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r>
                        <a:rPr lang="tr-TR" sz="1800" b="1" dirty="0" smtClean="0"/>
                        <a:t>Yan</a:t>
                      </a:r>
                      <a:r>
                        <a:rPr lang="tr-TR" sz="1800" b="1" baseline="0" dirty="0" smtClean="0"/>
                        <a:t> Etkisi</a:t>
                      </a:r>
                      <a:endParaRPr lang="tr-TR" sz="1800" b="1"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636369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dirty="0" err="1" smtClean="0"/>
                        <a:t>Diflunisal</a:t>
                      </a:r>
                      <a:endParaRPr lang="tr-TR" sz="1600" b="0"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kern="1200" dirty="0" err="1" smtClean="0">
                          <a:solidFill>
                            <a:schemeClr val="tx1"/>
                          </a:solidFill>
                          <a:effectLst/>
                          <a:latin typeface="+mn-lt"/>
                          <a:ea typeface="+mn-ea"/>
                          <a:cs typeface="+mn-cs"/>
                        </a:rPr>
                        <a:t>Romatoid</a:t>
                      </a:r>
                      <a:r>
                        <a:rPr lang="tr-TR" sz="1600" kern="1200" dirty="0" smtClean="0">
                          <a:solidFill>
                            <a:schemeClr val="tx1"/>
                          </a:solidFill>
                          <a:effectLst/>
                          <a:latin typeface="+mn-lt"/>
                          <a:ea typeface="+mn-ea"/>
                          <a:cs typeface="+mn-cs"/>
                        </a:rPr>
                        <a:t> </a:t>
                      </a:r>
                      <a:r>
                        <a:rPr lang="tr-TR" sz="1600" kern="1200" dirty="0" err="1" smtClean="0">
                          <a:solidFill>
                            <a:schemeClr val="tx1"/>
                          </a:solidFill>
                          <a:effectLst/>
                          <a:latin typeface="+mn-lt"/>
                          <a:ea typeface="+mn-ea"/>
                          <a:cs typeface="+mn-cs"/>
                        </a:rPr>
                        <a:t>artrit</a:t>
                      </a:r>
                      <a:endParaRPr lang="tr-TR" sz="1600" kern="1200" dirty="0" smtClean="0">
                        <a:solidFill>
                          <a:schemeClr val="tx1"/>
                        </a:solidFill>
                        <a:effectLst/>
                        <a:latin typeface="+mn-lt"/>
                        <a:ea typeface="+mn-ea"/>
                        <a:cs typeface="+mn-cs"/>
                      </a:endParaRPr>
                    </a:p>
                    <a:p>
                      <a:r>
                        <a:rPr lang="tr-TR" sz="1600" kern="1200" dirty="0" err="1" smtClean="0">
                          <a:solidFill>
                            <a:schemeClr val="tx1"/>
                          </a:solidFill>
                          <a:effectLst/>
                          <a:latin typeface="+mn-lt"/>
                          <a:ea typeface="+mn-ea"/>
                          <a:cs typeface="+mn-cs"/>
                        </a:rPr>
                        <a:t>Juvenil</a:t>
                      </a:r>
                      <a:r>
                        <a:rPr lang="tr-TR" sz="1600" kern="1200" dirty="0" smtClean="0">
                          <a:solidFill>
                            <a:schemeClr val="tx1"/>
                          </a:solidFill>
                          <a:effectLst/>
                          <a:latin typeface="+mn-lt"/>
                          <a:ea typeface="+mn-ea"/>
                          <a:cs typeface="+mn-cs"/>
                        </a:rPr>
                        <a:t> </a:t>
                      </a:r>
                      <a:r>
                        <a:rPr lang="tr-TR" sz="1600" kern="1200" dirty="0" err="1" smtClean="0">
                          <a:solidFill>
                            <a:schemeClr val="tx1"/>
                          </a:solidFill>
                          <a:effectLst/>
                          <a:latin typeface="+mn-lt"/>
                          <a:ea typeface="+mn-ea"/>
                          <a:cs typeface="+mn-cs"/>
                        </a:rPr>
                        <a:t>idiyopatik</a:t>
                      </a:r>
                      <a:r>
                        <a:rPr lang="tr-TR" sz="1600" kern="1200" dirty="0" smtClean="0">
                          <a:solidFill>
                            <a:schemeClr val="tx1"/>
                          </a:solidFill>
                          <a:effectLst/>
                          <a:latin typeface="+mn-lt"/>
                          <a:ea typeface="+mn-ea"/>
                          <a:cs typeface="+mn-cs"/>
                        </a:rPr>
                        <a:t> </a:t>
                      </a:r>
                      <a:r>
                        <a:rPr lang="tr-TR" sz="1600" kern="1200" dirty="0" err="1" smtClean="0">
                          <a:solidFill>
                            <a:schemeClr val="tx1"/>
                          </a:solidFill>
                          <a:effectLst/>
                          <a:latin typeface="+mn-lt"/>
                          <a:ea typeface="+mn-ea"/>
                          <a:cs typeface="+mn-cs"/>
                        </a:rPr>
                        <a:t>artrit</a:t>
                      </a:r>
                      <a:endParaRPr lang="tr-TR" sz="1600" kern="1200" dirty="0" smtClean="0">
                        <a:solidFill>
                          <a:schemeClr val="tx1"/>
                        </a:solidFill>
                        <a:effectLst/>
                        <a:latin typeface="+mn-lt"/>
                        <a:ea typeface="+mn-ea"/>
                        <a:cs typeface="+mn-cs"/>
                      </a:endParaRPr>
                    </a:p>
                    <a:p>
                      <a:r>
                        <a:rPr lang="tr-TR" sz="1600" kern="1200" dirty="0" err="1" smtClean="0">
                          <a:solidFill>
                            <a:schemeClr val="tx1"/>
                          </a:solidFill>
                          <a:effectLst/>
                          <a:latin typeface="+mn-lt"/>
                          <a:ea typeface="+mn-ea"/>
                          <a:cs typeface="+mn-cs"/>
                        </a:rPr>
                        <a:t>Osteoartrit</a:t>
                      </a:r>
                      <a:endParaRPr lang="tr-TR" sz="1600" kern="1200" dirty="0" smtClean="0">
                        <a:solidFill>
                          <a:schemeClr val="tx1"/>
                        </a:solidFill>
                        <a:effectLst/>
                        <a:latin typeface="+mn-lt"/>
                        <a:ea typeface="+mn-ea"/>
                        <a:cs typeface="+mn-cs"/>
                      </a:endParaRPr>
                    </a:p>
                    <a:p>
                      <a:r>
                        <a:rPr lang="tr-TR" sz="1600" kern="1200" dirty="0" smtClean="0">
                          <a:solidFill>
                            <a:schemeClr val="tx1"/>
                          </a:solidFill>
                          <a:effectLst/>
                          <a:latin typeface="+mn-lt"/>
                          <a:ea typeface="+mn-ea"/>
                          <a:cs typeface="+mn-cs"/>
                        </a:rPr>
                        <a:t>Diş ağrısı</a:t>
                      </a:r>
                    </a:p>
                    <a:p>
                      <a:r>
                        <a:rPr lang="tr-TR" sz="1600" kern="1200" dirty="0" err="1" smtClean="0">
                          <a:solidFill>
                            <a:schemeClr val="tx1"/>
                          </a:solidFill>
                          <a:effectLst/>
                          <a:latin typeface="+mn-lt"/>
                          <a:ea typeface="+mn-ea"/>
                          <a:cs typeface="+mn-cs"/>
                        </a:rPr>
                        <a:t>Still</a:t>
                      </a:r>
                      <a:r>
                        <a:rPr lang="tr-TR" sz="1600" kern="1200" dirty="0" smtClean="0">
                          <a:solidFill>
                            <a:schemeClr val="tx1"/>
                          </a:solidFill>
                          <a:effectLst/>
                          <a:latin typeface="+mn-lt"/>
                          <a:ea typeface="+mn-ea"/>
                          <a:cs typeface="+mn-cs"/>
                        </a:rPr>
                        <a:t> hastalığı</a:t>
                      </a:r>
                    </a:p>
                    <a:p>
                      <a:r>
                        <a:rPr lang="tr-TR" sz="1600" kern="1200" dirty="0" err="1" smtClean="0">
                          <a:solidFill>
                            <a:schemeClr val="tx1"/>
                          </a:solidFill>
                          <a:effectLst/>
                          <a:latin typeface="+mn-lt"/>
                          <a:ea typeface="+mn-ea"/>
                          <a:cs typeface="+mn-cs"/>
                        </a:rPr>
                        <a:t>Siyatalji</a:t>
                      </a:r>
                      <a:endParaRPr lang="tr-TR" sz="1600" kern="1200" dirty="0" smtClean="0">
                        <a:solidFill>
                          <a:schemeClr val="tx1"/>
                        </a:solidFill>
                        <a:effectLst/>
                        <a:latin typeface="+mn-lt"/>
                        <a:ea typeface="+mn-ea"/>
                        <a:cs typeface="+mn-cs"/>
                      </a:endParaRPr>
                    </a:p>
                    <a:p>
                      <a:r>
                        <a:rPr lang="tr-TR" sz="1600" kern="1200" dirty="0" err="1" smtClean="0">
                          <a:solidFill>
                            <a:schemeClr val="tx1"/>
                          </a:solidFill>
                          <a:effectLst/>
                          <a:latin typeface="+mn-lt"/>
                          <a:ea typeface="+mn-ea"/>
                          <a:cs typeface="+mn-cs"/>
                        </a:rPr>
                        <a:t>Lumbalji</a:t>
                      </a:r>
                      <a:r>
                        <a:rPr lang="tr-TR" sz="1600" kern="1200" dirty="0" smtClean="0">
                          <a:solidFill>
                            <a:schemeClr val="tx1"/>
                          </a:solidFill>
                          <a:effectLst/>
                          <a:latin typeface="+mn-lt"/>
                          <a:ea typeface="+mn-ea"/>
                          <a:cs typeface="+mn-cs"/>
                        </a:rPr>
                        <a:t> </a:t>
                      </a:r>
                    </a:p>
                    <a:p>
                      <a:r>
                        <a:rPr lang="tr-TR" sz="1600" kern="1200" dirty="0" err="1" smtClean="0">
                          <a:solidFill>
                            <a:schemeClr val="tx1"/>
                          </a:solidFill>
                          <a:effectLst/>
                          <a:latin typeface="+mn-lt"/>
                          <a:ea typeface="+mn-ea"/>
                          <a:cs typeface="+mn-cs"/>
                        </a:rPr>
                        <a:t>Diskopati</a:t>
                      </a:r>
                      <a:endParaRPr lang="tr-TR" sz="1600" kern="1200" dirty="0" smtClean="0">
                        <a:solidFill>
                          <a:schemeClr val="tx1"/>
                        </a:solidFill>
                        <a:effectLst/>
                        <a:latin typeface="+mn-lt"/>
                        <a:ea typeface="+mn-ea"/>
                        <a:cs typeface="+mn-cs"/>
                      </a:endParaRPr>
                    </a:p>
                    <a:p>
                      <a:r>
                        <a:rPr lang="tr-TR" sz="1600" kern="1200" dirty="0" smtClean="0">
                          <a:solidFill>
                            <a:schemeClr val="tx1"/>
                          </a:solidFill>
                          <a:effectLst/>
                          <a:latin typeface="+mn-lt"/>
                          <a:ea typeface="+mn-ea"/>
                          <a:cs typeface="+mn-cs"/>
                        </a:rPr>
                        <a:t>Gut</a:t>
                      </a:r>
                    </a:p>
                    <a:p>
                      <a:r>
                        <a:rPr lang="tr-TR" sz="1600" kern="1200" dirty="0" err="1" smtClean="0">
                          <a:solidFill>
                            <a:schemeClr val="tx1"/>
                          </a:solidFill>
                          <a:effectLst/>
                          <a:latin typeface="+mn-lt"/>
                          <a:ea typeface="+mn-ea"/>
                          <a:cs typeface="+mn-cs"/>
                        </a:rPr>
                        <a:t>Tromboflebit</a:t>
                      </a:r>
                      <a:endParaRPr lang="tr-TR" sz="1600" kern="1200" dirty="0" smtClean="0">
                        <a:solidFill>
                          <a:schemeClr val="tx1"/>
                        </a:solidFill>
                        <a:effectLst/>
                        <a:latin typeface="+mn-lt"/>
                        <a:ea typeface="+mn-ea"/>
                        <a:cs typeface="+mn-cs"/>
                      </a:endParaRPr>
                    </a:p>
                    <a:p>
                      <a:r>
                        <a:rPr lang="tr-TR" sz="1600" kern="1200" dirty="0" smtClean="0">
                          <a:solidFill>
                            <a:schemeClr val="tx1"/>
                          </a:solidFill>
                          <a:effectLst/>
                          <a:latin typeface="+mn-lt"/>
                          <a:ea typeface="+mn-ea"/>
                          <a:cs typeface="+mn-cs"/>
                        </a:rPr>
                        <a:t>Burkulma</a:t>
                      </a:r>
                    </a:p>
                    <a:p>
                      <a:r>
                        <a:rPr lang="tr-TR" sz="1600" kern="1200" dirty="0" smtClean="0">
                          <a:solidFill>
                            <a:schemeClr val="tx1"/>
                          </a:solidFill>
                          <a:effectLst/>
                          <a:latin typeface="+mn-lt"/>
                          <a:ea typeface="+mn-ea"/>
                          <a:cs typeface="+mn-cs"/>
                        </a:rPr>
                        <a:t>Travmaya bağlı ödem</a:t>
                      </a:r>
                    </a:p>
                    <a:p>
                      <a:endParaRPr lang="tr-TR" sz="1000"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kern="1200" dirty="0" smtClean="0">
                          <a:solidFill>
                            <a:schemeClr val="tx1"/>
                          </a:solidFill>
                          <a:effectLst/>
                          <a:latin typeface="+mn-lt"/>
                          <a:ea typeface="+mn-ea"/>
                          <a:cs typeface="+mn-cs"/>
                        </a:rPr>
                        <a:t>Aşırı duyarlılık</a:t>
                      </a:r>
                    </a:p>
                    <a:p>
                      <a:r>
                        <a:rPr lang="tr-TR" sz="1600" kern="1200" dirty="0" smtClean="0">
                          <a:solidFill>
                            <a:schemeClr val="tx1"/>
                          </a:solidFill>
                          <a:effectLst/>
                          <a:latin typeface="+mn-lt"/>
                          <a:ea typeface="+mn-ea"/>
                          <a:cs typeface="+mn-cs"/>
                        </a:rPr>
                        <a:t>Karaciğer yetmezliği </a:t>
                      </a:r>
                    </a:p>
                    <a:p>
                      <a:r>
                        <a:rPr lang="tr-TR" sz="1600" kern="1200" dirty="0" err="1" smtClean="0">
                          <a:solidFill>
                            <a:schemeClr val="tx1"/>
                          </a:solidFill>
                          <a:effectLst/>
                          <a:latin typeface="+mn-lt"/>
                          <a:ea typeface="+mn-ea"/>
                          <a:cs typeface="+mn-cs"/>
                        </a:rPr>
                        <a:t>Hepatik</a:t>
                      </a:r>
                      <a:r>
                        <a:rPr lang="tr-TR" sz="1600" kern="1200" dirty="0" smtClean="0">
                          <a:solidFill>
                            <a:schemeClr val="tx1"/>
                          </a:solidFill>
                          <a:effectLst/>
                          <a:latin typeface="+mn-lt"/>
                          <a:ea typeface="+mn-ea"/>
                          <a:cs typeface="+mn-cs"/>
                        </a:rPr>
                        <a:t> yetmezlik </a:t>
                      </a:r>
                    </a:p>
                    <a:p>
                      <a:r>
                        <a:rPr lang="tr-TR" sz="1600" kern="1200" dirty="0" smtClean="0">
                          <a:solidFill>
                            <a:schemeClr val="tx1"/>
                          </a:solidFill>
                          <a:effectLst/>
                          <a:latin typeface="+mn-lt"/>
                          <a:ea typeface="+mn-ea"/>
                          <a:cs typeface="+mn-cs"/>
                        </a:rPr>
                        <a:t>Ciddi böbrek yetmezliği</a:t>
                      </a:r>
                    </a:p>
                    <a:p>
                      <a:r>
                        <a:rPr lang="tr-TR" sz="1600" kern="1200" dirty="0" smtClean="0">
                          <a:solidFill>
                            <a:schemeClr val="tx1"/>
                          </a:solidFill>
                          <a:effectLst/>
                          <a:latin typeface="+mn-lt"/>
                          <a:ea typeface="+mn-ea"/>
                          <a:cs typeface="+mn-cs"/>
                        </a:rPr>
                        <a:t>Kanama riski taşıyan </a:t>
                      </a:r>
                      <a:r>
                        <a:rPr lang="tr-TR" sz="1600" kern="1200" dirty="0" err="1" smtClean="0">
                          <a:solidFill>
                            <a:schemeClr val="tx1"/>
                          </a:solidFill>
                          <a:effectLst/>
                          <a:latin typeface="+mn-lt"/>
                          <a:ea typeface="+mn-ea"/>
                          <a:cs typeface="+mn-cs"/>
                        </a:rPr>
                        <a:t>peptik</a:t>
                      </a:r>
                      <a:r>
                        <a:rPr lang="tr-TR" sz="1600" kern="1200" dirty="0" smtClean="0">
                          <a:solidFill>
                            <a:schemeClr val="tx1"/>
                          </a:solidFill>
                          <a:effectLst/>
                          <a:latin typeface="+mn-lt"/>
                          <a:ea typeface="+mn-ea"/>
                          <a:cs typeface="+mn-cs"/>
                        </a:rPr>
                        <a:t> ülser</a:t>
                      </a:r>
                    </a:p>
                    <a:p>
                      <a:r>
                        <a:rPr lang="tr-TR" sz="1600" kern="1200" dirty="0" smtClean="0">
                          <a:solidFill>
                            <a:schemeClr val="tx1"/>
                          </a:solidFill>
                          <a:effectLst/>
                          <a:latin typeface="+mn-lt"/>
                          <a:ea typeface="+mn-ea"/>
                          <a:cs typeface="+mn-cs"/>
                        </a:rPr>
                        <a:t>Aktif </a:t>
                      </a:r>
                      <a:r>
                        <a:rPr lang="tr-TR" sz="1600" kern="1200" dirty="0" err="1" smtClean="0">
                          <a:solidFill>
                            <a:schemeClr val="tx1"/>
                          </a:solidFill>
                          <a:effectLst/>
                          <a:latin typeface="+mn-lt"/>
                          <a:ea typeface="+mn-ea"/>
                          <a:cs typeface="+mn-cs"/>
                        </a:rPr>
                        <a:t>inflamatuvar</a:t>
                      </a:r>
                      <a:r>
                        <a:rPr lang="tr-TR" sz="1600" kern="1200" dirty="0" smtClean="0">
                          <a:solidFill>
                            <a:schemeClr val="tx1"/>
                          </a:solidFill>
                          <a:effectLst/>
                          <a:latin typeface="+mn-lt"/>
                          <a:ea typeface="+mn-ea"/>
                          <a:cs typeface="+mn-cs"/>
                        </a:rPr>
                        <a:t> bağırsak hastalığı </a:t>
                      </a:r>
                    </a:p>
                    <a:p>
                      <a:r>
                        <a:rPr lang="tr-TR" sz="1600" kern="1200" dirty="0" smtClean="0">
                          <a:solidFill>
                            <a:schemeClr val="tx1"/>
                          </a:solidFill>
                          <a:effectLst/>
                          <a:latin typeface="+mn-lt"/>
                          <a:ea typeface="+mn-ea"/>
                          <a:cs typeface="+mn-cs"/>
                        </a:rPr>
                        <a:t>Aktif </a:t>
                      </a:r>
                      <a:r>
                        <a:rPr lang="tr-TR" sz="1600" kern="1200" dirty="0" err="1" smtClean="0">
                          <a:solidFill>
                            <a:schemeClr val="tx1"/>
                          </a:solidFill>
                          <a:effectLst/>
                          <a:latin typeface="+mn-lt"/>
                          <a:ea typeface="+mn-ea"/>
                          <a:cs typeface="+mn-cs"/>
                        </a:rPr>
                        <a:t>crohn</a:t>
                      </a:r>
                      <a:r>
                        <a:rPr lang="tr-TR" sz="1600" kern="1200" dirty="0" smtClean="0">
                          <a:solidFill>
                            <a:schemeClr val="tx1"/>
                          </a:solidFill>
                          <a:effectLst/>
                          <a:latin typeface="+mn-lt"/>
                          <a:ea typeface="+mn-ea"/>
                          <a:cs typeface="+mn-cs"/>
                        </a:rPr>
                        <a:t> veya </a:t>
                      </a:r>
                      <a:r>
                        <a:rPr lang="tr-TR" sz="1600" kern="1200" dirty="0" err="1" smtClean="0">
                          <a:solidFill>
                            <a:schemeClr val="tx1"/>
                          </a:solidFill>
                          <a:effectLst/>
                          <a:latin typeface="+mn-lt"/>
                          <a:ea typeface="+mn-ea"/>
                          <a:cs typeface="+mn-cs"/>
                        </a:rPr>
                        <a:t>ülseratif</a:t>
                      </a:r>
                      <a:r>
                        <a:rPr lang="tr-TR" sz="1600" kern="1200" dirty="0" smtClean="0">
                          <a:solidFill>
                            <a:schemeClr val="tx1"/>
                          </a:solidFill>
                          <a:effectLst/>
                          <a:latin typeface="+mn-lt"/>
                          <a:ea typeface="+mn-ea"/>
                          <a:cs typeface="+mn-cs"/>
                        </a:rPr>
                        <a:t> kolit </a:t>
                      </a:r>
                    </a:p>
                    <a:p>
                      <a:endParaRPr lang="tr-TR" sz="1600"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kern="1200" dirty="0" smtClean="0">
                          <a:solidFill>
                            <a:schemeClr val="tx1"/>
                          </a:solidFill>
                          <a:effectLst/>
                          <a:latin typeface="+mn-lt"/>
                          <a:ea typeface="+mn-ea"/>
                          <a:cs typeface="+mn-cs"/>
                        </a:rPr>
                        <a:t>Tablet, kapsül</a:t>
                      </a:r>
                    </a:p>
                    <a:p>
                      <a:pPr marL="0" marR="0" indent="0" algn="l" defTabSz="914400" rtl="0" eaLnBrk="1" fontAlgn="auto" latinLnBrk="0" hangingPunct="1">
                        <a:lnSpc>
                          <a:spcPct val="100000"/>
                        </a:lnSpc>
                        <a:spcBef>
                          <a:spcPts val="0"/>
                        </a:spcBef>
                        <a:spcAft>
                          <a:spcPts val="0"/>
                        </a:spcAft>
                        <a:buClrTx/>
                        <a:buSzTx/>
                        <a:buFontTx/>
                        <a:buNone/>
                        <a:tabLst/>
                        <a:defRPr/>
                      </a:pPr>
                      <a:r>
                        <a:rPr lang="tr-TR" sz="1600" kern="1200" dirty="0" smtClean="0">
                          <a:solidFill>
                            <a:schemeClr val="tx1"/>
                          </a:solidFill>
                          <a:effectLst/>
                          <a:latin typeface="+mn-lt"/>
                          <a:ea typeface="+mn-ea"/>
                          <a:cs typeface="+mn-cs"/>
                        </a:rPr>
                        <a:t>İlk ilaca başlanırken 1.000mg yükleme dozu alındıktan sonra günde 2-3 defa 500mg kullanılır. Maksimum günlük doz 1.5g'dır</a:t>
                      </a: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kern="1200" dirty="0" err="1" smtClean="0">
                          <a:solidFill>
                            <a:schemeClr val="tx1"/>
                          </a:solidFill>
                          <a:effectLst/>
                          <a:latin typeface="+mn-lt"/>
                          <a:ea typeface="+mn-ea"/>
                          <a:cs typeface="+mn-cs"/>
                        </a:rPr>
                        <a:t>Vertigo</a:t>
                      </a:r>
                      <a:r>
                        <a:rPr lang="tr-TR" sz="1600" kern="1200" dirty="0" smtClean="0">
                          <a:solidFill>
                            <a:schemeClr val="tx1"/>
                          </a:solidFill>
                          <a:effectLst/>
                          <a:latin typeface="+mn-lt"/>
                          <a:ea typeface="+mn-ea"/>
                          <a:cs typeface="+mn-cs"/>
                        </a:rPr>
                        <a:t> </a:t>
                      </a:r>
                    </a:p>
                    <a:p>
                      <a:r>
                        <a:rPr lang="tr-TR" sz="1600" kern="1200" dirty="0" smtClean="0">
                          <a:solidFill>
                            <a:schemeClr val="tx1"/>
                          </a:solidFill>
                          <a:effectLst/>
                          <a:latin typeface="+mn-lt"/>
                          <a:ea typeface="+mn-ea"/>
                          <a:cs typeface="+mn-cs"/>
                        </a:rPr>
                        <a:t>Taşikardi</a:t>
                      </a:r>
                    </a:p>
                    <a:p>
                      <a:r>
                        <a:rPr lang="tr-TR" sz="1600" kern="1200" dirty="0" smtClean="0">
                          <a:solidFill>
                            <a:schemeClr val="tx1"/>
                          </a:solidFill>
                          <a:effectLst/>
                          <a:latin typeface="+mn-lt"/>
                          <a:ea typeface="+mn-ea"/>
                          <a:cs typeface="+mn-cs"/>
                        </a:rPr>
                        <a:t>Bulantı </a:t>
                      </a:r>
                    </a:p>
                    <a:p>
                      <a:r>
                        <a:rPr lang="tr-TR" sz="1600" kern="1200" dirty="0" err="1" smtClean="0">
                          <a:solidFill>
                            <a:schemeClr val="tx1"/>
                          </a:solidFill>
                          <a:effectLst/>
                          <a:latin typeface="+mn-lt"/>
                          <a:ea typeface="+mn-ea"/>
                          <a:cs typeface="+mn-cs"/>
                        </a:rPr>
                        <a:t>Parestezi</a:t>
                      </a:r>
                      <a:r>
                        <a:rPr lang="tr-TR" sz="1600" kern="1200" dirty="0" smtClean="0">
                          <a:solidFill>
                            <a:schemeClr val="tx1"/>
                          </a:solidFill>
                          <a:effectLst/>
                          <a:latin typeface="+mn-lt"/>
                          <a:ea typeface="+mn-ea"/>
                          <a:cs typeface="+mn-cs"/>
                        </a:rPr>
                        <a:t>  Dokunma duyusu bozukluğu</a:t>
                      </a:r>
                    </a:p>
                    <a:p>
                      <a:r>
                        <a:rPr lang="tr-TR" sz="1600" kern="1200" dirty="0" smtClean="0">
                          <a:solidFill>
                            <a:schemeClr val="tx1"/>
                          </a:solidFill>
                          <a:effectLst/>
                          <a:latin typeface="+mn-lt"/>
                          <a:ea typeface="+mn-ea"/>
                          <a:cs typeface="+mn-cs"/>
                        </a:rPr>
                        <a:t>Uykusuzluk</a:t>
                      </a:r>
                    </a:p>
                    <a:p>
                      <a:r>
                        <a:rPr lang="tr-TR" sz="1600" kern="1200" dirty="0" smtClean="0">
                          <a:solidFill>
                            <a:schemeClr val="tx1"/>
                          </a:solidFill>
                          <a:effectLst/>
                          <a:latin typeface="+mn-lt"/>
                          <a:ea typeface="+mn-ea"/>
                          <a:cs typeface="+mn-cs"/>
                        </a:rPr>
                        <a:t>Yüz kızarması </a:t>
                      </a:r>
                    </a:p>
                    <a:p>
                      <a:r>
                        <a:rPr lang="tr-TR" sz="1600" kern="1200" dirty="0" smtClean="0">
                          <a:solidFill>
                            <a:schemeClr val="tx1"/>
                          </a:solidFill>
                          <a:effectLst/>
                          <a:latin typeface="+mn-lt"/>
                          <a:ea typeface="+mn-ea"/>
                          <a:cs typeface="+mn-cs"/>
                        </a:rPr>
                        <a:t>Ağız kuruluğu</a:t>
                      </a:r>
                    </a:p>
                    <a:p>
                      <a:r>
                        <a:rPr lang="tr-TR" sz="1600" kern="1200" dirty="0" smtClean="0">
                          <a:solidFill>
                            <a:schemeClr val="tx1"/>
                          </a:solidFill>
                          <a:effectLst/>
                          <a:latin typeface="+mn-lt"/>
                          <a:ea typeface="+mn-ea"/>
                          <a:cs typeface="+mn-cs"/>
                        </a:rPr>
                        <a:t>Bağırsakta gaz birikimi</a:t>
                      </a:r>
                    </a:p>
                    <a:p>
                      <a:r>
                        <a:rPr lang="tr-TR" sz="1600" kern="1200" dirty="0" smtClean="0">
                          <a:solidFill>
                            <a:schemeClr val="tx1"/>
                          </a:solidFill>
                          <a:effectLst/>
                          <a:latin typeface="+mn-lt"/>
                          <a:ea typeface="+mn-ea"/>
                          <a:cs typeface="+mn-cs"/>
                        </a:rPr>
                        <a:t>Karın ağrısı</a:t>
                      </a:r>
                    </a:p>
                    <a:p>
                      <a:r>
                        <a:rPr lang="tr-TR" sz="1600" kern="1200" dirty="0" smtClean="0">
                          <a:solidFill>
                            <a:schemeClr val="tx1"/>
                          </a:solidFill>
                          <a:effectLst/>
                          <a:latin typeface="+mn-lt"/>
                          <a:ea typeface="+mn-ea"/>
                          <a:cs typeface="+mn-cs"/>
                        </a:rPr>
                        <a:t>Depresyon</a:t>
                      </a:r>
                    </a:p>
                    <a:p>
                      <a:r>
                        <a:rPr lang="tr-TR" sz="1600" kern="1200" dirty="0" smtClean="0">
                          <a:solidFill>
                            <a:schemeClr val="tx1"/>
                          </a:solidFill>
                          <a:effectLst/>
                          <a:latin typeface="+mn-lt"/>
                          <a:ea typeface="+mn-ea"/>
                          <a:cs typeface="+mn-cs"/>
                        </a:rPr>
                        <a:t>Alerjik reaksiyonlar</a:t>
                      </a:r>
                    </a:p>
                    <a:p>
                      <a:r>
                        <a:rPr lang="tr-TR" sz="1600" kern="1200" dirty="0" err="1" smtClean="0">
                          <a:solidFill>
                            <a:schemeClr val="tx1"/>
                          </a:solidFill>
                          <a:effectLst/>
                          <a:latin typeface="+mn-lt"/>
                          <a:ea typeface="+mn-ea"/>
                          <a:cs typeface="+mn-cs"/>
                        </a:rPr>
                        <a:t>Sedasyon</a:t>
                      </a:r>
                      <a:r>
                        <a:rPr lang="tr-TR" sz="1600" kern="1200" dirty="0" smtClean="0">
                          <a:solidFill>
                            <a:schemeClr val="tx1"/>
                          </a:solidFill>
                          <a:effectLst/>
                          <a:latin typeface="+mn-lt"/>
                          <a:ea typeface="+mn-ea"/>
                          <a:cs typeface="+mn-cs"/>
                        </a:rPr>
                        <a:t> </a:t>
                      </a:r>
                      <a:r>
                        <a:rPr lang="tr-TR" sz="1600" kern="1200" dirty="0" err="1" smtClean="0">
                          <a:solidFill>
                            <a:schemeClr val="tx1"/>
                          </a:solidFill>
                          <a:effectLst/>
                          <a:latin typeface="+mn-lt"/>
                          <a:ea typeface="+mn-ea"/>
                          <a:cs typeface="+mn-cs"/>
                        </a:rPr>
                        <a:t>Gastrointestinal</a:t>
                      </a:r>
                      <a:r>
                        <a:rPr lang="tr-TR" sz="1600" kern="1200" dirty="0" smtClean="0">
                          <a:solidFill>
                            <a:schemeClr val="tx1"/>
                          </a:solidFill>
                          <a:effectLst/>
                          <a:latin typeface="+mn-lt"/>
                          <a:ea typeface="+mn-ea"/>
                          <a:cs typeface="+mn-cs"/>
                        </a:rPr>
                        <a:t> </a:t>
                      </a:r>
                      <a:r>
                        <a:rPr lang="tr-TR" sz="1600" kern="1200" dirty="0" err="1" smtClean="0">
                          <a:solidFill>
                            <a:schemeClr val="tx1"/>
                          </a:solidFill>
                          <a:effectLst/>
                          <a:latin typeface="+mn-lt"/>
                          <a:ea typeface="+mn-ea"/>
                          <a:cs typeface="+mn-cs"/>
                        </a:rPr>
                        <a:t>perforasyon</a:t>
                      </a:r>
                      <a:endParaRPr lang="tr-TR" sz="1600" kern="1200" dirty="0" smtClean="0">
                        <a:solidFill>
                          <a:schemeClr val="tx1"/>
                        </a:solidFill>
                        <a:effectLst/>
                        <a:latin typeface="+mn-lt"/>
                        <a:ea typeface="+mn-ea"/>
                        <a:cs typeface="+mn-cs"/>
                      </a:endParaRPr>
                    </a:p>
                    <a:p>
                      <a:r>
                        <a:rPr lang="tr-TR" sz="1600" kern="1200" dirty="0" err="1" smtClean="0">
                          <a:solidFill>
                            <a:schemeClr val="tx1"/>
                          </a:solidFill>
                          <a:effectLst/>
                          <a:latin typeface="+mn-lt"/>
                          <a:ea typeface="+mn-ea"/>
                          <a:cs typeface="+mn-cs"/>
                        </a:rPr>
                        <a:t>Konstipasyon</a:t>
                      </a:r>
                      <a:r>
                        <a:rPr lang="tr-TR" sz="1600" kern="1200" dirty="0" smtClean="0">
                          <a:solidFill>
                            <a:schemeClr val="tx1"/>
                          </a:solidFill>
                          <a:effectLst/>
                          <a:latin typeface="+mn-lt"/>
                          <a:ea typeface="+mn-ea"/>
                          <a:cs typeface="+mn-cs"/>
                        </a:rPr>
                        <a:t> </a:t>
                      </a:r>
                    </a:p>
                    <a:p>
                      <a:r>
                        <a:rPr lang="tr-TR" sz="1600" kern="1200" dirty="0" err="1" smtClean="0">
                          <a:solidFill>
                            <a:schemeClr val="tx1"/>
                          </a:solidFill>
                          <a:effectLst/>
                          <a:latin typeface="+mn-lt"/>
                          <a:ea typeface="+mn-ea"/>
                          <a:cs typeface="+mn-cs"/>
                        </a:rPr>
                        <a:t>Nötropeni</a:t>
                      </a:r>
                      <a:endParaRPr lang="tr-TR" sz="1600" kern="1200" dirty="0" smtClean="0">
                        <a:solidFill>
                          <a:schemeClr val="tx1"/>
                        </a:solidFill>
                        <a:effectLst/>
                        <a:latin typeface="+mn-lt"/>
                        <a:ea typeface="+mn-ea"/>
                        <a:cs typeface="+mn-cs"/>
                      </a:endParaRP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86139591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029134148"/>
              </p:ext>
            </p:extLst>
          </p:nvPr>
        </p:nvGraphicFramePr>
        <p:xfrm>
          <a:off x="0" y="0"/>
          <a:ext cx="12192001" cy="6858000"/>
        </p:xfrm>
        <a:graphic>
          <a:graphicData uri="http://schemas.openxmlformats.org/drawingml/2006/table">
            <a:tbl>
              <a:tblPr firstRow="1" bandRow="1"/>
              <a:tblGrid>
                <a:gridCol w="1727201">
                  <a:extLst>
                    <a:ext uri="{9D8B030D-6E8A-4147-A177-3AD203B41FA5}">
                      <a16:colId xmlns:a16="http://schemas.microsoft.com/office/drawing/2014/main" xmlns="" val="20000"/>
                    </a:ext>
                  </a:extLst>
                </a:gridCol>
                <a:gridCol w="2743200">
                  <a:extLst>
                    <a:ext uri="{9D8B030D-6E8A-4147-A177-3AD203B41FA5}">
                      <a16:colId xmlns:a16="http://schemas.microsoft.com/office/drawing/2014/main" xmlns="" val="20001"/>
                    </a:ext>
                  </a:extLst>
                </a:gridCol>
                <a:gridCol w="2844800">
                  <a:extLst>
                    <a:ext uri="{9D8B030D-6E8A-4147-A177-3AD203B41FA5}">
                      <a16:colId xmlns:a16="http://schemas.microsoft.com/office/drawing/2014/main" xmlns="" val="20002"/>
                    </a:ext>
                  </a:extLst>
                </a:gridCol>
                <a:gridCol w="2438400">
                  <a:extLst>
                    <a:ext uri="{9D8B030D-6E8A-4147-A177-3AD203B41FA5}">
                      <a16:colId xmlns:a16="http://schemas.microsoft.com/office/drawing/2014/main" xmlns="" val="20003"/>
                    </a:ext>
                  </a:extLst>
                </a:gridCol>
                <a:gridCol w="2438400">
                  <a:extLst>
                    <a:ext uri="{9D8B030D-6E8A-4147-A177-3AD203B41FA5}">
                      <a16:colId xmlns:a16="http://schemas.microsoft.com/office/drawing/2014/main" xmlns="" val="20004"/>
                    </a:ext>
                  </a:extLst>
                </a:gridCol>
              </a:tblGrid>
              <a:tr h="646043">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İlacın</a:t>
                      </a:r>
                      <a:r>
                        <a:rPr lang="tr-TR" sz="1800" b="1" baseline="0" dirty="0" smtClean="0"/>
                        <a:t> Adı</a:t>
                      </a:r>
                      <a:endParaRPr lang="tr-TR" sz="1800" b="1" dirty="0" smtClean="0"/>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err="1" smtClean="0"/>
                        <a:t>Endikasyonları</a:t>
                      </a:r>
                      <a:endParaRPr lang="tr-TR" sz="1800" b="1" dirty="0" smtClean="0"/>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err="1" smtClean="0"/>
                        <a:t>Kontredikasyonları</a:t>
                      </a:r>
                      <a:endParaRPr lang="tr-TR" sz="1800" b="1" dirty="0" smtClean="0"/>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Verilişi</a:t>
                      </a: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Yan</a:t>
                      </a:r>
                      <a:r>
                        <a:rPr lang="tr-TR" sz="1800" b="1" baseline="0" dirty="0" smtClean="0"/>
                        <a:t> Etkisi</a:t>
                      </a:r>
                      <a:endParaRPr lang="tr-TR" sz="1800" b="1" dirty="0" smtClean="0"/>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6211957">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i="0" kern="1200" dirty="0" err="1" smtClean="0">
                          <a:solidFill>
                            <a:schemeClr val="tx1"/>
                          </a:solidFill>
                          <a:effectLst/>
                          <a:latin typeface="+mn-lt"/>
                          <a:ea typeface="+mn-ea"/>
                          <a:cs typeface="+mn-cs"/>
                        </a:rPr>
                        <a:t>Fenbufen</a:t>
                      </a:r>
                      <a:endParaRPr lang="tr-TR" sz="1600" b="0" i="0" kern="1200" dirty="0" smtClean="0">
                        <a:solidFill>
                          <a:schemeClr val="tx1"/>
                        </a:solidFill>
                        <a:effectLst/>
                        <a:latin typeface="+mn-lt"/>
                        <a:ea typeface="+mn-ea"/>
                        <a:cs typeface="+mn-cs"/>
                      </a:endParaRP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err="1" smtClean="0">
                          <a:solidFill>
                            <a:schemeClr val="tx1"/>
                          </a:solidFill>
                          <a:effectLst/>
                          <a:latin typeface="+mn-lt"/>
                          <a:ea typeface="+mn-ea"/>
                          <a:cs typeface="+mn-cs"/>
                        </a:rPr>
                        <a:t>Romatoid</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artrit</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Juvenil</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idiyopatik</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artrit</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Osteoartrit</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Diş ağrısı</a:t>
                      </a:r>
                    </a:p>
                    <a:p>
                      <a:r>
                        <a:rPr lang="tr-TR" sz="1600" b="0" i="0" kern="1200" dirty="0" err="1" smtClean="0">
                          <a:solidFill>
                            <a:schemeClr val="tx1"/>
                          </a:solidFill>
                          <a:effectLst/>
                          <a:latin typeface="+mn-lt"/>
                          <a:ea typeface="+mn-ea"/>
                          <a:cs typeface="+mn-cs"/>
                        </a:rPr>
                        <a:t>Still</a:t>
                      </a:r>
                      <a:r>
                        <a:rPr lang="tr-TR" sz="1600" b="0" i="0" kern="1200" dirty="0" smtClean="0">
                          <a:solidFill>
                            <a:schemeClr val="tx1"/>
                          </a:solidFill>
                          <a:effectLst/>
                          <a:latin typeface="+mn-lt"/>
                          <a:ea typeface="+mn-ea"/>
                          <a:cs typeface="+mn-cs"/>
                        </a:rPr>
                        <a:t> hastalığı</a:t>
                      </a:r>
                    </a:p>
                    <a:p>
                      <a:r>
                        <a:rPr lang="tr-TR" sz="1600" b="0" i="0" kern="1200" dirty="0" err="1" smtClean="0">
                          <a:solidFill>
                            <a:schemeClr val="tx1"/>
                          </a:solidFill>
                          <a:effectLst/>
                          <a:latin typeface="+mn-lt"/>
                          <a:ea typeface="+mn-ea"/>
                          <a:cs typeface="+mn-cs"/>
                        </a:rPr>
                        <a:t>Siyatalji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Lumbalji</a:t>
                      </a:r>
                      <a:r>
                        <a:rPr lang="tr-TR" sz="1600" b="0" i="0" kern="1200" dirty="0" smtClean="0">
                          <a:solidFill>
                            <a:schemeClr val="tx1"/>
                          </a:solidFill>
                          <a:effectLst/>
                          <a:latin typeface="+mn-lt"/>
                          <a:ea typeface="+mn-ea"/>
                          <a:cs typeface="+mn-cs"/>
                        </a:rPr>
                        <a:t> </a:t>
                      </a:r>
                    </a:p>
                    <a:p>
                      <a:r>
                        <a:rPr lang="tr-TR" sz="1600" b="0" i="0" kern="1200" dirty="0" err="1" smtClean="0">
                          <a:solidFill>
                            <a:schemeClr val="tx1"/>
                          </a:solidFill>
                          <a:effectLst/>
                          <a:latin typeface="+mn-lt"/>
                          <a:ea typeface="+mn-ea"/>
                          <a:cs typeface="+mn-cs"/>
                        </a:rPr>
                        <a:t>Diskopati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Gut</a:t>
                      </a:r>
                    </a:p>
                    <a:p>
                      <a:r>
                        <a:rPr lang="tr-TR" sz="1600" b="0" i="0" kern="1200" dirty="0" err="1" smtClean="0">
                          <a:solidFill>
                            <a:schemeClr val="tx1"/>
                          </a:solidFill>
                          <a:effectLst/>
                          <a:latin typeface="+mn-lt"/>
                          <a:ea typeface="+mn-ea"/>
                          <a:cs typeface="+mn-cs"/>
                        </a:rPr>
                        <a:t>Tromboflebit</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Burkulma</a:t>
                      </a:r>
                    </a:p>
                    <a:p>
                      <a:r>
                        <a:rPr lang="tr-TR" sz="1600" b="0" i="0" kern="1200" dirty="0" smtClean="0">
                          <a:solidFill>
                            <a:schemeClr val="tx1"/>
                          </a:solidFill>
                          <a:effectLst/>
                          <a:latin typeface="+mn-lt"/>
                          <a:ea typeface="+mn-ea"/>
                          <a:cs typeface="+mn-cs"/>
                        </a:rPr>
                        <a:t>Travmaya bağlı ödem</a:t>
                      </a: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smtClean="0">
                          <a:solidFill>
                            <a:schemeClr val="tx1"/>
                          </a:solidFill>
                          <a:effectLst/>
                          <a:latin typeface="+mn-lt"/>
                          <a:ea typeface="+mn-ea"/>
                          <a:cs typeface="+mn-cs"/>
                        </a:rPr>
                        <a:t>Aşırı duyarlılık</a:t>
                      </a:r>
                    </a:p>
                    <a:p>
                      <a:r>
                        <a:rPr lang="tr-TR" sz="1600" b="0" i="0" kern="1200" dirty="0" smtClean="0">
                          <a:solidFill>
                            <a:schemeClr val="tx1"/>
                          </a:solidFill>
                          <a:effectLst/>
                          <a:latin typeface="+mn-lt"/>
                          <a:ea typeface="+mn-ea"/>
                          <a:cs typeface="+mn-cs"/>
                        </a:rPr>
                        <a:t>Karaciğer yetmezliği  Ciddi böbrek yetmezliği</a:t>
                      </a:r>
                    </a:p>
                    <a:p>
                      <a:r>
                        <a:rPr lang="tr-TR" sz="1600" b="0" i="0" kern="1200" dirty="0" smtClean="0">
                          <a:solidFill>
                            <a:schemeClr val="tx1"/>
                          </a:solidFill>
                          <a:effectLst/>
                          <a:latin typeface="+mn-lt"/>
                          <a:ea typeface="+mn-ea"/>
                          <a:cs typeface="+mn-cs"/>
                        </a:rPr>
                        <a:t>Kanama riski taşıyan </a:t>
                      </a:r>
                      <a:r>
                        <a:rPr lang="tr-TR" sz="1600" b="0" i="0" kern="1200" dirty="0" err="1" smtClean="0">
                          <a:solidFill>
                            <a:schemeClr val="tx1"/>
                          </a:solidFill>
                          <a:effectLst/>
                          <a:latin typeface="+mn-lt"/>
                          <a:ea typeface="+mn-ea"/>
                          <a:cs typeface="+mn-cs"/>
                        </a:rPr>
                        <a:t>peptik</a:t>
                      </a:r>
                      <a:r>
                        <a:rPr lang="tr-TR" sz="1600" b="0" i="0" kern="1200" dirty="0" smtClean="0">
                          <a:solidFill>
                            <a:schemeClr val="tx1"/>
                          </a:solidFill>
                          <a:effectLst/>
                          <a:latin typeface="+mn-lt"/>
                          <a:ea typeface="+mn-ea"/>
                          <a:cs typeface="+mn-cs"/>
                        </a:rPr>
                        <a:t> ülser</a:t>
                      </a:r>
                    </a:p>
                    <a:p>
                      <a:r>
                        <a:rPr lang="tr-TR" sz="1600" b="0" i="0" kern="1200" dirty="0" err="1" smtClean="0">
                          <a:solidFill>
                            <a:schemeClr val="tx1"/>
                          </a:solidFill>
                          <a:effectLst/>
                          <a:latin typeface="+mn-lt"/>
                          <a:ea typeface="+mn-ea"/>
                          <a:cs typeface="+mn-cs"/>
                        </a:rPr>
                        <a:t>Laktasyon</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Aktif </a:t>
                      </a:r>
                      <a:r>
                        <a:rPr lang="tr-TR" sz="1600" b="0" i="0" kern="1200" dirty="0" err="1" smtClean="0">
                          <a:solidFill>
                            <a:schemeClr val="tx1"/>
                          </a:solidFill>
                          <a:effectLst/>
                          <a:latin typeface="+mn-lt"/>
                          <a:ea typeface="+mn-ea"/>
                          <a:cs typeface="+mn-cs"/>
                        </a:rPr>
                        <a:t>inlamatuvar</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Bağırsak hastalığı</a:t>
                      </a:r>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smtClean="0">
                          <a:solidFill>
                            <a:schemeClr val="tx1"/>
                          </a:solidFill>
                          <a:effectLst/>
                          <a:latin typeface="+mn-lt"/>
                          <a:ea typeface="+mn-ea"/>
                          <a:cs typeface="+mn-cs"/>
                        </a:rPr>
                        <a:t>Tablet, Kapsül</a:t>
                      </a:r>
                    </a:p>
                    <a:p>
                      <a:r>
                        <a:rPr lang="tr-TR" sz="1600" b="0" i="0" kern="1200" dirty="0" smtClean="0">
                          <a:solidFill>
                            <a:schemeClr val="tx1"/>
                          </a:solidFill>
                          <a:effectLst/>
                          <a:latin typeface="+mn-lt"/>
                          <a:ea typeface="+mn-ea"/>
                          <a:cs typeface="+mn-cs"/>
                        </a:rPr>
                        <a:t>Günde 2-3 defa 300mg kullanılır. Maksimum günlük doz 1.200mg'dır.</a:t>
                      </a:r>
                    </a:p>
                    <a:p>
                      <a:r>
                        <a:rPr lang="tr-TR" sz="1600" b="0" i="0" kern="1200" dirty="0" smtClean="0">
                          <a:solidFill>
                            <a:schemeClr val="tx1"/>
                          </a:solidFill>
                          <a:effectLst/>
                          <a:latin typeface="+mn-lt"/>
                          <a:ea typeface="+mn-ea"/>
                          <a:cs typeface="+mn-cs"/>
                        </a:rPr>
                        <a:t>Oral ( ağızdan )</a:t>
                      </a:r>
                      <a:endParaRPr lang="tr-TR" sz="1600" b="0" i="0" kern="1200" dirty="0">
                        <a:solidFill>
                          <a:schemeClr val="tx1"/>
                        </a:solidFill>
                        <a:effectLst/>
                        <a:latin typeface="+mn-lt"/>
                        <a:ea typeface="+mn-ea"/>
                        <a:cs typeface="+mn-cs"/>
                      </a:endParaRPr>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smtClean="0">
                          <a:solidFill>
                            <a:schemeClr val="tx1"/>
                          </a:solidFill>
                          <a:effectLst/>
                          <a:latin typeface="+mn-lt"/>
                          <a:ea typeface="+mn-ea"/>
                          <a:cs typeface="+mn-cs"/>
                        </a:rPr>
                        <a:t>Bulantı</a:t>
                      </a:r>
                    </a:p>
                    <a:p>
                      <a:r>
                        <a:rPr lang="tr-TR" sz="1600" b="0" i="0" kern="1200" dirty="0" smtClean="0">
                          <a:solidFill>
                            <a:schemeClr val="tx1"/>
                          </a:solidFill>
                          <a:effectLst/>
                          <a:latin typeface="+mn-lt"/>
                          <a:ea typeface="+mn-ea"/>
                          <a:cs typeface="+mn-cs"/>
                        </a:rPr>
                        <a:t>Bağırsakta gaz birikimi</a:t>
                      </a:r>
                    </a:p>
                    <a:p>
                      <a:r>
                        <a:rPr lang="tr-TR" sz="1600" b="0" i="0" kern="1200" dirty="0" smtClean="0">
                          <a:solidFill>
                            <a:schemeClr val="tx1"/>
                          </a:solidFill>
                          <a:effectLst/>
                          <a:latin typeface="+mn-lt"/>
                          <a:ea typeface="+mn-ea"/>
                          <a:cs typeface="+mn-cs"/>
                        </a:rPr>
                        <a:t>Karın ağrısı</a:t>
                      </a:r>
                    </a:p>
                    <a:p>
                      <a:r>
                        <a:rPr lang="tr-TR" sz="1600" b="0" i="0" kern="1200" dirty="0" err="1" smtClean="0">
                          <a:solidFill>
                            <a:schemeClr val="tx1"/>
                          </a:solidFill>
                          <a:effectLst/>
                          <a:latin typeface="+mn-lt"/>
                          <a:ea typeface="+mn-ea"/>
                          <a:cs typeface="+mn-cs"/>
                        </a:rPr>
                        <a:t>Diyare</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Karaciğer fonksiyon testlerinde yükselme</a:t>
                      </a:r>
                    </a:p>
                    <a:p>
                      <a:r>
                        <a:rPr lang="tr-TR" sz="1600" b="0" i="0" kern="1200" dirty="0" err="1" smtClean="0">
                          <a:solidFill>
                            <a:schemeClr val="tx1"/>
                          </a:solidFill>
                          <a:effectLst/>
                          <a:latin typeface="+mn-lt"/>
                          <a:ea typeface="+mn-ea"/>
                          <a:cs typeface="+mn-cs"/>
                        </a:rPr>
                        <a:t>Periferik</a:t>
                      </a:r>
                      <a:r>
                        <a:rPr lang="tr-TR" sz="1600" b="0" i="0" kern="1200" dirty="0" smtClean="0">
                          <a:solidFill>
                            <a:schemeClr val="tx1"/>
                          </a:solidFill>
                          <a:effectLst/>
                          <a:latin typeface="+mn-lt"/>
                          <a:ea typeface="+mn-ea"/>
                          <a:cs typeface="+mn-cs"/>
                        </a:rPr>
                        <a:t> ödem</a:t>
                      </a:r>
                    </a:p>
                    <a:p>
                      <a:r>
                        <a:rPr lang="tr-TR" sz="1600" b="0" i="0" kern="1200" dirty="0" smtClean="0">
                          <a:solidFill>
                            <a:schemeClr val="tx1"/>
                          </a:solidFill>
                          <a:effectLst/>
                          <a:latin typeface="+mn-lt"/>
                          <a:ea typeface="+mn-ea"/>
                          <a:cs typeface="+mn-cs"/>
                        </a:rPr>
                        <a:t>Hazımsızlık </a:t>
                      </a:r>
                      <a:r>
                        <a:rPr lang="tr-TR" sz="1600" b="0" i="0" kern="1200" dirty="0" err="1" smtClean="0">
                          <a:solidFill>
                            <a:schemeClr val="tx1"/>
                          </a:solidFill>
                          <a:effectLst/>
                          <a:latin typeface="+mn-lt"/>
                          <a:ea typeface="+mn-ea"/>
                          <a:cs typeface="+mn-cs"/>
                        </a:rPr>
                        <a:t>Anoreksi</a:t>
                      </a:r>
                      <a:r>
                        <a:rPr lang="tr-TR" sz="1600" b="0" i="0" kern="1200" dirty="0" smtClean="0">
                          <a:solidFill>
                            <a:schemeClr val="tx1"/>
                          </a:solidFill>
                          <a:effectLst/>
                          <a:latin typeface="+mn-lt"/>
                          <a:ea typeface="+mn-ea"/>
                          <a:cs typeface="+mn-cs"/>
                        </a:rPr>
                        <a:t> </a:t>
                      </a:r>
                    </a:p>
                    <a:p>
                      <a:r>
                        <a:rPr lang="tr-TR" sz="1600" b="0" i="0" kern="1200" dirty="0" err="1" smtClean="0">
                          <a:solidFill>
                            <a:schemeClr val="tx1"/>
                          </a:solidFill>
                          <a:effectLst/>
                          <a:latin typeface="+mn-lt"/>
                          <a:ea typeface="+mn-ea"/>
                          <a:cs typeface="+mn-cs"/>
                        </a:rPr>
                        <a:t>Gastrointestinal</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perforasyon</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Kabızlık</a:t>
                      </a:r>
                    </a:p>
                    <a:p>
                      <a:r>
                        <a:rPr lang="tr-TR" sz="1600" b="0" i="0" kern="1200" dirty="0" err="1" smtClean="0">
                          <a:solidFill>
                            <a:schemeClr val="tx1"/>
                          </a:solidFill>
                          <a:effectLst/>
                          <a:latin typeface="+mn-lt"/>
                          <a:ea typeface="+mn-ea"/>
                          <a:cs typeface="+mn-cs"/>
                        </a:rPr>
                        <a:t>Peptik</a:t>
                      </a:r>
                      <a:r>
                        <a:rPr lang="tr-TR" sz="1600" b="0" i="0" kern="1200" dirty="0" smtClean="0">
                          <a:solidFill>
                            <a:schemeClr val="tx1"/>
                          </a:solidFill>
                          <a:effectLst/>
                          <a:latin typeface="+mn-lt"/>
                          <a:ea typeface="+mn-ea"/>
                          <a:cs typeface="+mn-cs"/>
                        </a:rPr>
                        <a:t> ülser kanaması</a:t>
                      </a:r>
                    </a:p>
                    <a:p>
                      <a:r>
                        <a:rPr lang="tr-TR" sz="1600" b="0" i="0" kern="1200" dirty="0" err="1" smtClean="0">
                          <a:solidFill>
                            <a:schemeClr val="tx1"/>
                          </a:solidFill>
                          <a:effectLst/>
                          <a:latin typeface="+mn-lt"/>
                          <a:ea typeface="+mn-ea"/>
                          <a:cs typeface="+mn-cs"/>
                        </a:rPr>
                        <a:t>Ülseratif</a:t>
                      </a:r>
                      <a:r>
                        <a:rPr lang="tr-TR" sz="1600" b="0" i="0" kern="1200" dirty="0" smtClean="0">
                          <a:solidFill>
                            <a:schemeClr val="tx1"/>
                          </a:solidFill>
                          <a:effectLst/>
                          <a:latin typeface="+mn-lt"/>
                          <a:ea typeface="+mn-ea"/>
                          <a:cs typeface="+mn-cs"/>
                        </a:rPr>
                        <a:t> kolit aktivasyonu</a:t>
                      </a:r>
                    </a:p>
                    <a:p>
                      <a:r>
                        <a:rPr lang="tr-TR" sz="1600" b="0" i="0" kern="1200" dirty="0" err="1" smtClean="0">
                          <a:solidFill>
                            <a:schemeClr val="tx1"/>
                          </a:solidFill>
                          <a:effectLst/>
                          <a:latin typeface="+mn-lt"/>
                          <a:ea typeface="+mn-ea"/>
                          <a:cs typeface="+mn-cs"/>
                        </a:rPr>
                        <a:t>Crohn</a:t>
                      </a:r>
                      <a:r>
                        <a:rPr lang="tr-TR" sz="1600" b="0" i="0" kern="1200" dirty="0" smtClean="0">
                          <a:solidFill>
                            <a:schemeClr val="tx1"/>
                          </a:solidFill>
                          <a:effectLst/>
                          <a:latin typeface="+mn-lt"/>
                          <a:ea typeface="+mn-ea"/>
                          <a:cs typeface="+mn-cs"/>
                        </a:rPr>
                        <a:t> hastalığı aktivasyonu</a:t>
                      </a:r>
                    </a:p>
                    <a:p>
                      <a:endParaRPr lang="tr-TR" sz="1600"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6581145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011727905"/>
              </p:ext>
            </p:extLst>
          </p:nvPr>
        </p:nvGraphicFramePr>
        <p:xfrm>
          <a:off x="0" y="0"/>
          <a:ext cx="12192001" cy="6858000"/>
        </p:xfrm>
        <a:graphic>
          <a:graphicData uri="http://schemas.openxmlformats.org/drawingml/2006/table">
            <a:tbl>
              <a:tblPr firstRow="1" bandRow="1"/>
              <a:tblGrid>
                <a:gridCol w="1838960">
                  <a:extLst>
                    <a:ext uri="{9D8B030D-6E8A-4147-A177-3AD203B41FA5}">
                      <a16:colId xmlns:a16="http://schemas.microsoft.com/office/drawing/2014/main" xmlns="" val="20000"/>
                    </a:ext>
                  </a:extLst>
                </a:gridCol>
                <a:gridCol w="2733040">
                  <a:extLst>
                    <a:ext uri="{9D8B030D-6E8A-4147-A177-3AD203B41FA5}">
                      <a16:colId xmlns:a16="http://schemas.microsoft.com/office/drawing/2014/main" xmlns="" val="20001"/>
                    </a:ext>
                  </a:extLst>
                </a:gridCol>
                <a:gridCol w="2804160">
                  <a:extLst>
                    <a:ext uri="{9D8B030D-6E8A-4147-A177-3AD203B41FA5}">
                      <a16:colId xmlns:a16="http://schemas.microsoft.com/office/drawing/2014/main" xmlns="" val="20002"/>
                    </a:ext>
                  </a:extLst>
                </a:gridCol>
                <a:gridCol w="2377441">
                  <a:extLst>
                    <a:ext uri="{9D8B030D-6E8A-4147-A177-3AD203B41FA5}">
                      <a16:colId xmlns:a16="http://schemas.microsoft.com/office/drawing/2014/main" xmlns="" val="20003"/>
                    </a:ext>
                  </a:extLst>
                </a:gridCol>
                <a:gridCol w="2438400">
                  <a:extLst>
                    <a:ext uri="{9D8B030D-6E8A-4147-A177-3AD203B41FA5}">
                      <a16:colId xmlns:a16="http://schemas.microsoft.com/office/drawing/2014/main" xmlns="" val="20004"/>
                    </a:ext>
                  </a:extLst>
                </a:gridCol>
              </a:tblGrid>
              <a:tr h="662268">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İlacın</a:t>
                      </a:r>
                      <a:r>
                        <a:rPr lang="tr-TR" sz="1800" b="1" baseline="0" dirty="0" smtClean="0"/>
                        <a:t> Adı</a:t>
                      </a:r>
                      <a:endParaRPr lang="tr-TR" sz="1800" b="1" dirty="0" smtClean="0"/>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err="1" smtClean="0"/>
                        <a:t>Endikasyonları</a:t>
                      </a:r>
                      <a:endParaRPr lang="tr-TR" sz="1800" b="1" dirty="0" smtClean="0"/>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r>
                        <a:rPr lang="tr-TR" sz="1800" b="1" dirty="0" err="1" smtClean="0"/>
                        <a:t>Kontredikasyonları</a:t>
                      </a:r>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Verilişi</a:t>
                      </a:r>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Yan</a:t>
                      </a:r>
                      <a:r>
                        <a:rPr lang="tr-TR" sz="1800" b="1" baseline="0" dirty="0" smtClean="0"/>
                        <a:t> Etkisi</a:t>
                      </a:r>
                      <a:endParaRPr lang="tr-TR" sz="1800" b="1" dirty="0" smtClean="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619573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i="0" kern="1200" dirty="0" err="1" smtClean="0">
                          <a:solidFill>
                            <a:schemeClr val="tx1"/>
                          </a:solidFill>
                          <a:effectLst/>
                          <a:latin typeface="+mn-lt"/>
                          <a:ea typeface="+mn-ea"/>
                          <a:cs typeface="+mn-cs"/>
                        </a:rPr>
                        <a:t>Nabumeton</a:t>
                      </a:r>
                      <a:endParaRPr lang="tr-TR" sz="1600" b="0" i="0" kern="1200" dirty="0" smtClean="0">
                        <a:solidFill>
                          <a:schemeClr val="tx1"/>
                        </a:solidFill>
                        <a:effectLst/>
                        <a:latin typeface="+mn-lt"/>
                        <a:ea typeface="+mn-ea"/>
                        <a:cs typeface="+mn-cs"/>
                      </a:endParaRP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err="1" smtClean="0">
                          <a:solidFill>
                            <a:schemeClr val="tx1"/>
                          </a:solidFill>
                          <a:effectLst/>
                          <a:latin typeface="+mn-lt"/>
                          <a:ea typeface="+mn-ea"/>
                          <a:cs typeface="+mn-cs"/>
                        </a:rPr>
                        <a:t>Romatoid</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artrit</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Juvenil</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idiyopatik</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artrit</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Ankilozan</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spondilit</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Baş ağrısı</a:t>
                      </a:r>
                    </a:p>
                    <a:p>
                      <a:r>
                        <a:rPr lang="tr-TR" sz="1600" b="0" i="0" kern="1200" dirty="0" err="1" smtClean="0">
                          <a:solidFill>
                            <a:schemeClr val="tx1"/>
                          </a:solidFill>
                          <a:effectLst/>
                          <a:latin typeface="+mn-lt"/>
                          <a:ea typeface="+mn-ea"/>
                          <a:cs typeface="+mn-cs"/>
                        </a:rPr>
                        <a:t>Osteoartrit</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Diş ağrısı</a:t>
                      </a:r>
                    </a:p>
                    <a:p>
                      <a:r>
                        <a:rPr lang="tr-TR" sz="1600" b="0" i="0" kern="1200" dirty="0" err="1" smtClean="0">
                          <a:solidFill>
                            <a:schemeClr val="tx1"/>
                          </a:solidFill>
                          <a:effectLst/>
                          <a:latin typeface="+mn-lt"/>
                          <a:ea typeface="+mn-ea"/>
                          <a:cs typeface="+mn-cs"/>
                        </a:rPr>
                        <a:t>Still</a:t>
                      </a:r>
                      <a:r>
                        <a:rPr lang="tr-TR" sz="1600" b="0" i="0" kern="1200" dirty="0" smtClean="0">
                          <a:solidFill>
                            <a:schemeClr val="tx1"/>
                          </a:solidFill>
                          <a:effectLst/>
                          <a:latin typeface="+mn-lt"/>
                          <a:ea typeface="+mn-ea"/>
                          <a:cs typeface="+mn-cs"/>
                        </a:rPr>
                        <a:t> hastalığı</a:t>
                      </a:r>
                    </a:p>
                    <a:p>
                      <a:r>
                        <a:rPr lang="tr-TR" sz="1600" b="0" i="0" kern="1200" dirty="0" err="1" smtClean="0">
                          <a:solidFill>
                            <a:schemeClr val="tx1"/>
                          </a:solidFill>
                          <a:effectLst/>
                          <a:latin typeface="+mn-lt"/>
                          <a:ea typeface="+mn-ea"/>
                          <a:cs typeface="+mn-cs"/>
                        </a:rPr>
                        <a:t>Siyatalji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Lumbalji</a:t>
                      </a:r>
                      <a:r>
                        <a:rPr lang="tr-TR" sz="1600" b="0" i="0" kern="1200" dirty="0" smtClean="0">
                          <a:solidFill>
                            <a:schemeClr val="tx1"/>
                          </a:solidFill>
                          <a:effectLst/>
                          <a:latin typeface="+mn-lt"/>
                          <a:ea typeface="+mn-ea"/>
                          <a:cs typeface="+mn-cs"/>
                        </a:rPr>
                        <a:t> </a:t>
                      </a:r>
                    </a:p>
                    <a:p>
                      <a:r>
                        <a:rPr lang="tr-TR" sz="1600" b="0" i="0" kern="1200" dirty="0" err="1" smtClean="0">
                          <a:solidFill>
                            <a:schemeClr val="tx1"/>
                          </a:solidFill>
                          <a:effectLst/>
                          <a:latin typeface="+mn-lt"/>
                          <a:ea typeface="+mn-ea"/>
                          <a:cs typeface="+mn-cs"/>
                        </a:rPr>
                        <a:t>Diskopati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Gut</a:t>
                      </a:r>
                    </a:p>
                    <a:p>
                      <a:r>
                        <a:rPr lang="tr-TR" sz="1600" b="0" i="0" kern="1200" dirty="0" err="1" smtClean="0">
                          <a:solidFill>
                            <a:schemeClr val="tx1"/>
                          </a:solidFill>
                          <a:effectLst/>
                          <a:latin typeface="+mn-lt"/>
                          <a:ea typeface="+mn-ea"/>
                          <a:cs typeface="+mn-cs"/>
                        </a:rPr>
                        <a:t>Tromboflebit</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Burkulma</a:t>
                      </a:r>
                    </a:p>
                    <a:p>
                      <a:r>
                        <a:rPr lang="tr-TR" sz="1600" b="0" i="0" kern="1200" dirty="0" smtClean="0">
                          <a:solidFill>
                            <a:schemeClr val="tx1"/>
                          </a:solidFill>
                          <a:effectLst/>
                          <a:latin typeface="+mn-lt"/>
                          <a:ea typeface="+mn-ea"/>
                          <a:cs typeface="+mn-cs"/>
                        </a:rPr>
                        <a:t>Travmaya bağlı ödem</a:t>
                      </a:r>
                    </a:p>
                    <a:p>
                      <a:r>
                        <a:rPr lang="tr-TR" sz="1600" b="0" i="0" kern="1200" dirty="0" err="1" smtClean="0">
                          <a:solidFill>
                            <a:schemeClr val="tx1"/>
                          </a:solidFill>
                          <a:effectLst/>
                          <a:latin typeface="+mn-lt"/>
                          <a:ea typeface="+mn-ea"/>
                          <a:cs typeface="+mn-cs"/>
                        </a:rPr>
                        <a:t>Postoperatif</a:t>
                      </a:r>
                      <a:r>
                        <a:rPr lang="tr-TR" sz="1600" b="0" i="0" kern="1200" dirty="0" smtClean="0">
                          <a:solidFill>
                            <a:schemeClr val="tx1"/>
                          </a:solidFill>
                          <a:effectLst/>
                          <a:latin typeface="+mn-lt"/>
                          <a:ea typeface="+mn-ea"/>
                          <a:cs typeface="+mn-cs"/>
                        </a:rPr>
                        <a:t> ağrı</a:t>
                      </a:r>
                    </a:p>
                    <a:p>
                      <a:r>
                        <a:rPr lang="tr-TR" sz="1600" b="0" i="0" kern="1200" dirty="0" err="1" smtClean="0">
                          <a:solidFill>
                            <a:schemeClr val="tx1"/>
                          </a:solidFill>
                          <a:effectLst/>
                          <a:latin typeface="+mn-lt"/>
                          <a:ea typeface="+mn-ea"/>
                          <a:cs typeface="+mn-cs"/>
                        </a:rPr>
                        <a:t>Dismenore</a:t>
                      </a:r>
                      <a:endParaRPr lang="tr-TR" sz="1600" b="0" i="0" kern="1200" dirty="0" smtClean="0">
                        <a:solidFill>
                          <a:schemeClr val="tx1"/>
                        </a:solidFill>
                        <a:effectLst/>
                        <a:latin typeface="+mn-lt"/>
                        <a:ea typeface="+mn-ea"/>
                        <a:cs typeface="+mn-cs"/>
                      </a:endParaRP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smtClean="0">
                          <a:solidFill>
                            <a:schemeClr val="tx1"/>
                          </a:solidFill>
                          <a:effectLst/>
                          <a:latin typeface="+mn-lt"/>
                          <a:ea typeface="+mn-ea"/>
                          <a:cs typeface="+mn-cs"/>
                        </a:rPr>
                        <a:t>Aşırı duyarlılık</a:t>
                      </a:r>
                    </a:p>
                    <a:p>
                      <a:r>
                        <a:rPr lang="tr-TR" sz="1600" b="0" i="0" kern="1200" dirty="0" smtClean="0">
                          <a:solidFill>
                            <a:schemeClr val="tx1"/>
                          </a:solidFill>
                          <a:effectLst/>
                          <a:latin typeface="+mn-lt"/>
                          <a:ea typeface="+mn-ea"/>
                          <a:cs typeface="+mn-cs"/>
                        </a:rPr>
                        <a:t>Karaciğer yetmezliği</a:t>
                      </a:r>
                    </a:p>
                    <a:p>
                      <a:r>
                        <a:rPr lang="tr-TR" sz="1600" b="0" i="0" kern="1200" dirty="0" smtClean="0">
                          <a:solidFill>
                            <a:schemeClr val="tx1"/>
                          </a:solidFill>
                          <a:effectLst/>
                          <a:latin typeface="+mn-lt"/>
                          <a:ea typeface="+mn-ea"/>
                          <a:cs typeface="+mn-cs"/>
                        </a:rPr>
                        <a:t>Ciddi böbrek yetmezliği</a:t>
                      </a:r>
                    </a:p>
                    <a:p>
                      <a:r>
                        <a:rPr lang="tr-TR" sz="1600" b="0" i="0" kern="1200" dirty="0" smtClean="0">
                          <a:solidFill>
                            <a:schemeClr val="tx1"/>
                          </a:solidFill>
                          <a:effectLst/>
                          <a:latin typeface="+mn-lt"/>
                          <a:ea typeface="+mn-ea"/>
                          <a:cs typeface="+mn-cs"/>
                        </a:rPr>
                        <a:t>Kanama riski taşıyan </a:t>
                      </a:r>
                      <a:r>
                        <a:rPr lang="tr-TR" sz="1600" b="0" i="0" kern="1200" dirty="0" err="1" smtClean="0">
                          <a:solidFill>
                            <a:schemeClr val="tx1"/>
                          </a:solidFill>
                          <a:effectLst/>
                          <a:latin typeface="+mn-lt"/>
                          <a:ea typeface="+mn-ea"/>
                          <a:cs typeface="+mn-cs"/>
                        </a:rPr>
                        <a:t>peptik</a:t>
                      </a:r>
                      <a:r>
                        <a:rPr lang="tr-TR" sz="1600" b="0" i="0" kern="1200" dirty="0" smtClean="0">
                          <a:solidFill>
                            <a:schemeClr val="tx1"/>
                          </a:solidFill>
                          <a:effectLst/>
                          <a:latin typeface="+mn-lt"/>
                          <a:ea typeface="+mn-ea"/>
                          <a:cs typeface="+mn-cs"/>
                        </a:rPr>
                        <a:t> ülser</a:t>
                      </a:r>
                    </a:p>
                    <a:p>
                      <a:r>
                        <a:rPr lang="tr-TR" sz="1600" b="0" i="0" kern="1200" dirty="0" err="1" smtClean="0">
                          <a:solidFill>
                            <a:schemeClr val="tx1"/>
                          </a:solidFill>
                          <a:effectLst/>
                          <a:latin typeface="+mn-lt"/>
                          <a:ea typeface="+mn-ea"/>
                          <a:cs typeface="+mn-cs"/>
                        </a:rPr>
                        <a:t>Dehidratasyon</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Dekompanse</a:t>
                      </a:r>
                      <a:r>
                        <a:rPr lang="tr-TR" sz="1600" b="0" i="0" kern="1200" dirty="0" smtClean="0">
                          <a:solidFill>
                            <a:schemeClr val="tx1"/>
                          </a:solidFill>
                          <a:effectLst/>
                          <a:latin typeface="+mn-lt"/>
                          <a:ea typeface="+mn-ea"/>
                          <a:cs typeface="+mn-cs"/>
                        </a:rPr>
                        <a:t> kalp yetmezliği</a:t>
                      </a: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i="0" kern="1200" dirty="0" smtClean="0">
                          <a:solidFill>
                            <a:schemeClr val="tx1"/>
                          </a:solidFill>
                          <a:effectLst/>
                          <a:latin typeface="+mn-lt"/>
                          <a:ea typeface="+mn-ea"/>
                          <a:cs typeface="+mn-cs"/>
                        </a:rPr>
                        <a:t>Tablet, Kapsül</a:t>
                      </a:r>
                    </a:p>
                    <a:p>
                      <a:r>
                        <a:rPr lang="tr-TR" sz="1600" b="0" i="0" kern="1200" dirty="0" smtClean="0">
                          <a:solidFill>
                            <a:schemeClr val="tx1"/>
                          </a:solidFill>
                          <a:effectLst/>
                          <a:latin typeface="+mn-lt"/>
                          <a:ea typeface="+mn-ea"/>
                          <a:cs typeface="+mn-cs"/>
                        </a:rPr>
                        <a:t>Günde 1-2 defa 500mg kullanılır. Maksimum günlük doz 1000mg'dır. Akşam yatarken tek seferde 1000mg kullanılabilir.</a:t>
                      </a:r>
                    </a:p>
                    <a:p>
                      <a:r>
                        <a:rPr lang="tr-TR" sz="1600" b="0" i="0" kern="1200" dirty="0" smtClean="0">
                          <a:solidFill>
                            <a:schemeClr val="tx1"/>
                          </a:solidFill>
                          <a:effectLst/>
                          <a:latin typeface="+mn-lt"/>
                          <a:ea typeface="+mn-ea"/>
                          <a:cs typeface="+mn-cs"/>
                        </a:rPr>
                        <a:t>Oral ( ağızdan )</a:t>
                      </a:r>
                      <a:endParaRPr lang="tr-TR" sz="1600"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smtClean="0">
                          <a:solidFill>
                            <a:schemeClr val="tx1"/>
                          </a:solidFill>
                          <a:effectLst/>
                          <a:latin typeface="+mn-lt"/>
                          <a:ea typeface="+mn-ea"/>
                          <a:cs typeface="+mn-cs"/>
                        </a:rPr>
                        <a:t>Baş ağrısı</a:t>
                      </a:r>
                    </a:p>
                    <a:p>
                      <a:r>
                        <a:rPr lang="tr-TR" sz="1600" b="0" i="0" kern="1200" dirty="0" smtClean="0">
                          <a:solidFill>
                            <a:schemeClr val="tx1"/>
                          </a:solidFill>
                          <a:effectLst/>
                          <a:latin typeface="+mn-lt"/>
                          <a:ea typeface="+mn-ea"/>
                          <a:cs typeface="+mn-cs"/>
                        </a:rPr>
                        <a:t>Baş Dönmesi</a:t>
                      </a:r>
                    </a:p>
                    <a:p>
                      <a:r>
                        <a:rPr lang="tr-TR" sz="1600" b="0" i="0" kern="1200" dirty="0" smtClean="0">
                          <a:solidFill>
                            <a:schemeClr val="tx1"/>
                          </a:solidFill>
                          <a:effectLst/>
                          <a:latin typeface="+mn-lt"/>
                          <a:ea typeface="+mn-ea"/>
                          <a:cs typeface="+mn-cs"/>
                        </a:rPr>
                        <a:t>Taşikardi</a:t>
                      </a:r>
                    </a:p>
                    <a:p>
                      <a:r>
                        <a:rPr lang="tr-TR" sz="1600" b="0" i="0" kern="1200" dirty="0" smtClean="0">
                          <a:solidFill>
                            <a:schemeClr val="tx1"/>
                          </a:solidFill>
                          <a:effectLst/>
                          <a:latin typeface="+mn-lt"/>
                          <a:ea typeface="+mn-ea"/>
                          <a:cs typeface="+mn-cs"/>
                        </a:rPr>
                        <a:t>Bulantı </a:t>
                      </a:r>
                    </a:p>
                    <a:p>
                      <a:r>
                        <a:rPr lang="tr-TR" sz="1600" b="0" i="0" kern="1200" dirty="0" smtClean="0">
                          <a:solidFill>
                            <a:schemeClr val="tx1"/>
                          </a:solidFill>
                          <a:effectLst/>
                          <a:latin typeface="+mn-lt"/>
                          <a:ea typeface="+mn-ea"/>
                          <a:cs typeface="+mn-cs"/>
                        </a:rPr>
                        <a:t>Ajitasyon </a:t>
                      </a:r>
                    </a:p>
                    <a:p>
                      <a:r>
                        <a:rPr lang="tr-TR" sz="1600" b="0" i="0" kern="1200" dirty="0" smtClean="0">
                          <a:solidFill>
                            <a:schemeClr val="tx1"/>
                          </a:solidFill>
                          <a:effectLst/>
                          <a:latin typeface="+mn-lt"/>
                          <a:ea typeface="+mn-ea"/>
                          <a:cs typeface="+mn-cs"/>
                        </a:rPr>
                        <a:t>Bulanık görme</a:t>
                      </a:r>
                    </a:p>
                    <a:p>
                      <a:r>
                        <a:rPr lang="tr-TR" sz="1600" b="0" i="0" kern="1200" dirty="0" smtClean="0">
                          <a:solidFill>
                            <a:schemeClr val="tx1"/>
                          </a:solidFill>
                          <a:effectLst/>
                          <a:latin typeface="+mn-lt"/>
                          <a:ea typeface="+mn-ea"/>
                          <a:cs typeface="+mn-cs"/>
                        </a:rPr>
                        <a:t>Yüz kızarması </a:t>
                      </a:r>
                    </a:p>
                    <a:p>
                      <a:r>
                        <a:rPr lang="tr-TR" sz="1600" b="0" i="0" kern="1200" dirty="0" smtClean="0">
                          <a:solidFill>
                            <a:schemeClr val="tx1"/>
                          </a:solidFill>
                          <a:effectLst/>
                          <a:latin typeface="+mn-lt"/>
                          <a:ea typeface="+mn-ea"/>
                          <a:cs typeface="+mn-cs"/>
                        </a:rPr>
                        <a:t>Ağız kuruluğu</a:t>
                      </a:r>
                    </a:p>
                    <a:p>
                      <a:r>
                        <a:rPr lang="tr-TR" sz="1600" b="0" i="0" kern="1200" dirty="0" smtClean="0">
                          <a:solidFill>
                            <a:schemeClr val="tx1"/>
                          </a:solidFill>
                          <a:effectLst/>
                          <a:latin typeface="+mn-lt"/>
                          <a:ea typeface="+mn-ea"/>
                          <a:cs typeface="+mn-cs"/>
                        </a:rPr>
                        <a:t>Bağırsakta gaz birikimi</a:t>
                      </a:r>
                    </a:p>
                    <a:p>
                      <a:r>
                        <a:rPr lang="tr-TR" sz="1600" b="0" i="0" kern="1200" dirty="0" smtClean="0">
                          <a:solidFill>
                            <a:schemeClr val="tx1"/>
                          </a:solidFill>
                          <a:effectLst/>
                          <a:latin typeface="+mn-lt"/>
                          <a:ea typeface="+mn-ea"/>
                          <a:cs typeface="+mn-cs"/>
                        </a:rPr>
                        <a:t>Karın ağrısı</a:t>
                      </a:r>
                    </a:p>
                    <a:p>
                      <a:r>
                        <a:rPr lang="tr-TR" sz="1600" b="0" i="0" kern="1200" dirty="0" smtClean="0">
                          <a:solidFill>
                            <a:schemeClr val="tx1"/>
                          </a:solidFill>
                          <a:effectLst/>
                          <a:latin typeface="+mn-lt"/>
                          <a:ea typeface="+mn-ea"/>
                          <a:cs typeface="+mn-cs"/>
                        </a:rPr>
                        <a:t>Kusma</a:t>
                      </a:r>
                    </a:p>
                    <a:p>
                      <a:r>
                        <a:rPr lang="tr-TR" sz="1600" b="0" i="0" kern="1200" dirty="0" smtClean="0">
                          <a:solidFill>
                            <a:schemeClr val="tx1"/>
                          </a:solidFill>
                          <a:effectLst/>
                          <a:latin typeface="+mn-lt"/>
                          <a:ea typeface="+mn-ea"/>
                          <a:cs typeface="+mn-cs"/>
                        </a:rPr>
                        <a:t>Öksürük</a:t>
                      </a:r>
                    </a:p>
                    <a:p>
                      <a:r>
                        <a:rPr lang="tr-TR" sz="1600" b="0" i="0" kern="1200" dirty="0" err="1" smtClean="0">
                          <a:solidFill>
                            <a:schemeClr val="tx1"/>
                          </a:solidFill>
                          <a:effectLst/>
                          <a:latin typeface="+mn-lt"/>
                          <a:ea typeface="+mn-ea"/>
                          <a:cs typeface="+mn-cs"/>
                        </a:rPr>
                        <a:t>Konjunktivit</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Diyare</a:t>
                      </a:r>
                      <a:r>
                        <a:rPr lang="tr-TR" sz="1600" b="0" i="0" kern="1200" dirty="0" smtClean="0">
                          <a:solidFill>
                            <a:schemeClr val="tx1"/>
                          </a:solidFill>
                          <a:effectLst/>
                          <a:latin typeface="+mn-lt"/>
                          <a:ea typeface="+mn-ea"/>
                          <a:cs typeface="+mn-cs"/>
                        </a:rPr>
                        <a:t> </a:t>
                      </a:r>
                    </a:p>
                    <a:p>
                      <a:r>
                        <a:rPr lang="tr-TR" sz="1600" b="0" i="0" kern="1200" dirty="0" smtClean="0">
                          <a:solidFill>
                            <a:schemeClr val="tx1"/>
                          </a:solidFill>
                          <a:effectLst/>
                          <a:latin typeface="+mn-lt"/>
                          <a:ea typeface="+mn-ea"/>
                          <a:cs typeface="+mn-cs"/>
                        </a:rPr>
                        <a:t>Karaciğer fonksiyon Alerjik reaksiyonlar</a:t>
                      </a:r>
                    </a:p>
                    <a:p>
                      <a:r>
                        <a:rPr lang="tr-TR" sz="1600" b="0" i="0" kern="1200" dirty="0" smtClean="0">
                          <a:solidFill>
                            <a:schemeClr val="tx1"/>
                          </a:solidFill>
                          <a:effectLst/>
                          <a:latin typeface="+mn-lt"/>
                          <a:ea typeface="+mn-ea"/>
                          <a:cs typeface="+mn-cs"/>
                        </a:rPr>
                        <a:t>Kabızlık </a:t>
                      </a:r>
                      <a:r>
                        <a:rPr lang="tr-TR" sz="1600" b="0" i="0" kern="1200" dirty="0" err="1" smtClean="0">
                          <a:solidFill>
                            <a:schemeClr val="tx1"/>
                          </a:solidFill>
                          <a:effectLst/>
                          <a:latin typeface="+mn-lt"/>
                          <a:ea typeface="+mn-ea"/>
                          <a:cs typeface="+mn-cs"/>
                        </a:rPr>
                        <a:t>Miyalji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Lökopeni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Nötropeni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Anemi</a:t>
                      </a:r>
                    </a:p>
                    <a:p>
                      <a:r>
                        <a:rPr lang="tr-TR" sz="1600" b="0" i="0" kern="1200" dirty="0" err="1" smtClean="0">
                          <a:solidFill>
                            <a:schemeClr val="tx1"/>
                          </a:solidFill>
                          <a:effectLst/>
                          <a:latin typeface="+mn-lt"/>
                          <a:ea typeface="+mn-ea"/>
                          <a:cs typeface="+mn-cs"/>
                        </a:rPr>
                        <a:t>Noktüri</a:t>
                      </a:r>
                      <a:endParaRPr lang="tr-TR" sz="1600" b="0" i="0" kern="1200" dirty="0" smtClean="0">
                        <a:solidFill>
                          <a:schemeClr val="tx1"/>
                        </a:solidFill>
                        <a:effectLst/>
                        <a:latin typeface="+mn-lt"/>
                        <a:ea typeface="+mn-ea"/>
                        <a:cs typeface="+mn-cs"/>
                      </a:endParaRP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03707405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205151126"/>
              </p:ext>
            </p:extLst>
          </p:nvPr>
        </p:nvGraphicFramePr>
        <p:xfrm>
          <a:off x="1" y="0"/>
          <a:ext cx="12192000" cy="6830242"/>
        </p:xfrm>
        <a:graphic>
          <a:graphicData uri="http://schemas.openxmlformats.org/drawingml/2006/table">
            <a:tbl>
              <a:tblPr firstRow="1" bandRow="1"/>
              <a:tblGrid>
                <a:gridCol w="2023600">
                  <a:extLst>
                    <a:ext uri="{9D8B030D-6E8A-4147-A177-3AD203B41FA5}">
                      <a16:colId xmlns:a16="http://schemas.microsoft.com/office/drawing/2014/main" xmlns="" val="20000"/>
                    </a:ext>
                  </a:extLst>
                </a:gridCol>
                <a:gridCol w="2143221">
                  <a:extLst>
                    <a:ext uri="{9D8B030D-6E8A-4147-A177-3AD203B41FA5}">
                      <a16:colId xmlns:a16="http://schemas.microsoft.com/office/drawing/2014/main" xmlns="" val="20001"/>
                    </a:ext>
                  </a:extLst>
                </a:gridCol>
                <a:gridCol w="2372496">
                  <a:extLst>
                    <a:ext uri="{9D8B030D-6E8A-4147-A177-3AD203B41FA5}">
                      <a16:colId xmlns:a16="http://schemas.microsoft.com/office/drawing/2014/main" xmlns="" val="20002"/>
                    </a:ext>
                  </a:extLst>
                </a:gridCol>
                <a:gridCol w="2602332">
                  <a:extLst>
                    <a:ext uri="{9D8B030D-6E8A-4147-A177-3AD203B41FA5}">
                      <a16:colId xmlns:a16="http://schemas.microsoft.com/office/drawing/2014/main" xmlns="" val="20003"/>
                    </a:ext>
                  </a:extLst>
                </a:gridCol>
                <a:gridCol w="3050351">
                  <a:extLst>
                    <a:ext uri="{9D8B030D-6E8A-4147-A177-3AD203B41FA5}">
                      <a16:colId xmlns:a16="http://schemas.microsoft.com/office/drawing/2014/main" xmlns="" val="20004"/>
                    </a:ext>
                  </a:extLst>
                </a:gridCol>
              </a:tblGrid>
              <a:tr h="477520">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İlacın</a:t>
                      </a:r>
                      <a:r>
                        <a:rPr lang="tr-TR" sz="1800" b="1" baseline="0" dirty="0" smtClean="0"/>
                        <a:t> Adı</a:t>
                      </a:r>
                      <a:endParaRPr lang="tr-TR" sz="1800" b="1" dirty="0" smtClean="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err="1" smtClean="0"/>
                        <a:t>Endikasyonları</a:t>
                      </a:r>
                      <a:endParaRPr lang="tr-TR" sz="1800" b="1" dirty="0" smtClean="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r>
                        <a:rPr lang="tr-TR" sz="1800" b="1" dirty="0" err="1" smtClean="0"/>
                        <a:t>Kontredikasyonları</a:t>
                      </a:r>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r>
                        <a:rPr lang="tr-TR" sz="1800" b="1" dirty="0" smtClean="0"/>
                        <a:t>Verilişi</a:t>
                      </a:r>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Yan</a:t>
                      </a:r>
                      <a:r>
                        <a:rPr lang="tr-TR" sz="1800" b="1" baseline="0" dirty="0" smtClean="0"/>
                        <a:t> Etkisi</a:t>
                      </a:r>
                      <a:endParaRPr lang="tr-TR" sz="1800" b="1" dirty="0" smtClean="0"/>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619016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i="0" kern="1200" dirty="0" err="1" smtClean="0">
                          <a:solidFill>
                            <a:schemeClr val="tx1"/>
                          </a:solidFill>
                          <a:effectLst/>
                          <a:latin typeface="+mn-lt"/>
                          <a:ea typeface="+mn-ea"/>
                          <a:cs typeface="+mn-cs"/>
                        </a:rPr>
                        <a:t>Naproksen</a:t>
                      </a:r>
                      <a:r>
                        <a:rPr lang="tr-TR" sz="1600" b="0" i="0" kern="1200" dirty="0" smtClean="0">
                          <a:solidFill>
                            <a:schemeClr val="tx1"/>
                          </a:solidFill>
                          <a:effectLst/>
                          <a:latin typeface="+mn-lt"/>
                          <a:ea typeface="+mn-ea"/>
                          <a:cs typeface="+mn-cs"/>
                        </a:rPr>
                        <a:t> sodyum</a:t>
                      </a: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dirty="0" err="1" smtClean="0"/>
                        <a:t>Miyalji</a:t>
                      </a:r>
                      <a:endParaRPr lang="tr-TR" sz="1600" dirty="0" smtClean="0"/>
                    </a:p>
                    <a:p>
                      <a:r>
                        <a:rPr lang="tr-TR" sz="1600" dirty="0" err="1" smtClean="0"/>
                        <a:t>Osteoartrit</a:t>
                      </a:r>
                      <a:endParaRPr lang="tr-TR" sz="1600" dirty="0" smtClean="0"/>
                    </a:p>
                    <a:p>
                      <a:r>
                        <a:rPr lang="tr-TR" sz="1600" dirty="0" smtClean="0"/>
                        <a:t>Diş ağrısı</a:t>
                      </a:r>
                    </a:p>
                    <a:p>
                      <a:r>
                        <a:rPr lang="tr-TR" sz="1600" dirty="0" smtClean="0"/>
                        <a:t>Burkulma</a:t>
                      </a:r>
                    </a:p>
                    <a:p>
                      <a:r>
                        <a:rPr lang="tr-TR" sz="1600" dirty="0" err="1" smtClean="0"/>
                        <a:t>Bursit</a:t>
                      </a:r>
                      <a:endParaRPr lang="tr-TR" sz="1600" dirty="0" smtClean="0"/>
                    </a:p>
                    <a:p>
                      <a:r>
                        <a:rPr lang="tr-TR" sz="1600" dirty="0" smtClean="0"/>
                        <a:t>Gribal enfeksiyon</a:t>
                      </a:r>
                    </a:p>
                    <a:p>
                      <a:r>
                        <a:rPr lang="tr-TR" sz="1600" dirty="0" err="1" smtClean="0"/>
                        <a:t>Dismenore</a:t>
                      </a:r>
                      <a:endParaRPr lang="tr-TR" sz="1600" dirty="0" smtClean="0"/>
                    </a:p>
                    <a:p>
                      <a:r>
                        <a:rPr lang="tr-TR" sz="1600" dirty="0" smtClean="0"/>
                        <a:t>Ateş yüksekliği</a:t>
                      </a:r>
                    </a:p>
                    <a:p>
                      <a:r>
                        <a:rPr lang="tr-TR" sz="1600" dirty="0" err="1" smtClean="0"/>
                        <a:t>Romatizmal</a:t>
                      </a:r>
                      <a:r>
                        <a:rPr lang="tr-TR" sz="1600" dirty="0" smtClean="0"/>
                        <a:t> hastalıklar </a:t>
                      </a:r>
                    </a:p>
                    <a:p>
                      <a:r>
                        <a:rPr lang="tr-TR" sz="1600" dirty="0" smtClean="0"/>
                        <a:t>Bel ağrısı</a:t>
                      </a:r>
                    </a:p>
                    <a:p>
                      <a:r>
                        <a:rPr lang="tr-TR" sz="1600" dirty="0" smtClean="0"/>
                        <a:t>Sırt ağrısı</a:t>
                      </a:r>
                      <a:br>
                        <a:rPr lang="tr-TR" sz="1600" dirty="0" smtClean="0"/>
                      </a:br>
                      <a:endParaRPr lang="tr-TR" sz="1600"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dirty="0" err="1" smtClean="0"/>
                        <a:t>Peptik</a:t>
                      </a:r>
                      <a:r>
                        <a:rPr lang="tr-TR" sz="1600" dirty="0" smtClean="0"/>
                        <a:t> ülser</a:t>
                      </a:r>
                    </a:p>
                    <a:p>
                      <a:r>
                        <a:rPr lang="tr-TR" sz="1600" dirty="0" smtClean="0"/>
                        <a:t>Gebelik</a:t>
                      </a:r>
                      <a:br>
                        <a:rPr lang="tr-TR" sz="1600" dirty="0" smtClean="0"/>
                      </a:br>
                      <a:endParaRPr lang="tr-TR" sz="1600"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smtClean="0">
                          <a:solidFill>
                            <a:schemeClr val="tx1"/>
                          </a:solidFill>
                          <a:effectLst/>
                          <a:latin typeface="+mn-lt"/>
                          <a:ea typeface="+mn-ea"/>
                          <a:cs typeface="+mn-cs"/>
                        </a:rPr>
                        <a:t>Tablet, Kapsül</a:t>
                      </a:r>
                    </a:p>
                    <a:p>
                      <a:r>
                        <a:rPr lang="tr-TR" sz="1600" b="0" i="0" kern="1200" dirty="0" smtClean="0">
                          <a:solidFill>
                            <a:schemeClr val="tx1"/>
                          </a:solidFill>
                          <a:effectLst/>
                          <a:latin typeface="+mn-lt"/>
                          <a:ea typeface="+mn-ea"/>
                          <a:cs typeface="+mn-cs"/>
                        </a:rPr>
                        <a:t>275 </a:t>
                      </a:r>
                      <a:r>
                        <a:rPr lang="tr-TR" sz="1600" b="0" i="0" kern="1200" dirty="0" err="1" smtClean="0">
                          <a:solidFill>
                            <a:schemeClr val="tx1"/>
                          </a:solidFill>
                          <a:effectLst/>
                          <a:latin typeface="+mn-lt"/>
                          <a:ea typeface="+mn-ea"/>
                          <a:cs typeface="+mn-cs"/>
                        </a:rPr>
                        <a:t>mg'lık</a:t>
                      </a:r>
                      <a:r>
                        <a:rPr lang="tr-TR" sz="1600" b="0" i="0" kern="1200" dirty="0" smtClean="0">
                          <a:solidFill>
                            <a:schemeClr val="tx1"/>
                          </a:solidFill>
                          <a:effectLst/>
                          <a:latin typeface="+mn-lt"/>
                          <a:ea typeface="+mn-ea"/>
                          <a:cs typeface="+mn-cs"/>
                        </a:rPr>
                        <a:t> tablet: 3x275 mg kullanılır. 550 </a:t>
                      </a:r>
                      <a:r>
                        <a:rPr lang="tr-TR" sz="1600" b="0" i="0" kern="1200" dirty="0" err="1" smtClean="0">
                          <a:solidFill>
                            <a:schemeClr val="tx1"/>
                          </a:solidFill>
                          <a:effectLst/>
                          <a:latin typeface="+mn-lt"/>
                          <a:ea typeface="+mn-ea"/>
                          <a:cs typeface="+mn-cs"/>
                        </a:rPr>
                        <a:t>mg'lık</a:t>
                      </a:r>
                      <a:r>
                        <a:rPr lang="tr-TR" sz="1600" b="0" i="0" kern="1200" dirty="0" smtClean="0">
                          <a:solidFill>
                            <a:schemeClr val="tx1"/>
                          </a:solidFill>
                          <a:effectLst/>
                          <a:latin typeface="+mn-lt"/>
                          <a:ea typeface="+mn-ea"/>
                          <a:cs typeface="+mn-cs"/>
                        </a:rPr>
                        <a:t> tablet: 12 saate bir 1 tablet 550 mg kullanılır. </a:t>
                      </a:r>
                    </a:p>
                    <a:p>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Çocuklarda günlük doz 2 defa 5mg/kg </a:t>
                      </a:r>
                      <a:r>
                        <a:rPr lang="tr-TR" sz="1600" b="0" i="0" kern="1200" dirty="0" err="1" smtClean="0">
                          <a:solidFill>
                            <a:schemeClr val="tx1"/>
                          </a:solidFill>
                          <a:effectLst/>
                          <a:latin typeface="+mn-lt"/>
                          <a:ea typeface="+mn-ea"/>
                          <a:cs typeface="+mn-cs"/>
                        </a:rPr>
                        <a:t>dır</a:t>
                      </a:r>
                      <a:r>
                        <a:rPr lang="tr-TR" sz="1600" b="0" i="0" kern="1200" dirty="0" smtClean="0">
                          <a:solidFill>
                            <a:schemeClr val="tx1"/>
                          </a:solidFill>
                          <a:effectLst/>
                          <a:latin typeface="+mn-lt"/>
                          <a:ea typeface="+mn-ea"/>
                          <a:cs typeface="+mn-cs"/>
                        </a:rPr>
                        <a:t>. Maximum günlük doz 1375mg'dır.</a:t>
                      </a:r>
                    </a:p>
                    <a:p>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Çocuklarda </a:t>
                      </a:r>
                      <a:r>
                        <a:rPr lang="tr-TR" sz="1600" b="0" i="0" kern="1200" dirty="0" err="1" smtClean="0">
                          <a:solidFill>
                            <a:schemeClr val="tx1"/>
                          </a:solidFill>
                          <a:effectLst/>
                          <a:latin typeface="+mn-lt"/>
                          <a:ea typeface="+mn-ea"/>
                          <a:cs typeface="+mn-cs"/>
                        </a:rPr>
                        <a:t>maximum</a:t>
                      </a:r>
                      <a:r>
                        <a:rPr lang="tr-TR" sz="1600" b="0" i="0" kern="1200" dirty="0" smtClean="0">
                          <a:solidFill>
                            <a:schemeClr val="tx1"/>
                          </a:solidFill>
                          <a:effectLst/>
                          <a:latin typeface="+mn-lt"/>
                          <a:ea typeface="+mn-ea"/>
                          <a:cs typeface="+mn-cs"/>
                        </a:rPr>
                        <a:t> günlük doz 15mg/kg'dır.</a:t>
                      </a:r>
                    </a:p>
                    <a:p>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Erişkinde 250 mg </a:t>
                      </a:r>
                      <a:r>
                        <a:rPr lang="tr-TR" sz="1600" b="0" i="0" kern="1200" dirty="0" err="1" smtClean="0">
                          <a:solidFill>
                            <a:schemeClr val="tx1"/>
                          </a:solidFill>
                          <a:effectLst/>
                          <a:latin typeface="+mn-lt"/>
                          <a:ea typeface="+mn-ea"/>
                          <a:cs typeface="+mn-cs"/>
                        </a:rPr>
                        <a:t>lık</a:t>
                      </a:r>
                      <a:r>
                        <a:rPr lang="tr-TR" sz="1600" b="0" i="0" kern="1200" dirty="0" smtClean="0">
                          <a:solidFill>
                            <a:schemeClr val="tx1"/>
                          </a:solidFill>
                          <a:effectLst/>
                          <a:latin typeface="+mn-lt"/>
                          <a:ea typeface="+mn-ea"/>
                          <a:cs typeface="+mn-cs"/>
                        </a:rPr>
                        <a:t> tabletten 3x1; 500 mg </a:t>
                      </a:r>
                      <a:r>
                        <a:rPr lang="tr-TR" sz="1600" b="0" i="0" kern="1200" dirty="0" err="1" smtClean="0">
                          <a:solidFill>
                            <a:schemeClr val="tx1"/>
                          </a:solidFill>
                          <a:effectLst/>
                          <a:latin typeface="+mn-lt"/>
                          <a:ea typeface="+mn-ea"/>
                          <a:cs typeface="+mn-cs"/>
                        </a:rPr>
                        <a:t>lık</a:t>
                      </a:r>
                      <a:r>
                        <a:rPr lang="tr-TR" sz="1600" b="0" i="0" kern="1200" dirty="0" smtClean="0">
                          <a:solidFill>
                            <a:schemeClr val="tx1"/>
                          </a:solidFill>
                          <a:effectLst/>
                          <a:latin typeface="+mn-lt"/>
                          <a:ea typeface="+mn-ea"/>
                          <a:cs typeface="+mn-cs"/>
                        </a:rPr>
                        <a:t> tabletten ise 2x1 kullanılır</a:t>
                      </a:r>
                      <a:r>
                        <a:rPr lang="tr-TR" sz="1800" b="0" i="0" kern="1200" dirty="0" smtClean="0">
                          <a:solidFill>
                            <a:schemeClr val="tx1"/>
                          </a:solidFill>
                          <a:effectLst/>
                          <a:latin typeface="+mn-lt"/>
                          <a:ea typeface="+mn-ea"/>
                          <a:cs typeface="+mn-cs"/>
                        </a:rPr>
                        <a:t>.</a:t>
                      </a:r>
                    </a:p>
                    <a:p>
                      <a:r>
                        <a:rPr lang="tr-TR" sz="1600" b="0" i="0" kern="1200" dirty="0" err="1" smtClean="0">
                          <a:solidFill>
                            <a:schemeClr val="tx1"/>
                          </a:solidFill>
                          <a:effectLst/>
                          <a:latin typeface="+mn-lt"/>
                          <a:ea typeface="+mn-ea"/>
                          <a:cs typeface="+mn-cs"/>
                        </a:rPr>
                        <a:t>Supozituvar</a:t>
                      </a:r>
                      <a:r>
                        <a:rPr lang="tr-TR" sz="1600" b="0" i="0" kern="1200" dirty="0" smtClean="0">
                          <a:solidFill>
                            <a:schemeClr val="tx1"/>
                          </a:solidFill>
                          <a:effectLst/>
                          <a:latin typeface="+mn-lt"/>
                          <a:ea typeface="+mn-ea"/>
                          <a:cs typeface="+mn-cs"/>
                        </a:rPr>
                        <a:t> ( </a:t>
                      </a:r>
                      <a:r>
                        <a:rPr lang="tr-TR" sz="1600" b="0" i="0" kern="1200" dirty="0" err="1" smtClean="0">
                          <a:solidFill>
                            <a:schemeClr val="tx1"/>
                          </a:solidFill>
                          <a:effectLst/>
                          <a:latin typeface="+mn-lt"/>
                          <a:ea typeface="+mn-ea"/>
                          <a:cs typeface="+mn-cs"/>
                        </a:rPr>
                        <a:t>Rektal</a:t>
                      </a:r>
                      <a:r>
                        <a:rPr lang="tr-TR" sz="1600" b="0" i="0" kern="1200" dirty="0" smtClean="0">
                          <a:solidFill>
                            <a:schemeClr val="tx1"/>
                          </a:solidFill>
                          <a:effectLst/>
                          <a:latin typeface="+mn-lt"/>
                          <a:ea typeface="+mn-ea"/>
                          <a:cs typeface="+mn-cs"/>
                        </a:rPr>
                        <a:t> fitil )</a:t>
                      </a:r>
                    </a:p>
                    <a:p>
                      <a:r>
                        <a:rPr lang="tr-TR" sz="1600" b="0" i="0" kern="1200" dirty="0" smtClean="0">
                          <a:solidFill>
                            <a:schemeClr val="tx1"/>
                          </a:solidFill>
                          <a:effectLst/>
                          <a:latin typeface="+mn-lt"/>
                          <a:ea typeface="+mn-ea"/>
                          <a:cs typeface="+mn-cs"/>
                        </a:rPr>
                        <a:t>Günde 1-2 defa 1 </a:t>
                      </a:r>
                      <a:r>
                        <a:rPr lang="tr-TR" sz="1600" b="0" i="0" kern="1200" dirty="0" err="1" smtClean="0">
                          <a:solidFill>
                            <a:schemeClr val="tx1"/>
                          </a:solidFill>
                          <a:effectLst/>
                          <a:latin typeface="+mn-lt"/>
                          <a:ea typeface="+mn-ea"/>
                          <a:cs typeface="+mn-cs"/>
                        </a:rPr>
                        <a:t>supozituvar</a:t>
                      </a:r>
                      <a:r>
                        <a:rPr lang="tr-TR" sz="1600" b="0" i="0" kern="1200" dirty="0" smtClean="0">
                          <a:solidFill>
                            <a:schemeClr val="tx1"/>
                          </a:solidFill>
                          <a:effectLst/>
                          <a:latin typeface="+mn-lt"/>
                          <a:ea typeface="+mn-ea"/>
                          <a:cs typeface="+mn-cs"/>
                        </a:rPr>
                        <a:t> kullanılır.</a:t>
                      </a:r>
                      <a:endParaRPr lang="tr-TR" sz="1600"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smtClean="0">
                          <a:solidFill>
                            <a:schemeClr val="tx1"/>
                          </a:solidFill>
                          <a:effectLst/>
                          <a:latin typeface="+mn-lt"/>
                          <a:ea typeface="+mn-ea"/>
                          <a:cs typeface="+mn-cs"/>
                        </a:rPr>
                        <a:t>Baş Dönmesi</a:t>
                      </a:r>
                    </a:p>
                    <a:p>
                      <a:r>
                        <a:rPr lang="tr-TR" sz="1600" b="0" i="0" kern="1200" dirty="0" smtClean="0">
                          <a:solidFill>
                            <a:schemeClr val="tx1"/>
                          </a:solidFill>
                          <a:effectLst/>
                          <a:latin typeface="+mn-lt"/>
                          <a:ea typeface="+mn-ea"/>
                          <a:cs typeface="+mn-cs"/>
                        </a:rPr>
                        <a:t>Bulantı </a:t>
                      </a:r>
                    </a:p>
                    <a:p>
                      <a:r>
                        <a:rPr lang="tr-TR" sz="1600" b="0" i="0" kern="1200" dirty="0" smtClean="0">
                          <a:solidFill>
                            <a:schemeClr val="tx1"/>
                          </a:solidFill>
                          <a:effectLst/>
                          <a:latin typeface="+mn-lt"/>
                          <a:ea typeface="+mn-ea"/>
                          <a:cs typeface="+mn-cs"/>
                        </a:rPr>
                        <a:t>Karın ağrısı</a:t>
                      </a:r>
                    </a:p>
                    <a:p>
                      <a:r>
                        <a:rPr lang="tr-TR" sz="1600" b="0" i="0" kern="1200" dirty="0" smtClean="0">
                          <a:solidFill>
                            <a:schemeClr val="tx1"/>
                          </a:solidFill>
                          <a:effectLst/>
                          <a:latin typeface="+mn-lt"/>
                          <a:ea typeface="+mn-ea"/>
                          <a:cs typeface="+mn-cs"/>
                        </a:rPr>
                        <a:t>Kusma</a:t>
                      </a:r>
                    </a:p>
                    <a:p>
                      <a:r>
                        <a:rPr lang="tr-TR" sz="1600" b="0" i="0" kern="1200" dirty="0" smtClean="0">
                          <a:solidFill>
                            <a:schemeClr val="tx1"/>
                          </a:solidFill>
                          <a:effectLst/>
                          <a:latin typeface="+mn-lt"/>
                          <a:ea typeface="+mn-ea"/>
                          <a:cs typeface="+mn-cs"/>
                        </a:rPr>
                        <a:t>Hipertansiyon</a:t>
                      </a:r>
                    </a:p>
                    <a:p>
                      <a:r>
                        <a:rPr lang="tr-TR" sz="1600" b="0" i="0" kern="1200" dirty="0" err="1" smtClean="0">
                          <a:solidFill>
                            <a:schemeClr val="tx1"/>
                          </a:solidFill>
                          <a:effectLst/>
                          <a:latin typeface="+mn-lt"/>
                          <a:ea typeface="+mn-ea"/>
                          <a:cs typeface="+mn-cs"/>
                        </a:rPr>
                        <a:t>Diyare</a:t>
                      </a:r>
                      <a:r>
                        <a:rPr lang="tr-TR" sz="1600" b="0" i="0" kern="1200" dirty="0" smtClean="0">
                          <a:solidFill>
                            <a:schemeClr val="tx1"/>
                          </a:solidFill>
                          <a:effectLst/>
                          <a:latin typeface="+mn-lt"/>
                          <a:ea typeface="+mn-ea"/>
                          <a:cs typeface="+mn-cs"/>
                        </a:rPr>
                        <a:t> </a:t>
                      </a:r>
                    </a:p>
                    <a:p>
                      <a:r>
                        <a:rPr lang="tr-TR" sz="1600" b="0" i="0" kern="1200" dirty="0" smtClean="0">
                          <a:solidFill>
                            <a:schemeClr val="tx1"/>
                          </a:solidFill>
                          <a:effectLst/>
                          <a:latin typeface="+mn-lt"/>
                          <a:ea typeface="+mn-ea"/>
                          <a:cs typeface="+mn-cs"/>
                        </a:rPr>
                        <a:t>Karaciğer fonksiyon testlerinde yükselme </a:t>
                      </a:r>
                    </a:p>
                    <a:p>
                      <a:r>
                        <a:rPr lang="tr-TR" sz="1600" b="0" i="0" kern="1200" dirty="0" err="1" smtClean="0">
                          <a:solidFill>
                            <a:schemeClr val="tx1"/>
                          </a:solidFill>
                          <a:effectLst/>
                          <a:latin typeface="+mn-lt"/>
                          <a:ea typeface="+mn-ea"/>
                          <a:cs typeface="+mn-cs"/>
                        </a:rPr>
                        <a:t>Periferik</a:t>
                      </a:r>
                      <a:r>
                        <a:rPr lang="tr-TR" sz="1600" b="0" i="0" kern="1200" dirty="0" smtClean="0">
                          <a:solidFill>
                            <a:schemeClr val="tx1"/>
                          </a:solidFill>
                          <a:effectLst/>
                          <a:latin typeface="+mn-lt"/>
                          <a:ea typeface="+mn-ea"/>
                          <a:cs typeface="+mn-cs"/>
                        </a:rPr>
                        <a:t> ödem</a:t>
                      </a:r>
                    </a:p>
                    <a:p>
                      <a:r>
                        <a:rPr lang="tr-TR" sz="1600" b="0" i="0" kern="1200" dirty="0" smtClean="0">
                          <a:solidFill>
                            <a:schemeClr val="tx1"/>
                          </a:solidFill>
                          <a:effectLst/>
                          <a:latin typeface="+mn-lt"/>
                          <a:ea typeface="+mn-ea"/>
                          <a:cs typeface="+mn-cs"/>
                        </a:rPr>
                        <a:t>Hazımsızlık </a:t>
                      </a:r>
                    </a:p>
                    <a:p>
                      <a:r>
                        <a:rPr lang="tr-TR" sz="1600" b="0" i="0" kern="1200" dirty="0" smtClean="0">
                          <a:solidFill>
                            <a:schemeClr val="tx1"/>
                          </a:solidFill>
                          <a:effectLst/>
                          <a:latin typeface="+mn-lt"/>
                          <a:ea typeface="+mn-ea"/>
                          <a:cs typeface="+mn-cs"/>
                        </a:rPr>
                        <a:t>İştahsızlık</a:t>
                      </a:r>
                    </a:p>
                    <a:p>
                      <a:r>
                        <a:rPr lang="tr-TR" sz="1600" b="0" i="0" kern="1200" dirty="0" smtClean="0">
                          <a:solidFill>
                            <a:schemeClr val="tx1"/>
                          </a:solidFill>
                          <a:effectLst/>
                          <a:latin typeface="+mn-lt"/>
                          <a:ea typeface="+mn-ea"/>
                          <a:cs typeface="+mn-cs"/>
                        </a:rPr>
                        <a:t>Kulak çınlaması</a:t>
                      </a:r>
                    </a:p>
                    <a:p>
                      <a:r>
                        <a:rPr lang="tr-TR" sz="1600" b="0" i="0" kern="1200" dirty="0" smtClean="0">
                          <a:solidFill>
                            <a:schemeClr val="tx1"/>
                          </a:solidFill>
                          <a:effectLst/>
                          <a:latin typeface="+mn-lt"/>
                          <a:ea typeface="+mn-ea"/>
                          <a:cs typeface="+mn-cs"/>
                        </a:rPr>
                        <a:t>Kabızlık </a:t>
                      </a:r>
                    </a:p>
                    <a:p>
                      <a:r>
                        <a:rPr lang="tr-TR" sz="1600" b="0" i="0" kern="1200" dirty="0" err="1" smtClean="0">
                          <a:solidFill>
                            <a:schemeClr val="tx1"/>
                          </a:solidFill>
                          <a:effectLst/>
                          <a:latin typeface="+mn-lt"/>
                          <a:ea typeface="+mn-ea"/>
                          <a:cs typeface="+mn-cs"/>
                        </a:rPr>
                        <a:t>Hemolitik</a:t>
                      </a:r>
                      <a:r>
                        <a:rPr lang="tr-TR" sz="1600" b="0" i="0" kern="1200" dirty="0" smtClean="0">
                          <a:solidFill>
                            <a:schemeClr val="tx1"/>
                          </a:solidFill>
                          <a:effectLst/>
                          <a:latin typeface="+mn-lt"/>
                          <a:ea typeface="+mn-ea"/>
                          <a:cs typeface="+mn-cs"/>
                        </a:rPr>
                        <a:t> anemi</a:t>
                      </a:r>
                    </a:p>
                    <a:p>
                      <a:r>
                        <a:rPr lang="tr-TR" sz="1600" b="0" i="0" kern="1200" dirty="0" err="1" smtClean="0">
                          <a:solidFill>
                            <a:schemeClr val="tx1"/>
                          </a:solidFill>
                          <a:effectLst/>
                          <a:latin typeface="+mn-lt"/>
                          <a:ea typeface="+mn-ea"/>
                          <a:cs typeface="+mn-cs"/>
                        </a:rPr>
                        <a:t>Peptik</a:t>
                      </a:r>
                      <a:r>
                        <a:rPr lang="tr-TR" sz="1600" b="0" i="0" kern="1200" dirty="0" smtClean="0">
                          <a:solidFill>
                            <a:schemeClr val="tx1"/>
                          </a:solidFill>
                          <a:effectLst/>
                          <a:latin typeface="+mn-lt"/>
                          <a:ea typeface="+mn-ea"/>
                          <a:cs typeface="+mn-cs"/>
                        </a:rPr>
                        <a:t> ülser kanaması</a:t>
                      </a:r>
                    </a:p>
                    <a:p>
                      <a:r>
                        <a:rPr lang="tr-TR" sz="1600" b="0" i="0" kern="1200" dirty="0" smtClean="0">
                          <a:solidFill>
                            <a:schemeClr val="tx1"/>
                          </a:solidFill>
                          <a:effectLst/>
                          <a:latin typeface="+mn-lt"/>
                          <a:ea typeface="+mn-ea"/>
                          <a:cs typeface="+mn-cs"/>
                        </a:rPr>
                        <a:t>Halsizlik</a:t>
                      </a:r>
                    </a:p>
                    <a:p>
                      <a:r>
                        <a:rPr lang="tr-TR" sz="1600" b="0" i="0" kern="1200" dirty="0" err="1" smtClean="0">
                          <a:solidFill>
                            <a:schemeClr val="tx1"/>
                          </a:solidFill>
                          <a:effectLst/>
                          <a:latin typeface="+mn-lt"/>
                          <a:ea typeface="+mn-ea"/>
                          <a:cs typeface="+mn-cs"/>
                        </a:rPr>
                        <a:t>Stomatit</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Midede yanma</a:t>
                      </a:r>
                    </a:p>
                    <a:p>
                      <a:r>
                        <a:rPr lang="tr-TR" sz="1600" b="0" i="0" kern="1200" dirty="0" err="1" smtClean="0">
                          <a:solidFill>
                            <a:schemeClr val="tx1"/>
                          </a:solidFill>
                          <a:effectLst/>
                          <a:latin typeface="+mn-lt"/>
                          <a:ea typeface="+mn-ea"/>
                          <a:cs typeface="+mn-cs"/>
                        </a:rPr>
                        <a:t>Meteorizm</a:t>
                      </a:r>
                      <a:r>
                        <a:rPr lang="tr-TR" sz="1600" b="0" i="0" kern="1200" dirty="0" smtClean="0">
                          <a:solidFill>
                            <a:schemeClr val="tx1"/>
                          </a:solidFill>
                          <a:effectLst/>
                          <a:latin typeface="+mn-lt"/>
                          <a:ea typeface="+mn-ea"/>
                          <a:cs typeface="+mn-cs"/>
                        </a:rPr>
                        <a:t> Sıvı </a:t>
                      </a:r>
                      <a:r>
                        <a:rPr lang="tr-TR" sz="1600" b="0" i="0" kern="1200" dirty="0" err="1" smtClean="0">
                          <a:solidFill>
                            <a:schemeClr val="tx1"/>
                          </a:solidFill>
                          <a:effectLst/>
                          <a:latin typeface="+mn-lt"/>
                          <a:ea typeface="+mn-ea"/>
                          <a:cs typeface="+mn-cs"/>
                        </a:rPr>
                        <a:t>retansiyonu</a:t>
                      </a:r>
                      <a:r>
                        <a:rPr lang="tr-TR" sz="1600" b="0" i="0" kern="1200" dirty="0" smtClean="0">
                          <a:solidFill>
                            <a:schemeClr val="tx1"/>
                          </a:solidFill>
                          <a:effectLst/>
                          <a:latin typeface="+mn-lt"/>
                          <a:ea typeface="+mn-ea"/>
                          <a:cs typeface="+mn-cs"/>
                        </a:rPr>
                        <a:t> Çarpıntı</a:t>
                      </a:r>
                    </a:p>
                    <a:p>
                      <a:r>
                        <a:rPr lang="tr-TR" sz="1600" b="0" i="0" kern="1200" dirty="0" smtClean="0">
                          <a:solidFill>
                            <a:schemeClr val="tx1"/>
                          </a:solidFill>
                          <a:effectLst/>
                          <a:latin typeface="+mn-lt"/>
                          <a:ea typeface="+mn-ea"/>
                          <a:cs typeface="+mn-cs"/>
                        </a:rPr>
                        <a:t>Aseptik menenjit</a:t>
                      </a:r>
                    </a:p>
                    <a:p>
                      <a:endParaRPr lang="tr-TR" sz="1600"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77303438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254005501"/>
              </p:ext>
            </p:extLst>
          </p:nvPr>
        </p:nvGraphicFramePr>
        <p:xfrm>
          <a:off x="1" y="0"/>
          <a:ext cx="12191998" cy="6932514"/>
        </p:xfrm>
        <a:graphic>
          <a:graphicData uri="http://schemas.openxmlformats.org/drawingml/2006/table">
            <a:tbl>
              <a:tblPr firstRow="1" bandRow="1"/>
              <a:tblGrid>
                <a:gridCol w="1950719">
                  <a:extLst>
                    <a:ext uri="{9D8B030D-6E8A-4147-A177-3AD203B41FA5}">
                      <a16:colId xmlns:a16="http://schemas.microsoft.com/office/drawing/2014/main" xmlns="" val="20000"/>
                    </a:ext>
                  </a:extLst>
                </a:gridCol>
                <a:gridCol w="2804160">
                  <a:extLst>
                    <a:ext uri="{9D8B030D-6E8A-4147-A177-3AD203B41FA5}">
                      <a16:colId xmlns:a16="http://schemas.microsoft.com/office/drawing/2014/main" xmlns="" val="20001"/>
                    </a:ext>
                  </a:extLst>
                </a:gridCol>
                <a:gridCol w="2915920">
                  <a:extLst>
                    <a:ext uri="{9D8B030D-6E8A-4147-A177-3AD203B41FA5}">
                      <a16:colId xmlns:a16="http://schemas.microsoft.com/office/drawing/2014/main" xmlns="" val="20002"/>
                    </a:ext>
                  </a:extLst>
                </a:gridCol>
                <a:gridCol w="2161458">
                  <a:extLst>
                    <a:ext uri="{9D8B030D-6E8A-4147-A177-3AD203B41FA5}">
                      <a16:colId xmlns:a16="http://schemas.microsoft.com/office/drawing/2014/main" xmlns="" val="20003"/>
                    </a:ext>
                  </a:extLst>
                </a:gridCol>
                <a:gridCol w="2359741">
                  <a:extLst>
                    <a:ext uri="{9D8B030D-6E8A-4147-A177-3AD203B41FA5}">
                      <a16:colId xmlns:a16="http://schemas.microsoft.com/office/drawing/2014/main" xmlns="" val="20004"/>
                    </a:ext>
                  </a:extLst>
                </a:gridCol>
              </a:tblGrid>
              <a:tr h="629920">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İlacın</a:t>
                      </a:r>
                      <a:r>
                        <a:rPr lang="tr-TR" sz="1800" b="1" baseline="0" dirty="0" smtClean="0"/>
                        <a:t> Adı</a:t>
                      </a:r>
                      <a:endParaRPr lang="tr-TR" sz="1800" b="1" dirty="0" smtClean="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err="1" smtClean="0"/>
                        <a:t>Endikasyonları</a:t>
                      </a:r>
                      <a:endParaRPr lang="tr-TR" sz="1800" b="1" dirty="0" smtClean="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r>
                        <a:rPr lang="tr-TR" sz="1800" b="1" dirty="0" err="1" smtClean="0"/>
                        <a:t>Kontredikasyonları</a:t>
                      </a:r>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r>
                        <a:rPr lang="tr-TR" sz="1800" b="1" dirty="0" smtClean="0"/>
                        <a:t>Verilişi</a:t>
                      </a:r>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Yan</a:t>
                      </a:r>
                      <a:r>
                        <a:rPr lang="tr-TR" sz="1800" b="1" baseline="0" dirty="0" smtClean="0"/>
                        <a:t> Etkisi</a:t>
                      </a:r>
                      <a:endParaRPr lang="tr-TR" sz="1800" b="1" dirty="0" smtClean="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6302594">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i="0" kern="1200" dirty="0" err="1" smtClean="0">
                          <a:solidFill>
                            <a:schemeClr val="tx1"/>
                          </a:solidFill>
                          <a:effectLst/>
                          <a:latin typeface="+mn-lt"/>
                          <a:ea typeface="+mn-ea"/>
                          <a:cs typeface="+mn-cs"/>
                        </a:rPr>
                        <a:t>Piroksikam</a:t>
                      </a:r>
                      <a:endParaRPr lang="tr-TR" sz="1600" b="0" i="0" kern="1200" dirty="0" smtClean="0">
                        <a:solidFill>
                          <a:schemeClr val="tx1"/>
                        </a:solidFill>
                        <a:effectLst/>
                        <a:latin typeface="+mn-lt"/>
                        <a:ea typeface="+mn-ea"/>
                        <a:cs typeface="+mn-cs"/>
                      </a:endParaRP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err="1" smtClean="0">
                          <a:solidFill>
                            <a:schemeClr val="tx1"/>
                          </a:solidFill>
                          <a:effectLst/>
                          <a:latin typeface="+mn-lt"/>
                          <a:ea typeface="+mn-ea"/>
                          <a:cs typeface="+mn-cs"/>
                        </a:rPr>
                        <a:t>Romatoid</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artrit</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Juvenil</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idiyopatik</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artrit</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Ankilozan</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spondilit</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Osteoartrit</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Diş ağrısı</a:t>
                      </a:r>
                    </a:p>
                    <a:p>
                      <a:r>
                        <a:rPr lang="tr-TR" sz="1600" b="0" i="0" kern="1200" dirty="0" err="1" smtClean="0">
                          <a:solidFill>
                            <a:schemeClr val="tx1"/>
                          </a:solidFill>
                          <a:effectLst/>
                          <a:latin typeface="+mn-lt"/>
                          <a:ea typeface="+mn-ea"/>
                          <a:cs typeface="+mn-cs"/>
                        </a:rPr>
                        <a:t>Still</a:t>
                      </a:r>
                      <a:r>
                        <a:rPr lang="tr-TR" sz="1600" b="0" i="0" kern="1200" dirty="0" smtClean="0">
                          <a:solidFill>
                            <a:schemeClr val="tx1"/>
                          </a:solidFill>
                          <a:effectLst/>
                          <a:latin typeface="+mn-lt"/>
                          <a:ea typeface="+mn-ea"/>
                          <a:cs typeface="+mn-cs"/>
                        </a:rPr>
                        <a:t> hastalığı</a:t>
                      </a:r>
                    </a:p>
                    <a:p>
                      <a:r>
                        <a:rPr lang="tr-TR" sz="1600" b="0" i="0" kern="1200" dirty="0" err="1" smtClean="0">
                          <a:solidFill>
                            <a:schemeClr val="tx1"/>
                          </a:solidFill>
                          <a:effectLst/>
                          <a:latin typeface="+mn-lt"/>
                          <a:ea typeface="+mn-ea"/>
                          <a:cs typeface="+mn-cs"/>
                        </a:rPr>
                        <a:t>Siyatalji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Lumbalji</a:t>
                      </a:r>
                      <a:r>
                        <a:rPr lang="tr-TR" sz="1600" b="0" i="0" kern="1200" baseline="0" dirty="0" smtClean="0">
                          <a:solidFill>
                            <a:schemeClr val="tx1"/>
                          </a:solidFill>
                          <a:effectLst/>
                          <a:latin typeface="+mn-lt"/>
                          <a:ea typeface="+mn-ea"/>
                          <a:cs typeface="+mn-cs"/>
                        </a:rPr>
                        <a:t> </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Diskopati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Gut</a:t>
                      </a:r>
                    </a:p>
                    <a:p>
                      <a:r>
                        <a:rPr lang="tr-TR" sz="1600" b="0" i="0" kern="1200" dirty="0" err="1" smtClean="0">
                          <a:solidFill>
                            <a:schemeClr val="tx1"/>
                          </a:solidFill>
                          <a:effectLst/>
                          <a:latin typeface="+mn-lt"/>
                          <a:ea typeface="+mn-ea"/>
                          <a:cs typeface="+mn-cs"/>
                        </a:rPr>
                        <a:t>Tromboflebit</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Burkulma</a:t>
                      </a:r>
                    </a:p>
                    <a:p>
                      <a:r>
                        <a:rPr lang="tr-TR" sz="1600" b="0" i="0" kern="1200" dirty="0" smtClean="0">
                          <a:solidFill>
                            <a:schemeClr val="tx1"/>
                          </a:solidFill>
                          <a:effectLst/>
                          <a:latin typeface="+mn-lt"/>
                          <a:ea typeface="+mn-ea"/>
                          <a:cs typeface="+mn-cs"/>
                        </a:rPr>
                        <a:t>Travmaya bağlı ödem</a:t>
                      </a:r>
                    </a:p>
                    <a:p>
                      <a:r>
                        <a:rPr lang="tr-TR" sz="1600" b="0" i="0" kern="1200" dirty="0" err="1" smtClean="0">
                          <a:solidFill>
                            <a:schemeClr val="tx1"/>
                          </a:solidFill>
                          <a:effectLst/>
                          <a:latin typeface="+mn-lt"/>
                          <a:ea typeface="+mn-ea"/>
                          <a:cs typeface="+mn-cs"/>
                        </a:rPr>
                        <a:t>Postoperatif</a:t>
                      </a:r>
                      <a:r>
                        <a:rPr lang="tr-TR" sz="1600" b="0" i="0" kern="1200" dirty="0" smtClean="0">
                          <a:solidFill>
                            <a:schemeClr val="tx1"/>
                          </a:solidFill>
                          <a:effectLst/>
                          <a:latin typeface="+mn-lt"/>
                          <a:ea typeface="+mn-ea"/>
                          <a:cs typeface="+mn-cs"/>
                        </a:rPr>
                        <a:t> ağrı</a:t>
                      </a:r>
                    </a:p>
                    <a:p>
                      <a:r>
                        <a:rPr lang="tr-TR" sz="1600" b="0" i="0" kern="1200" dirty="0" err="1" smtClean="0">
                          <a:solidFill>
                            <a:schemeClr val="tx1"/>
                          </a:solidFill>
                          <a:effectLst/>
                          <a:latin typeface="+mn-lt"/>
                          <a:ea typeface="+mn-ea"/>
                          <a:cs typeface="+mn-cs"/>
                        </a:rPr>
                        <a:t>Dismenore</a:t>
                      </a:r>
                      <a:endParaRPr lang="tr-TR" sz="1600" b="0" i="0" kern="1200" dirty="0" smtClean="0">
                        <a:solidFill>
                          <a:schemeClr val="tx1"/>
                        </a:solidFill>
                        <a:effectLst/>
                        <a:latin typeface="+mn-lt"/>
                        <a:ea typeface="+mn-ea"/>
                        <a:cs typeface="+mn-cs"/>
                      </a:endParaRP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smtClean="0">
                          <a:solidFill>
                            <a:schemeClr val="tx1"/>
                          </a:solidFill>
                          <a:effectLst/>
                          <a:latin typeface="+mn-lt"/>
                          <a:ea typeface="+mn-ea"/>
                          <a:cs typeface="+mn-cs"/>
                        </a:rPr>
                        <a:t>Aşırı duyarlılık</a:t>
                      </a:r>
                    </a:p>
                    <a:p>
                      <a:r>
                        <a:rPr lang="tr-TR" sz="1600" b="0" i="0" kern="1200" dirty="0" smtClean="0">
                          <a:solidFill>
                            <a:schemeClr val="tx1"/>
                          </a:solidFill>
                          <a:effectLst/>
                          <a:latin typeface="+mn-lt"/>
                          <a:ea typeface="+mn-ea"/>
                          <a:cs typeface="+mn-cs"/>
                        </a:rPr>
                        <a:t>Karaciğer yetmezliği</a:t>
                      </a:r>
                    </a:p>
                    <a:p>
                      <a:r>
                        <a:rPr lang="tr-TR" sz="1600" b="0" i="0" kern="1200" dirty="0" err="1" smtClean="0">
                          <a:solidFill>
                            <a:schemeClr val="tx1"/>
                          </a:solidFill>
                          <a:effectLst/>
                          <a:latin typeface="+mn-lt"/>
                          <a:ea typeface="+mn-ea"/>
                          <a:cs typeface="+mn-cs"/>
                        </a:rPr>
                        <a:t>Trombositopeni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Ciddi böbrek yetmezliği</a:t>
                      </a:r>
                    </a:p>
                    <a:p>
                      <a:r>
                        <a:rPr lang="tr-TR" sz="1600" b="0" i="0" kern="1200" dirty="0" smtClean="0">
                          <a:solidFill>
                            <a:schemeClr val="tx1"/>
                          </a:solidFill>
                          <a:effectLst/>
                          <a:latin typeface="+mn-lt"/>
                          <a:ea typeface="+mn-ea"/>
                          <a:cs typeface="+mn-cs"/>
                        </a:rPr>
                        <a:t>Gebelik</a:t>
                      </a:r>
                    </a:p>
                    <a:p>
                      <a:r>
                        <a:rPr lang="tr-TR" sz="1600" b="0" i="0" kern="1200" dirty="0" smtClean="0">
                          <a:solidFill>
                            <a:schemeClr val="tx1"/>
                          </a:solidFill>
                          <a:effectLst/>
                          <a:latin typeface="+mn-lt"/>
                          <a:ea typeface="+mn-ea"/>
                          <a:cs typeface="+mn-cs"/>
                        </a:rPr>
                        <a:t>Kanama riski taşıyan </a:t>
                      </a:r>
                      <a:r>
                        <a:rPr lang="tr-TR" sz="1600" b="0" i="0" kern="1200" dirty="0" err="1" smtClean="0">
                          <a:solidFill>
                            <a:schemeClr val="tx1"/>
                          </a:solidFill>
                          <a:effectLst/>
                          <a:latin typeface="+mn-lt"/>
                          <a:ea typeface="+mn-ea"/>
                          <a:cs typeface="+mn-cs"/>
                        </a:rPr>
                        <a:t>peptik</a:t>
                      </a:r>
                      <a:r>
                        <a:rPr lang="tr-TR" sz="1600" b="0" i="0" kern="1200" dirty="0" smtClean="0">
                          <a:solidFill>
                            <a:schemeClr val="tx1"/>
                          </a:solidFill>
                          <a:effectLst/>
                          <a:latin typeface="+mn-lt"/>
                          <a:ea typeface="+mn-ea"/>
                          <a:cs typeface="+mn-cs"/>
                        </a:rPr>
                        <a:t> ülser</a:t>
                      </a:r>
                    </a:p>
                    <a:p>
                      <a:r>
                        <a:rPr lang="tr-TR" sz="1600" b="0" i="0" kern="1200" dirty="0" smtClean="0">
                          <a:solidFill>
                            <a:schemeClr val="tx1"/>
                          </a:solidFill>
                          <a:effectLst/>
                          <a:latin typeface="+mn-lt"/>
                          <a:ea typeface="+mn-ea"/>
                          <a:cs typeface="+mn-cs"/>
                        </a:rPr>
                        <a:t>Koroner bypass cerrahisi</a:t>
                      </a:r>
                    </a:p>
                    <a:p>
                      <a:r>
                        <a:rPr lang="tr-TR" sz="1600" b="0" i="0" kern="1200" dirty="0" err="1" smtClean="0">
                          <a:solidFill>
                            <a:schemeClr val="tx1"/>
                          </a:solidFill>
                          <a:effectLst/>
                          <a:latin typeface="+mn-lt"/>
                          <a:ea typeface="+mn-ea"/>
                          <a:cs typeface="+mn-cs"/>
                        </a:rPr>
                        <a:t>Laktasyon</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Laktoz </a:t>
                      </a:r>
                      <a:r>
                        <a:rPr lang="tr-TR" sz="1600" b="0" i="0" kern="1200" dirty="0" err="1" smtClean="0">
                          <a:solidFill>
                            <a:schemeClr val="tx1"/>
                          </a:solidFill>
                          <a:effectLst/>
                          <a:latin typeface="+mn-lt"/>
                          <a:ea typeface="+mn-ea"/>
                          <a:cs typeface="+mn-cs"/>
                        </a:rPr>
                        <a:t>intoleransı</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Glikoz - </a:t>
                      </a:r>
                      <a:r>
                        <a:rPr lang="tr-TR" sz="1600" b="0" i="0" kern="1200" dirty="0" err="1" smtClean="0">
                          <a:solidFill>
                            <a:schemeClr val="tx1"/>
                          </a:solidFill>
                          <a:effectLst/>
                          <a:latin typeface="+mn-lt"/>
                          <a:ea typeface="+mn-ea"/>
                          <a:cs typeface="+mn-cs"/>
                        </a:rPr>
                        <a:t>galaktoz</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intoleransı</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Aktif </a:t>
                      </a:r>
                      <a:r>
                        <a:rPr lang="tr-TR" sz="1600" b="0" i="0" kern="1200" dirty="0" err="1" smtClean="0">
                          <a:solidFill>
                            <a:schemeClr val="tx1"/>
                          </a:solidFill>
                          <a:effectLst/>
                          <a:latin typeface="+mn-lt"/>
                          <a:ea typeface="+mn-ea"/>
                          <a:cs typeface="+mn-cs"/>
                        </a:rPr>
                        <a:t>inlamatuvar</a:t>
                      </a:r>
                      <a:r>
                        <a:rPr lang="tr-TR" sz="1600" b="0" i="0" kern="1200" dirty="0" smtClean="0">
                          <a:solidFill>
                            <a:schemeClr val="tx1"/>
                          </a:solidFill>
                          <a:effectLst/>
                          <a:latin typeface="+mn-lt"/>
                          <a:ea typeface="+mn-ea"/>
                          <a:cs typeface="+mn-cs"/>
                        </a:rPr>
                        <a:t> bağırsak hastalığı </a:t>
                      </a:r>
                    </a:p>
                    <a:p>
                      <a:r>
                        <a:rPr lang="tr-TR" sz="1600" b="0" i="0" kern="1200" dirty="0" err="1" smtClean="0">
                          <a:solidFill>
                            <a:schemeClr val="tx1"/>
                          </a:solidFill>
                          <a:effectLst/>
                          <a:latin typeface="+mn-lt"/>
                          <a:ea typeface="+mn-ea"/>
                          <a:cs typeface="+mn-cs"/>
                        </a:rPr>
                        <a:t>Dekompanse</a:t>
                      </a:r>
                      <a:r>
                        <a:rPr lang="tr-TR" sz="1600" b="0" i="0" kern="1200" dirty="0" smtClean="0">
                          <a:solidFill>
                            <a:schemeClr val="tx1"/>
                          </a:solidFill>
                          <a:effectLst/>
                          <a:latin typeface="+mn-lt"/>
                          <a:ea typeface="+mn-ea"/>
                          <a:cs typeface="+mn-cs"/>
                        </a:rPr>
                        <a:t> kalp yetmezliği</a:t>
                      </a: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smtClean="0">
                          <a:solidFill>
                            <a:schemeClr val="tx1"/>
                          </a:solidFill>
                          <a:effectLst/>
                          <a:latin typeface="+mn-lt"/>
                          <a:ea typeface="+mn-ea"/>
                          <a:cs typeface="+mn-cs"/>
                        </a:rPr>
                        <a:t>Ampul, </a:t>
                      </a:r>
                      <a:r>
                        <a:rPr lang="tr-TR" sz="1600" b="0" i="0" kern="1200" dirty="0" err="1" smtClean="0">
                          <a:solidFill>
                            <a:schemeClr val="tx1"/>
                          </a:solidFill>
                          <a:effectLst/>
                          <a:latin typeface="+mn-lt"/>
                          <a:ea typeface="+mn-ea"/>
                          <a:cs typeface="+mn-cs"/>
                        </a:rPr>
                        <a:t>Flakon</a:t>
                      </a:r>
                      <a:r>
                        <a:rPr lang="tr-TR" sz="1600" b="0" i="0" kern="1200" dirty="0" smtClean="0">
                          <a:solidFill>
                            <a:schemeClr val="tx1"/>
                          </a:solidFill>
                          <a:effectLst/>
                          <a:latin typeface="+mn-lt"/>
                          <a:ea typeface="+mn-ea"/>
                          <a:cs typeface="+mn-cs"/>
                        </a:rPr>
                        <a:t>:</a:t>
                      </a:r>
                      <a:r>
                        <a:rPr lang="tr-TR" sz="1600" b="0" i="0" kern="1200" baseline="0" dirty="0" smtClean="0">
                          <a:solidFill>
                            <a:schemeClr val="tx1"/>
                          </a:solidFill>
                          <a:effectLst/>
                          <a:latin typeface="+mn-lt"/>
                          <a:ea typeface="+mn-ea"/>
                          <a:cs typeface="+mn-cs"/>
                        </a:rPr>
                        <a:t> </a:t>
                      </a:r>
                      <a:r>
                        <a:rPr lang="tr-TR" sz="1600" b="0" i="0" kern="1200" dirty="0" smtClean="0">
                          <a:solidFill>
                            <a:schemeClr val="tx1"/>
                          </a:solidFill>
                          <a:effectLst/>
                          <a:latin typeface="+mn-lt"/>
                          <a:ea typeface="+mn-ea"/>
                          <a:cs typeface="+mn-cs"/>
                        </a:rPr>
                        <a:t>Günde 1-2 defa 10-20mg kullanılır. Maksimum günlük doz 40mg'dır. 7-14 gün süreyle tedaviye devam edilir</a:t>
                      </a:r>
                      <a:r>
                        <a:rPr lang="tr-TR" sz="1800" b="0" i="0" kern="1200" dirty="0" smtClean="0">
                          <a:solidFill>
                            <a:schemeClr val="tx1"/>
                          </a:solidFill>
                          <a:effectLst/>
                          <a:latin typeface="+mn-lt"/>
                          <a:ea typeface="+mn-ea"/>
                          <a:cs typeface="+mn-cs"/>
                        </a:rPr>
                        <a:t>. </a:t>
                      </a:r>
                    </a:p>
                    <a:p>
                      <a:endParaRPr lang="tr-TR" sz="18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Tablet, Kapsül:</a:t>
                      </a:r>
                    </a:p>
                    <a:p>
                      <a:r>
                        <a:rPr lang="tr-TR" sz="1600" b="0" i="0" kern="1200" dirty="0" smtClean="0">
                          <a:solidFill>
                            <a:schemeClr val="tx1"/>
                          </a:solidFill>
                          <a:effectLst/>
                          <a:latin typeface="+mn-lt"/>
                          <a:ea typeface="+mn-ea"/>
                          <a:cs typeface="+mn-cs"/>
                        </a:rPr>
                        <a:t>Günde 1-2 defa 10-20mg kullanılır. Maksimum günlük doz 40mg'dır. 7-14 gün süreyle tedaviye devam edilir.</a:t>
                      </a:r>
                    </a:p>
                    <a:p>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İntramüsküler</a:t>
                      </a:r>
                      <a:r>
                        <a:rPr lang="tr-TR" sz="1600" b="0" i="0" kern="1200" dirty="0" smtClean="0">
                          <a:solidFill>
                            <a:schemeClr val="tx1"/>
                          </a:solidFill>
                          <a:effectLst/>
                          <a:latin typeface="+mn-lt"/>
                          <a:ea typeface="+mn-ea"/>
                          <a:cs typeface="+mn-cs"/>
                        </a:rPr>
                        <a:t>, Oral ( ağızdan )</a:t>
                      </a: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smtClean="0">
                          <a:solidFill>
                            <a:schemeClr val="tx1"/>
                          </a:solidFill>
                          <a:effectLst/>
                          <a:latin typeface="+mn-lt"/>
                          <a:ea typeface="+mn-ea"/>
                          <a:cs typeface="+mn-cs"/>
                        </a:rPr>
                        <a:t>Alerjik reaksiyonlar</a:t>
                      </a:r>
                    </a:p>
                    <a:p>
                      <a:r>
                        <a:rPr lang="tr-TR" sz="1600" b="0" i="0" kern="1200" dirty="0" err="1" smtClean="0">
                          <a:solidFill>
                            <a:schemeClr val="tx1"/>
                          </a:solidFill>
                          <a:effectLst/>
                          <a:latin typeface="+mn-lt"/>
                          <a:ea typeface="+mn-ea"/>
                          <a:cs typeface="+mn-cs"/>
                        </a:rPr>
                        <a:t>Gastrointestinal</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perforasyon</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Kabızlık </a:t>
                      </a:r>
                    </a:p>
                    <a:p>
                      <a:r>
                        <a:rPr lang="tr-TR" sz="1600" b="0" i="0" kern="1200" dirty="0" err="1" smtClean="0">
                          <a:solidFill>
                            <a:schemeClr val="tx1"/>
                          </a:solidFill>
                          <a:effectLst/>
                          <a:latin typeface="+mn-lt"/>
                          <a:ea typeface="+mn-ea"/>
                          <a:cs typeface="+mn-cs"/>
                        </a:rPr>
                        <a:t>Miyalji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Lökopeni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Nötropeni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Anemi</a:t>
                      </a:r>
                    </a:p>
                    <a:p>
                      <a:r>
                        <a:rPr lang="tr-TR" sz="1600" b="0" i="0" kern="1200" dirty="0" err="1" smtClean="0">
                          <a:solidFill>
                            <a:schemeClr val="tx1"/>
                          </a:solidFill>
                          <a:effectLst/>
                          <a:latin typeface="+mn-lt"/>
                          <a:ea typeface="+mn-ea"/>
                          <a:cs typeface="+mn-cs"/>
                        </a:rPr>
                        <a:t>Noktüri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Sinirlilik</a:t>
                      </a:r>
                    </a:p>
                    <a:p>
                      <a:r>
                        <a:rPr lang="tr-TR" sz="1600" b="0" i="0" kern="1200" dirty="0" smtClean="0">
                          <a:solidFill>
                            <a:schemeClr val="tx1"/>
                          </a:solidFill>
                          <a:effectLst/>
                          <a:latin typeface="+mn-lt"/>
                          <a:ea typeface="+mn-ea"/>
                          <a:cs typeface="+mn-cs"/>
                        </a:rPr>
                        <a:t>Kemik ağrısı</a:t>
                      </a:r>
                    </a:p>
                    <a:p>
                      <a:r>
                        <a:rPr lang="tr-TR" sz="1600" b="0" i="0" kern="1200" dirty="0" err="1" smtClean="0">
                          <a:solidFill>
                            <a:schemeClr val="tx1"/>
                          </a:solidFill>
                          <a:effectLst/>
                          <a:latin typeface="+mn-lt"/>
                          <a:ea typeface="+mn-ea"/>
                          <a:cs typeface="+mn-cs"/>
                        </a:rPr>
                        <a:t>Peptik</a:t>
                      </a:r>
                      <a:r>
                        <a:rPr lang="tr-TR" sz="1600" b="0" i="0" kern="1200" dirty="0" smtClean="0">
                          <a:solidFill>
                            <a:schemeClr val="tx1"/>
                          </a:solidFill>
                          <a:effectLst/>
                          <a:latin typeface="+mn-lt"/>
                          <a:ea typeface="+mn-ea"/>
                          <a:cs typeface="+mn-cs"/>
                        </a:rPr>
                        <a:t> ülser kanaması</a:t>
                      </a:r>
                    </a:p>
                    <a:p>
                      <a:r>
                        <a:rPr lang="tr-TR" sz="1600" b="0" i="0" kern="1200" dirty="0" err="1" smtClean="0">
                          <a:solidFill>
                            <a:schemeClr val="tx1"/>
                          </a:solidFill>
                          <a:effectLst/>
                          <a:latin typeface="+mn-lt"/>
                          <a:ea typeface="+mn-ea"/>
                          <a:cs typeface="+mn-cs"/>
                        </a:rPr>
                        <a:t>Kolestatik</a:t>
                      </a:r>
                      <a:r>
                        <a:rPr lang="tr-TR" sz="1600" b="0" i="0" kern="1200" dirty="0" smtClean="0">
                          <a:solidFill>
                            <a:schemeClr val="tx1"/>
                          </a:solidFill>
                          <a:effectLst/>
                          <a:latin typeface="+mn-lt"/>
                          <a:ea typeface="+mn-ea"/>
                          <a:cs typeface="+mn-cs"/>
                        </a:rPr>
                        <a:t> sarılık</a:t>
                      </a:r>
                    </a:p>
                    <a:p>
                      <a:r>
                        <a:rPr lang="tr-TR" sz="1600" b="0" i="0" kern="1200" dirty="0" err="1" smtClean="0">
                          <a:solidFill>
                            <a:schemeClr val="tx1"/>
                          </a:solidFill>
                          <a:effectLst/>
                          <a:latin typeface="+mn-lt"/>
                          <a:ea typeface="+mn-ea"/>
                          <a:cs typeface="+mn-cs"/>
                        </a:rPr>
                        <a:t>Asteni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Dermatit</a:t>
                      </a: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6845539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29B49CD-3374-4527-A9FC-0826D63ADBEC}"/>
              </a:ext>
            </a:extLst>
          </p:cNvPr>
          <p:cNvSpPr>
            <a:spLocks noGrp="1"/>
          </p:cNvSpPr>
          <p:nvPr>
            <p:ph type="title"/>
          </p:nvPr>
        </p:nvSpPr>
        <p:spPr>
          <a:xfrm>
            <a:off x="838200" y="346464"/>
            <a:ext cx="10515600" cy="1325563"/>
          </a:xfrm>
        </p:spPr>
        <p:txBody>
          <a:bodyPr>
            <a:noAutofit/>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2</a:t>
            </a:r>
            <a:r>
              <a:rPr lang="tr-TR" sz="2400" dirty="0"/>
              <a:t>. Paket Şeklindeki İlaçlar</a:t>
            </a:r>
          </a:p>
        </p:txBody>
      </p:sp>
      <p:sp>
        <p:nvSpPr>
          <p:cNvPr id="3" name="İçerik Yer Tutucusu 2">
            <a:extLst>
              <a:ext uri="{FF2B5EF4-FFF2-40B4-BE49-F238E27FC236}">
                <a16:creationId xmlns:a16="http://schemas.microsoft.com/office/drawing/2014/main" xmlns="" id="{637E15FC-F3B5-4954-A2CF-4D34F4E71930}"/>
              </a:ext>
            </a:extLst>
          </p:cNvPr>
          <p:cNvSpPr>
            <a:spLocks noGrp="1"/>
          </p:cNvSpPr>
          <p:nvPr>
            <p:ph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r>
              <a:rPr lang="tr-TR" sz="1600" dirty="0" smtClean="0"/>
              <a:t>Toz </a:t>
            </a:r>
            <a:r>
              <a:rPr lang="tr-TR" sz="1600" dirty="0"/>
              <a:t>şeklindeki ilaçların bir defa alınacak doza eşdeğer miktarlarının kağıttan yapılmış paketlere konulmasıyla hazırlanırlar.</a:t>
            </a:r>
          </a:p>
        </p:txBody>
      </p:sp>
    </p:spTree>
    <p:extLst>
      <p:ext uri="{BB962C8B-B14F-4D97-AF65-F5344CB8AC3E}">
        <p14:creationId xmlns:p14="http://schemas.microsoft.com/office/powerpoint/2010/main" val="181503979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09650037"/>
              </p:ext>
            </p:extLst>
          </p:nvPr>
        </p:nvGraphicFramePr>
        <p:xfrm>
          <a:off x="0" y="0"/>
          <a:ext cx="12192000" cy="6833758"/>
        </p:xfrm>
        <a:graphic>
          <a:graphicData uri="http://schemas.openxmlformats.org/drawingml/2006/table">
            <a:tbl>
              <a:tblPr firstRow="1" bandRow="1"/>
              <a:tblGrid>
                <a:gridCol w="1950720">
                  <a:extLst>
                    <a:ext uri="{9D8B030D-6E8A-4147-A177-3AD203B41FA5}">
                      <a16:colId xmlns:a16="http://schemas.microsoft.com/office/drawing/2014/main" xmlns="" val="20000"/>
                    </a:ext>
                  </a:extLst>
                </a:gridCol>
                <a:gridCol w="2743200">
                  <a:extLst>
                    <a:ext uri="{9D8B030D-6E8A-4147-A177-3AD203B41FA5}">
                      <a16:colId xmlns:a16="http://schemas.microsoft.com/office/drawing/2014/main" xmlns="" val="20001"/>
                    </a:ext>
                  </a:extLst>
                </a:gridCol>
                <a:gridCol w="2641105">
                  <a:extLst>
                    <a:ext uri="{9D8B030D-6E8A-4147-A177-3AD203B41FA5}">
                      <a16:colId xmlns:a16="http://schemas.microsoft.com/office/drawing/2014/main" xmlns="" val="20002"/>
                    </a:ext>
                  </a:extLst>
                </a:gridCol>
                <a:gridCol w="2279805">
                  <a:extLst>
                    <a:ext uri="{9D8B030D-6E8A-4147-A177-3AD203B41FA5}">
                      <a16:colId xmlns:a16="http://schemas.microsoft.com/office/drawing/2014/main" xmlns="" val="20003"/>
                    </a:ext>
                  </a:extLst>
                </a:gridCol>
                <a:gridCol w="2577170">
                  <a:extLst>
                    <a:ext uri="{9D8B030D-6E8A-4147-A177-3AD203B41FA5}">
                      <a16:colId xmlns:a16="http://schemas.microsoft.com/office/drawing/2014/main" xmlns="" val="20004"/>
                    </a:ext>
                  </a:extLst>
                </a:gridCol>
              </a:tblGrid>
              <a:tr h="518160">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İlacın</a:t>
                      </a:r>
                      <a:r>
                        <a:rPr lang="tr-TR" sz="1800" b="1" baseline="0" dirty="0" smtClean="0"/>
                        <a:t> Adı</a:t>
                      </a:r>
                      <a:endParaRPr lang="tr-TR" sz="1800" b="1" dirty="0" smtClean="0"/>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err="1" smtClean="0"/>
                        <a:t>Endikasyonları</a:t>
                      </a:r>
                      <a:endParaRPr lang="tr-TR" sz="1800" b="1" dirty="0" smtClean="0"/>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err="1" smtClean="0"/>
                        <a:t>Kontredikasyonları</a:t>
                      </a:r>
                      <a:endParaRPr lang="tr-TR" dirty="0" smtClean="0"/>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Verilişi</a:t>
                      </a:r>
                      <a:endParaRPr lang="tr-TR" dirty="0" smtClean="0"/>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1" dirty="0" smtClean="0"/>
                        <a:t>Yan</a:t>
                      </a:r>
                      <a:r>
                        <a:rPr lang="tr-TR" sz="1800" b="1" baseline="0" dirty="0" smtClean="0"/>
                        <a:t> Etkisi</a:t>
                      </a:r>
                      <a:endParaRPr lang="tr-TR" sz="1800" b="1" dirty="0" smtClean="0"/>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619367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i="0" kern="1200" dirty="0" smtClean="0">
                          <a:solidFill>
                            <a:schemeClr val="tx1"/>
                          </a:solidFill>
                          <a:effectLst/>
                          <a:latin typeface="+mn-lt"/>
                          <a:ea typeface="+mn-ea"/>
                          <a:cs typeface="+mn-cs"/>
                        </a:rPr>
                        <a:t>Kalsiyum </a:t>
                      </a:r>
                      <a:r>
                        <a:rPr lang="tr-TR" sz="1600" b="0" i="0" kern="1200" dirty="0" err="1" smtClean="0">
                          <a:solidFill>
                            <a:schemeClr val="tx1"/>
                          </a:solidFill>
                          <a:effectLst/>
                          <a:latin typeface="+mn-lt"/>
                          <a:ea typeface="+mn-ea"/>
                          <a:cs typeface="+mn-cs"/>
                        </a:rPr>
                        <a:t>karbasalat</a:t>
                      </a:r>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smtClean="0">
                          <a:solidFill>
                            <a:schemeClr val="tx1"/>
                          </a:solidFill>
                          <a:effectLst/>
                          <a:latin typeface="+mn-lt"/>
                          <a:ea typeface="+mn-ea"/>
                          <a:cs typeface="+mn-cs"/>
                        </a:rPr>
                        <a:t>Koroner arter hastalığı</a:t>
                      </a:r>
                    </a:p>
                    <a:p>
                      <a:r>
                        <a:rPr lang="tr-TR" sz="1600" b="0" i="0" kern="1200" dirty="0" err="1" smtClean="0">
                          <a:solidFill>
                            <a:schemeClr val="tx1"/>
                          </a:solidFill>
                          <a:effectLst/>
                          <a:latin typeface="+mn-lt"/>
                          <a:ea typeface="+mn-ea"/>
                          <a:cs typeface="+mn-cs"/>
                        </a:rPr>
                        <a:t>Romatoid</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artrit</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Juvenil</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idiyopatik</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artrit</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Akut koroner sendrom</a:t>
                      </a:r>
                    </a:p>
                    <a:p>
                      <a:r>
                        <a:rPr lang="tr-TR" sz="1600" b="0" i="0" kern="1200" dirty="0" smtClean="0">
                          <a:solidFill>
                            <a:schemeClr val="tx1"/>
                          </a:solidFill>
                          <a:effectLst/>
                          <a:latin typeface="+mn-lt"/>
                          <a:ea typeface="+mn-ea"/>
                          <a:cs typeface="+mn-cs"/>
                        </a:rPr>
                        <a:t>Analjezik olarak</a:t>
                      </a:r>
                    </a:p>
                    <a:p>
                      <a:r>
                        <a:rPr lang="tr-TR" sz="1600" b="0" i="0" kern="1200" dirty="0" smtClean="0">
                          <a:solidFill>
                            <a:schemeClr val="tx1"/>
                          </a:solidFill>
                          <a:effectLst/>
                          <a:latin typeface="+mn-lt"/>
                          <a:ea typeface="+mn-ea"/>
                          <a:cs typeface="+mn-cs"/>
                        </a:rPr>
                        <a:t>Baş ağrısı</a:t>
                      </a:r>
                    </a:p>
                    <a:p>
                      <a:r>
                        <a:rPr lang="tr-TR" sz="1600" b="0" i="0" kern="1200" dirty="0" smtClean="0">
                          <a:solidFill>
                            <a:schemeClr val="tx1"/>
                          </a:solidFill>
                          <a:effectLst/>
                          <a:latin typeface="+mn-lt"/>
                          <a:ea typeface="+mn-ea"/>
                          <a:cs typeface="+mn-cs"/>
                        </a:rPr>
                        <a:t>Migren</a:t>
                      </a:r>
                    </a:p>
                    <a:p>
                      <a:r>
                        <a:rPr lang="tr-TR" sz="1600" b="0" i="0" kern="1200" dirty="0" err="1" smtClean="0">
                          <a:solidFill>
                            <a:schemeClr val="tx1"/>
                          </a:solidFill>
                          <a:effectLst/>
                          <a:latin typeface="+mn-lt"/>
                          <a:ea typeface="+mn-ea"/>
                          <a:cs typeface="+mn-cs"/>
                        </a:rPr>
                        <a:t>Angina</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pektoris</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Prinzmetal</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angina</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Trombositozlar</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Doğum ve doğum sonrası </a:t>
                      </a:r>
                      <a:r>
                        <a:rPr lang="tr-TR" sz="1600" b="0" i="0" kern="1200" dirty="0" err="1" smtClean="0">
                          <a:solidFill>
                            <a:schemeClr val="tx1"/>
                          </a:solidFill>
                          <a:effectLst/>
                          <a:latin typeface="+mn-lt"/>
                          <a:ea typeface="+mn-ea"/>
                          <a:cs typeface="+mn-cs"/>
                        </a:rPr>
                        <a:t>tromboz</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profilaksisi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Kalça ve diz </a:t>
                      </a:r>
                      <a:r>
                        <a:rPr lang="tr-TR" sz="1600" b="0" i="0" kern="1200" dirty="0" err="1" smtClean="0">
                          <a:solidFill>
                            <a:schemeClr val="tx1"/>
                          </a:solidFill>
                          <a:effectLst/>
                          <a:latin typeface="+mn-lt"/>
                          <a:ea typeface="+mn-ea"/>
                          <a:cs typeface="+mn-cs"/>
                        </a:rPr>
                        <a:t>replasmanı</a:t>
                      </a:r>
                      <a:r>
                        <a:rPr lang="tr-TR" sz="1600" b="0" i="0" kern="1200" dirty="0" smtClean="0">
                          <a:solidFill>
                            <a:schemeClr val="tx1"/>
                          </a:solidFill>
                          <a:effectLst/>
                          <a:latin typeface="+mn-lt"/>
                          <a:ea typeface="+mn-ea"/>
                          <a:cs typeface="+mn-cs"/>
                        </a:rPr>
                        <a:t> sonrası </a:t>
                      </a:r>
                      <a:r>
                        <a:rPr lang="tr-TR" sz="1600" b="0" i="0" kern="1200" dirty="0" err="1" smtClean="0">
                          <a:solidFill>
                            <a:schemeClr val="tx1"/>
                          </a:solidFill>
                          <a:effectLst/>
                          <a:latin typeface="+mn-lt"/>
                          <a:ea typeface="+mn-ea"/>
                          <a:cs typeface="+mn-cs"/>
                        </a:rPr>
                        <a:t>tromboemboli</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profilaksisi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Miyokard</a:t>
                      </a:r>
                      <a:r>
                        <a:rPr lang="tr-TR" sz="1600" b="0" i="0" kern="1200" dirty="0" smtClean="0">
                          <a:solidFill>
                            <a:schemeClr val="tx1"/>
                          </a:solidFill>
                          <a:effectLst/>
                          <a:latin typeface="+mn-lt"/>
                          <a:ea typeface="+mn-ea"/>
                          <a:cs typeface="+mn-cs"/>
                        </a:rPr>
                        <a:t> enfarktüsü</a:t>
                      </a:r>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smtClean="0">
                          <a:solidFill>
                            <a:schemeClr val="tx1"/>
                          </a:solidFill>
                          <a:effectLst/>
                          <a:latin typeface="+mn-lt"/>
                          <a:ea typeface="+mn-ea"/>
                          <a:cs typeface="+mn-cs"/>
                        </a:rPr>
                        <a:t>Kanama riski taşıyan </a:t>
                      </a:r>
                      <a:r>
                        <a:rPr lang="tr-TR" sz="1600" b="0" i="0" kern="1200" dirty="0" err="1" smtClean="0">
                          <a:solidFill>
                            <a:schemeClr val="tx1"/>
                          </a:solidFill>
                          <a:effectLst/>
                          <a:latin typeface="+mn-lt"/>
                          <a:ea typeface="+mn-ea"/>
                          <a:cs typeface="+mn-cs"/>
                        </a:rPr>
                        <a:t>peptik</a:t>
                      </a:r>
                      <a:r>
                        <a:rPr lang="tr-TR" sz="1600" b="0" i="0" kern="1200" dirty="0" smtClean="0">
                          <a:solidFill>
                            <a:schemeClr val="tx1"/>
                          </a:solidFill>
                          <a:effectLst/>
                          <a:latin typeface="+mn-lt"/>
                          <a:ea typeface="+mn-ea"/>
                          <a:cs typeface="+mn-cs"/>
                        </a:rPr>
                        <a:t> ülser</a:t>
                      </a:r>
                    </a:p>
                    <a:p>
                      <a:r>
                        <a:rPr lang="tr-TR" sz="1600" b="0" i="0" kern="1200" dirty="0" err="1" smtClean="0">
                          <a:solidFill>
                            <a:schemeClr val="tx1"/>
                          </a:solidFill>
                          <a:effectLst/>
                          <a:latin typeface="+mn-lt"/>
                          <a:ea typeface="+mn-ea"/>
                          <a:cs typeface="+mn-cs"/>
                        </a:rPr>
                        <a:t>Glukoz</a:t>
                      </a:r>
                      <a:r>
                        <a:rPr lang="tr-TR" sz="1600" b="0" i="0" kern="1200" dirty="0" smtClean="0">
                          <a:solidFill>
                            <a:schemeClr val="tx1"/>
                          </a:solidFill>
                          <a:effectLst/>
                          <a:latin typeface="+mn-lt"/>
                          <a:ea typeface="+mn-ea"/>
                          <a:cs typeface="+mn-cs"/>
                        </a:rPr>
                        <a:t> 6 fosfat </a:t>
                      </a:r>
                      <a:r>
                        <a:rPr lang="tr-TR" sz="1600" b="0" i="0" kern="1200" dirty="0" err="1" smtClean="0">
                          <a:solidFill>
                            <a:schemeClr val="tx1"/>
                          </a:solidFill>
                          <a:effectLst/>
                          <a:latin typeface="+mn-lt"/>
                          <a:ea typeface="+mn-ea"/>
                          <a:cs typeface="+mn-cs"/>
                        </a:rPr>
                        <a:t>dehidrogenaz</a:t>
                      </a:r>
                      <a:r>
                        <a:rPr lang="tr-TR" sz="1600" b="0" i="0" kern="1200" dirty="0" smtClean="0">
                          <a:solidFill>
                            <a:schemeClr val="tx1"/>
                          </a:solidFill>
                          <a:effectLst/>
                          <a:latin typeface="+mn-lt"/>
                          <a:ea typeface="+mn-ea"/>
                          <a:cs typeface="+mn-cs"/>
                        </a:rPr>
                        <a:t> eksikliğinde</a:t>
                      </a:r>
                    </a:p>
                    <a:p>
                      <a:r>
                        <a:rPr lang="tr-TR" sz="1600" b="0" i="0" kern="1200" dirty="0" smtClean="0">
                          <a:solidFill>
                            <a:schemeClr val="tx1"/>
                          </a:solidFill>
                          <a:effectLst/>
                          <a:latin typeface="+mn-lt"/>
                          <a:ea typeface="+mn-ea"/>
                          <a:cs typeface="+mn-cs"/>
                        </a:rPr>
                        <a:t>Hemofili</a:t>
                      </a:r>
                    </a:p>
                    <a:p>
                      <a:r>
                        <a:rPr lang="tr-TR" sz="1600" b="0" i="0" kern="1200" dirty="0" err="1" smtClean="0">
                          <a:solidFill>
                            <a:schemeClr val="tx1"/>
                          </a:solidFill>
                          <a:effectLst/>
                          <a:latin typeface="+mn-lt"/>
                          <a:ea typeface="+mn-ea"/>
                          <a:cs typeface="+mn-cs"/>
                        </a:rPr>
                        <a:t>Hipoprotrombinemi</a:t>
                      </a:r>
                      <a:endParaRPr lang="tr-TR" sz="1600" b="0" i="0" kern="1200" dirty="0" smtClean="0">
                        <a:solidFill>
                          <a:schemeClr val="tx1"/>
                        </a:solidFill>
                        <a:effectLst/>
                        <a:latin typeface="+mn-lt"/>
                        <a:ea typeface="+mn-ea"/>
                        <a:cs typeface="+mn-cs"/>
                      </a:endParaRPr>
                    </a:p>
                    <a:p>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smtClean="0">
                          <a:solidFill>
                            <a:schemeClr val="tx1"/>
                          </a:solidFill>
                          <a:effectLst/>
                          <a:latin typeface="+mn-lt"/>
                          <a:ea typeface="+mn-ea"/>
                          <a:cs typeface="+mn-cs"/>
                        </a:rPr>
                        <a:t>Oral ( ağızdan )</a:t>
                      </a:r>
                    </a:p>
                    <a:p>
                      <a:endParaRPr lang="tr-TR" sz="1600" b="0" i="0" kern="1200" smtClean="0">
                        <a:solidFill>
                          <a:schemeClr val="tx1"/>
                        </a:solidFill>
                        <a:effectLst/>
                        <a:latin typeface="+mn-lt"/>
                        <a:ea typeface="+mn-ea"/>
                        <a:cs typeface="+mn-cs"/>
                      </a:endParaRPr>
                    </a:p>
                    <a:p>
                      <a:r>
                        <a:rPr lang="tr-TR" sz="1600" b="0" i="0" kern="1200" smtClean="0">
                          <a:solidFill>
                            <a:schemeClr val="tx1"/>
                          </a:solidFill>
                          <a:effectLst/>
                          <a:latin typeface="+mn-lt"/>
                          <a:ea typeface="+mn-ea"/>
                          <a:cs typeface="+mn-cs"/>
                        </a:rPr>
                        <a:t>Tablet, Kapsül:</a:t>
                      </a:r>
                    </a:p>
                    <a:p>
                      <a:endParaRPr lang="tr-TR" sz="1600" b="0" i="0" kern="1200" smtClean="0">
                        <a:solidFill>
                          <a:schemeClr val="tx1"/>
                        </a:solidFill>
                        <a:effectLst/>
                        <a:latin typeface="+mn-lt"/>
                        <a:ea typeface="+mn-ea"/>
                        <a:cs typeface="+mn-cs"/>
                      </a:endParaRPr>
                    </a:p>
                    <a:p>
                      <a:r>
                        <a:rPr lang="tr-TR" sz="1600" b="0" i="0" kern="1200" smtClean="0">
                          <a:solidFill>
                            <a:schemeClr val="tx1"/>
                          </a:solidFill>
                          <a:effectLst/>
                          <a:latin typeface="+mn-lt"/>
                          <a:ea typeface="+mn-ea"/>
                          <a:cs typeface="+mn-cs"/>
                        </a:rPr>
                        <a:t>Günde 3-4 defa 500-1.000mg dozunda kullanılır. Maksimum günlük doz 4gr'dır.</a:t>
                      </a:r>
                      <a:endParaRPr lang="tr-TR" sz="1600"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tr-TR" sz="1600" b="0" i="0" kern="1200" dirty="0" err="1" smtClean="0">
                          <a:solidFill>
                            <a:schemeClr val="tx1"/>
                          </a:solidFill>
                          <a:effectLst/>
                          <a:latin typeface="+mn-lt"/>
                          <a:ea typeface="+mn-ea"/>
                          <a:cs typeface="+mn-cs"/>
                        </a:rPr>
                        <a:t>Trombositopeni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Periferik</a:t>
                      </a:r>
                      <a:r>
                        <a:rPr lang="tr-TR" sz="1600" b="0" i="0" kern="1200" dirty="0" smtClean="0">
                          <a:solidFill>
                            <a:schemeClr val="tx1"/>
                          </a:solidFill>
                          <a:effectLst/>
                          <a:latin typeface="+mn-lt"/>
                          <a:ea typeface="+mn-ea"/>
                          <a:cs typeface="+mn-cs"/>
                        </a:rPr>
                        <a:t> ödem</a:t>
                      </a:r>
                    </a:p>
                    <a:p>
                      <a:r>
                        <a:rPr lang="tr-TR" sz="1600" b="0" i="0" kern="1200" dirty="0" smtClean="0">
                          <a:solidFill>
                            <a:schemeClr val="tx1"/>
                          </a:solidFill>
                          <a:effectLst/>
                          <a:latin typeface="+mn-lt"/>
                          <a:ea typeface="+mn-ea"/>
                          <a:cs typeface="+mn-cs"/>
                        </a:rPr>
                        <a:t>Hazımsızlık</a:t>
                      </a:r>
                    </a:p>
                    <a:p>
                      <a:r>
                        <a:rPr lang="tr-TR" sz="1600" b="0" i="0" kern="1200" dirty="0" err="1" smtClean="0">
                          <a:solidFill>
                            <a:schemeClr val="tx1"/>
                          </a:solidFill>
                          <a:effectLst/>
                          <a:latin typeface="+mn-lt"/>
                          <a:ea typeface="+mn-ea"/>
                          <a:cs typeface="+mn-cs"/>
                        </a:rPr>
                        <a:t>Kreatinin</a:t>
                      </a:r>
                      <a:r>
                        <a:rPr lang="tr-TR" sz="1600" b="0" i="0" kern="1200" dirty="0" smtClean="0">
                          <a:solidFill>
                            <a:schemeClr val="tx1"/>
                          </a:solidFill>
                          <a:effectLst/>
                          <a:latin typeface="+mn-lt"/>
                          <a:ea typeface="+mn-ea"/>
                          <a:cs typeface="+mn-cs"/>
                        </a:rPr>
                        <a:t> artışı</a:t>
                      </a:r>
                    </a:p>
                    <a:p>
                      <a:r>
                        <a:rPr lang="tr-TR" sz="1600" b="0" i="0" kern="1200" dirty="0" err="1" smtClean="0">
                          <a:solidFill>
                            <a:schemeClr val="tx1"/>
                          </a:solidFill>
                          <a:effectLst/>
                          <a:latin typeface="+mn-lt"/>
                          <a:ea typeface="+mn-ea"/>
                          <a:cs typeface="+mn-cs"/>
                        </a:rPr>
                        <a:t>Hiperpotasemi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Proteinüri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Hipoglisemi</a:t>
                      </a:r>
                    </a:p>
                    <a:p>
                      <a:r>
                        <a:rPr lang="tr-TR" sz="1600" b="0" i="0" kern="1200" dirty="0" smtClean="0">
                          <a:solidFill>
                            <a:schemeClr val="tx1"/>
                          </a:solidFill>
                          <a:effectLst/>
                          <a:latin typeface="+mn-lt"/>
                          <a:ea typeface="+mn-ea"/>
                          <a:cs typeface="+mn-cs"/>
                        </a:rPr>
                        <a:t>Koma</a:t>
                      </a:r>
                    </a:p>
                    <a:p>
                      <a:r>
                        <a:rPr lang="tr-TR" sz="1600" b="0" i="0" kern="1200" dirty="0" err="1" smtClean="0">
                          <a:solidFill>
                            <a:schemeClr val="tx1"/>
                          </a:solidFill>
                          <a:effectLst/>
                          <a:latin typeface="+mn-lt"/>
                          <a:ea typeface="+mn-ea"/>
                          <a:cs typeface="+mn-cs"/>
                        </a:rPr>
                        <a:t>Hipertermi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Anemi</a:t>
                      </a:r>
                    </a:p>
                    <a:p>
                      <a:r>
                        <a:rPr lang="tr-TR" sz="1600" b="0" i="0" kern="1200" dirty="0" smtClean="0">
                          <a:solidFill>
                            <a:schemeClr val="tx1"/>
                          </a:solidFill>
                          <a:effectLst/>
                          <a:latin typeface="+mn-lt"/>
                          <a:ea typeface="+mn-ea"/>
                          <a:cs typeface="+mn-cs"/>
                        </a:rPr>
                        <a:t>Yaygın </a:t>
                      </a:r>
                      <a:r>
                        <a:rPr lang="tr-TR" sz="1600" b="0" i="0" kern="1200" dirty="0" err="1" smtClean="0">
                          <a:solidFill>
                            <a:schemeClr val="tx1"/>
                          </a:solidFill>
                          <a:effectLst/>
                          <a:latin typeface="+mn-lt"/>
                          <a:ea typeface="+mn-ea"/>
                          <a:cs typeface="+mn-cs"/>
                        </a:rPr>
                        <a:t>koagülasyon</a:t>
                      </a:r>
                      <a:r>
                        <a:rPr lang="tr-TR" sz="1600" b="0" i="0" kern="1200" dirty="0" smtClean="0">
                          <a:solidFill>
                            <a:schemeClr val="tx1"/>
                          </a:solidFill>
                          <a:effectLst/>
                          <a:latin typeface="+mn-lt"/>
                          <a:ea typeface="+mn-ea"/>
                          <a:cs typeface="+mn-cs"/>
                        </a:rPr>
                        <a:t> bozukluğu</a:t>
                      </a:r>
                    </a:p>
                    <a:p>
                      <a:r>
                        <a:rPr lang="tr-TR" sz="1600" b="0" i="0" kern="1200" dirty="0" smtClean="0">
                          <a:solidFill>
                            <a:schemeClr val="tx1"/>
                          </a:solidFill>
                          <a:effectLst/>
                          <a:latin typeface="+mn-lt"/>
                          <a:ea typeface="+mn-ea"/>
                          <a:cs typeface="+mn-cs"/>
                        </a:rPr>
                        <a:t>Letarji</a:t>
                      </a:r>
                    </a:p>
                    <a:p>
                      <a:r>
                        <a:rPr lang="tr-TR" sz="1600" b="0" i="0" kern="1200" dirty="0" err="1" smtClean="0">
                          <a:solidFill>
                            <a:schemeClr val="tx1"/>
                          </a:solidFill>
                          <a:effectLst/>
                          <a:latin typeface="+mn-lt"/>
                          <a:ea typeface="+mn-ea"/>
                          <a:cs typeface="+mn-cs"/>
                        </a:rPr>
                        <a:t>Konfüzyon</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Sinirlilik</a:t>
                      </a:r>
                    </a:p>
                    <a:p>
                      <a:r>
                        <a:rPr lang="tr-TR" sz="1600" b="0" i="0" kern="1200" dirty="0" err="1" smtClean="0">
                          <a:solidFill>
                            <a:schemeClr val="tx1"/>
                          </a:solidFill>
                          <a:effectLst/>
                          <a:latin typeface="+mn-lt"/>
                          <a:ea typeface="+mn-ea"/>
                          <a:cs typeface="+mn-cs"/>
                        </a:rPr>
                        <a:t>Peptik</a:t>
                      </a:r>
                      <a:r>
                        <a:rPr lang="tr-TR" sz="1600" b="0" i="0" kern="1200" dirty="0" smtClean="0">
                          <a:solidFill>
                            <a:schemeClr val="tx1"/>
                          </a:solidFill>
                          <a:effectLst/>
                          <a:latin typeface="+mn-lt"/>
                          <a:ea typeface="+mn-ea"/>
                          <a:cs typeface="+mn-cs"/>
                        </a:rPr>
                        <a:t> ülser kanaması</a:t>
                      </a:r>
                    </a:p>
                    <a:p>
                      <a:r>
                        <a:rPr lang="tr-TR" sz="1600" b="0" i="0" kern="1200" dirty="0" err="1" smtClean="0">
                          <a:solidFill>
                            <a:schemeClr val="tx1"/>
                          </a:solidFill>
                          <a:effectLst/>
                          <a:latin typeface="+mn-lt"/>
                          <a:ea typeface="+mn-ea"/>
                          <a:cs typeface="+mn-cs"/>
                        </a:rPr>
                        <a:t>Metabolik</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asidoz</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Halsizlik</a:t>
                      </a:r>
                    </a:p>
                    <a:p>
                      <a:r>
                        <a:rPr lang="tr-TR" sz="1600" b="0" i="0" kern="1200" dirty="0" smtClean="0">
                          <a:solidFill>
                            <a:schemeClr val="tx1"/>
                          </a:solidFill>
                          <a:effectLst/>
                          <a:latin typeface="+mn-lt"/>
                          <a:ea typeface="+mn-ea"/>
                          <a:cs typeface="+mn-cs"/>
                        </a:rPr>
                        <a:t>Reye sendromu</a:t>
                      </a:r>
                    </a:p>
                    <a:p>
                      <a:r>
                        <a:rPr lang="tr-TR" dirty="0" smtClean="0"/>
                        <a:t/>
                      </a:r>
                      <a:br>
                        <a:rPr lang="tr-TR" dirty="0" smtClean="0"/>
                      </a:br>
                      <a:endParaRPr lang="tr-TR" dirty="0"/>
                    </a:p>
                  </a:txBody>
                  <a:tcPr>
                    <a:lnL>
                      <a:noFill/>
                    </a:lnL>
                    <a:lnR>
                      <a:no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ysClr val="windowText" lastClr="000000">
                        <a:alpha val="20000"/>
                      </a:sys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58191343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91915" y="3105835"/>
            <a:ext cx="8791073" cy="769441"/>
          </a:xfrm>
          <a:prstGeom prst="rect">
            <a:avLst/>
          </a:prstGeom>
        </p:spPr>
        <p:txBody>
          <a:bodyPr wrap="square">
            <a:spAutoFit/>
          </a:bodyPr>
          <a:lstStyle/>
          <a:p>
            <a:pPr algn="ctr"/>
            <a:r>
              <a:rPr lang="tr-TR" sz="4400" dirty="0" smtClean="0"/>
              <a:t>SANTRAL </a:t>
            </a:r>
            <a:r>
              <a:rPr lang="tr-TR" sz="4400" dirty="0"/>
              <a:t>ANALJEZİKLER (OPİOİDLER)</a:t>
            </a:r>
          </a:p>
        </p:txBody>
      </p:sp>
    </p:spTree>
    <p:extLst>
      <p:ext uri="{BB962C8B-B14F-4D97-AF65-F5344CB8AC3E}">
        <p14:creationId xmlns:p14="http://schemas.microsoft.com/office/powerpoint/2010/main" val="152910471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54289"/>
            <a:ext cx="10515600" cy="1325563"/>
          </a:xfrm>
        </p:spPr>
        <p:txBody>
          <a:bodyPr>
            <a:normAutofit fontScale="90000"/>
          </a:bodyPr>
          <a:lstStyle/>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
            </a:r>
            <a:br>
              <a:rPr lang="tr-TR" dirty="0">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p:cNvSpPr>
            <a:spLocks noGrp="1"/>
          </p:cNvSpPr>
          <p:nvPr>
            <p:ph idx="1"/>
          </p:nvPr>
        </p:nvSpPr>
        <p:spPr>
          <a:xfrm>
            <a:off x="755073" y="1939636"/>
            <a:ext cx="10681854" cy="4357400"/>
          </a:xfrm>
        </p:spPr>
        <p:txBody>
          <a:bodyPr>
            <a:normAutofit/>
          </a:bodyPr>
          <a:lstStyle/>
          <a:p>
            <a:pPr marL="0" indent="0">
              <a:lnSpc>
                <a:spcPct val="107000"/>
              </a:lnSpc>
              <a:spcAft>
                <a:spcPts val="800"/>
              </a:spcAft>
              <a:buNone/>
            </a:pPr>
            <a:endParaRPr lang="tr-TR" sz="16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600" dirty="0" smtClean="0">
                <a:latin typeface="Calibri" panose="020F0502020204030204" pitchFamily="34" charset="0"/>
                <a:ea typeface="Calibri" panose="020F0502020204030204" pitchFamily="34" charset="0"/>
                <a:cs typeface="Times New Roman" panose="02020603050405020304" pitchFamily="18" charset="0"/>
              </a:rPr>
              <a:t>Bu </a:t>
            </a:r>
            <a:r>
              <a:rPr lang="tr-TR" sz="1600" dirty="0">
                <a:latin typeface="Calibri" panose="020F0502020204030204" pitchFamily="34" charset="0"/>
                <a:ea typeface="Calibri" panose="020F0502020204030204" pitchFamily="34" charset="0"/>
                <a:cs typeface="Times New Roman" panose="02020603050405020304" pitchFamily="18" charset="0"/>
              </a:rPr>
              <a:t>gruptaki ilaçlar, güçlü analjezik etki ile birlikte santral sinir sistemi üzerinde oldukça yaygın depresif etki yaparlar; </a:t>
            </a:r>
            <a:r>
              <a:rPr lang="tr-TR" sz="1600" dirty="0" err="1">
                <a:latin typeface="Calibri" panose="020F0502020204030204" pitchFamily="34" charset="0"/>
                <a:ea typeface="Calibri" panose="020F0502020204030204" pitchFamily="34" charset="0"/>
                <a:cs typeface="Times New Roman" panose="02020603050405020304" pitchFamily="18" charset="0"/>
              </a:rPr>
              <a:t>mutad</a:t>
            </a:r>
            <a:r>
              <a:rPr lang="tr-TR" sz="1600" dirty="0">
                <a:latin typeface="Calibri" panose="020F0502020204030204" pitchFamily="34" charset="0"/>
                <a:ea typeface="Calibri" panose="020F0502020204030204" pitchFamily="34" charset="0"/>
                <a:cs typeface="Times New Roman" panose="02020603050405020304" pitchFamily="18" charset="0"/>
              </a:rPr>
              <a:t> olarak hepsinde az veya çok, ilaç bağımlılığı yapma potansiyeli mevcuttur. Yaygın depresif etkileri nedeniyle verilen dozun büyüklüğüne göre artan şiddette narkoz hali meydana getirirler. Narkoz deyimi, bu sözcüğün geniş anlamıyla, </a:t>
            </a:r>
            <a:r>
              <a:rPr lang="tr-TR" sz="1600" dirty="0" err="1">
                <a:latin typeface="Calibri" panose="020F0502020204030204" pitchFamily="34" charset="0"/>
                <a:ea typeface="Calibri" panose="020F0502020204030204" pitchFamily="34" charset="0"/>
                <a:cs typeface="Times New Roman" panose="02020603050405020304" pitchFamily="18" charset="0"/>
              </a:rPr>
              <a:t>SSS’nin</a:t>
            </a:r>
            <a:r>
              <a:rPr lang="tr-TR" sz="1600" dirty="0">
                <a:latin typeface="Calibri" panose="020F0502020204030204" pitchFamily="34" charset="0"/>
                <a:ea typeface="Calibri" panose="020F0502020204030204" pitchFamily="34" charset="0"/>
                <a:cs typeface="Times New Roman" panose="02020603050405020304" pitchFamily="18" charset="0"/>
              </a:rPr>
              <a:t> ilaca bağlı uyuşukluk ve </a:t>
            </a:r>
            <a:r>
              <a:rPr lang="tr-TR" sz="1600" dirty="0" err="1">
                <a:latin typeface="Calibri" panose="020F0502020204030204" pitchFamily="34" charset="0"/>
                <a:ea typeface="Calibri" panose="020F0502020204030204" pitchFamily="34" charset="0"/>
                <a:cs typeface="Times New Roman" panose="02020603050405020304" pitchFamily="18" charset="0"/>
              </a:rPr>
              <a:t>sedasyon</a:t>
            </a:r>
            <a:r>
              <a:rPr lang="tr-TR" sz="1600" dirty="0">
                <a:latin typeface="Calibri" panose="020F0502020204030204" pitchFamily="34" charset="0"/>
                <a:ea typeface="Calibri" panose="020F0502020204030204" pitchFamily="34" charset="0"/>
                <a:cs typeface="Times New Roman" panose="02020603050405020304" pitchFamily="18" charset="0"/>
              </a:rPr>
              <a:t> halinden koma haline kadar artan derecelerdeki genel depresyonunu ifade eder. Narkotik analjezikler </a:t>
            </a:r>
            <a:r>
              <a:rPr lang="tr-TR" sz="1600" dirty="0" err="1">
                <a:latin typeface="Calibri" panose="020F0502020204030204" pitchFamily="34" charset="0"/>
                <a:ea typeface="Calibri" panose="020F0502020204030204" pitchFamily="34" charset="0"/>
                <a:cs typeface="Times New Roman" panose="02020603050405020304" pitchFamily="18" charset="0"/>
              </a:rPr>
              <a:t>mutad</a:t>
            </a:r>
            <a:r>
              <a:rPr lang="tr-TR" sz="1600" dirty="0">
                <a:latin typeface="Calibri" panose="020F0502020204030204" pitchFamily="34" charset="0"/>
                <a:ea typeface="Calibri" panose="020F0502020204030204" pitchFamily="34" charset="0"/>
                <a:cs typeface="Times New Roman" panose="02020603050405020304" pitchFamily="18" charset="0"/>
              </a:rPr>
              <a:t> dozlarda verildiklerinde uyuşukluk veya </a:t>
            </a:r>
            <a:r>
              <a:rPr lang="tr-TR" sz="1600" dirty="0" err="1">
                <a:latin typeface="Calibri" panose="020F0502020204030204" pitchFamily="34" charset="0"/>
                <a:ea typeface="Calibri" panose="020F0502020204030204" pitchFamily="34" charset="0"/>
                <a:cs typeface="Times New Roman" panose="02020603050405020304" pitchFamily="18" charset="0"/>
              </a:rPr>
              <a:t>sedasyon</a:t>
            </a:r>
            <a:r>
              <a:rPr lang="tr-TR" sz="1600" dirty="0">
                <a:latin typeface="Calibri" panose="020F0502020204030204" pitchFamily="34" charset="0"/>
                <a:ea typeface="Calibri" panose="020F0502020204030204" pitchFamily="34" charset="0"/>
                <a:cs typeface="Times New Roman" panose="02020603050405020304" pitchFamily="18" charset="0"/>
              </a:rPr>
              <a:t> hali ve bazen </a:t>
            </a:r>
            <a:r>
              <a:rPr lang="tr-TR" sz="1600" dirty="0" err="1">
                <a:latin typeface="Calibri" panose="020F0502020204030204" pitchFamily="34" charset="0"/>
                <a:ea typeface="Calibri" panose="020F0502020204030204" pitchFamily="34" charset="0"/>
                <a:cs typeface="Times New Roman" panose="02020603050405020304" pitchFamily="18" charset="0"/>
              </a:rPr>
              <a:t>stupor</a:t>
            </a:r>
            <a:r>
              <a:rPr lang="tr-TR" sz="1600" dirty="0">
                <a:latin typeface="Calibri" panose="020F0502020204030204" pitchFamily="34" charset="0"/>
                <a:ea typeface="Calibri" panose="020F0502020204030204" pitchFamily="34" charset="0"/>
                <a:cs typeface="Times New Roman" panose="02020603050405020304" pitchFamily="18" charset="0"/>
              </a:rPr>
              <a:t> hali meydana getirirler. Narkotik analjeziklerin </a:t>
            </a:r>
            <a:r>
              <a:rPr lang="tr-TR" sz="1600" dirty="0" err="1">
                <a:latin typeface="Calibri" panose="020F0502020204030204" pitchFamily="34" charset="0"/>
                <a:ea typeface="Calibri" panose="020F0502020204030204" pitchFamily="34" charset="0"/>
                <a:cs typeface="Times New Roman" panose="02020603050405020304" pitchFamily="18" charset="0"/>
              </a:rPr>
              <a:t>antipiretik</a:t>
            </a:r>
            <a:r>
              <a:rPr lang="tr-TR" sz="1600" dirty="0">
                <a:latin typeface="Calibri" panose="020F0502020204030204" pitchFamily="34" charset="0"/>
                <a:ea typeface="Calibri" panose="020F0502020204030204" pitchFamily="34" charset="0"/>
                <a:cs typeface="Times New Roman" panose="02020603050405020304" pitchFamily="18" charset="0"/>
              </a:rPr>
              <a:t> veya </a:t>
            </a:r>
            <a:r>
              <a:rPr lang="tr-TR" sz="1600" dirty="0" err="1">
                <a:latin typeface="Calibri" panose="020F0502020204030204" pitchFamily="34" charset="0"/>
                <a:ea typeface="Calibri" panose="020F0502020204030204" pitchFamily="34" charset="0"/>
                <a:cs typeface="Times New Roman" panose="02020603050405020304" pitchFamily="18" charset="0"/>
              </a:rPr>
              <a:t>antiinflamatuvar</a:t>
            </a:r>
            <a:r>
              <a:rPr lang="tr-TR" sz="1600" dirty="0">
                <a:latin typeface="Calibri" panose="020F0502020204030204" pitchFamily="34" charset="0"/>
                <a:ea typeface="Calibri" panose="020F0502020204030204" pitchFamily="34" charset="0"/>
                <a:cs typeface="Times New Roman" panose="02020603050405020304" pitchFamily="18" charset="0"/>
              </a:rPr>
              <a:t> etkileri yoktur. Analjezik tesirleri tamamıyla santral sinir sistemi üzerindeki etkilerinin bir sonucudur ve </a:t>
            </a:r>
            <a:r>
              <a:rPr lang="tr-TR" sz="1600" dirty="0" err="1">
                <a:latin typeface="Calibri" panose="020F0502020204030204" pitchFamily="34" charset="0"/>
                <a:ea typeface="Calibri" panose="020F0502020204030204" pitchFamily="34" charset="0"/>
                <a:cs typeface="Times New Roman" panose="02020603050405020304" pitchFamily="18" charset="0"/>
              </a:rPr>
              <a:t>periferik</a:t>
            </a:r>
            <a:r>
              <a:rPr lang="tr-TR" sz="1600" dirty="0">
                <a:latin typeface="Calibri" panose="020F0502020204030204" pitchFamily="34" charset="0"/>
                <a:ea typeface="Calibri" panose="020F0502020204030204" pitchFamily="34" charset="0"/>
                <a:cs typeface="Times New Roman" panose="02020603050405020304" pitchFamily="18" charset="0"/>
              </a:rPr>
              <a:t> bir etkiye bağlı değildir.  </a:t>
            </a:r>
          </a:p>
          <a:p>
            <a:endParaRPr lang="tr-TR" dirty="0"/>
          </a:p>
        </p:txBody>
      </p:sp>
    </p:spTree>
    <p:extLst>
      <p:ext uri="{BB962C8B-B14F-4D97-AF65-F5344CB8AC3E}">
        <p14:creationId xmlns:p14="http://schemas.microsoft.com/office/powerpoint/2010/main" val="18526059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9727" y="1634837"/>
            <a:ext cx="10515600" cy="4098781"/>
          </a:xfrm>
        </p:spPr>
        <p:txBody>
          <a:bodyPr>
            <a:normAutofit/>
          </a:bodyPr>
          <a:lstStyle/>
          <a:p>
            <a:pPr marL="0" indent="0">
              <a:lnSpc>
                <a:spcPct val="107000"/>
              </a:lnSpc>
              <a:spcAft>
                <a:spcPts val="800"/>
              </a:spcAft>
              <a:buNone/>
            </a:pPr>
            <a:r>
              <a:rPr lang="tr-TR" sz="2400" dirty="0" smtClean="0">
                <a:latin typeface="Calibri" panose="020F0502020204030204" pitchFamily="34" charset="0"/>
                <a:ea typeface="Calibri" panose="020F0502020204030204" pitchFamily="34" charset="0"/>
                <a:cs typeface="Times New Roman" panose="02020603050405020304" pitchFamily="18" charset="0"/>
              </a:rPr>
              <a:t>   </a:t>
            </a:r>
            <a:r>
              <a:rPr lang="tr-TR" sz="2400" dirty="0" err="1" smtClean="0">
                <a:latin typeface="Calibri" panose="020F0502020204030204" pitchFamily="34" charset="0"/>
                <a:ea typeface="Calibri" panose="020F0502020204030204" pitchFamily="34" charset="0"/>
                <a:cs typeface="Times New Roman" panose="02020603050405020304" pitchFamily="18" charset="0"/>
              </a:rPr>
              <a:t>Opioid</a:t>
            </a:r>
            <a:r>
              <a:rPr lang="tr-TR" sz="2400" dirty="0" smtClean="0">
                <a:latin typeface="Calibri" panose="020F0502020204030204" pitchFamily="34" charset="0"/>
                <a:ea typeface="Calibri" panose="020F0502020204030204" pitchFamily="34" charset="0"/>
                <a:cs typeface="Times New Roman" panose="02020603050405020304" pitchFamily="18" charset="0"/>
              </a:rPr>
              <a:t> Analjeziklerin </a:t>
            </a:r>
            <a:r>
              <a:rPr lang="tr-TR" sz="2400" dirty="0">
                <a:latin typeface="Calibri" panose="020F0502020204030204" pitchFamily="34" charset="0"/>
                <a:ea typeface="Calibri" panose="020F0502020204030204" pitchFamily="34" charset="0"/>
                <a:cs typeface="Times New Roman" panose="02020603050405020304" pitchFamily="18" charset="0"/>
              </a:rPr>
              <a:t>K</a:t>
            </a:r>
            <a:r>
              <a:rPr lang="tr-TR" sz="2400" dirty="0" smtClean="0">
                <a:latin typeface="Calibri" panose="020F0502020204030204" pitchFamily="34" charset="0"/>
                <a:ea typeface="Calibri" panose="020F0502020204030204" pitchFamily="34" charset="0"/>
                <a:cs typeface="Times New Roman" panose="02020603050405020304" pitchFamily="18" charset="0"/>
              </a:rPr>
              <a:t>ullanılış Yerleri </a:t>
            </a:r>
          </a:p>
          <a:p>
            <a:pPr marL="0" indent="0">
              <a:lnSpc>
                <a:spcPct val="107000"/>
              </a:lnSpc>
              <a:spcAft>
                <a:spcPts val="800"/>
              </a:spcAft>
              <a:buNone/>
            </a:pPr>
            <a:endParaRPr lang="tr-TR"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600" dirty="0">
                <a:latin typeface="Calibri" panose="020F0502020204030204" pitchFamily="34" charset="0"/>
                <a:ea typeface="Calibri" panose="020F0502020204030204" pitchFamily="34" charset="0"/>
                <a:cs typeface="Times New Roman" panose="02020603050405020304" pitchFamily="18" charset="0"/>
              </a:rPr>
              <a:t>Narkotik analjezikler, genel bir kural olarak, </a:t>
            </a:r>
            <a:r>
              <a:rPr lang="tr-TR" sz="1600" dirty="0" err="1">
                <a:latin typeface="Calibri" panose="020F0502020204030204" pitchFamily="34" charset="0"/>
                <a:ea typeface="Calibri" panose="020F0502020204030204" pitchFamily="34" charset="0"/>
                <a:cs typeface="Times New Roman" panose="02020603050405020304" pitchFamily="18" charset="0"/>
              </a:rPr>
              <a:t>inflamatuvar</a:t>
            </a:r>
            <a:r>
              <a:rPr lang="tr-TR" sz="1600" dirty="0">
                <a:latin typeface="Calibri" panose="020F0502020204030204" pitchFamily="34" charset="0"/>
                <a:ea typeface="Calibri" panose="020F0502020204030204" pitchFamily="34" charset="0"/>
                <a:cs typeface="Times New Roman" panose="02020603050405020304" pitchFamily="18" charset="0"/>
              </a:rPr>
              <a:t> niteliği bulunmayan ve </a:t>
            </a:r>
            <a:r>
              <a:rPr lang="tr-TR" sz="1600" dirty="0" err="1">
                <a:latin typeface="Calibri" panose="020F0502020204030204" pitchFamily="34" charset="0"/>
                <a:ea typeface="Calibri" panose="020F0502020204030204" pitchFamily="34" charset="0"/>
                <a:cs typeface="Times New Roman" panose="02020603050405020304" pitchFamily="18" charset="0"/>
              </a:rPr>
              <a:t>antiinflamatuvar</a:t>
            </a:r>
            <a:r>
              <a:rPr lang="tr-TR" sz="1600" dirty="0">
                <a:latin typeface="Calibri" panose="020F0502020204030204" pitchFamily="34" charset="0"/>
                <a:ea typeface="Calibri" panose="020F0502020204030204" pitchFamily="34" charset="0"/>
                <a:cs typeface="Times New Roman" panose="02020603050405020304" pitchFamily="18" charset="0"/>
              </a:rPr>
              <a:t> analjeziklere yeterli yanıt vermeyen orta veya fazla şiddetli ağrıların tedavisinde kullanılır. Orta şiddetteki ağrılarda görece zayıf </a:t>
            </a:r>
            <a:r>
              <a:rPr lang="tr-TR" sz="1600" dirty="0" err="1">
                <a:latin typeface="Calibri" panose="020F0502020204030204" pitchFamily="34" charset="0"/>
                <a:ea typeface="Calibri" panose="020F0502020204030204" pitchFamily="34" charset="0"/>
                <a:cs typeface="Times New Roman" panose="02020603050405020304" pitchFamily="18" charset="0"/>
              </a:rPr>
              <a:t>opioidler</a:t>
            </a:r>
            <a:r>
              <a:rPr lang="tr-TR" sz="1600" dirty="0">
                <a:latin typeface="Calibri" panose="020F0502020204030204" pitchFamily="34" charset="0"/>
                <a:ea typeface="Calibri" panose="020F0502020204030204" pitchFamily="34" charset="0"/>
                <a:cs typeface="Times New Roman" panose="02020603050405020304" pitchFamily="18" charset="0"/>
              </a:rPr>
              <a:t> olan kodein veya </a:t>
            </a:r>
            <a:r>
              <a:rPr lang="tr-TR" sz="1600" dirty="0" err="1">
                <a:latin typeface="Calibri" panose="020F0502020204030204" pitchFamily="34" charset="0"/>
                <a:ea typeface="Calibri" panose="020F0502020204030204" pitchFamily="34" charset="0"/>
                <a:cs typeface="Times New Roman" panose="02020603050405020304" pitchFamily="18" charset="0"/>
              </a:rPr>
              <a:t>dekstropropoksifen</a:t>
            </a:r>
            <a:r>
              <a:rPr lang="tr-TR" sz="1600" dirty="0">
                <a:latin typeface="Calibri" panose="020F0502020204030204" pitchFamily="34" charset="0"/>
                <a:ea typeface="Calibri" panose="020F0502020204030204" pitchFamily="34" charset="0"/>
                <a:cs typeface="Times New Roman" panose="02020603050405020304" pitchFamily="18" charset="0"/>
              </a:rPr>
              <a:t> ya da onların aspirin, </a:t>
            </a:r>
            <a:r>
              <a:rPr lang="tr-TR" sz="1600" dirty="0" err="1">
                <a:latin typeface="Calibri" panose="020F0502020204030204" pitchFamily="34" charset="0"/>
                <a:ea typeface="Calibri" panose="020F0502020204030204" pitchFamily="34" charset="0"/>
                <a:cs typeface="Times New Roman" panose="02020603050405020304" pitchFamily="18" charset="0"/>
              </a:rPr>
              <a:t>asetaminofen</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dipiron</a:t>
            </a:r>
            <a:r>
              <a:rPr lang="tr-TR" sz="1600" dirty="0">
                <a:latin typeface="Calibri" panose="020F0502020204030204" pitchFamily="34" charset="0"/>
                <a:ea typeface="Calibri" panose="020F0502020204030204" pitchFamily="34" charset="0"/>
                <a:cs typeface="Times New Roman" panose="02020603050405020304" pitchFamily="18" charset="0"/>
              </a:rPr>
              <a:t> ve benzerleri ile kombinasyonu yeterli olabilir. Şiddetli ağrılarda ağızdan veya </a:t>
            </a:r>
            <a:r>
              <a:rPr lang="tr-TR" sz="1600" dirty="0" err="1">
                <a:latin typeface="Calibri" panose="020F0502020204030204" pitchFamily="34" charset="0"/>
                <a:ea typeface="Calibri" panose="020F0502020204030204" pitchFamily="34" charset="0"/>
                <a:cs typeface="Times New Roman" panose="02020603050405020304" pitchFamily="18" charset="0"/>
              </a:rPr>
              <a:t>parenteral</a:t>
            </a:r>
            <a:r>
              <a:rPr lang="tr-TR" sz="1600" dirty="0">
                <a:latin typeface="Calibri" panose="020F0502020204030204" pitchFamily="34" charset="0"/>
                <a:ea typeface="Calibri" panose="020F0502020204030204" pitchFamily="34" charset="0"/>
                <a:cs typeface="Times New Roman" panose="02020603050405020304" pitchFamily="18" charset="0"/>
              </a:rPr>
              <a:t> olarak, kuvvetli </a:t>
            </a:r>
            <a:r>
              <a:rPr lang="tr-TR" sz="1600" dirty="0" err="1">
                <a:latin typeface="Calibri" panose="020F0502020204030204" pitchFamily="34" charset="0"/>
                <a:ea typeface="Calibri" panose="020F0502020204030204" pitchFamily="34" charset="0"/>
                <a:cs typeface="Times New Roman" panose="02020603050405020304" pitchFamily="18" charset="0"/>
              </a:rPr>
              <a:t>opioidler</a:t>
            </a:r>
            <a:r>
              <a:rPr lang="tr-TR" sz="1600" dirty="0">
                <a:latin typeface="Calibri" panose="020F0502020204030204" pitchFamily="34" charset="0"/>
                <a:ea typeface="Calibri" panose="020F0502020204030204" pitchFamily="34" charset="0"/>
                <a:cs typeface="Times New Roman" panose="02020603050405020304" pitchFamily="18" charset="0"/>
              </a:rPr>
              <a:t> olan morfin, </a:t>
            </a:r>
            <a:r>
              <a:rPr lang="tr-TR" sz="1600" dirty="0" err="1">
                <a:latin typeface="Calibri" panose="020F0502020204030204" pitchFamily="34" charset="0"/>
                <a:ea typeface="Calibri" panose="020F0502020204030204" pitchFamily="34" charset="0"/>
                <a:cs typeface="Times New Roman" panose="02020603050405020304" pitchFamily="18" charset="0"/>
              </a:rPr>
              <a:t>meperidin</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metadon</a:t>
            </a:r>
            <a:r>
              <a:rPr lang="tr-TR" sz="1600" dirty="0">
                <a:latin typeface="Calibri" panose="020F0502020204030204" pitchFamily="34" charset="0"/>
                <a:ea typeface="Calibri" panose="020F0502020204030204" pitchFamily="34" charset="0"/>
                <a:cs typeface="Times New Roman" panose="02020603050405020304" pitchFamily="18" charset="0"/>
              </a:rPr>
              <a:t> ve benzerlerini kullanmak gerekir. Akut kullanılış halinde hastada ilaçların tolerans ve bağımlılık geliştirme potansiyelleri esas olarak bir sorun oluşturmaz.</a:t>
            </a:r>
          </a:p>
        </p:txBody>
      </p:sp>
    </p:spTree>
    <p:extLst>
      <p:ext uri="{BB962C8B-B14F-4D97-AF65-F5344CB8AC3E}">
        <p14:creationId xmlns:p14="http://schemas.microsoft.com/office/powerpoint/2010/main" val="422580924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073" y="1450108"/>
            <a:ext cx="10515600" cy="4110183"/>
          </a:xfrm>
        </p:spPr>
        <p:txBody>
          <a:bodyPr>
            <a:normAutofit/>
          </a:bodyPr>
          <a:lstStyle/>
          <a:p>
            <a:pPr marL="0" indent="0">
              <a:lnSpc>
                <a:spcPct val="107000"/>
              </a:lnSpc>
              <a:spcAft>
                <a:spcPts val="800"/>
              </a:spcAft>
              <a:buNone/>
            </a:pPr>
            <a:r>
              <a:rPr lang="tr-TR" sz="2400" dirty="0" err="1">
                <a:latin typeface="Calibri" panose="020F0502020204030204" pitchFamily="34" charset="0"/>
                <a:ea typeface="Calibri" panose="020F0502020204030204" pitchFamily="34" charset="0"/>
                <a:cs typeface="Times New Roman" panose="02020603050405020304" pitchFamily="18" charset="0"/>
              </a:rPr>
              <a:t>Opioid</a:t>
            </a:r>
            <a:r>
              <a:rPr lang="tr-TR" sz="2400" dirty="0">
                <a:latin typeface="Calibri" panose="020F0502020204030204" pitchFamily="34" charset="0"/>
                <a:ea typeface="Calibri" panose="020F0502020204030204" pitchFamily="34" charset="0"/>
                <a:cs typeface="Times New Roman" panose="02020603050405020304" pitchFamily="18" charset="0"/>
              </a:rPr>
              <a:t> </a:t>
            </a:r>
            <a:r>
              <a:rPr lang="tr-TR" sz="2400" dirty="0" smtClean="0">
                <a:latin typeface="Calibri" panose="020F0502020204030204" pitchFamily="34" charset="0"/>
                <a:ea typeface="Calibri" panose="020F0502020204030204" pitchFamily="34" charset="0"/>
                <a:cs typeface="Times New Roman" panose="02020603050405020304" pitchFamily="18" charset="0"/>
              </a:rPr>
              <a:t>Analjeziklerin Sınıflandırılması </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sz="1600" dirty="0" err="1">
                <a:latin typeface="Calibri" panose="020F0502020204030204" pitchFamily="34" charset="0"/>
                <a:ea typeface="Calibri" panose="020F0502020204030204" pitchFamily="34" charset="0"/>
                <a:cs typeface="Times New Roman" panose="02020603050405020304" pitchFamily="18" charset="0"/>
              </a:rPr>
              <a:t>Opioid</a:t>
            </a:r>
            <a:r>
              <a:rPr lang="tr-TR" sz="1600" dirty="0">
                <a:latin typeface="Calibri" panose="020F0502020204030204" pitchFamily="34" charset="0"/>
                <a:ea typeface="Calibri" panose="020F0502020204030204" pitchFamily="34" charset="0"/>
                <a:cs typeface="Times New Roman" panose="02020603050405020304" pitchFamily="18" charset="0"/>
              </a:rPr>
              <a:t> analjezikler, kaynakları ve reseptör düzeyindeki etkilerinin temel niteliği dikkate alınarak aşağıdaki gruplara ayrılarak sunulmuştur: </a:t>
            </a:r>
          </a:p>
          <a:p>
            <a:pPr marL="0" indent="0">
              <a:lnSpc>
                <a:spcPct val="107000"/>
              </a:lnSpc>
              <a:spcAft>
                <a:spcPts val="800"/>
              </a:spcAft>
              <a:buNone/>
            </a:pPr>
            <a:r>
              <a:rPr lang="tr-TR" sz="1600" dirty="0" smtClean="0">
                <a:latin typeface="Calibri" panose="020F0502020204030204" pitchFamily="34" charset="0"/>
                <a:ea typeface="Calibri" panose="020F0502020204030204" pitchFamily="34" charset="0"/>
                <a:cs typeface="Times New Roman" panose="02020603050405020304" pitchFamily="18" charset="0"/>
              </a:rPr>
              <a:t> 1.Morfin</a:t>
            </a:r>
            <a:r>
              <a:rPr lang="tr-TR" sz="1600" dirty="0">
                <a:latin typeface="Calibri" panose="020F0502020204030204" pitchFamily="34" charset="0"/>
                <a:ea typeface="Calibri" panose="020F0502020204030204" pitchFamily="34" charset="0"/>
                <a:cs typeface="Times New Roman" panose="02020603050405020304" pitchFamily="18" charset="0"/>
              </a:rPr>
              <a:t>, kodein ve yarı sentetik türevleri</a:t>
            </a:r>
          </a:p>
          <a:p>
            <a:pPr marL="0" indent="0">
              <a:lnSpc>
                <a:spcPct val="107000"/>
              </a:lnSpc>
              <a:spcAft>
                <a:spcPts val="800"/>
              </a:spcAft>
              <a:buNone/>
            </a:pPr>
            <a:r>
              <a:rPr lang="tr-TR" sz="1600" dirty="0" smtClean="0">
                <a:latin typeface="Calibri" panose="020F0502020204030204" pitchFamily="34" charset="0"/>
                <a:ea typeface="Calibri" panose="020F0502020204030204" pitchFamily="34" charset="0"/>
                <a:cs typeface="Times New Roman" panose="02020603050405020304" pitchFamily="18" charset="0"/>
              </a:rPr>
              <a:t> 2.Sentetik </a:t>
            </a:r>
            <a:r>
              <a:rPr lang="tr-TR" sz="1600" dirty="0" err="1">
                <a:latin typeface="Calibri" panose="020F0502020204030204" pitchFamily="34" charset="0"/>
                <a:ea typeface="Calibri" panose="020F0502020204030204" pitchFamily="34" charset="0"/>
                <a:cs typeface="Times New Roman" panose="02020603050405020304" pitchFamily="18" charset="0"/>
              </a:rPr>
              <a:t>agonistler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sz="1600" dirty="0" smtClean="0">
                <a:latin typeface="Calibri" panose="020F0502020204030204" pitchFamily="34" charset="0"/>
                <a:ea typeface="Calibri" panose="020F0502020204030204" pitchFamily="34" charset="0"/>
                <a:cs typeface="Times New Roman" panose="02020603050405020304" pitchFamily="18" charset="0"/>
              </a:rPr>
              <a:t> 3.Agonist </a:t>
            </a:r>
            <a:r>
              <a:rPr lang="tr-TR" sz="1600" dirty="0">
                <a:latin typeface="Calibri" panose="020F0502020204030204" pitchFamily="34" charset="0"/>
                <a:ea typeface="Calibri" panose="020F0502020204030204" pitchFamily="34" charset="0"/>
                <a:cs typeface="Times New Roman" panose="02020603050405020304" pitchFamily="18" charset="0"/>
              </a:rPr>
              <a:t>ve antagonist </a:t>
            </a:r>
            <a:r>
              <a:rPr lang="tr-TR" sz="1600" dirty="0" err="1">
                <a:latin typeface="Calibri" panose="020F0502020204030204" pitchFamily="34" charset="0"/>
                <a:ea typeface="Calibri" panose="020F0502020204030204" pitchFamily="34" charset="0"/>
                <a:cs typeface="Times New Roman" panose="02020603050405020304" pitchFamily="18" charset="0"/>
              </a:rPr>
              <a:t>opioidler</a:t>
            </a:r>
            <a:r>
              <a:rPr lang="tr-TR" sz="1600" dirty="0">
                <a:latin typeface="Calibri" panose="020F0502020204030204" pitchFamily="34" charset="0"/>
                <a:ea typeface="Calibri" panose="020F0502020204030204" pitchFamily="34" charset="0"/>
                <a:cs typeface="Times New Roman" panose="02020603050405020304" pitchFamily="18" charset="0"/>
              </a:rPr>
              <a:t> (Karma etkili </a:t>
            </a:r>
            <a:r>
              <a:rPr lang="tr-TR" sz="1600" dirty="0" err="1">
                <a:latin typeface="Calibri" panose="020F0502020204030204" pitchFamily="34" charset="0"/>
                <a:ea typeface="Calibri" panose="020F0502020204030204" pitchFamily="34" charset="0"/>
                <a:cs typeface="Times New Roman" panose="02020603050405020304" pitchFamily="18" charset="0"/>
              </a:rPr>
              <a:t>opioidler</a:t>
            </a:r>
            <a:r>
              <a:rPr lang="tr-TR" sz="1600" dirty="0">
                <a:latin typeface="Calibri" panose="020F0502020204030204" pitchFamily="34" charset="0"/>
                <a:ea typeface="Calibri" panose="020F0502020204030204" pitchFamily="34" charset="0"/>
                <a:cs typeface="Times New Roman" panose="02020603050405020304" pitchFamily="18" charset="0"/>
              </a:rPr>
              <a:t>)</a:t>
            </a:r>
          </a:p>
          <a:p>
            <a:pPr marL="0" indent="0">
              <a:lnSpc>
                <a:spcPct val="107000"/>
              </a:lnSpc>
              <a:spcAft>
                <a:spcPts val="800"/>
              </a:spcAft>
              <a:buNone/>
            </a:pPr>
            <a:r>
              <a:rPr lang="tr-TR" sz="1600" dirty="0" smtClean="0">
                <a:latin typeface="Calibri" panose="020F0502020204030204" pitchFamily="34" charset="0"/>
                <a:ea typeface="Calibri" panose="020F0502020204030204" pitchFamily="34" charset="0"/>
                <a:cs typeface="Times New Roman" panose="02020603050405020304" pitchFamily="18" charset="0"/>
              </a:rPr>
              <a:t> 4.Antogonistler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002500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068945"/>
            <a:ext cx="10515600" cy="4108018"/>
          </a:xfrm>
        </p:spPr>
        <p:txBody>
          <a:bodyPr/>
          <a:lstStyle/>
          <a:p>
            <a:pPr marL="0" indent="0">
              <a:lnSpc>
                <a:spcPct val="107000"/>
              </a:lnSpc>
              <a:spcAft>
                <a:spcPts val="800"/>
              </a:spcAft>
              <a:buNone/>
            </a:pPr>
            <a:r>
              <a:rPr lang="tr-TR" sz="2400" dirty="0">
                <a:latin typeface="Calibri" panose="020F0502020204030204" pitchFamily="34" charset="0"/>
                <a:ea typeface="Calibri" panose="020F0502020204030204" pitchFamily="34" charset="0"/>
                <a:cs typeface="Times New Roman" panose="02020603050405020304" pitchFamily="18" charset="0"/>
              </a:rPr>
              <a:t>1</a:t>
            </a:r>
            <a:r>
              <a:rPr lang="tr-TR" sz="2400" dirty="0" smtClean="0">
                <a:latin typeface="Calibri" panose="020F0502020204030204" pitchFamily="34" charset="0"/>
                <a:ea typeface="Calibri" panose="020F0502020204030204" pitchFamily="34" charset="0"/>
                <a:cs typeface="Times New Roman" panose="02020603050405020304" pitchFamily="18" charset="0"/>
              </a:rPr>
              <a:t>. Morfin</a:t>
            </a:r>
            <a:r>
              <a:rPr lang="tr-TR" sz="2400" dirty="0">
                <a:latin typeface="Calibri" panose="020F0502020204030204" pitchFamily="34" charset="0"/>
                <a:ea typeface="Calibri" panose="020F0502020204030204" pitchFamily="34" charset="0"/>
                <a:cs typeface="Times New Roman" panose="02020603050405020304" pitchFamily="18" charset="0"/>
              </a:rPr>
              <a:t>, </a:t>
            </a:r>
            <a:r>
              <a:rPr lang="tr-TR" sz="2400" dirty="0" smtClean="0">
                <a:latin typeface="Calibri" panose="020F0502020204030204" pitchFamily="34" charset="0"/>
                <a:ea typeface="Calibri" panose="020F0502020204030204" pitchFamily="34" charset="0"/>
                <a:cs typeface="Times New Roman" panose="02020603050405020304" pitchFamily="18" charset="0"/>
              </a:rPr>
              <a:t>Kodein </a:t>
            </a:r>
            <a:r>
              <a:rPr lang="tr-TR" sz="2400" dirty="0">
                <a:latin typeface="Calibri" panose="020F0502020204030204" pitchFamily="34" charset="0"/>
                <a:ea typeface="Calibri" panose="020F0502020204030204" pitchFamily="34" charset="0"/>
                <a:cs typeface="Times New Roman" panose="02020603050405020304" pitchFamily="18" charset="0"/>
              </a:rPr>
              <a:t>ve </a:t>
            </a:r>
            <a:r>
              <a:rPr lang="tr-TR" sz="2400" dirty="0" smtClean="0">
                <a:latin typeface="Calibri" panose="020F0502020204030204" pitchFamily="34" charset="0"/>
                <a:ea typeface="Calibri" panose="020F0502020204030204" pitchFamily="34" charset="0"/>
                <a:cs typeface="Times New Roman" panose="02020603050405020304" pitchFamily="18" charset="0"/>
              </a:rPr>
              <a:t>Yarı Sentetik Türevleri</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sz="1600" dirty="0" err="1">
                <a:latin typeface="Calibri" panose="020F0502020204030204" pitchFamily="34" charset="0"/>
                <a:ea typeface="Calibri" panose="020F0502020204030204" pitchFamily="34" charset="0"/>
                <a:cs typeface="Times New Roman" panose="02020603050405020304" pitchFamily="18" charset="0"/>
              </a:rPr>
              <a:t>Opyum</a:t>
            </a:r>
            <a:r>
              <a:rPr lang="tr-TR" sz="1600" dirty="0">
                <a:latin typeface="Calibri" panose="020F0502020204030204" pitchFamily="34" charset="0"/>
                <a:ea typeface="Calibri" panose="020F0502020204030204" pitchFamily="34" charset="0"/>
                <a:cs typeface="Times New Roman" panose="02020603050405020304" pitchFamily="18" charset="0"/>
              </a:rPr>
              <a:t> (afyon)’ dan elde edilen morfin, kodein ve bunların yarı-sentetik türevlerine </a:t>
            </a:r>
            <a:r>
              <a:rPr lang="tr-TR" sz="1600" b="1" dirty="0" err="1">
                <a:latin typeface="Calibri" panose="020F0502020204030204" pitchFamily="34" charset="0"/>
                <a:ea typeface="Calibri" panose="020F0502020204030204" pitchFamily="34" charset="0"/>
                <a:cs typeface="Times New Roman" panose="02020603050405020304" pitchFamily="18" charset="0"/>
              </a:rPr>
              <a:t>opiyatlar</a:t>
            </a:r>
            <a:r>
              <a:rPr lang="tr-TR" sz="1600" dirty="0">
                <a:latin typeface="Calibri" panose="020F0502020204030204" pitchFamily="34" charset="0"/>
                <a:ea typeface="Calibri" panose="020F0502020204030204" pitchFamily="34" charset="0"/>
                <a:cs typeface="Times New Roman" panose="02020603050405020304" pitchFamily="18" charset="0"/>
              </a:rPr>
              <a:t> adı verilir. Morfin, </a:t>
            </a:r>
            <a:r>
              <a:rPr lang="tr-TR" sz="1600" dirty="0" err="1">
                <a:latin typeface="Calibri" panose="020F0502020204030204" pitchFamily="34" charset="0"/>
                <a:ea typeface="Calibri" panose="020F0502020204030204" pitchFamily="34" charset="0"/>
                <a:cs typeface="Times New Roman" panose="02020603050405020304" pitchFamily="18" charset="0"/>
              </a:rPr>
              <a:t>opyum</a:t>
            </a:r>
            <a:r>
              <a:rPr lang="tr-TR" sz="1600" dirty="0">
                <a:latin typeface="Calibri" panose="020F0502020204030204" pitchFamily="34" charset="0"/>
                <a:ea typeface="Calibri" panose="020F0502020204030204" pitchFamily="34" charset="0"/>
                <a:cs typeface="Times New Roman" panose="02020603050405020304" pitchFamily="18" charset="0"/>
              </a:rPr>
              <a:t> içinde en yüksek oranda bulunan </a:t>
            </a:r>
            <a:r>
              <a:rPr lang="tr-TR" sz="1600" dirty="0" err="1">
                <a:latin typeface="Calibri" panose="020F0502020204030204" pitchFamily="34" charset="0"/>
                <a:ea typeface="Calibri" panose="020F0502020204030204" pitchFamily="34" charset="0"/>
                <a:cs typeface="Times New Roman" panose="02020603050405020304" pitchFamily="18" charset="0"/>
              </a:rPr>
              <a:t>alkaloiddir</a:t>
            </a:r>
            <a:r>
              <a:rPr lang="tr-TR" sz="1600" dirty="0">
                <a:latin typeface="Calibri" panose="020F0502020204030204" pitchFamily="34" charset="0"/>
                <a:ea typeface="Calibri" panose="020F0502020204030204" pitchFamily="34" charset="0"/>
                <a:cs typeface="Times New Roman" panose="02020603050405020304" pitchFamily="18" charset="0"/>
              </a:rPr>
              <a:t>. Türkiye 1972 yılına kadar dünyanın belli başlı </a:t>
            </a:r>
            <a:r>
              <a:rPr lang="tr-TR" sz="1600" dirty="0" err="1">
                <a:latin typeface="Calibri" panose="020F0502020204030204" pitchFamily="34" charset="0"/>
                <a:ea typeface="Calibri" panose="020F0502020204030204" pitchFamily="34" charset="0"/>
                <a:cs typeface="Times New Roman" panose="02020603050405020304" pitchFamily="18" charset="0"/>
              </a:rPr>
              <a:t>opyum</a:t>
            </a:r>
            <a:r>
              <a:rPr lang="tr-TR" sz="1600" dirty="0">
                <a:latin typeface="Calibri" panose="020F0502020204030204" pitchFamily="34" charset="0"/>
                <a:ea typeface="Calibri" panose="020F0502020204030204" pitchFamily="34" charset="0"/>
                <a:cs typeface="Times New Roman" panose="02020603050405020304" pitchFamily="18" charset="0"/>
              </a:rPr>
              <a:t> üreticisi ülkelerinden biri idi. O tarihten sonra haşhaş bitkisinin kapsülünün çizilmesi ve bu şekilde </a:t>
            </a:r>
            <a:r>
              <a:rPr lang="tr-TR" sz="1600" dirty="0" err="1">
                <a:latin typeface="Calibri" panose="020F0502020204030204" pitchFamily="34" charset="0"/>
                <a:ea typeface="Calibri" panose="020F0502020204030204" pitchFamily="34" charset="0"/>
                <a:cs typeface="Times New Roman" panose="02020603050405020304" pitchFamily="18" charset="0"/>
              </a:rPr>
              <a:t>opyum</a:t>
            </a:r>
            <a:r>
              <a:rPr lang="tr-TR" sz="1600" dirty="0">
                <a:latin typeface="Calibri" panose="020F0502020204030204" pitchFamily="34" charset="0"/>
                <a:ea typeface="Calibri" panose="020F0502020204030204" pitchFamily="34" charset="0"/>
                <a:cs typeface="Times New Roman" panose="02020603050405020304" pitchFamily="18" charset="0"/>
              </a:rPr>
              <a:t> elde edilmesi yasaklanmıştır. </a:t>
            </a:r>
          </a:p>
          <a:p>
            <a:endParaRPr lang="tr-TR" dirty="0"/>
          </a:p>
        </p:txBody>
      </p:sp>
    </p:spTree>
    <p:extLst>
      <p:ext uri="{BB962C8B-B14F-4D97-AF65-F5344CB8AC3E}">
        <p14:creationId xmlns:p14="http://schemas.microsoft.com/office/powerpoint/2010/main" val="158979527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145" y="803564"/>
            <a:ext cx="10698018" cy="5237019"/>
          </a:xfrm>
        </p:spPr>
        <p:txBody>
          <a:bodyPr>
            <a:normAutofit fontScale="70000" lnSpcReduction="20000"/>
          </a:bodyPr>
          <a:lstStyle/>
          <a:p>
            <a:pPr marL="0" indent="0">
              <a:lnSpc>
                <a:spcPct val="107000"/>
              </a:lnSpc>
              <a:spcAft>
                <a:spcPts val="800"/>
              </a:spcAft>
              <a:buNone/>
            </a:pPr>
            <a:r>
              <a:rPr lang="tr-TR" dirty="0" smtClean="0">
                <a:latin typeface="Calibri" panose="020F0502020204030204" pitchFamily="34" charset="0"/>
                <a:ea typeface="Calibri" panose="020F0502020204030204" pitchFamily="34" charset="0"/>
                <a:cs typeface="Times New Roman" panose="02020603050405020304" pitchFamily="18" charset="0"/>
              </a:rPr>
              <a:t>Morfin:</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sz="2300" dirty="0">
                <a:latin typeface="Calibri" panose="020F0502020204030204" pitchFamily="34" charset="0"/>
                <a:ea typeface="Calibri" panose="020F0502020204030204" pitchFamily="34" charset="0"/>
                <a:cs typeface="Times New Roman" panose="02020603050405020304" pitchFamily="18" charset="0"/>
              </a:rPr>
              <a:t>Morfin, </a:t>
            </a:r>
            <a:r>
              <a:rPr lang="tr-TR" sz="2300" dirty="0" err="1">
                <a:latin typeface="Calibri" panose="020F0502020204030204" pitchFamily="34" charset="0"/>
                <a:ea typeface="Calibri" panose="020F0502020204030204" pitchFamily="34" charset="0"/>
                <a:cs typeface="Times New Roman" panose="02020603050405020304" pitchFamily="18" charset="0"/>
              </a:rPr>
              <a:t>hidroklorür</a:t>
            </a:r>
            <a:r>
              <a:rPr lang="tr-TR" sz="2300" dirty="0">
                <a:latin typeface="Calibri" panose="020F0502020204030204" pitchFamily="34" charset="0"/>
                <a:ea typeface="Calibri" panose="020F0502020204030204" pitchFamily="34" charset="0"/>
                <a:cs typeface="Times New Roman" panose="02020603050405020304" pitchFamily="18" charset="0"/>
              </a:rPr>
              <a:t> veya sülfat tuzu şeklinde kullanılır. Narkotik analjezik ilaçlar içinde güçlü ve en ucuz olanlardan biridir. Morfinin santral sinir sistemi üzerinde </a:t>
            </a:r>
            <a:r>
              <a:rPr lang="tr-TR" sz="2300" dirty="0" err="1">
                <a:latin typeface="Calibri" panose="020F0502020204030204" pitchFamily="34" charset="0"/>
                <a:ea typeface="Calibri" panose="020F0502020204030204" pitchFamily="34" charset="0"/>
                <a:cs typeface="Times New Roman" panose="02020603050405020304" pitchFamily="18" charset="0"/>
              </a:rPr>
              <a:t>terapötik</a:t>
            </a:r>
            <a:r>
              <a:rPr lang="tr-TR" sz="2300" dirty="0">
                <a:latin typeface="Calibri" panose="020F0502020204030204" pitchFamily="34" charset="0"/>
                <a:ea typeface="Calibri" panose="020F0502020204030204" pitchFamily="34" charset="0"/>
                <a:cs typeface="Times New Roman" panose="02020603050405020304" pitchFamily="18" charset="0"/>
              </a:rPr>
              <a:t> bakımdan en önemli etkisi analjezidir. </a:t>
            </a:r>
          </a:p>
          <a:p>
            <a:pPr marL="0" indent="0">
              <a:lnSpc>
                <a:spcPct val="107000"/>
              </a:lnSpc>
              <a:spcAft>
                <a:spcPts val="800"/>
              </a:spcAft>
              <a:buNone/>
            </a:pPr>
            <a:endParaRPr lang="tr-TR"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dirty="0" smtClean="0">
                <a:latin typeface="Calibri" panose="020F0502020204030204" pitchFamily="34" charset="0"/>
                <a:ea typeface="Calibri" panose="020F0502020204030204" pitchFamily="34" charset="0"/>
                <a:cs typeface="Times New Roman" panose="02020603050405020304" pitchFamily="18" charset="0"/>
              </a:rPr>
              <a:t>Kodein:</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sz="2300" dirty="0" err="1">
                <a:latin typeface="Calibri" panose="020F0502020204030204" pitchFamily="34" charset="0"/>
                <a:ea typeface="Calibri" panose="020F0502020204030204" pitchFamily="34" charset="0"/>
                <a:cs typeface="Times New Roman" panose="02020603050405020304" pitchFamily="18" charset="0"/>
              </a:rPr>
              <a:t>Opyum</a:t>
            </a:r>
            <a:r>
              <a:rPr lang="tr-TR" sz="2300" dirty="0">
                <a:latin typeface="Calibri" panose="020F0502020204030204" pitchFamily="34" charset="0"/>
                <a:ea typeface="Calibri" panose="020F0502020204030204" pitchFamily="34" charset="0"/>
                <a:cs typeface="Times New Roman" panose="02020603050405020304" pitchFamily="18" charset="0"/>
              </a:rPr>
              <a:t> alkaloididir; </a:t>
            </a:r>
            <a:r>
              <a:rPr lang="tr-TR" sz="2300" dirty="0" err="1">
                <a:latin typeface="Calibri" panose="020F0502020204030204" pitchFamily="34" charset="0"/>
                <a:ea typeface="Calibri" panose="020F0502020204030204" pitchFamily="34" charset="0"/>
                <a:cs typeface="Times New Roman" panose="02020603050405020304" pitchFamily="18" charset="0"/>
              </a:rPr>
              <a:t>morfin’in</a:t>
            </a:r>
            <a:r>
              <a:rPr lang="tr-TR" sz="2300" dirty="0">
                <a:latin typeface="Calibri" panose="020F0502020204030204" pitchFamily="34" charset="0"/>
                <a:ea typeface="Calibri" panose="020F0502020204030204" pitchFamily="34" charset="0"/>
                <a:cs typeface="Times New Roman" panose="02020603050405020304" pitchFamily="18" charset="0"/>
              </a:rPr>
              <a:t> </a:t>
            </a:r>
            <a:r>
              <a:rPr lang="tr-TR" sz="2300" dirty="0" err="1">
                <a:latin typeface="Calibri" panose="020F0502020204030204" pitchFamily="34" charset="0"/>
                <a:ea typeface="Calibri" panose="020F0502020204030204" pitchFamily="34" charset="0"/>
                <a:cs typeface="Times New Roman" panose="02020603050405020304" pitchFamily="18" charset="0"/>
              </a:rPr>
              <a:t>fenolik</a:t>
            </a:r>
            <a:r>
              <a:rPr lang="tr-TR" sz="2300" dirty="0">
                <a:latin typeface="Calibri" panose="020F0502020204030204" pitchFamily="34" charset="0"/>
                <a:ea typeface="Calibri" panose="020F0502020204030204" pitchFamily="34" charset="0"/>
                <a:cs typeface="Times New Roman" panose="02020603050405020304" pitchFamily="18" charset="0"/>
              </a:rPr>
              <a:t> hidroksil grubundan </a:t>
            </a:r>
            <a:r>
              <a:rPr lang="tr-TR" sz="2300" dirty="0" err="1">
                <a:latin typeface="Calibri" panose="020F0502020204030204" pitchFamily="34" charset="0"/>
                <a:ea typeface="Calibri" panose="020F0502020204030204" pitchFamily="34" charset="0"/>
                <a:cs typeface="Times New Roman" panose="02020603050405020304" pitchFamily="18" charset="0"/>
              </a:rPr>
              <a:t>metillenmiş</a:t>
            </a:r>
            <a:r>
              <a:rPr lang="tr-TR" sz="2300" dirty="0">
                <a:latin typeface="Calibri" panose="020F0502020204030204" pitchFamily="34" charset="0"/>
                <a:ea typeface="Calibri" panose="020F0502020204030204" pitchFamily="34" charset="0"/>
                <a:cs typeface="Times New Roman" panose="02020603050405020304" pitchFamily="18" charset="0"/>
              </a:rPr>
              <a:t> türevidir. Morfine göre çok daha zayıf bir analjeziktir ancak oral yolla alındığında emilimi çok daha iyidir. Morfinden daha düşük suiistimal potansiyeli vardır ve nadiren bağımlılığa yol açar. Hafif orta şiddetteki ağrılara karşı ağızdan tek başına veya aspirin ya da benzeri bit </a:t>
            </a:r>
            <a:r>
              <a:rPr lang="tr-TR" sz="2300" dirty="0" err="1">
                <a:latin typeface="Calibri" panose="020F0502020204030204" pitchFamily="34" charset="0"/>
                <a:ea typeface="Calibri" panose="020F0502020204030204" pitchFamily="34" charset="0"/>
                <a:cs typeface="Times New Roman" panose="02020603050405020304" pitchFamily="18" charset="0"/>
              </a:rPr>
              <a:t>steroid</a:t>
            </a:r>
            <a:r>
              <a:rPr lang="tr-TR" sz="2300" dirty="0">
                <a:latin typeface="Calibri" panose="020F0502020204030204" pitchFamily="34" charset="0"/>
                <a:ea typeface="Calibri" panose="020F0502020204030204" pitchFamily="34" charset="0"/>
                <a:cs typeface="Times New Roman" panose="02020603050405020304" pitchFamily="18" charset="0"/>
              </a:rPr>
              <a:t>-olmayan analjezikle (NSAİİ) kombine olarak kullanılabilir. Düşük dozlarda (10-15 mg) </a:t>
            </a:r>
            <a:r>
              <a:rPr lang="tr-TR" sz="2300" dirty="0" err="1">
                <a:latin typeface="Calibri" panose="020F0502020204030204" pitchFamily="34" charset="0"/>
                <a:ea typeface="Calibri" panose="020F0502020204030204" pitchFamily="34" charset="0"/>
                <a:cs typeface="Times New Roman" panose="02020603050405020304" pitchFamily="18" charset="0"/>
              </a:rPr>
              <a:t>antitusif</a:t>
            </a:r>
            <a:r>
              <a:rPr lang="tr-TR" sz="2300" dirty="0">
                <a:latin typeface="Calibri" panose="020F0502020204030204" pitchFamily="34" charset="0"/>
                <a:ea typeface="Calibri" panose="020F0502020204030204" pitchFamily="34" charset="0"/>
                <a:cs typeface="Times New Roman" panose="02020603050405020304" pitchFamily="18" charset="0"/>
              </a:rPr>
              <a:t> etki oluşturduğu halde tek başına yeterli analjezik etki yapmaz. </a:t>
            </a:r>
          </a:p>
          <a:p>
            <a:pPr marL="0" indent="0">
              <a:lnSpc>
                <a:spcPct val="107000"/>
              </a:lnSpc>
              <a:spcAft>
                <a:spcPts val="800"/>
              </a:spcAft>
              <a:buNone/>
            </a:pPr>
            <a:endParaRPr lang="tr-TR" dirty="0" smtClean="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800" i="1" dirty="0">
                <a:latin typeface="Calibri" panose="020F0502020204030204" pitchFamily="34" charset="0"/>
                <a:ea typeface="Calibri" panose="020F0502020204030204" pitchFamily="34" charset="0"/>
                <a:cs typeface="Times New Roman" panose="02020603050405020304" pitchFamily="18" charset="0"/>
              </a:rPr>
              <a:t>Türkiye’ de bir </a:t>
            </a:r>
            <a:r>
              <a:rPr lang="tr-TR" sz="1800" i="1" dirty="0" err="1">
                <a:latin typeface="Calibri" panose="020F0502020204030204" pitchFamily="34" charset="0"/>
                <a:ea typeface="Calibri" panose="020F0502020204030204" pitchFamily="34" charset="0"/>
                <a:cs typeface="Times New Roman" panose="02020603050405020304" pitchFamily="18" charset="0"/>
              </a:rPr>
              <a:t>farmasötik</a:t>
            </a:r>
            <a:r>
              <a:rPr lang="tr-TR" sz="1800" i="1" dirty="0">
                <a:latin typeface="Calibri" panose="020F0502020204030204" pitchFamily="34" charset="0"/>
                <a:ea typeface="Calibri" panose="020F0502020204030204" pitchFamily="34" charset="0"/>
                <a:cs typeface="Times New Roman" panose="02020603050405020304" pitchFamily="18" charset="0"/>
              </a:rPr>
              <a:t> şekil içinde (sıvı şekillerde kaşık veya ölçek dahil), 20 mg’ dan fazla kodein içeren müstahzarlar yeşil reçete uygulamasının kapsamına girer; daha düşük </a:t>
            </a:r>
            <a:r>
              <a:rPr lang="tr-TR" sz="1800" i="1" dirty="0" err="1">
                <a:latin typeface="Calibri" panose="020F0502020204030204" pitchFamily="34" charset="0"/>
                <a:ea typeface="Calibri" panose="020F0502020204030204" pitchFamily="34" charset="0"/>
                <a:cs typeface="Times New Roman" panose="02020603050405020304" pitchFamily="18" charset="0"/>
              </a:rPr>
              <a:t>yitilikli</a:t>
            </a:r>
            <a:r>
              <a:rPr lang="tr-TR" sz="1800" i="1" dirty="0">
                <a:latin typeface="Calibri" panose="020F0502020204030204" pitchFamily="34" charset="0"/>
                <a:ea typeface="Calibri" panose="020F0502020204030204" pitchFamily="34" charset="0"/>
                <a:cs typeface="Times New Roman" panose="02020603050405020304" pitchFamily="18" charset="0"/>
              </a:rPr>
              <a:t> müstahzarlar normal reçete ile alınırlar</a:t>
            </a:r>
            <a:r>
              <a:rPr lang="tr-TR" dirty="0">
                <a:latin typeface="Calibri" panose="020F0502020204030204" pitchFamily="34" charset="0"/>
                <a:ea typeface="Calibri" panose="020F0502020204030204" pitchFamily="34"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268464583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21326" y="1557771"/>
            <a:ext cx="10515600" cy="4351338"/>
          </a:xfrm>
        </p:spPr>
        <p:txBody>
          <a:bodyPr>
            <a:normAutofit/>
          </a:bodyPr>
          <a:lstStyle/>
          <a:p>
            <a:pPr marL="0" indent="0">
              <a:lnSpc>
                <a:spcPct val="107000"/>
              </a:lnSpc>
              <a:spcAft>
                <a:spcPts val="800"/>
              </a:spcAft>
              <a:buNone/>
            </a:pPr>
            <a:r>
              <a:rPr lang="tr-TR" sz="2400" dirty="0">
                <a:latin typeface="Calibri" panose="020F0502020204030204" pitchFamily="34" charset="0"/>
                <a:ea typeface="Calibri" panose="020F0502020204030204" pitchFamily="34" charset="0"/>
                <a:cs typeface="Times New Roman" panose="02020603050405020304" pitchFamily="18" charset="0"/>
              </a:rPr>
              <a:t>Tolerans </a:t>
            </a:r>
            <a:r>
              <a:rPr lang="tr-TR" sz="2400" dirty="0" smtClean="0">
                <a:latin typeface="Calibri" panose="020F0502020204030204" pitchFamily="34" charset="0"/>
                <a:ea typeface="Calibri" panose="020F0502020204030204" pitchFamily="34" charset="0"/>
                <a:cs typeface="Times New Roman" panose="02020603050405020304" pitchFamily="18" charset="0"/>
              </a:rPr>
              <a:t>ve Bağımlılık</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sz="1600" dirty="0" smtClean="0">
                <a:latin typeface="Calibri" panose="020F0502020204030204" pitchFamily="34" charset="0"/>
                <a:ea typeface="Calibri" panose="020F0502020204030204" pitchFamily="34" charset="0"/>
                <a:cs typeface="Times New Roman" panose="02020603050405020304" pitchFamily="18" charset="0"/>
              </a:rPr>
              <a:t>Morfinin </a:t>
            </a:r>
            <a:r>
              <a:rPr lang="tr-TR" sz="1600" dirty="0">
                <a:latin typeface="Calibri" panose="020F0502020204030204" pitchFamily="34" charset="0"/>
                <a:ea typeface="Calibri" panose="020F0502020204030204" pitchFamily="34" charset="0"/>
                <a:cs typeface="Times New Roman" panose="02020603050405020304" pitchFamily="18" charset="0"/>
              </a:rPr>
              <a:t>günlük olağan dozlarda devamlı olarak uygulanması, analjezik etkisi dahil santral etkilerinin çoğuna karşı genellikle tolerans oluşmasına neden olur. Toleransa paralel olarak fiziksel bağımlılık da gelişir. Bu tolerans </a:t>
            </a:r>
            <a:r>
              <a:rPr lang="tr-TR" sz="1600" dirty="0" err="1">
                <a:latin typeface="Calibri" panose="020F0502020204030204" pitchFamily="34" charset="0"/>
                <a:ea typeface="Calibri" panose="020F0502020204030204" pitchFamily="34" charset="0"/>
                <a:cs typeface="Times New Roman" panose="02020603050405020304" pitchFamily="18" charset="0"/>
              </a:rPr>
              <a:t>biyotransformasyonun</a:t>
            </a:r>
            <a:r>
              <a:rPr lang="tr-TR" sz="1600" dirty="0">
                <a:latin typeface="Calibri" panose="020F0502020204030204" pitchFamily="34" charset="0"/>
                <a:ea typeface="Calibri" panose="020F0502020204030204" pitchFamily="34" charset="0"/>
                <a:cs typeface="Times New Roman" panose="02020603050405020304" pitchFamily="18" charset="0"/>
              </a:rPr>
              <a:t> artmasına bağlı biyokimyasal bir tolerans değildir; reseptör duyarlılığının azalmasına bağlı</a:t>
            </a:r>
            <a:r>
              <a:rPr lang="tr-TR" sz="1600" b="1" dirty="0">
                <a:latin typeface="Calibri" panose="020F0502020204030204" pitchFamily="34" charset="0"/>
                <a:ea typeface="Calibri" panose="020F0502020204030204" pitchFamily="34" charset="0"/>
                <a:cs typeface="Times New Roman" panose="02020603050405020304" pitchFamily="18" charset="0"/>
              </a:rPr>
              <a:t> farmakodinamik tolerans</a:t>
            </a:r>
            <a:r>
              <a:rPr lang="tr-TR" sz="1600" dirty="0">
                <a:latin typeface="Calibri" panose="020F0502020204030204" pitchFamily="34" charset="0"/>
                <a:ea typeface="Calibri" panose="020F0502020204030204" pitchFamily="34" charset="0"/>
                <a:cs typeface="Times New Roman" panose="02020603050405020304" pitchFamily="18" charset="0"/>
              </a:rPr>
              <a:t>tır. Tolerans gelişmesi etki süresinin kısalmasına ve başlangıçtaki derecede analjezik etkinin elde edilebilmesi için dozun artırılmasına yol açar. Morfine uzun süre maruz kalarak ileri derecede tolerans kazanmış kimseler, bu ilacın </a:t>
            </a:r>
            <a:r>
              <a:rPr lang="tr-TR" sz="1600" dirty="0" smtClean="0">
                <a:latin typeface="Calibri" panose="020F0502020204030204" pitchFamily="34" charset="0"/>
                <a:ea typeface="Calibri" panose="020F0502020204030204" pitchFamily="34" charset="0"/>
                <a:cs typeface="Times New Roman" panose="02020603050405020304" pitchFamily="18" charset="0"/>
              </a:rPr>
              <a:t>günde 3-4 </a:t>
            </a:r>
            <a:r>
              <a:rPr lang="tr-TR" sz="1600" dirty="0">
                <a:latin typeface="Calibri" panose="020F0502020204030204" pitchFamily="34" charset="0"/>
                <a:ea typeface="Calibri" panose="020F0502020204030204" pitchFamily="34" charset="0"/>
                <a:cs typeface="Times New Roman" panose="02020603050405020304" pitchFamily="18" charset="0"/>
              </a:rPr>
              <a:t>g gibi yüksek dozlarına dayanabilirler. Morfine uzun süre maruz kalarak karşı tolerans kazanan bir kimse, diğer narkotik analjezik ilaçlara karşı da toleranslıdır (çapraz tolerans). Olağan dozda günde 3-4 kez morfin enjekte edilen hastalarda 1-2 haftada bile hafif bir fiziksel bağımlılık ve hafif bir tolerans meydana geldiği bildirilmiştir.</a:t>
            </a:r>
          </a:p>
          <a:p>
            <a:endParaRPr lang="tr-TR" dirty="0"/>
          </a:p>
        </p:txBody>
      </p:sp>
    </p:spTree>
    <p:extLst>
      <p:ext uri="{BB962C8B-B14F-4D97-AF65-F5344CB8AC3E}">
        <p14:creationId xmlns:p14="http://schemas.microsoft.com/office/powerpoint/2010/main" val="110338340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2018" y="2222788"/>
            <a:ext cx="10515600" cy="2413867"/>
          </a:xfrm>
        </p:spPr>
        <p:txBody>
          <a:bodyPr>
            <a:normAutofit/>
          </a:bodyPr>
          <a:lstStyle/>
          <a:p>
            <a:pPr>
              <a:lnSpc>
                <a:spcPct val="107000"/>
              </a:lnSpc>
              <a:spcAft>
                <a:spcPts val="800"/>
              </a:spcAft>
            </a:pPr>
            <a:r>
              <a:rPr lang="tr-TR" sz="1600" b="1" dirty="0">
                <a:latin typeface="Calibri" panose="020F0502020204030204" pitchFamily="34" charset="0"/>
                <a:ea typeface="Calibri" panose="020F0502020204030204" pitchFamily="34" charset="0"/>
                <a:cs typeface="Times New Roman" panose="02020603050405020304" pitchFamily="18" charset="0"/>
              </a:rPr>
              <a:t>Yoksunluk sendromu: </a:t>
            </a:r>
            <a:r>
              <a:rPr lang="tr-TR" sz="1600" dirty="0">
                <a:latin typeface="Calibri" panose="020F0502020204030204" pitchFamily="34" charset="0"/>
                <a:ea typeface="Calibri" panose="020F0502020204030204" pitchFamily="34" charset="0"/>
                <a:cs typeface="Times New Roman" panose="02020603050405020304" pitchFamily="18" charset="0"/>
              </a:rPr>
              <a:t>Morfine bağımlılık kazanmış bir kimsede morfin ’in birden kesilmesi son dozdan 8-12 saat sonra başlayan </a:t>
            </a:r>
            <a:r>
              <a:rPr lang="tr-TR" sz="1600" b="1" dirty="0">
                <a:latin typeface="Calibri" panose="020F0502020204030204" pitchFamily="34" charset="0"/>
                <a:ea typeface="Calibri" panose="020F0502020204030204" pitchFamily="34" charset="0"/>
                <a:cs typeface="Times New Roman" panose="02020603050405020304" pitchFamily="18" charset="0"/>
              </a:rPr>
              <a:t>yoksunluk (</a:t>
            </a:r>
            <a:r>
              <a:rPr lang="tr-TR" sz="1600" b="1" dirty="0" err="1">
                <a:latin typeface="Calibri" panose="020F0502020204030204" pitchFamily="34" charset="0"/>
                <a:ea typeface="Calibri" panose="020F0502020204030204" pitchFamily="34" charset="0"/>
                <a:cs typeface="Times New Roman" panose="02020603050405020304" pitchFamily="18" charset="0"/>
              </a:rPr>
              <a:t>abstinens</a:t>
            </a:r>
            <a:r>
              <a:rPr lang="tr-TR" sz="1600" b="1" dirty="0">
                <a:latin typeface="Calibri" panose="020F0502020204030204" pitchFamily="34" charset="0"/>
                <a:ea typeface="Calibri" panose="020F0502020204030204" pitchFamily="34" charset="0"/>
                <a:cs typeface="Times New Roman" panose="02020603050405020304" pitchFamily="18" charset="0"/>
              </a:rPr>
              <a:t>) sendromuna</a:t>
            </a:r>
            <a:r>
              <a:rPr lang="tr-TR" sz="1600" dirty="0">
                <a:latin typeface="Calibri" panose="020F0502020204030204" pitchFamily="34" charset="0"/>
                <a:ea typeface="Calibri" panose="020F0502020204030204" pitchFamily="34" charset="0"/>
                <a:cs typeface="Times New Roman" panose="02020603050405020304" pitchFamily="18" charset="0"/>
              </a:rPr>
              <a:t> neden olur. Yoksunluk belirtilerinin şiddeti kişiye, ilaca ve bağımlılık derecesine göre değişir. Önce </a:t>
            </a:r>
            <a:r>
              <a:rPr lang="tr-TR" sz="1600" dirty="0" err="1">
                <a:latin typeface="Calibri" panose="020F0502020204030204" pitchFamily="34" charset="0"/>
                <a:ea typeface="Calibri" panose="020F0502020204030204" pitchFamily="34" charset="0"/>
                <a:cs typeface="Times New Roman" panose="02020603050405020304" pitchFamily="18" charset="0"/>
              </a:rPr>
              <a:t>lakrimasyon</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rinore</a:t>
            </a:r>
            <a:r>
              <a:rPr lang="tr-TR" sz="1600" dirty="0">
                <a:latin typeface="Calibri" panose="020F0502020204030204" pitchFamily="34" charset="0"/>
                <a:ea typeface="Calibri" panose="020F0502020204030204" pitchFamily="34" charset="0"/>
                <a:cs typeface="Times New Roman" panose="02020603050405020304" pitchFamily="18" charset="0"/>
              </a:rPr>
              <a:t>, terleme (</a:t>
            </a:r>
            <a:r>
              <a:rPr lang="tr-TR" sz="1600" b="1" dirty="0">
                <a:latin typeface="Calibri" panose="020F0502020204030204" pitchFamily="34" charset="0"/>
                <a:ea typeface="Calibri" panose="020F0502020204030204" pitchFamily="34" charset="0"/>
                <a:cs typeface="Times New Roman" panose="02020603050405020304" pitchFamily="18" charset="0"/>
              </a:rPr>
              <a:t>“ıslak” belirtiler</a:t>
            </a:r>
            <a:r>
              <a:rPr lang="tr-TR" sz="1600" dirty="0">
                <a:latin typeface="Calibri" panose="020F0502020204030204" pitchFamily="34" charset="0"/>
                <a:ea typeface="Calibri" panose="020F0502020204030204" pitchFamily="34" charset="0"/>
                <a:cs typeface="Times New Roman" panose="02020603050405020304" pitchFamily="18" charset="0"/>
              </a:rPr>
              <a:t>) ve esneme olur. Son morfin dozundan 12-14 saat sonra kişi huzursuz bir uykuya dalar ve birkaç saat sonra, uyku öncesindekinden daha perişan bir durumda uyanır. </a:t>
            </a:r>
            <a:r>
              <a:rPr lang="tr-TR" sz="1600" dirty="0" err="1">
                <a:latin typeface="Calibri" panose="020F0502020204030204" pitchFamily="34" charset="0"/>
                <a:ea typeface="Calibri" panose="020F0502020204030204" pitchFamily="34" charset="0"/>
                <a:cs typeface="Times New Roman" panose="02020603050405020304" pitchFamily="18" charset="0"/>
              </a:rPr>
              <a:t>İrritabilite</a:t>
            </a:r>
            <a:r>
              <a:rPr lang="tr-TR" sz="1600" dirty="0">
                <a:latin typeface="Calibri" panose="020F0502020204030204" pitchFamily="34" charset="0"/>
                <a:ea typeface="Calibri" panose="020F0502020204030204" pitchFamily="34" charset="0"/>
                <a:cs typeface="Times New Roman" panose="02020603050405020304" pitchFamily="18" charset="0"/>
              </a:rPr>
              <a:t>, tremor, </a:t>
            </a:r>
            <a:r>
              <a:rPr lang="tr-TR" sz="1600" dirty="0" err="1">
                <a:latin typeface="Calibri" panose="020F0502020204030204" pitchFamily="34" charset="0"/>
                <a:ea typeface="Calibri" panose="020F0502020204030204" pitchFamily="34" charset="0"/>
                <a:cs typeface="Times New Roman" panose="02020603050405020304" pitchFamily="18" charset="0"/>
              </a:rPr>
              <a:t>midriyazis</a:t>
            </a:r>
            <a:r>
              <a:rPr lang="tr-TR" sz="1600" dirty="0">
                <a:latin typeface="Calibri" panose="020F0502020204030204" pitchFamily="34" charset="0"/>
                <a:ea typeface="Calibri" panose="020F0502020204030204" pitchFamily="34" charset="0"/>
                <a:cs typeface="Times New Roman" panose="02020603050405020304" pitchFamily="18" charset="0"/>
              </a:rPr>
              <a:t>, ciltte “kaz derisi” görünüşü, kas ağrıları gibi belirtiler ortaya çıkar. Yoksunluk sendromunun akut dönemi 7-10 gün içinde geçer. Bazı narkotik analjezikleri kullanan bağımlılarda ilacın kesilmesi daha hafif seyreden bir yoksunluk sendromuna yol açar. </a:t>
            </a:r>
          </a:p>
        </p:txBody>
      </p:sp>
    </p:spTree>
    <p:extLst>
      <p:ext uri="{BB962C8B-B14F-4D97-AF65-F5344CB8AC3E}">
        <p14:creationId xmlns:p14="http://schemas.microsoft.com/office/powerpoint/2010/main" val="112060791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70247"/>
            <a:ext cx="10515600" cy="5070764"/>
          </a:xfrm>
        </p:spPr>
        <p:txBody>
          <a:bodyPr>
            <a:normAutofit/>
          </a:bodyPr>
          <a:lstStyle/>
          <a:p>
            <a:pPr marL="0" indent="0">
              <a:lnSpc>
                <a:spcPct val="107000"/>
              </a:lnSpc>
              <a:spcAft>
                <a:spcPts val="800"/>
              </a:spcAft>
              <a:buNone/>
            </a:pP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sz="2400" dirty="0" smtClean="0">
                <a:latin typeface="Calibri" panose="020F0502020204030204" pitchFamily="34" charset="0"/>
                <a:ea typeface="Calibri" panose="020F0502020204030204" pitchFamily="34" charset="0"/>
                <a:cs typeface="Times New Roman" panose="02020603050405020304" pitchFamily="18" charset="0"/>
              </a:rPr>
              <a:t>Morfinin </a:t>
            </a:r>
            <a:r>
              <a:rPr lang="tr-TR" sz="2400" dirty="0">
                <a:latin typeface="Calibri" panose="020F0502020204030204" pitchFamily="34" charset="0"/>
                <a:ea typeface="Calibri" panose="020F0502020204030204" pitchFamily="34" charset="0"/>
                <a:cs typeface="Times New Roman" panose="02020603050405020304" pitchFamily="18" charset="0"/>
              </a:rPr>
              <a:t>yarı-sentetik türevleri</a:t>
            </a:r>
            <a:r>
              <a:rPr lang="tr-TR" sz="2400" dirty="0" smtClean="0">
                <a:latin typeface="Calibri" panose="020F0502020204030204" pitchFamily="34" charset="0"/>
                <a:ea typeface="Calibri" panose="020F0502020204030204" pitchFamily="34" charset="0"/>
                <a:cs typeface="Times New Roman" panose="02020603050405020304" pitchFamily="18" charset="0"/>
              </a:rPr>
              <a:t>:</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800" dirty="0" err="1">
                <a:latin typeface="Calibri" panose="020F0502020204030204" pitchFamily="34" charset="0"/>
                <a:ea typeface="Calibri" panose="020F0502020204030204" pitchFamily="34" charset="0"/>
                <a:cs typeface="Times New Roman" panose="02020603050405020304" pitchFamily="18" charset="0"/>
              </a:rPr>
              <a:t>H</a:t>
            </a:r>
            <a:r>
              <a:rPr lang="tr-TR" sz="1800" dirty="0" err="1" smtClean="0">
                <a:latin typeface="Calibri" panose="020F0502020204030204" pitchFamily="34" charset="0"/>
                <a:ea typeface="Calibri" panose="020F0502020204030204" pitchFamily="34" charset="0"/>
                <a:cs typeface="Times New Roman" panose="02020603050405020304" pitchFamily="18" charset="0"/>
              </a:rPr>
              <a:t>idromorfon</a:t>
            </a:r>
            <a:r>
              <a:rPr lang="tr-TR" sz="1800" dirty="0" smtClean="0">
                <a:latin typeface="Calibri" panose="020F0502020204030204" pitchFamily="34" charset="0"/>
                <a:ea typeface="Calibri" panose="020F0502020204030204" pitchFamily="34" charset="0"/>
                <a:cs typeface="Times New Roman" panose="02020603050405020304" pitchFamily="18" charset="0"/>
              </a:rPr>
              <a:t> </a:t>
            </a:r>
            <a:r>
              <a:rPr lang="tr-TR" sz="1800" dirty="0">
                <a:latin typeface="Calibri" panose="020F0502020204030204" pitchFamily="34" charset="0"/>
                <a:ea typeface="Calibri" panose="020F0502020204030204" pitchFamily="34" charset="0"/>
                <a:cs typeface="Times New Roman" panose="02020603050405020304" pitchFamily="18" charset="0"/>
              </a:rPr>
              <a:t>ve </a:t>
            </a:r>
            <a:r>
              <a:rPr lang="tr-TR" sz="1800" dirty="0" err="1" smtClean="0">
                <a:latin typeface="Calibri" panose="020F0502020204030204" pitchFamily="34" charset="0"/>
                <a:ea typeface="Calibri" panose="020F0502020204030204" pitchFamily="34" charset="0"/>
                <a:cs typeface="Times New Roman" panose="02020603050405020304" pitchFamily="18" charset="0"/>
              </a:rPr>
              <a:t>Oksimorfon</a:t>
            </a:r>
            <a:r>
              <a:rPr lang="tr-TR" sz="1800" dirty="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Morfinden </a:t>
            </a:r>
            <a:r>
              <a:rPr lang="tr-TR" sz="1600" dirty="0" err="1">
                <a:latin typeface="Calibri" panose="020F0502020204030204" pitchFamily="34" charset="0"/>
                <a:ea typeface="Calibri" panose="020F0502020204030204" pitchFamily="34" charset="0"/>
                <a:cs typeface="Times New Roman" panose="02020603050405020304" pitchFamily="18" charset="0"/>
              </a:rPr>
              <a:t>gravmetrik</a:t>
            </a:r>
            <a:r>
              <a:rPr lang="tr-TR" sz="1600" dirty="0">
                <a:latin typeface="Calibri" panose="020F0502020204030204" pitchFamily="34" charset="0"/>
                <a:ea typeface="Calibri" panose="020F0502020204030204" pitchFamily="34" charset="0"/>
                <a:cs typeface="Times New Roman" panose="02020603050405020304" pitchFamily="18" charset="0"/>
              </a:rPr>
              <a:t> bakımdan daha güçlü analjezik </a:t>
            </a:r>
            <a:r>
              <a:rPr lang="tr-TR" sz="1600" dirty="0" smtClean="0">
                <a:latin typeface="Calibri" panose="020F0502020204030204" pitchFamily="34" charset="0"/>
                <a:ea typeface="Calibri" panose="020F0502020204030204" pitchFamily="34" charset="0"/>
                <a:cs typeface="Times New Roman" panose="02020603050405020304" pitchFamily="18" charset="0"/>
              </a:rPr>
              <a:t>ilaçlardır.</a:t>
            </a:r>
          </a:p>
          <a:p>
            <a:pPr>
              <a:lnSpc>
                <a:spcPct val="107000"/>
              </a:lnSpc>
              <a:spcAft>
                <a:spcPts val="800"/>
              </a:spcAft>
            </a:pPr>
            <a:r>
              <a:rPr lang="tr-TR" sz="1800" dirty="0" err="1" smtClean="0">
                <a:latin typeface="Calibri" panose="020F0502020204030204" pitchFamily="34" charset="0"/>
                <a:ea typeface="Calibri" panose="020F0502020204030204" pitchFamily="34" charset="0"/>
                <a:cs typeface="Times New Roman" panose="02020603050405020304" pitchFamily="18" charset="0"/>
              </a:rPr>
              <a:t>Pantapon</a:t>
            </a:r>
            <a:r>
              <a:rPr lang="tr-TR" sz="18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Opyum</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alkaloidlerinin</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hidroklorür</a:t>
            </a:r>
            <a:r>
              <a:rPr lang="tr-TR" sz="1600" dirty="0">
                <a:latin typeface="Calibri" panose="020F0502020204030204" pitchFamily="34" charset="0"/>
                <a:ea typeface="Calibri" panose="020F0502020204030204" pitchFamily="34" charset="0"/>
                <a:cs typeface="Times New Roman" panose="02020603050405020304" pitchFamily="18" charset="0"/>
              </a:rPr>
              <a:t> tuzlarını (</a:t>
            </a:r>
            <a:r>
              <a:rPr lang="tr-TR" sz="1600" dirty="0" err="1">
                <a:latin typeface="Calibri" panose="020F0502020204030204" pitchFamily="34" charset="0"/>
                <a:ea typeface="Calibri" panose="020F0502020204030204" pitchFamily="34" charset="0"/>
                <a:cs typeface="Times New Roman" panose="02020603050405020304" pitchFamily="18" charset="0"/>
              </a:rPr>
              <a:t>papaverin</a:t>
            </a:r>
            <a:r>
              <a:rPr lang="tr-TR" sz="1600" dirty="0">
                <a:latin typeface="Calibri" panose="020F0502020204030204" pitchFamily="34" charset="0"/>
                <a:ea typeface="Calibri" panose="020F0502020204030204" pitchFamily="34" charset="0"/>
                <a:cs typeface="Times New Roman" panose="02020603050405020304" pitchFamily="18" charset="0"/>
              </a:rPr>
              <a:t> dahil) konsantre bir şekilde içeren bir </a:t>
            </a:r>
            <a:r>
              <a:rPr lang="tr-TR" sz="1600" dirty="0" err="1">
                <a:latin typeface="Calibri" panose="020F0502020204030204" pitchFamily="34" charset="0"/>
                <a:ea typeface="Calibri" panose="020F0502020204030204" pitchFamily="34" charset="0"/>
                <a:cs typeface="Times New Roman" panose="02020603050405020304" pitchFamily="18" charset="0"/>
              </a:rPr>
              <a:t>alkaloid</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mikstürüdür</a:t>
            </a:r>
            <a:r>
              <a:rPr lang="tr-TR" sz="16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tr-TR" sz="1800" dirty="0" err="1">
                <a:latin typeface="Calibri" panose="020F0502020204030204" pitchFamily="34" charset="0"/>
                <a:ea typeface="Calibri" panose="020F0502020204030204" pitchFamily="34" charset="0"/>
                <a:cs typeface="Times New Roman" panose="02020603050405020304" pitchFamily="18" charset="0"/>
              </a:rPr>
              <a:t>H</a:t>
            </a:r>
            <a:r>
              <a:rPr lang="tr-TR" sz="1800" dirty="0" err="1" smtClean="0">
                <a:latin typeface="Calibri" panose="020F0502020204030204" pitchFamily="34" charset="0"/>
                <a:ea typeface="Calibri" panose="020F0502020204030204" pitchFamily="34" charset="0"/>
                <a:cs typeface="Times New Roman" panose="02020603050405020304" pitchFamily="18" charset="0"/>
              </a:rPr>
              <a:t>eroin</a:t>
            </a:r>
            <a:r>
              <a:rPr lang="tr-TR" sz="1800" dirty="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Kimyaca </a:t>
            </a:r>
            <a:r>
              <a:rPr lang="tr-TR" sz="1600" dirty="0" err="1">
                <a:latin typeface="Calibri" panose="020F0502020204030204" pitchFamily="34" charset="0"/>
                <a:ea typeface="Calibri" panose="020F0502020204030204" pitchFamily="34" charset="0"/>
                <a:cs typeface="Times New Roman" panose="02020603050405020304" pitchFamily="18" charset="0"/>
              </a:rPr>
              <a:t>diasetilmorfindir</a:t>
            </a:r>
            <a:r>
              <a:rPr lang="tr-TR" sz="1600" dirty="0">
                <a:latin typeface="Calibri" panose="020F0502020204030204" pitchFamily="34" charset="0"/>
                <a:ea typeface="Calibri" panose="020F0502020204030204" pitchFamily="34" charset="0"/>
                <a:cs typeface="Times New Roman" panose="02020603050405020304" pitchFamily="18" charset="0"/>
              </a:rPr>
              <a:t>. Morfinden </a:t>
            </a:r>
            <a:r>
              <a:rPr lang="tr-TR" sz="1600" dirty="0" err="1">
                <a:latin typeface="Calibri" panose="020F0502020204030204" pitchFamily="34" charset="0"/>
                <a:ea typeface="Calibri" panose="020F0502020204030204" pitchFamily="34" charset="0"/>
                <a:cs typeface="Times New Roman" panose="02020603050405020304" pitchFamily="18" charset="0"/>
              </a:rPr>
              <a:t>gravimerrik</a:t>
            </a:r>
            <a:r>
              <a:rPr lang="tr-TR" sz="1600" dirty="0">
                <a:latin typeface="Calibri" panose="020F0502020204030204" pitchFamily="34" charset="0"/>
                <a:ea typeface="Calibri" panose="020F0502020204030204" pitchFamily="34" charset="0"/>
                <a:cs typeface="Times New Roman" panose="02020603050405020304" pitchFamily="18" charset="0"/>
              </a:rPr>
              <a:t> olarak 2.5 kez daha güçlü analjezik etkiye sahiptir. </a:t>
            </a:r>
            <a:r>
              <a:rPr lang="tr-TR" sz="1600" dirty="0" err="1">
                <a:latin typeface="Calibri" panose="020F0502020204030204" pitchFamily="34" charset="0"/>
                <a:ea typeface="Calibri" panose="020F0502020204030204" pitchFamily="34" charset="0"/>
                <a:cs typeface="Times New Roman" panose="02020603050405020304" pitchFamily="18" charset="0"/>
              </a:rPr>
              <a:t>Heroin’in</a:t>
            </a:r>
            <a:r>
              <a:rPr lang="tr-TR" sz="1600" dirty="0">
                <a:latin typeface="Calibri" panose="020F0502020204030204" pitchFamily="34" charset="0"/>
                <a:ea typeface="Calibri" panose="020F0502020204030204" pitchFamily="34" charset="0"/>
                <a:cs typeface="Times New Roman" panose="02020603050405020304" pitchFamily="18" charset="0"/>
              </a:rPr>
              <a:t> bağımlılık yapma potansiyeli morfininkinden daha fazladır. Analjezik ilaç olarak kullanılması İngiltere v</a:t>
            </a:r>
            <a:r>
              <a:rPr lang="tr-TR" sz="1600" dirty="0" smtClean="0">
                <a:latin typeface="Calibri" panose="020F0502020204030204" pitchFamily="34" charset="0"/>
                <a:ea typeface="Calibri" panose="020F0502020204030204" pitchFamily="34" charset="0"/>
                <a:cs typeface="Times New Roman" panose="02020603050405020304" pitchFamily="18" charset="0"/>
              </a:rPr>
              <a:t>e </a:t>
            </a:r>
            <a:r>
              <a:rPr lang="tr-TR" sz="1600" dirty="0">
                <a:latin typeface="Calibri" panose="020F0502020204030204" pitchFamily="34" charset="0"/>
                <a:ea typeface="Calibri" panose="020F0502020204030204" pitchFamily="34" charset="0"/>
                <a:cs typeface="Times New Roman" panose="02020603050405020304" pitchFamily="18" charset="0"/>
              </a:rPr>
              <a:t>Kanada dışında Türkiye dahil yasaklanmıştır.</a:t>
            </a:r>
          </a:p>
        </p:txBody>
      </p:sp>
    </p:spTree>
    <p:extLst>
      <p:ext uri="{BB962C8B-B14F-4D97-AF65-F5344CB8AC3E}">
        <p14:creationId xmlns:p14="http://schemas.microsoft.com/office/powerpoint/2010/main" val="15589064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88B7044-CAA5-49C2-9DAA-EFA223AA990B}"/>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3</a:t>
            </a:r>
            <a:r>
              <a:rPr lang="tr-TR" sz="2400" dirty="0"/>
              <a:t>. Kapsül Şeklindeki İlaçlar</a:t>
            </a:r>
          </a:p>
        </p:txBody>
      </p:sp>
      <p:sp>
        <p:nvSpPr>
          <p:cNvPr id="3" name="İçerik Yer Tutucusu 2">
            <a:extLst>
              <a:ext uri="{FF2B5EF4-FFF2-40B4-BE49-F238E27FC236}">
                <a16:creationId xmlns:a16="http://schemas.microsoft.com/office/drawing/2014/main" xmlns="" id="{54C5ED17-842B-465D-8FDA-81A0EFF46A9D}"/>
              </a:ext>
            </a:extLst>
          </p:cNvPr>
          <p:cNvSpPr>
            <a:spLocks noGrp="1"/>
          </p:cNvSpPr>
          <p:nvPr>
            <p:ph sz="half"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pPr marL="0" indent="0">
              <a:buNone/>
            </a:pPr>
            <a:r>
              <a:rPr lang="tr-TR" sz="1600" dirty="0" smtClean="0"/>
              <a:t>Hastanın </a:t>
            </a:r>
            <a:r>
              <a:rPr lang="tr-TR" sz="1600" dirty="0"/>
              <a:t>tadı veya kokusu nedeniyle kullanımının zor olacağı toz veya sıvı şeklindeki ilaçlar </a:t>
            </a:r>
            <a:r>
              <a:rPr lang="tr-TR" sz="1600" dirty="0">
                <a:solidFill>
                  <a:srgbClr val="FF0000"/>
                </a:solidFill>
              </a:rPr>
              <a:t>elips </a:t>
            </a:r>
            <a:r>
              <a:rPr lang="tr-TR" sz="1600" dirty="0"/>
              <a:t>şeklindeki jelatin koruyucu kılıf içine konularak hazırlanırlar.</a:t>
            </a:r>
          </a:p>
        </p:txBody>
      </p:sp>
      <p:pic>
        <p:nvPicPr>
          <p:cNvPr id="6" name="İçerik Yer Tutucusu 5" descr="tutma, kişi, el, küçük içeren bir resim&#10;&#10;Açıklama otomatik olarak oluşturuldu">
            <a:extLst>
              <a:ext uri="{FF2B5EF4-FFF2-40B4-BE49-F238E27FC236}">
                <a16:creationId xmlns:a16="http://schemas.microsoft.com/office/drawing/2014/main" xmlns="" id="{A1700080-F947-4800-B2FA-FE6E164766C0}"/>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781158" y="2365688"/>
            <a:ext cx="4344044" cy="2882106"/>
          </a:xfrm>
        </p:spPr>
      </p:pic>
    </p:spTree>
    <p:extLst>
      <p:ext uri="{BB962C8B-B14F-4D97-AF65-F5344CB8AC3E}">
        <p14:creationId xmlns:p14="http://schemas.microsoft.com/office/powerpoint/2010/main" val="313813288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8520" y="2069465"/>
            <a:ext cx="10515600" cy="2817495"/>
          </a:xfrm>
        </p:spPr>
        <p:txBody>
          <a:bodyPr/>
          <a:lstStyle/>
          <a:p>
            <a:pPr marL="0" indent="0">
              <a:lnSpc>
                <a:spcPct val="107000"/>
              </a:lnSpc>
              <a:spcAft>
                <a:spcPts val="800"/>
              </a:spcAft>
              <a:buNone/>
            </a:pPr>
            <a:r>
              <a:rPr lang="tr-TR" sz="2400" dirty="0">
                <a:latin typeface="Calibri" panose="020F0502020204030204" pitchFamily="34" charset="0"/>
                <a:ea typeface="Calibri" panose="020F0502020204030204" pitchFamily="34" charset="0"/>
                <a:cs typeface="Times New Roman" panose="02020603050405020304" pitchFamily="18" charset="0"/>
              </a:rPr>
              <a:t>2. Sentetik </a:t>
            </a:r>
            <a:r>
              <a:rPr lang="tr-TR" sz="2400" dirty="0" err="1">
                <a:latin typeface="Calibri" panose="020F0502020204030204" pitchFamily="34" charset="0"/>
                <a:ea typeface="Calibri" panose="020F0502020204030204" pitchFamily="34" charset="0"/>
                <a:cs typeface="Times New Roman" panose="02020603050405020304" pitchFamily="18" charset="0"/>
              </a:rPr>
              <a:t>A</a:t>
            </a:r>
            <a:r>
              <a:rPr lang="tr-TR" sz="2400" dirty="0" err="1" smtClean="0">
                <a:latin typeface="Calibri" panose="020F0502020204030204" pitchFamily="34" charset="0"/>
                <a:ea typeface="Calibri" panose="020F0502020204030204" pitchFamily="34" charset="0"/>
                <a:cs typeface="Times New Roman" panose="02020603050405020304" pitchFamily="18" charset="0"/>
              </a:rPr>
              <a:t>gonistler</a:t>
            </a:r>
            <a:r>
              <a:rPr lang="tr-TR" sz="2400" dirty="0" smtClean="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800"/>
              </a:spcAft>
              <a:buNone/>
            </a:pPr>
            <a:r>
              <a:rPr lang="tr-TR" sz="1600" dirty="0">
                <a:latin typeface="Calibri" panose="020F0502020204030204" pitchFamily="34" charset="0"/>
                <a:ea typeface="Calibri" panose="020F0502020204030204" pitchFamily="34" charset="0"/>
                <a:cs typeface="Times New Roman" panose="02020603050405020304" pitchFamily="18" charset="0"/>
              </a:rPr>
              <a:t>Tedavi için kullanılan dozlarda morfininkinden daha güçlü bir analjezik etki yapmazlar. Morfinden farkları kalitatif olmaktan ziyade, kantitatif bakımdan, özellikler </a:t>
            </a:r>
            <a:r>
              <a:rPr lang="tr-TR" sz="1600" dirty="0" err="1">
                <a:latin typeface="Calibri" panose="020F0502020204030204" pitchFamily="34" charset="0"/>
                <a:ea typeface="Calibri" panose="020F0502020204030204" pitchFamily="34" charset="0"/>
                <a:cs typeface="Times New Roman" panose="02020603050405020304" pitchFamily="18" charset="0"/>
              </a:rPr>
              <a:t>gravmetrik</a:t>
            </a:r>
            <a:r>
              <a:rPr lang="tr-TR" sz="1600" dirty="0">
                <a:latin typeface="Calibri" panose="020F0502020204030204" pitchFamily="34" charset="0"/>
                <a:ea typeface="Calibri" panose="020F0502020204030204" pitchFamily="34" charset="0"/>
                <a:cs typeface="Times New Roman" panose="02020603050405020304" pitchFamily="18" charset="0"/>
              </a:rPr>
              <a:t> güç bakımındandır; aralarında etkililik (</a:t>
            </a:r>
            <a:r>
              <a:rPr lang="tr-TR" sz="1600" dirty="0" err="1">
                <a:latin typeface="Calibri" panose="020F0502020204030204" pitchFamily="34" charset="0"/>
                <a:ea typeface="Calibri" panose="020F0502020204030204" pitchFamily="34" charset="0"/>
                <a:cs typeface="Times New Roman" panose="02020603050405020304" pitchFamily="18" charset="0"/>
              </a:rPr>
              <a:t>efikasite</a:t>
            </a:r>
            <a:r>
              <a:rPr lang="tr-TR" sz="1600" dirty="0">
                <a:latin typeface="Calibri" panose="020F0502020204030204" pitchFamily="34" charset="0"/>
                <a:ea typeface="Calibri" panose="020F0502020204030204" pitchFamily="34" charset="0"/>
                <a:cs typeface="Times New Roman" panose="02020603050405020304" pitchFamily="18" charset="0"/>
              </a:rPr>
              <a:t>) bakımından genellikle bir fark yoktur. </a:t>
            </a:r>
          </a:p>
          <a:p>
            <a:pPr marL="0" indent="0">
              <a:lnSpc>
                <a:spcPct val="107000"/>
              </a:lnSpc>
              <a:spcAft>
                <a:spcPts val="800"/>
              </a:spcAft>
              <a:buNone/>
            </a:pPr>
            <a:endParaRPr lang="tr-TR" sz="2400"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23575672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8680" y="1063625"/>
            <a:ext cx="10515600" cy="4981576"/>
          </a:xfrm>
        </p:spPr>
        <p:txBody>
          <a:bodyPr>
            <a:normAutofit/>
          </a:bodyPr>
          <a:lstStyle/>
          <a:p>
            <a:pPr marL="0" indent="0">
              <a:lnSpc>
                <a:spcPct val="107000"/>
              </a:lnSpc>
              <a:spcAft>
                <a:spcPts val="800"/>
              </a:spcAft>
              <a:buNone/>
            </a:pPr>
            <a:r>
              <a:rPr lang="tr-TR" sz="2400" dirty="0" smtClean="0">
                <a:latin typeface="Calibri" panose="020F0502020204030204" pitchFamily="34" charset="0"/>
                <a:ea typeface="Calibri" panose="020F0502020204030204" pitchFamily="34" charset="0"/>
                <a:cs typeface="Times New Roman" panose="02020603050405020304" pitchFamily="18" charset="0"/>
              </a:rPr>
              <a:t>Sentetik </a:t>
            </a:r>
            <a:r>
              <a:rPr lang="tr-TR" sz="2400" dirty="0" err="1" smtClean="0">
                <a:latin typeface="Calibri" panose="020F0502020204030204" pitchFamily="34" charset="0"/>
                <a:ea typeface="Calibri" panose="020F0502020204030204" pitchFamily="34" charset="0"/>
                <a:cs typeface="Times New Roman" panose="02020603050405020304" pitchFamily="18" charset="0"/>
              </a:rPr>
              <a:t>Agonistler</a:t>
            </a: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800" dirty="0" err="1" smtClean="0">
                <a:latin typeface="Calibri" panose="020F0502020204030204" pitchFamily="34" charset="0"/>
                <a:ea typeface="Calibri" panose="020F0502020204030204" pitchFamily="34" charset="0"/>
                <a:cs typeface="Times New Roman" panose="02020603050405020304" pitchFamily="18" charset="0"/>
              </a:rPr>
              <a:t>Meperidin</a:t>
            </a:r>
            <a:r>
              <a:rPr lang="tr-TR" sz="1900" dirty="0" smtClean="0">
                <a:latin typeface="Calibri" panose="020F0502020204030204" pitchFamily="34" charset="0"/>
                <a:ea typeface="Calibri" panose="020F0502020204030204" pitchFamily="34" charset="0"/>
                <a:cs typeface="Times New Roman" panose="02020603050405020304" pitchFamily="18" charset="0"/>
              </a:rPr>
              <a:t>:</a:t>
            </a:r>
            <a:r>
              <a:rPr lang="tr-TR" sz="2600" dirty="0" smtClean="0">
                <a:latin typeface="Calibri" panose="020F0502020204030204" pitchFamily="34" charset="0"/>
                <a:ea typeface="Calibri" panose="020F0502020204030204" pitchFamily="34" charset="0"/>
                <a:cs typeface="Times New Roman" panose="02020603050405020304" pitchFamily="18" charset="0"/>
              </a:rPr>
              <a:t> </a:t>
            </a:r>
            <a:r>
              <a:rPr lang="tr-TR" sz="1700" dirty="0" smtClean="0">
                <a:latin typeface="Calibri" panose="020F0502020204030204" pitchFamily="34" charset="0"/>
                <a:ea typeface="Calibri" panose="020F0502020204030204" pitchFamily="34" charset="0"/>
                <a:cs typeface="Times New Roman" panose="02020603050405020304" pitchFamily="18" charset="0"/>
              </a:rPr>
              <a:t>Yapıca morfine benzemeyen sentetik bir </a:t>
            </a:r>
            <a:r>
              <a:rPr lang="tr-TR" sz="1700" dirty="0" err="1" smtClean="0">
                <a:latin typeface="Calibri" panose="020F0502020204030204" pitchFamily="34" charset="0"/>
                <a:ea typeface="Calibri" panose="020F0502020204030204" pitchFamily="34" charset="0"/>
                <a:cs typeface="Times New Roman" panose="02020603050405020304" pitchFamily="18" charset="0"/>
              </a:rPr>
              <a:t>opioiddir</a:t>
            </a:r>
            <a:r>
              <a:rPr lang="tr-TR" sz="1700" dirty="0" smtClean="0">
                <a:latin typeface="Calibri" panose="020F0502020204030204" pitchFamily="34" charset="0"/>
                <a:ea typeface="Calibri" panose="020F0502020204030204" pitchFamily="34" charset="0"/>
                <a:cs typeface="Times New Roman" panose="02020603050405020304" pitchFamily="18" charset="0"/>
              </a:rPr>
              <a:t>. Akut ağrının tedavisinde kullanılır</a:t>
            </a:r>
            <a:r>
              <a:rPr lang="tr-TR" sz="1700" dirty="0">
                <a:latin typeface="Calibri" panose="020F0502020204030204" pitchFamily="34" charset="0"/>
                <a:ea typeface="Calibri" panose="020F0502020204030204" pitchFamily="34" charset="0"/>
                <a:cs typeface="Times New Roman" panose="02020603050405020304" pitchFamily="18" charset="0"/>
              </a:rPr>
              <a:t>.</a:t>
            </a:r>
            <a:endParaRPr lang="tr-TR" sz="17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800" dirty="0" err="1" smtClean="0">
                <a:latin typeface="Calibri" panose="020F0502020204030204" pitchFamily="34" charset="0"/>
                <a:ea typeface="Calibri" panose="020F0502020204030204" pitchFamily="34" charset="0"/>
                <a:cs typeface="Times New Roman" panose="02020603050405020304" pitchFamily="18" charset="0"/>
              </a:rPr>
              <a:t>Fentanil</a:t>
            </a:r>
            <a:r>
              <a:rPr lang="tr-TR" sz="1800" dirty="0">
                <a:latin typeface="Calibri" panose="020F0502020204030204" pitchFamily="34" charset="0"/>
                <a:ea typeface="Calibri" panose="020F0502020204030204" pitchFamily="34" charset="0"/>
                <a:cs typeface="Times New Roman" panose="02020603050405020304" pitchFamily="18" charset="0"/>
              </a:rPr>
              <a:t>: </a:t>
            </a:r>
            <a:r>
              <a:rPr lang="tr-TR" sz="1700" dirty="0" smtClean="0">
                <a:latin typeface="Calibri" panose="020F0502020204030204" pitchFamily="34" charset="0"/>
                <a:ea typeface="Calibri" panose="020F0502020204030204" pitchFamily="34" charset="0"/>
                <a:cs typeface="Times New Roman" panose="02020603050405020304" pitchFamily="18" charset="0"/>
              </a:rPr>
              <a:t>Kimyasal olarak </a:t>
            </a:r>
            <a:r>
              <a:rPr lang="tr-TR" sz="1700" dirty="0" err="1" smtClean="0">
                <a:latin typeface="Calibri" panose="020F0502020204030204" pitchFamily="34" charset="0"/>
                <a:ea typeface="Calibri" panose="020F0502020204030204" pitchFamily="34" charset="0"/>
                <a:cs typeface="Times New Roman" panose="02020603050405020304" pitchFamily="18" charset="0"/>
              </a:rPr>
              <a:t>meperidine</a:t>
            </a:r>
            <a:r>
              <a:rPr lang="tr-TR" sz="1700" dirty="0" smtClean="0">
                <a:latin typeface="Calibri" panose="020F0502020204030204" pitchFamily="34" charset="0"/>
                <a:ea typeface="Calibri" panose="020F0502020204030204" pitchFamily="34" charset="0"/>
                <a:cs typeface="Times New Roman" panose="02020603050405020304" pitchFamily="18" charset="0"/>
              </a:rPr>
              <a:t> benzeyen </a:t>
            </a:r>
            <a:r>
              <a:rPr lang="tr-TR" sz="1700" dirty="0" err="1" smtClean="0">
                <a:latin typeface="Calibri" panose="020F0502020204030204" pitchFamily="34" charset="0"/>
                <a:ea typeface="Calibri" panose="020F0502020204030204" pitchFamily="34" charset="0"/>
                <a:cs typeface="Times New Roman" panose="02020603050405020304" pitchFamily="18" charset="0"/>
              </a:rPr>
              <a:t>fentanilin</a:t>
            </a:r>
            <a:r>
              <a:rPr lang="tr-TR" sz="1700" dirty="0" smtClean="0">
                <a:latin typeface="Calibri" panose="020F0502020204030204" pitchFamily="34" charset="0"/>
                <a:ea typeface="Calibri" panose="020F0502020204030204" pitchFamily="34" charset="0"/>
                <a:cs typeface="Times New Roman" panose="02020603050405020304" pitchFamily="18" charset="0"/>
              </a:rPr>
              <a:t> analjezik etkisi morfinden 100 kat daha güçlüdür ve anestezide kullanılır. Etkileri çabuk ortaya çıkar ancak kısa sürer. </a:t>
            </a:r>
            <a:r>
              <a:rPr lang="tr-TR" sz="1700" dirty="0" err="1" smtClean="0">
                <a:latin typeface="Calibri" panose="020F0502020204030204" pitchFamily="34" charset="0"/>
                <a:ea typeface="Calibri" panose="020F0502020204030204" pitchFamily="34" charset="0"/>
                <a:cs typeface="Times New Roman" panose="02020603050405020304" pitchFamily="18" charset="0"/>
              </a:rPr>
              <a:t>Meperidinden</a:t>
            </a:r>
            <a:r>
              <a:rPr lang="tr-TR" sz="1700" dirty="0" smtClean="0">
                <a:latin typeface="Calibri" panose="020F0502020204030204" pitchFamily="34" charset="0"/>
                <a:ea typeface="Calibri" panose="020F0502020204030204" pitchFamily="34" charset="0"/>
                <a:cs typeface="Times New Roman" panose="02020603050405020304" pitchFamily="18" charset="0"/>
              </a:rPr>
              <a:t> farklı olarak </a:t>
            </a:r>
            <a:r>
              <a:rPr lang="tr-TR" sz="1700" dirty="0" err="1" smtClean="0">
                <a:latin typeface="Calibri" panose="020F0502020204030204" pitchFamily="34" charset="0"/>
                <a:ea typeface="Calibri" panose="020F0502020204030204" pitchFamily="34" charset="0"/>
                <a:cs typeface="Times New Roman" panose="02020603050405020304" pitchFamily="18" charset="0"/>
              </a:rPr>
              <a:t>pupillerde</a:t>
            </a:r>
            <a:r>
              <a:rPr lang="tr-TR" sz="1700" dirty="0" smtClean="0">
                <a:latin typeface="Calibri" panose="020F0502020204030204" pitchFamily="34" charset="0"/>
                <a:ea typeface="Calibri" panose="020F0502020204030204" pitchFamily="34" charset="0"/>
                <a:cs typeface="Times New Roman" panose="02020603050405020304" pitchFamily="18" charset="0"/>
              </a:rPr>
              <a:t> kasılmaya neden olur.</a:t>
            </a:r>
          </a:p>
          <a:p>
            <a:pPr>
              <a:lnSpc>
                <a:spcPct val="107000"/>
              </a:lnSpc>
              <a:spcAft>
                <a:spcPts val="800"/>
              </a:spcAft>
            </a:pPr>
            <a:r>
              <a:rPr lang="tr-TR" sz="1800" dirty="0" err="1" smtClean="0">
                <a:latin typeface="Calibri" panose="020F0502020204030204" pitchFamily="34" charset="0"/>
                <a:ea typeface="Calibri" panose="020F0502020204030204" pitchFamily="34" charset="0"/>
                <a:cs typeface="Times New Roman" panose="02020603050405020304" pitchFamily="18" charset="0"/>
              </a:rPr>
              <a:t>Sufentanil</a:t>
            </a:r>
            <a:r>
              <a:rPr lang="tr-TR" sz="1800" dirty="0" smtClean="0">
                <a:latin typeface="Calibri" panose="020F0502020204030204" pitchFamily="34" charset="0"/>
                <a:ea typeface="Calibri" panose="020F0502020204030204" pitchFamily="34" charset="0"/>
                <a:cs typeface="Times New Roman" panose="02020603050405020304" pitchFamily="18" charset="0"/>
              </a:rPr>
              <a:t>, </a:t>
            </a:r>
            <a:r>
              <a:rPr lang="tr-TR" sz="1800" dirty="0" err="1" smtClean="0">
                <a:latin typeface="Calibri" panose="020F0502020204030204" pitchFamily="34" charset="0"/>
                <a:ea typeface="Calibri" panose="020F0502020204030204" pitchFamily="34" charset="0"/>
                <a:cs typeface="Times New Roman" panose="02020603050405020304" pitchFamily="18" charset="0"/>
              </a:rPr>
              <a:t>Remifentanil</a:t>
            </a:r>
            <a:r>
              <a:rPr lang="tr-TR" sz="1800" dirty="0" smtClean="0">
                <a:latin typeface="Calibri" panose="020F0502020204030204" pitchFamily="34" charset="0"/>
                <a:ea typeface="Calibri" panose="020F0502020204030204" pitchFamily="34" charset="0"/>
                <a:cs typeface="Times New Roman" panose="02020603050405020304" pitchFamily="18" charset="0"/>
              </a:rPr>
              <a:t> ve </a:t>
            </a:r>
            <a:r>
              <a:rPr lang="tr-TR" sz="1800" dirty="0" err="1" smtClean="0">
                <a:latin typeface="Calibri" panose="020F0502020204030204" pitchFamily="34" charset="0"/>
                <a:ea typeface="Calibri" panose="020F0502020204030204" pitchFamily="34" charset="0"/>
                <a:cs typeface="Times New Roman" panose="02020603050405020304" pitchFamily="18" charset="0"/>
              </a:rPr>
              <a:t>Alfentanil</a:t>
            </a:r>
            <a:r>
              <a:rPr lang="tr-TR" sz="1800" dirty="0" smtClean="0">
                <a:latin typeface="Calibri" panose="020F0502020204030204" pitchFamily="34" charset="0"/>
                <a:ea typeface="Calibri" panose="020F0502020204030204" pitchFamily="34" charset="0"/>
                <a:cs typeface="Times New Roman" panose="02020603050405020304" pitchFamily="18" charset="0"/>
              </a:rPr>
              <a:t>: </a:t>
            </a:r>
            <a:r>
              <a:rPr lang="tr-TR" sz="1700" dirty="0" err="1" smtClean="0">
                <a:latin typeface="Calibri" panose="020F0502020204030204" pitchFamily="34" charset="0"/>
                <a:ea typeface="Calibri" panose="020F0502020204030204" pitchFamily="34" charset="0"/>
                <a:cs typeface="Times New Roman" panose="02020603050405020304" pitchFamily="18" charset="0"/>
              </a:rPr>
              <a:t>Fentanil</a:t>
            </a:r>
            <a:r>
              <a:rPr lang="tr-TR" sz="1700" dirty="0" smtClean="0">
                <a:latin typeface="Calibri" panose="020F0502020204030204" pitchFamily="34" charset="0"/>
                <a:ea typeface="Calibri" panose="020F0502020204030204" pitchFamily="34" charset="0"/>
                <a:cs typeface="Times New Roman" panose="02020603050405020304" pitchFamily="18" charset="0"/>
              </a:rPr>
              <a:t> ile ilişkili üç ilaç, </a:t>
            </a:r>
            <a:r>
              <a:rPr lang="tr-TR" sz="1700" dirty="0" err="1" smtClean="0">
                <a:latin typeface="Calibri" panose="020F0502020204030204" pitchFamily="34" charset="0"/>
                <a:ea typeface="Calibri" panose="020F0502020204030204" pitchFamily="34" charset="0"/>
                <a:cs typeface="Times New Roman" panose="02020603050405020304" pitchFamily="18" charset="0"/>
              </a:rPr>
              <a:t>sufentanil</a:t>
            </a:r>
            <a:r>
              <a:rPr lang="tr-TR" sz="1700" dirty="0" smtClean="0">
                <a:latin typeface="Calibri" panose="020F0502020204030204" pitchFamily="34" charset="0"/>
                <a:ea typeface="Calibri" panose="020F0502020204030204" pitchFamily="34" charset="0"/>
                <a:cs typeface="Times New Roman" panose="02020603050405020304" pitchFamily="18" charset="0"/>
              </a:rPr>
              <a:t>, </a:t>
            </a:r>
            <a:r>
              <a:rPr lang="tr-TR" sz="1700" dirty="0" err="1" smtClean="0">
                <a:latin typeface="Calibri" panose="020F0502020204030204" pitchFamily="34" charset="0"/>
                <a:ea typeface="Calibri" panose="020F0502020204030204" pitchFamily="34" charset="0"/>
                <a:cs typeface="Times New Roman" panose="02020603050405020304" pitchFamily="18" charset="0"/>
              </a:rPr>
              <a:t>alfentanil</a:t>
            </a:r>
            <a:r>
              <a:rPr lang="tr-TR" sz="1700" dirty="0" smtClean="0">
                <a:latin typeface="Calibri" panose="020F0502020204030204" pitchFamily="34" charset="0"/>
                <a:ea typeface="Calibri" panose="020F0502020204030204" pitchFamily="34" charset="0"/>
                <a:cs typeface="Times New Roman" panose="02020603050405020304" pitchFamily="18" charset="0"/>
              </a:rPr>
              <a:t> ve </a:t>
            </a:r>
            <a:r>
              <a:rPr lang="tr-TR" sz="1700" dirty="0" err="1" smtClean="0">
                <a:latin typeface="Calibri" panose="020F0502020204030204" pitchFamily="34" charset="0"/>
                <a:ea typeface="Calibri" panose="020F0502020204030204" pitchFamily="34" charset="0"/>
                <a:cs typeface="Times New Roman" panose="02020603050405020304" pitchFamily="18" charset="0"/>
              </a:rPr>
              <a:t>remifentanil</a:t>
            </a:r>
            <a:r>
              <a:rPr lang="tr-TR" sz="1700" dirty="0" smtClean="0">
                <a:latin typeface="Calibri" panose="020F0502020204030204" pitchFamily="34" charset="0"/>
                <a:ea typeface="Calibri" panose="020F0502020204030204" pitchFamily="34" charset="0"/>
                <a:cs typeface="Times New Roman" panose="02020603050405020304" pitchFamily="18" charset="0"/>
              </a:rPr>
              <a:t> etki gücü ve </a:t>
            </a:r>
            <a:r>
              <a:rPr lang="tr-TR" sz="1700" dirty="0" err="1" smtClean="0">
                <a:latin typeface="Calibri" panose="020F0502020204030204" pitchFamily="34" charset="0"/>
                <a:ea typeface="Calibri" panose="020F0502020204030204" pitchFamily="34" charset="0"/>
                <a:cs typeface="Times New Roman" panose="02020603050405020304" pitchFamily="18" charset="0"/>
              </a:rPr>
              <a:t>metabolik</a:t>
            </a:r>
            <a:r>
              <a:rPr lang="tr-TR" sz="1700" dirty="0" smtClean="0">
                <a:latin typeface="Calibri" panose="020F0502020204030204" pitchFamily="34" charset="0"/>
                <a:ea typeface="Calibri" panose="020F0502020204030204" pitchFamily="34" charset="0"/>
                <a:cs typeface="Times New Roman" panose="02020603050405020304" pitchFamily="18" charset="0"/>
              </a:rPr>
              <a:t> dağılımları bakımından farklılık gösterirler. </a:t>
            </a:r>
            <a:r>
              <a:rPr lang="tr-TR" sz="1700" dirty="0" err="1" smtClean="0">
                <a:latin typeface="Calibri" panose="020F0502020204030204" pitchFamily="34" charset="0"/>
                <a:ea typeface="Calibri" panose="020F0502020204030204" pitchFamily="34" charset="0"/>
                <a:cs typeface="Times New Roman" panose="02020603050405020304" pitchFamily="18" charset="0"/>
              </a:rPr>
              <a:t>Sufentanil</a:t>
            </a:r>
            <a:r>
              <a:rPr lang="tr-TR" sz="1700" dirty="0" smtClean="0">
                <a:latin typeface="Calibri" panose="020F0502020204030204" pitchFamily="34" charset="0"/>
                <a:ea typeface="Calibri" panose="020F0502020204030204" pitchFamily="34" charset="0"/>
                <a:cs typeface="Times New Roman" panose="02020603050405020304" pitchFamily="18" charset="0"/>
              </a:rPr>
              <a:t> </a:t>
            </a:r>
            <a:r>
              <a:rPr lang="tr-TR" sz="1700" dirty="0" err="1" smtClean="0">
                <a:latin typeface="Calibri" panose="020F0502020204030204" pitchFamily="34" charset="0"/>
                <a:ea typeface="Calibri" panose="020F0502020204030204" pitchFamily="34" charset="0"/>
                <a:cs typeface="Times New Roman" panose="02020603050405020304" pitchFamily="18" charset="0"/>
              </a:rPr>
              <a:t>fentanilden</a:t>
            </a:r>
            <a:r>
              <a:rPr lang="tr-TR" sz="1700" dirty="0" smtClean="0">
                <a:latin typeface="Calibri" panose="020F0502020204030204" pitchFamily="34" charset="0"/>
                <a:ea typeface="Calibri" panose="020F0502020204030204" pitchFamily="34" charset="0"/>
                <a:cs typeface="Times New Roman" panose="02020603050405020304" pitchFamily="18" charset="0"/>
              </a:rPr>
              <a:t> daha güçlü etki gösterir oysa diğer ikisi daha az etkilidir fakat kısa etki sürelidirler.  </a:t>
            </a:r>
          </a:p>
          <a:p>
            <a:pPr>
              <a:lnSpc>
                <a:spcPct val="107000"/>
              </a:lnSpc>
              <a:spcAft>
                <a:spcPts val="800"/>
              </a:spcAft>
            </a:pPr>
            <a:r>
              <a:rPr lang="tr-TR" sz="1800" dirty="0" err="1" smtClean="0">
                <a:latin typeface="Calibri" panose="020F0502020204030204" pitchFamily="34" charset="0"/>
                <a:ea typeface="Calibri" panose="020F0502020204030204" pitchFamily="34" charset="0"/>
                <a:cs typeface="Times New Roman" panose="02020603050405020304" pitchFamily="18" charset="0"/>
              </a:rPr>
              <a:t>Metadon</a:t>
            </a:r>
            <a:r>
              <a:rPr lang="tr-TR" sz="1800" dirty="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Oral yolla alındığında etkileri morfinin </a:t>
            </a:r>
            <a:r>
              <a:rPr lang="tr-TR" sz="1600" dirty="0" err="1">
                <a:latin typeface="Calibri" panose="020F0502020204030204" pitchFamily="34" charset="0"/>
                <a:ea typeface="Calibri" panose="020F0502020204030204" pitchFamily="34" charset="0"/>
                <a:cs typeface="Times New Roman" panose="02020603050405020304" pitchFamily="18" charset="0"/>
              </a:rPr>
              <a:t>etkierine</a:t>
            </a:r>
            <a:r>
              <a:rPr lang="tr-TR" sz="1600" dirty="0">
                <a:latin typeface="Calibri" panose="020F0502020204030204" pitchFamily="34" charset="0"/>
                <a:ea typeface="Calibri" panose="020F0502020204030204" pitchFamily="34" charset="0"/>
                <a:cs typeface="Times New Roman" panose="02020603050405020304" pitchFamily="18" charset="0"/>
              </a:rPr>
              <a:t> eşit güçtedir ancak daha az </a:t>
            </a:r>
            <a:r>
              <a:rPr lang="tr-TR" sz="1600" dirty="0" err="1">
                <a:latin typeface="Calibri" panose="020F0502020204030204" pitchFamily="34" charset="0"/>
                <a:ea typeface="Calibri" panose="020F0502020204030204" pitchFamily="34" charset="0"/>
                <a:cs typeface="Times New Roman" panose="02020603050405020304" pitchFamily="18" charset="0"/>
              </a:rPr>
              <a:t>öforiye</a:t>
            </a:r>
            <a:r>
              <a:rPr lang="tr-TR" sz="1600" dirty="0">
                <a:latin typeface="Calibri" panose="020F0502020204030204" pitchFamily="34" charset="0"/>
                <a:ea typeface="Calibri" panose="020F0502020204030204" pitchFamily="34" charset="0"/>
                <a:cs typeface="Times New Roman" panose="02020603050405020304" pitchFamily="18" charset="0"/>
              </a:rPr>
              <a:t> neden olur ve etki süresi daha uzundur. </a:t>
            </a:r>
          </a:p>
          <a:p>
            <a:pPr>
              <a:lnSpc>
                <a:spcPct val="107000"/>
              </a:lnSpc>
              <a:spcAft>
                <a:spcPts val="800"/>
              </a:spcAft>
            </a:pPr>
            <a:r>
              <a:rPr lang="tr-TR" sz="1800" dirty="0" err="1">
                <a:latin typeface="Calibri" panose="020F0502020204030204" pitchFamily="34" charset="0"/>
                <a:ea typeface="Calibri" panose="020F0502020204030204" pitchFamily="34" charset="0"/>
                <a:cs typeface="Times New Roman" panose="02020603050405020304" pitchFamily="18" charset="0"/>
              </a:rPr>
              <a:t>D</a:t>
            </a:r>
            <a:r>
              <a:rPr lang="tr-TR" sz="1800" dirty="0" err="1" smtClean="0">
                <a:latin typeface="Calibri" panose="020F0502020204030204" pitchFamily="34" charset="0"/>
                <a:ea typeface="Calibri" panose="020F0502020204030204" pitchFamily="34" charset="0"/>
                <a:cs typeface="Times New Roman" panose="02020603050405020304" pitchFamily="18" charset="0"/>
              </a:rPr>
              <a:t>ekstropropoksifen</a:t>
            </a:r>
            <a:r>
              <a:rPr lang="tr-TR" sz="1800" dirty="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Analjezik etki gücü bakımından kodeine göre en az yarı yarıya daha zayıftır. Türkiye dahil bir çok ülkede artık kullanılmamaktadır.</a:t>
            </a:r>
          </a:p>
          <a:p>
            <a:endParaRPr lang="tr-TR" dirty="0"/>
          </a:p>
        </p:txBody>
      </p:sp>
    </p:spTree>
    <p:extLst>
      <p:ext uri="{BB962C8B-B14F-4D97-AF65-F5344CB8AC3E}">
        <p14:creationId xmlns:p14="http://schemas.microsoft.com/office/powerpoint/2010/main" val="99725532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8680" y="1978025"/>
            <a:ext cx="10515600" cy="2644776"/>
          </a:xfrm>
        </p:spPr>
        <p:txBody>
          <a:bodyPr>
            <a:normAutofit lnSpcReduction="10000"/>
          </a:bodyPr>
          <a:lstStyle/>
          <a:p>
            <a:pPr marL="0" indent="0">
              <a:buNone/>
            </a:pPr>
            <a:r>
              <a:rPr lang="tr-TR" sz="2400" dirty="0">
                <a:latin typeface="Calibri" panose="020F0502020204030204" pitchFamily="34" charset="0"/>
                <a:ea typeface="Calibri" panose="020F0502020204030204" pitchFamily="34" charset="0"/>
                <a:cs typeface="Times New Roman" panose="02020603050405020304" pitchFamily="18" charset="0"/>
              </a:rPr>
              <a:t>3. </a:t>
            </a:r>
            <a:r>
              <a:rPr lang="tr-TR" sz="2400" dirty="0" err="1">
                <a:latin typeface="Calibri" panose="020F0502020204030204" pitchFamily="34" charset="0"/>
                <a:ea typeface="Calibri" panose="020F0502020204030204" pitchFamily="34" charset="0"/>
                <a:cs typeface="Times New Roman" panose="02020603050405020304" pitchFamily="18" charset="0"/>
              </a:rPr>
              <a:t>Agonist</a:t>
            </a:r>
            <a:r>
              <a:rPr lang="tr-TR" sz="2400" dirty="0">
                <a:latin typeface="Calibri" panose="020F0502020204030204" pitchFamily="34" charset="0"/>
                <a:ea typeface="Calibri" panose="020F0502020204030204" pitchFamily="34" charset="0"/>
                <a:cs typeface="Times New Roman" panose="02020603050405020304" pitchFamily="18" charset="0"/>
              </a:rPr>
              <a:t>-Antagonist </a:t>
            </a:r>
            <a:r>
              <a:rPr lang="tr-TR" sz="2400" dirty="0" err="1" smtClean="0">
                <a:latin typeface="Calibri" panose="020F0502020204030204" pitchFamily="34" charset="0"/>
                <a:ea typeface="Calibri" panose="020F0502020204030204" pitchFamily="34" charset="0"/>
                <a:cs typeface="Times New Roman" panose="02020603050405020304" pitchFamily="18" charset="0"/>
              </a:rPr>
              <a:t>Opioidler</a:t>
            </a:r>
            <a:r>
              <a:rPr lang="tr-TR" sz="2400" dirty="0" smtClean="0">
                <a:latin typeface="Calibri" panose="020F0502020204030204" pitchFamily="34" charset="0"/>
                <a:ea typeface="Calibri" panose="020F0502020204030204" pitchFamily="34" charset="0"/>
                <a:cs typeface="Times New Roman" panose="02020603050405020304" pitchFamily="18" charset="0"/>
              </a:rPr>
              <a:t> </a:t>
            </a:r>
            <a:r>
              <a:rPr lang="tr-TR" sz="2400" dirty="0">
                <a:latin typeface="Calibri" panose="020F0502020204030204" pitchFamily="34" charset="0"/>
                <a:ea typeface="Calibri" panose="020F0502020204030204" pitchFamily="34" charset="0"/>
                <a:cs typeface="Times New Roman" panose="02020603050405020304" pitchFamily="18" charset="0"/>
              </a:rPr>
              <a:t>(Karma </a:t>
            </a:r>
            <a:r>
              <a:rPr lang="tr-TR" sz="2400" dirty="0" smtClean="0">
                <a:latin typeface="Calibri" panose="020F0502020204030204" pitchFamily="34" charset="0"/>
                <a:ea typeface="Calibri" panose="020F0502020204030204" pitchFamily="34" charset="0"/>
                <a:cs typeface="Times New Roman" panose="02020603050405020304" pitchFamily="18" charset="0"/>
              </a:rPr>
              <a:t>Etkili </a:t>
            </a:r>
            <a:r>
              <a:rPr lang="tr-TR" sz="2400" dirty="0" err="1">
                <a:latin typeface="Calibri" panose="020F0502020204030204" pitchFamily="34" charset="0"/>
                <a:ea typeface="Calibri" panose="020F0502020204030204" pitchFamily="34" charset="0"/>
                <a:cs typeface="Times New Roman" panose="02020603050405020304" pitchFamily="18" charset="0"/>
              </a:rPr>
              <a:t>O</a:t>
            </a:r>
            <a:r>
              <a:rPr lang="tr-TR" sz="2400" dirty="0" err="1" smtClean="0">
                <a:latin typeface="Calibri" panose="020F0502020204030204" pitchFamily="34" charset="0"/>
                <a:ea typeface="Calibri" panose="020F0502020204030204" pitchFamily="34" charset="0"/>
                <a:cs typeface="Times New Roman" panose="02020603050405020304" pitchFamily="18" charset="0"/>
              </a:rPr>
              <a:t>pioidler</a:t>
            </a:r>
            <a:r>
              <a:rPr lang="tr-TR" sz="2400" dirty="0" smtClean="0">
                <a:latin typeface="Calibri" panose="020F0502020204030204" pitchFamily="34" charset="0"/>
                <a:ea typeface="Calibri" panose="020F0502020204030204" pitchFamily="34" charset="0"/>
                <a:cs typeface="Times New Roman" panose="02020603050405020304" pitchFamily="18" charset="0"/>
              </a:rPr>
              <a:t>)</a:t>
            </a:r>
          </a:p>
          <a:p>
            <a:pPr marL="0" indent="0">
              <a:buNone/>
            </a:pPr>
            <a:endParaRPr lang="tr-TR" sz="2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tr-TR" sz="1600" dirty="0">
                <a:latin typeface="Calibri" panose="020F0502020204030204" pitchFamily="34" charset="0"/>
                <a:ea typeface="Calibri" panose="020F0502020204030204" pitchFamily="34" charset="0"/>
                <a:cs typeface="Times New Roman" panose="02020603050405020304" pitchFamily="18" charset="0"/>
              </a:rPr>
              <a:t>Bu gruptaki ilaçlar </a:t>
            </a:r>
            <a:r>
              <a:rPr lang="tr-TR" sz="1600" dirty="0" err="1">
                <a:latin typeface="Calibri" panose="020F0502020204030204" pitchFamily="34" charset="0"/>
                <a:ea typeface="Calibri" panose="020F0502020204030204" pitchFamily="34" charset="0"/>
                <a:cs typeface="Times New Roman" panose="02020603050405020304" pitchFamily="18" charset="0"/>
              </a:rPr>
              <a:t>opioid</a:t>
            </a:r>
            <a:r>
              <a:rPr lang="tr-TR" sz="1600" dirty="0">
                <a:latin typeface="Calibri" panose="020F0502020204030204" pitchFamily="34" charset="0"/>
                <a:ea typeface="Calibri" panose="020F0502020204030204" pitchFamily="34" charset="0"/>
                <a:cs typeface="Times New Roman" panose="02020603050405020304" pitchFamily="18" charset="0"/>
              </a:rPr>
              <a:t> reseptörleri üzerinde </a:t>
            </a:r>
            <a:r>
              <a:rPr lang="tr-TR" sz="1600" dirty="0" err="1">
                <a:latin typeface="Calibri" panose="020F0502020204030204" pitchFamily="34" charset="0"/>
                <a:ea typeface="Calibri" panose="020F0502020204030204" pitchFamily="34" charset="0"/>
                <a:cs typeface="Times New Roman" panose="02020603050405020304" pitchFamily="18" charset="0"/>
              </a:rPr>
              <a:t>parsiyel</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agonist</a:t>
            </a:r>
            <a:r>
              <a:rPr lang="tr-TR" sz="1600" dirty="0">
                <a:latin typeface="Calibri" panose="020F0502020204030204" pitchFamily="34" charset="0"/>
                <a:ea typeface="Calibri" panose="020F0502020204030204" pitchFamily="34" charset="0"/>
                <a:cs typeface="Times New Roman" panose="02020603050405020304" pitchFamily="18" charset="0"/>
              </a:rPr>
              <a:t> ve/veya bazılarında </a:t>
            </a:r>
            <a:r>
              <a:rPr lang="tr-TR" sz="1600" dirty="0" err="1">
                <a:latin typeface="Calibri" panose="020F0502020204030204" pitchFamily="34" charset="0"/>
                <a:ea typeface="Calibri" panose="020F0502020204030204" pitchFamily="34" charset="0"/>
                <a:cs typeface="Times New Roman" panose="02020603050405020304" pitchFamily="18" charset="0"/>
              </a:rPr>
              <a:t>agonist</a:t>
            </a:r>
            <a:r>
              <a:rPr lang="tr-TR" sz="1600" dirty="0">
                <a:latin typeface="Calibri" panose="020F0502020204030204" pitchFamily="34" charset="0"/>
                <a:ea typeface="Calibri" panose="020F0502020204030204" pitchFamily="34" charset="0"/>
                <a:cs typeface="Times New Roman" panose="02020603050405020304" pitchFamily="18" charset="0"/>
              </a:rPr>
              <a:t>, diğerlerinde antagonist etkinlik gösteren ilaçlardır. Örneğin bu gruptan analjezik olarak ilk kullanılan ilaç </a:t>
            </a:r>
            <a:r>
              <a:rPr lang="tr-TR" sz="1600" dirty="0" err="1">
                <a:latin typeface="Calibri" panose="020F0502020204030204" pitchFamily="34" charset="0"/>
                <a:ea typeface="Calibri" panose="020F0502020204030204" pitchFamily="34" charset="0"/>
                <a:cs typeface="Times New Roman" panose="02020603050405020304" pitchFamily="18" charset="0"/>
              </a:rPr>
              <a:t>pentazosin</a:t>
            </a:r>
            <a:r>
              <a:rPr lang="tr-TR" sz="1600" dirty="0">
                <a:latin typeface="Calibri" panose="020F0502020204030204" pitchFamily="34" charset="0"/>
                <a:ea typeface="Calibri" panose="020F0502020204030204" pitchFamily="34" charset="0"/>
                <a:cs typeface="Times New Roman" panose="02020603050405020304" pitchFamily="18" charset="0"/>
              </a:rPr>
              <a:t> özellikle </a:t>
            </a:r>
            <a:r>
              <a:rPr lang="tr-TR" sz="1600" dirty="0" err="1">
                <a:latin typeface="Calibri" panose="020F0502020204030204" pitchFamily="34" charset="0"/>
                <a:ea typeface="Calibri" panose="020F0502020204030204" pitchFamily="34" charset="0"/>
                <a:cs typeface="Times New Roman" panose="02020603050405020304" pitchFamily="18" charset="0"/>
              </a:rPr>
              <a:t>kappa</a:t>
            </a:r>
            <a:r>
              <a:rPr lang="tr-TR" sz="1600" dirty="0">
                <a:latin typeface="Calibri" panose="020F0502020204030204" pitchFamily="34" charset="0"/>
                <a:ea typeface="Calibri" panose="020F0502020204030204" pitchFamily="34" charset="0"/>
                <a:cs typeface="Times New Roman" panose="02020603050405020304" pitchFamily="18" charset="0"/>
              </a:rPr>
              <a:t> reseptörler üzerinde belirgin derecede </a:t>
            </a:r>
            <a:r>
              <a:rPr lang="tr-TR" sz="1600" dirty="0" err="1">
                <a:latin typeface="Calibri" panose="020F0502020204030204" pitchFamily="34" charset="0"/>
                <a:ea typeface="Calibri" panose="020F0502020204030204" pitchFamily="34" charset="0"/>
                <a:cs typeface="Times New Roman" panose="02020603050405020304" pitchFamily="18" charset="0"/>
              </a:rPr>
              <a:t>parsiyel</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agonist</a:t>
            </a:r>
            <a:r>
              <a:rPr lang="tr-TR" sz="1600" dirty="0">
                <a:latin typeface="Calibri" panose="020F0502020204030204" pitchFamily="34" charset="0"/>
                <a:ea typeface="Calibri" panose="020F0502020204030204" pitchFamily="34" charset="0"/>
                <a:cs typeface="Times New Roman" panose="02020603050405020304" pitchFamily="18" charset="0"/>
              </a:rPr>
              <a:t> etki yapar. Geliştirilmelerinin altında yatan temel neden, tolerans ve bağımlılık yapma potansiyeli ile istenmeyen etkileri olmayan veya minimum derecede olan ilaç bulunmasının sağlayacağı yarardır. Halen tıpta kullanılanları </a:t>
            </a:r>
            <a:r>
              <a:rPr lang="tr-TR" sz="1600" dirty="0" err="1">
                <a:latin typeface="Calibri" panose="020F0502020204030204" pitchFamily="34" charset="0"/>
                <a:ea typeface="Calibri" panose="020F0502020204030204" pitchFamily="34" charset="0"/>
                <a:cs typeface="Times New Roman" panose="02020603050405020304" pitchFamily="18" charset="0"/>
              </a:rPr>
              <a:t>pentazosin</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butarfanol</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nalbufin</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tramadol</a:t>
            </a:r>
            <a:r>
              <a:rPr lang="tr-TR" sz="1600" dirty="0">
                <a:latin typeface="Calibri" panose="020F0502020204030204" pitchFamily="34" charset="0"/>
                <a:ea typeface="Calibri" panose="020F0502020204030204" pitchFamily="34" charset="0"/>
                <a:cs typeface="Times New Roman" panose="02020603050405020304" pitchFamily="18" charset="0"/>
              </a:rPr>
              <a:t> ve </a:t>
            </a:r>
            <a:r>
              <a:rPr lang="tr-TR" sz="1600" dirty="0" err="1">
                <a:latin typeface="Calibri" panose="020F0502020204030204" pitchFamily="34" charset="0"/>
                <a:ea typeface="Calibri" panose="020F0502020204030204" pitchFamily="34" charset="0"/>
                <a:cs typeface="Times New Roman" panose="02020603050405020304" pitchFamily="18" charset="0"/>
              </a:rPr>
              <a:t>buprenorfin’dir</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err="1">
                <a:latin typeface="Calibri" panose="020F0502020204030204" pitchFamily="34" charset="0"/>
                <a:ea typeface="Calibri" panose="020F0502020204030204" pitchFamily="34" charset="0"/>
                <a:cs typeface="Times New Roman" panose="02020603050405020304" pitchFamily="18" charset="0"/>
              </a:rPr>
              <a:t>Tramadol</a:t>
            </a:r>
            <a:r>
              <a:rPr lang="tr-TR" sz="1600" dirty="0">
                <a:latin typeface="Calibri" panose="020F0502020204030204" pitchFamily="34" charset="0"/>
                <a:ea typeface="Calibri" panose="020F0502020204030204" pitchFamily="34" charset="0"/>
                <a:cs typeface="Times New Roman" panose="02020603050405020304" pitchFamily="18" charset="0"/>
              </a:rPr>
              <a:t> dışında diğerleri halen Türkiye’de pazarlanmamıştır. </a:t>
            </a:r>
          </a:p>
          <a:p>
            <a:pPr marL="0" indent="0">
              <a:buNone/>
            </a:pPr>
            <a:endParaRPr lang="tr-TR" dirty="0"/>
          </a:p>
        </p:txBody>
      </p:sp>
    </p:spTree>
    <p:extLst>
      <p:ext uri="{BB962C8B-B14F-4D97-AF65-F5344CB8AC3E}">
        <p14:creationId xmlns:p14="http://schemas.microsoft.com/office/powerpoint/2010/main" val="196114402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9000" y="2252345"/>
            <a:ext cx="10515600" cy="2533015"/>
          </a:xfrm>
        </p:spPr>
        <p:txBody>
          <a:bodyPr>
            <a:normAutofit/>
          </a:bodyPr>
          <a:lstStyle/>
          <a:p>
            <a:pPr marL="0" indent="0">
              <a:lnSpc>
                <a:spcPct val="107000"/>
              </a:lnSpc>
              <a:spcAft>
                <a:spcPts val="800"/>
              </a:spcAft>
              <a:buNone/>
            </a:pPr>
            <a:r>
              <a:rPr lang="tr-TR" sz="2400" dirty="0" smtClean="0">
                <a:latin typeface="Calibri" panose="020F0502020204030204" pitchFamily="34" charset="0"/>
                <a:ea typeface="Calibri" panose="020F0502020204030204" pitchFamily="34" charset="0"/>
                <a:cs typeface="Times New Roman" panose="02020603050405020304" pitchFamily="18" charset="0"/>
              </a:rPr>
              <a:t>4. Antagonistler</a:t>
            </a:r>
          </a:p>
          <a:p>
            <a:pPr marL="0" indent="0">
              <a:lnSpc>
                <a:spcPct val="107000"/>
              </a:lnSpc>
              <a:spcAft>
                <a:spcPts val="800"/>
              </a:spcAft>
              <a:buNone/>
            </a:pPr>
            <a:r>
              <a:rPr lang="tr-TR" sz="1600" dirty="0" err="1">
                <a:latin typeface="Calibri" panose="020F0502020204030204" pitchFamily="34" charset="0"/>
                <a:ea typeface="Calibri" panose="020F0502020204030204" pitchFamily="34" charset="0"/>
                <a:cs typeface="Times New Roman" panose="02020603050405020304" pitchFamily="18" charset="0"/>
              </a:rPr>
              <a:t>Opioid</a:t>
            </a:r>
            <a:r>
              <a:rPr lang="tr-TR" sz="1600" dirty="0">
                <a:latin typeface="Calibri" panose="020F0502020204030204" pitchFamily="34" charset="0"/>
                <a:ea typeface="Calibri" panose="020F0502020204030204" pitchFamily="34" charset="0"/>
                <a:cs typeface="Times New Roman" panose="02020603050405020304" pitchFamily="18" charset="0"/>
              </a:rPr>
              <a:t> antagonistler reseptörlere çok güçlü olarak bağlanırlar fakat bu reseptörle aracılı yanıtları oluşturmazlar. </a:t>
            </a:r>
            <a:r>
              <a:rPr lang="tr-TR" sz="1600" dirty="0" err="1">
                <a:latin typeface="Calibri" panose="020F0502020204030204" pitchFamily="34" charset="0"/>
                <a:ea typeface="Calibri" panose="020F0502020204030204" pitchFamily="34" charset="0"/>
                <a:cs typeface="Times New Roman" panose="02020603050405020304" pitchFamily="18" charset="0"/>
              </a:rPr>
              <a:t>Opioid</a:t>
            </a:r>
            <a:r>
              <a:rPr lang="tr-TR" sz="1600" dirty="0">
                <a:latin typeface="Calibri" panose="020F0502020204030204" pitchFamily="34" charset="0"/>
                <a:ea typeface="Calibri" panose="020F0502020204030204" pitchFamily="34" charset="0"/>
                <a:cs typeface="Times New Roman" panose="02020603050405020304" pitchFamily="18" charset="0"/>
              </a:rPr>
              <a:t> antagonistlerinin uygulanması normal kişilerde belirgin etkilere yol açmaz. Ancak </a:t>
            </a:r>
            <a:r>
              <a:rPr lang="tr-TR" sz="1600" dirty="0" err="1">
                <a:latin typeface="Calibri" panose="020F0502020204030204" pitchFamily="34" charset="0"/>
                <a:ea typeface="Calibri" panose="020F0502020204030204" pitchFamily="34" charset="0"/>
                <a:cs typeface="Times New Roman" panose="02020603050405020304" pitchFamily="18" charset="0"/>
              </a:rPr>
              <a:t>opioid</a:t>
            </a:r>
            <a:r>
              <a:rPr lang="tr-TR" sz="1600" dirty="0">
                <a:latin typeface="Calibri" panose="020F0502020204030204" pitchFamily="34" charset="0"/>
                <a:ea typeface="Calibri" panose="020F0502020204030204" pitchFamily="34" charset="0"/>
                <a:cs typeface="Times New Roman" panose="02020603050405020304" pitchFamily="18" charset="0"/>
              </a:rPr>
              <a:t> bağımlılarına verildiklerinde, örneğin eroin gibi </a:t>
            </a:r>
            <a:r>
              <a:rPr lang="tr-TR" sz="1600" dirty="0" err="1">
                <a:latin typeface="Calibri" panose="020F0502020204030204" pitchFamily="34" charset="0"/>
                <a:ea typeface="Calibri" panose="020F0502020204030204" pitchFamily="34" charset="0"/>
                <a:cs typeface="Times New Roman" panose="02020603050405020304" pitchFamily="18" charset="0"/>
              </a:rPr>
              <a:t>agonistlerin</a:t>
            </a:r>
            <a:r>
              <a:rPr lang="tr-TR" sz="1600" dirty="0">
                <a:latin typeface="Calibri" panose="020F0502020204030204" pitchFamily="34" charset="0"/>
                <a:ea typeface="Calibri" panose="020F0502020204030204" pitchFamily="34" charset="0"/>
                <a:cs typeface="Times New Roman" panose="02020603050405020304" pitchFamily="18" charset="0"/>
              </a:rPr>
              <a:t> etkilerini hızla ortadan kaldırırlar ve yoksunluk belirtilerine neden olurlar. </a:t>
            </a:r>
          </a:p>
          <a:p>
            <a:pPr marL="0" indent="0">
              <a:lnSpc>
                <a:spcPct val="107000"/>
              </a:lnSpc>
              <a:spcAft>
                <a:spcPts val="800"/>
              </a:spcAft>
              <a:buNone/>
            </a:pPr>
            <a:endParaRPr lang="tr-TR"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439970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430245147"/>
              </p:ext>
            </p:extLst>
          </p:nvPr>
        </p:nvGraphicFramePr>
        <p:xfrm>
          <a:off x="1799125" y="1322036"/>
          <a:ext cx="8219440" cy="4052607"/>
        </p:xfrm>
        <a:graphic>
          <a:graphicData uri="http://schemas.openxmlformats.org/drawingml/2006/table">
            <a:tbl>
              <a:tblPr>
                <a:tableStyleId>{5C22544A-7EE6-4342-B048-85BDC9FD1C3A}</a:tableStyleId>
              </a:tblPr>
              <a:tblGrid>
                <a:gridCol w="2054860">
                  <a:extLst>
                    <a:ext uri="{9D8B030D-6E8A-4147-A177-3AD203B41FA5}">
                      <a16:colId xmlns:a16="http://schemas.microsoft.com/office/drawing/2014/main" xmlns="" val="4178312038"/>
                    </a:ext>
                  </a:extLst>
                </a:gridCol>
                <a:gridCol w="2054860">
                  <a:extLst>
                    <a:ext uri="{9D8B030D-6E8A-4147-A177-3AD203B41FA5}">
                      <a16:colId xmlns:a16="http://schemas.microsoft.com/office/drawing/2014/main" xmlns="" val="2506240261"/>
                    </a:ext>
                  </a:extLst>
                </a:gridCol>
                <a:gridCol w="2054860">
                  <a:extLst>
                    <a:ext uri="{9D8B030D-6E8A-4147-A177-3AD203B41FA5}">
                      <a16:colId xmlns:a16="http://schemas.microsoft.com/office/drawing/2014/main" xmlns="" val="3460617581"/>
                    </a:ext>
                  </a:extLst>
                </a:gridCol>
                <a:gridCol w="2054860">
                  <a:extLst>
                    <a:ext uri="{9D8B030D-6E8A-4147-A177-3AD203B41FA5}">
                      <a16:colId xmlns:a16="http://schemas.microsoft.com/office/drawing/2014/main" xmlns="" val="2812990992"/>
                    </a:ext>
                  </a:extLst>
                </a:gridCol>
              </a:tblGrid>
              <a:tr h="798177">
                <a:tc>
                  <a:txBody>
                    <a:bodyPr/>
                    <a:lstStyle/>
                    <a:p>
                      <a:pPr>
                        <a:lnSpc>
                          <a:spcPct val="107000"/>
                        </a:lnSpc>
                        <a:spcAft>
                          <a:spcPts val="800"/>
                        </a:spcAft>
                      </a:pPr>
                      <a:r>
                        <a:rPr lang="tr-TR" sz="1000" dirty="0">
                          <a:effectLst/>
                        </a:rPr>
                        <a:t>İlaç</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000">
                          <a:effectLst/>
                        </a:rPr>
                        <a:t>Doz (mg)</a:t>
                      </a:r>
                      <a:endParaRPr lang="tr-TR" sz="1100">
                        <a:effectLst/>
                      </a:endParaRPr>
                    </a:p>
                    <a:p>
                      <a:pPr>
                        <a:lnSpc>
                          <a:spcPct val="107000"/>
                        </a:lnSpc>
                        <a:spcAft>
                          <a:spcPts val="800"/>
                        </a:spcAft>
                      </a:pPr>
                      <a:r>
                        <a:rPr lang="tr-TR" sz="1000">
                          <a:effectLst/>
                        </a:rPr>
                        <a:t>s.k. / i.m.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000">
                          <a:effectLst/>
                        </a:rPr>
                        <a:t>Doz (mg)</a:t>
                      </a:r>
                      <a:endParaRPr lang="tr-TR" sz="1100">
                        <a:effectLst/>
                      </a:endParaRPr>
                    </a:p>
                    <a:p>
                      <a:pPr>
                        <a:lnSpc>
                          <a:spcPct val="107000"/>
                        </a:lnSpc>
                        <a:spcAft>
                          <a:spcPts val="800"/>
                        </a:spcAft>
                      </a:pPr>
                      <a:r>
                        <a:rPr lang="tr-TR" sz="1000">
                          <a:effectLst/>
                        </a:rPr>
                        <a:t>Oral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000">
                          <a:effectLst/>
                        </a:rPr>
                        <a:t>Devam süresi</a:t>
                      </a:r>
                      <a:endParaRPr lang="tr-TR" sz="1100">
                        <a:effectLst/>
                      </a:endParaRPr>
                    </a:p>
                    <a:p>
                      <a:pPr>
                        <a:lnSpc>
                          <a:spcPct val="107000"/>
                        </a:lnSpc>
                        <a:spcAft>
                          <a:spcPts val="800"/>
                        </a:spcAft>
                      </a:pPr>
                      <a:r>
                        <a:rPr lang="tr-TR" sz="1000">
                          <a:effectLst/>
                        </a:rPr>
                        <a:t>(saat)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2995086793"/>
                  </a:ext>
                </a:extLst>
              </a:tr>
              <a:tr h="325443">
                <a:tc>
                  <a:txBody>
                    <a:bodyPr/>
                    <a:lstStyle/>
                    <a:p>
                      <a:pPr>
                        <a:lnSpc>
                          <a:spcPct val="107000"/>
                        </a:lnSpc>
                        <a:spcAft>
                          <a:spcPts val="800"/>
                        </a:spcAft>
                      </a:pPr>
                      <a:r>
                        <a:rPr lang="tr-TR" sz="1100">
                          <a:effectLst/>
                        </a:rPr>
                        <a:t>Morfin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10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30 – 60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dirty="0">
                          <a:effectLst/>
                        </a:rPr>
                        <a:t>4-5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850186106"/>
                  </a:ext>
                </a:extLst>
              </a:tr>
              <a:tr h="325443">
                <a:tc>
                  <a:txBody>
                    <a:bodyPr/>
                    <a:lstStyle/>
                    <a:p>
                      <a:pPr>
                        <a:lnSpc>
                          <a:spcPct val="107000"/>
                        </a:lnSpc>
                        <a:spcAft>
                          <a:spcPts val="800"/>
                        </a:spcAft>
                      </a:pPr>
                      <a:r>
                        <a:rPr lang="tr-TR" sz="1100">
                          <a:effectLst/>
                        </a:rPr>
                        <a:t>Hidromorfin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1.5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dirty="0">
                          <a:effectLst/>
                        </a:rPr>
                        <a:t> 7.5</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4-5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320771482"/>
                  </a:ext>
                </a:extLst>
              </a:tr>
              <a:tr h="325443">
                <a:tc>
                  <a:txBody>
                    <a:bodyPr/>
                    <a:lstStyle/>
                    <a:p>
                      <a:pPr>
                        <a:lnSpc>
                          <a:spcPct val="107000"/>
                        </a:lnSpc>
                        <a:spcAft>
                          <a:spcPts val="800"/>
                        </a:spcAft>
                      </a:pPr>
                      <a:r>
                        <a:rPr lang="tr-TR" sz="1100">
                          <a:effectLst/>
                        </a:rPr>
                        <a:t>Oksimorfin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1.0 – 1.5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6</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4-5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4107977044"/>
                  </a:ext>
                </a:extLst>
              </a:tr>
              <a:tr h="325443">
                <a:tc>
                  <a:txBody>
                    <a:bodyPr/>
                    <a:lstStyle/>
                    <a:p>
                      <a:pPr>
                        <a:lnSpc>
                          <a:spcPct val="107000"/>
                        </a:lnSpc>
                        <a:spcAft>
                          <a:spcPts val="800"/>
                        </a:spcAft>
                      </a:pPr>
                      <a:r>
                        <a:rPr lang="tr-TR" sz="1100">
                          <a:effectLst/>
                        </a:rPr>
                        <a:t>Kodein fosfat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120 (30-60)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dirty="0">
                          <a:effectLst/>
                        </a:rPr>
                        <a:t>200 (30-60)</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4-6</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928232148"/>
                  </a:ext>
                </a:extLst>
              </a:tr>
              <a:tr h="325443">
                <a:tc>
                  <a:txBody>
                    <a:bodyPr/>
                    <a:lstStyle/>
                    <a:p>
                      <a:pPr>
                        <a:lnSpc>
                          <a:spcPct val="107000"/>
                        </a:lnSpc>
                        <a:spcAft>
                          <a:spcPts val="800"/>
                        </a:spcAft>
                      </a:pPr>
                      <a:r>
                        <a:rPr lang="tr-TR" sz="1100">
                          <a:effectLst/>
                        </a:rPr>
                        <a:t>Hidrokodon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_</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5 – 10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4-8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3075156075"/>
                  </a:ext>
                </a:extLst>
              </a:tr>
              <a:tr h="325443">
                <a:tc>
                  <a:txBody>
                    <a:bodyPr/>
                    <a:lstStyle/>
                    <a:p>
                      <a:pPr>
                        <a:lnSpc>
                          <a:spcPct val="107000"/>
                        </a:lnSpc>
                        <a:spcAft>
                          <a:spcPts val="800"/>
                        </a:spcAft>
                      </a:pPr>
                      <a:r>
                        <a:rPr lang="tr-TR" sz="1100">
                          <a:effectLst/>
                        </a:rPr>
                        <a:t>Dihidrokodeinon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60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_</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4-5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2323216686"/>
                  </a:ext>
                </a:extLst>
              </a:tr>
              <a:tr h="325443">
                <a:tc>
                  <a:txBody>
                    <a:bodyPr/>
                    <a:lstStyle/>
                    <a:p>
                      <a:pPr>
                        <a:lnSpc>
                          <a:spcPct val="107000"/>
                        </a:lnSpc>
                        <a:spcAft>
                          <a:spcPts val="800"/>
                        </a:spcAft>
                      </a:pPr>
                      <a:r>
                        <a:rPr lang="tr-TR" sz="1100">
                          <a:effectLst/>
                        </a:rPr>
                        <a:t>Oksikodon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15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30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4-5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3659112623"/>
                  </a:ext>
                </a:extLst>
              </a:tr>
              <a:tr h="325443">
                <a:tc>
                  <a:txBody>
                    <a:bodyPr/>
                    <a:lstStyle/>
                    <a:p>
                      <a:pPr>
                        <a:lnSpc>
                          <a:spcPct val="107000"/>
                        </a:lnSpc>
                        <a:spcAft>
                          <a:spcPts val="800"/>
                        </a:spcAft>
                      </a:pPr>
                      <a:r>
                        <a:rPr lang="tr-TR" sz="1100">
                          <a:effectLst/>
                        </a:rPr>
                        <a:t>Levorfanol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2</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4</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4-5</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55491372"/>
                  </a:ext>
                </a:extLst>
              </a:tr>
              <a:tr h="325443">
                <a:tc>
                  <a:txBody>
                    <a:bodyPr/>
                    <a:lstStyle/>
                    <a:p>
                      <a:pPr>
                        <a:lnSpc>
                          <a:spcPct val="107000"/>
                        </a:lnSpc>
                        <a:spcAft>
                          <a:spcPts val="800"/>
                        </a:spcAft>
                      </a:pPr>
                      <a:r>
                        <a:rPr lang="tr-TR" sz="1100">
                          <a:effectLst/>
                        </a:rPr>
                        <a:t>Metadon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10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15 – 20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6-8</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1743261911"/>
                  </a:ext>
                </a:extLst>
              </a:tr>
              <a:tr h="325443">
                <a:tc>
                  <a:txBody>
                    <a:bodyPr/>
                    <a:lstStyle/>
                    <a:p>
                      <a:pPr>
                        <a:lnSpc>
                          <a:spcPct val="107000"/>
                        </a:lnSpc>
                        <a:spcAft>
                          <a:spcPts val="800"/>
                        </a:spcAft>
                      </a:pPr>
                      <a:r>
                        <a:rPr lang="tr-TR" sz="1100">
                          <a:effectLst/>
                        </a:rPr>
                        <a:t>Meperidin (petidin)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100 (75-100 i.m.)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a:effectLst/>
                        </a:rPr>
                        <a:t>300-400 (50-150)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spcAft>
                          <a:spcPts val="800"/>
                        </a:spcAft>
                      </a:pPr>
                      <a:r>
                        <a:rPr lang="tr-TR" sz="1100" dirty="0">
                          <a:effectLst/>
                        </a:rPr>
                        <a:t>3-5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xmlns="" val="905135607"/>
                  </a:ext>
                </a:extLst>
              </a:tr>
            </a:tbl>
          </a:graphicData>
        </a:graphic>
      </p:graphicFrame>
      <p:sp>
        <p:nvSpPr>
          <p:cNvPr id="3" name="Rectangle 1"/>
          <p:cNvSpPr>
            <a:spLocks noChangeArrowheads="1"/>
          </p:cNvSpPr>
          <p:nvPr/>
        </p:nvSpPr>
        <p:spPr bwMode="auto">
          <a:xfrm>
            <a:off x="1665837" y="5447038"/>
            <a:ext cx="8586005"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Morfin dışındaki ilaçlar genellikle belirtilen dozlardan daha düşük dozda kullanılırlar. Sık kullanılan 2 ilacın olağan dozu parantez içinde </a:t>
            </a:r>
            <a:r>
              <a:rPr kumimoji="0" lang="tr-TR" altLang="tr-TR" sz="1100" b="0" i="1"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göserilmiştir</a:t>
            </a:r>
            <a:r>
              <a:rPr kumimoji="0" lang="tr-TR" altLang="tr-TR" sz="11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
        <p:nvSpPr>
          <p:cNvPr id="4" name="İçerik Yer Tutucusu 2"/>
          <p:cNvSpPr txBox="1">
            <a:spLocks/>
          </p:cNvSpPr>
          <p:nvPr/>
        </p:nvSpPr>
        <p:spPr>
          <a:xfrm>
            <a:off x="1665837" y="861661"/>
            <a:ext cx="9052560" cy="4603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 typeface="Arial" panose="020B0604020202020204" pitchFamily="34" charset="0"/>
              <a:buNone/>
            </a:pPr>
            <a:r>
              <a:rPr lang="tr-TR" altLang="tr-TR" sz="16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Çeşitli </a:t>
            </a:r>
            <a:r>
              <a:rPr lang="tr-TR" altLang="tr-TR" sz="1600" b="1" dirty="0" err="1" smtClean="0">
                <a:solidFill>
                  <a:prstClr val="black"/>
                </a:solidFill>
                <a:latin typeface="Calibri" panose="020F0502020204030204" pitchFamily="34" charset="0"/>
                <a:ea typeface="Calibri" panose="020F0502020204030204" pitchFamily="34" charset="0"/>
                <a:cs typeface="Times New Roman" panose="02020603050405020304" pitchFamily="18" charset="0"/>
              </a:rPr>
              <a:t>opioid</a:t>
            </a:r>
            <a:r>
              <a:rPr lang="tr-TR" altLang="tr-TR" sz="16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analjeziklerin ortalama morfin eşdeğeri dozları  ve etkilerinin yaklaşık devan süreleri</a:t>
            </a:r>
            <a:endParaRPr lang="tr-TR" altLang="tr-TR" sz="1600" dirty="0" smtClean="0">
              <a:solidFill>
                <a:prstClr val="black"/>
              </a:solidFill>
            </a:endParaRPr>
          </a:p>
          <a:p>
            <a:endParaRPr lang="tr-TR" dirty="0"/>
          </a:p>
        </p:txBody>
      </p:sp>
    </p:spTree>
    <p:extLst>
      <p:ext uri="{BB962C8B-B14F-4D97-AF65-F5344CB8AC3E}">
        <p14:creationId xmlns:p14="http://schemas.microsoft.com/office/powerpoint/2010/main" val="41630099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04818813"/>
              </p:ext>
            </p:extLst>
          </p:nvPr>
        </p:nvGraphicFramePr>
        <p:xfrm>
          <a:off x="0" y="-2"/>
          <a:ext cx="12192000" cy="6858001"/>
        </p:xfrm>
        <a:graphic>
          <a:graphicData uri="http://schemas.openxmlformats.org/drawingml/2006/table">
            <a:tbl>
              <a:tblPr firstRow="1" bandRow="1">
                <a:tableStyleId>{9D7B26C5-4107-4FEC-AEDC-1716B250A1EF}</a:tableStyleId>
              </a:tblPr>
              <a:tblGrid>
                <a:gridCol w="2133600">
                  <a:extLst>
                    <a:ext uri="{9D8B030D-6E8A-4147-A177-3AD203B41FA5}">
                      <a16:colId xmlns:a16="http://schemas.microsoft.com/office/drawing/2014/main" xmlns="" val="20000"/>
                    </a:ext>
                  </a:extLst>
                </a:gridCol>
                <a:gridCol w="2623127">
                  <a:extLst>
                    <a:ext uri="{9D8B030D-6E8A-4147-A177-3AD203B41FA5}">
                      <a16:colId xmlns:a16="http://schemas.microsoft.com/office/drawing/2014/main" xmlns="" val="20001"/>
                    </a:ext>
                  </a:extLst>
                </a:gridCol>
                <a:gridCol w="2558473">
                  <a:extLst>
                    <a:ext uri="{9D8B030D-6E8A-4147-A177-3AD203B41FA5}">
                      <a16:colId xmlns:a16="http://schemas.microsoft.com/office/drawing/2014/main" xmlns="" val="20002"/>
                    </a:ext>
                  </a:extLst>
                </a:gridCol>
                <a:gridCol w="2444374">
                  <a:extLst>
                    <a:ext uri="{9D8B030D-6E8A-4147-A177-3AD203B41FA5}">
                      <a16:colId xmlns:a16="http://schemas.microsoft.com/office/drawing/2014/main" xmlns="" val="20003"/>
                    </a:ext>
                  </a:extLst>
                </a:gridCol>
                <a:gridCol w="2432426">
                  <a:extLst>
                    <a:ext uri="{9D8B030D-6E8A-4147-A177-3AD203B41FA5}">
                      <a16:colId xmlns:a16="http://schemas.microsoft.com/office/drawing/2014/main" xmlns="" val="20004"/>
                    </a:ext>
                  </a:extLst>
                </a:gridCol>
              </a:tblGrid>
              <a:tr h="388376">
                <a:tc>
                  <a:txBody>
                    <a:bodyPr/>
                    <a:lstStyle/>
                    <a:p>
                      <a:r>
                        <a:rPr lang="tr-TR" dirty="0" smtClean="0"/>
                        <a:t>İlaç</a:t>
                      </a:r>
                      <a:r>
                        <a:rPr lang="tr-TR" baseline="0" dirty="0" smtClean="0"/>
                        <a:t> Adı</a:t>
                      </a:r>
                      <a:endParaRPr lang="tr-TR" dirty="0"/>
                    </a:p>
                  </a:txBody>
                  <a:tcPr/>
                </a:tc>
                <a:tc>
                  <a:txBody>
                    <a:bodyPr/>
                    <a:lstStyle/>
                    <a:p>
                      <a:r>
                        <a:rPr lang="tr-TR" dirty="0" err="1" smtClean="0"/>
                        <a:t>Endikasyonları</a:t>
                      </a:r>
                      <a:endParaRPr lang="tr-TR" dirty="0"/>
                    </a:p>
                  </a:txBody>
                  <a:tcPr/>
                </a:tc>
                <a:tc>
                  <a:txBody>
                    <a:bodyPr/>
                    <a:lstStyle/>
                    <a:p>
                      <a:r>
                        <a:rPr lang="tr-TR" dirty="0" err="1" smtClean="0"/>
                        <a:t>Kontrendikasyonları</a:t>
                      </a:r>
                      <a:endParaRPr lang="tr-TR" dirty="0"/>
                    </a:p>
                  </a:txBody>
                  <a:tcPr/>
                </a:tc>
                <a:tc>
                  <a:txBody>
                    <a:bodyPr/>
                    <a:lstStyle/>
                    <a:p>
                      <a:r>
                        <a:rPr lang="tr-TR" dirty="0" smtClean="0"/>
                        <a:t>Verilişi</a:t>
                      </a:r>
                      <a:endParaRPr lang="tr-TR" dirty="0"/>
                    </a:p>
                  </a:txBody>
                  <a:tcPr/>
                </a:tc>
                <a:tc>
                  <a:txBody>
                    <a:bodyPr/>
                    <a:lstStyle/>
                    <a:p>
                      <a:r>
                        <a:rPr lang="tr-TR" dirty="0" smtClean="0"/>
                        <a:t>Yan Etkisi</a:t>
                      </a:r>
                      <a:endParaRPr lang="tr-TR" dirty="0"/>
                    </a:p>
                  </a:txBody>
                  <a:tcPr/>
                </a:tc>
                <a:extLst>
                  <a:ext uri="{0D108BD9-81ED-4DB2-BD59-A6C34878D82A}">
                    <a16:rowId xmlns:a16="http://schemas.microsoft.com/office/drawing/2014/main" xmlns="" val="10000"/>
                  </a:ext>
                </a:extLst>
              </a:tr>
              <a:tr h="6469625">
                <a:tc>
                  <a:txBody>
                    <a:bodyPr/>
                    <a:lstStyle/>
                    <a:p>
                      <a:r>
                        <a:rPr lang="tr-TR" sz="1600" dirty="0" smtClean="0"/>
                        <a:t>Morfin</a:t>
                      </a:r>
                      <a:endParaRPr lang="tr-TR" sz="1600" dirty="0"/>
                    </a:p>
                  </a:txBody>
                  <a:tcPr/>
                </a:tc>
                <a:tc>
                  <a:txBody>
                    <a:bodyPr/>
                    <a:lstStyle/>
                    <a:p>
                      <a:r>
                        <a:rPr lang="tr-TR" sz="1600" dirty="0" err="1" smtClean="0"/>
                        <a:t>İntravenöz</a:t>
                      </a:r>
                      <a:r>
                        <a:rPr lang="tr-TR" sz="1600" dirty="0" smtClean="0"/>
                        <a:t>, </a:t>
                      </a:r>
                      <a:r>
                        <a:rPr lang="tr-TR" sz="1600" dirty="0" err="1" smtClean="0"/>
                        <a:t>Epidural</a:t>
                      </a:r>
                      <a:r>
                        <a:rPr lang="tr-TR" sz="1600" dirty="0" smtClean="0"/>
                        <a:t>, </a:t>
                      </a:r>
                      <a:r>
                        <a:rPr lang="tr-TR" sz="1600" dirty="0" err="1" smtClean="0"/>
                        <a:t>İntratekal</a:t>
                      </a:r>
                      <a:r>
                        <a:rPr lang="tr-TR" sz="1600" dirty="0" smtClean="0"/>
                        <a:t> kullanıma uygun </a:t>
                      </a:r>
                      <a:r>
                        <a:rPr lang="tr-TR" sz="1600" dirty="0" err="1" smtClean="0"/>
                        <a:t>sistemil</a:t>
                      </a:r>
                      <a:r>
                        <a:rPr lang="tr-TR" sz="1600" dirty="0" smtClean="0"/>
                        <a:t> narkotik bir </a:t>
                      </a:r>
                      <a:r>
                        <a:rPr lang="tr-TR" sz="1600" dirty="0" err="1" smtClean="0"/>
                        <a:t>analjeziktir.Non</a:t>
                      </a:r>
                      <a:r>
                        <a:rPr lang="tr-TR" sz="1600" dirty="0" smtClean="0"/>
                        <a:t>-narkotik analjeziklere cevap vermeyen ağrılar </a:t>
                      </a:r>
                      <a:r>
                        <a:rPr lang="tr-TR" sz="1600" dirty="0" err="1" smtClean="0"/>
                        <a:t>içiin</a:t>
                      </a:r>
                      <a:r>
                        <a:rPr lang="tr-TR" sz="1600" dirty="0" smtClean="0"/>
                        <a:t> kullanılır. </a:t>
                      </a:r>
                      <a:r>
                        <a:rPr lang="tr-TR" sz="1600" dirty="0" err="1" smtClean="0"/>
                        <a:t>İntratekal</a:t>
                      </a:r>
                      <a:r>
                        <a:rPr lang="tr-TR" sz="1600" dirty="0" smtClean="0"/>
                        <a:t> veya </a:t>
                      </a:r>
                      <a:r>
                        <a:rPr lang="tr-TR" sz="1600" dirty="0" err="1" smtClean="0"/>
                        <a:t>Epidural</a:t>
                      </a:r>
                      <a:r>
                        <a:rPr lang="tr-TR" sz="1600" dirty="0" smtClean="0"/>
                        <a:t> yolları uzun etki gösterdiğinden tercih edilmelidir.</a:t>
                      </a:r>
                      <a:endParaRPr lang="tr-TR" sz="1600" dirty="0"/>
                    </a:p>
                  </a:txBody>
                  <a:tcPr/>
                </a:tc>
                <a:tc>
                  <a:txBody>
                    <a:bodyPr/>
                    <a:lstStyle/>
                    <a:p>
                      <a:r>
                        <a:rPr lang="tr-TR" sz="1600" dirty="0" smtClean="0"/>
                        <a:t>1) Aşağıdaki medikal nedenlerden dolayı </a:t>
                      </a:r>
                      <a:r>
                        <a:rPr lang="tr-TR" sz="1600" dirty="0" err="1" smtClean="0"/>
                        <a:t>İntravenöz</a:t>
                      </a:r>
                      <a:r>
                        <a:rPr lang="tr-TR" sz="1600" dirty="0" smtClean="0"/>
                        <a:t> verilmez</a:t>
                      </a:r>
                    </a:p>
                    <a:p>
                      <a:r>
                        <a:rPr lang="tr-TR" sz="1600" dirty="0" smtClean="0"/>
                        <a:t>-Morfin alerjisi</a:t>
                      </a:r>
                    </a:p>
                    <a:p>
                      <a:r>
                        <a:rPr lang="tr-TR" sz="1600" dirty="0" smtClean="0"/>
                        <a:t>- Astım </a:t>
                      </a:r>
                      <a:r>
                        <a:rPr lang="tr-TR" sz="1600" dirty="0" err="1" smtClean="0"/>
                        <a:t>bronşiyal</a:t>
                      </a:r>
                      <a:endParaRPr lang="tr-TR" sz="1600" dirty="0" smtClean="0"/>
                    </a:p>
                    <a:p>
                      <a:r>
                        <a:rPr lang="tr-TR" sz="1600" dirty="0" smtClean="0"/>
                        <a:t>- Üst solunum yolu obstrüksiyonu,</a:t>
                      </a:r>
                    </a:p>
                    <a:p>
                      <a:r>
                        <a:rPr lang="tr-TR" sz="1600" dirty="0" smtClean="0"/>
                        <a:t>2) Aşağıdaki nedenlerden dolayı </a:t>
                      </a:r>
                      <a:r>
                        <a:rPr lang="tr-TR" sz="1600" dirty="0" err="1" smtClean="0"/>
                        <a:t>İntratekal</a:t>
                      </a:r>
                      <a:r>
                        <a:rPr lang="tr-TR" sz="1600" dirty="0" smtClean="0"/>
                        <a:t> veya </a:t>
                      </a:r>
                      <a:r>
                        <a:rPr lang="tr-TR" sz="1600" dirty="0" err="1" smtClean="0"/>
                        <a:t>Epidural</a:t>
                      </a:r>
                      <a:r>
                        <a:rPr lang="tr-TR" sz="1600" dirty="0" smtClean="0"/>
                        <a:t> verilmez.</a:t>
                      </a:r>
                    </a:p>
                    <a:p>
                      <a:r>
                        <a:rPr lang="tr-TR" sz="1600" dirty="0" smtClean="0"/>
                        <a:t>- Enjeksiyon yerinde enfeksiyon</a:t>
                      </a:r>
                    </a:p>
                    <a:p>
                      <a:r>
                        <a:rPr lang="tr-TR" sz="1600" dirty="0" smtClean="0"/>
                        <a:t>- </a:t>
                      </a:r>
                      <a:r>
                        <a:rPr lang="tr-TR" sz="1600" dirty="0" err="1" smtClean="0"/>
                        <a:t>Antikoagülan</a:t>
                      </a:r>
                      <a:r>
                        <a:rPr lang="tr-TR" sz="1600" dirty="0" smtClean="0"/>
                        <a:t> tedavi</a:t>
                      </a:r>
                    </a:p>
                    <a:p>
                      <a:r>
                        <a:rPr lang="tr-TR" sz="1600" dirty="0" smtClean="0"/>
                        <a:t>- Kanama </a:t>
                      </a:r>
                      <a:r>
                        <a:rPr lang="tr-TR" sz="1600" dirty="0" err="1" smtClean="0"/>
                        <a:t>Diyatezi</a:t>
                      </a:r>
                      <a:endParaRPr lang="tr-TR" sz="1600" dirty="0" smtClean="0"/>
                    </a:p>
                    <a:p>
                      <a:r>
                        <a:rPr lang="tr-TR" sz="1600" dirty="0" smtClean="0"/>
                        <a:t>- Son iki hafta içinde </a:t>
                      </a:r>
                      <a:r>
                        <a:rPr lang="tr-TR" sz="1600" dirty="0" err="1" smtClean="0"/>
                        <a:t>paranteral</a:t>
                      </a:r>
                      <a:r>
                        <a:rPr lang="tr-TR" sz="1600" dirty="0" smtClean="0"/>
                        <a:t> </a:t>
                      </a:r>
                      <a:r>
                        <a:rPr lang="tr-TR" sz="1600" dirty="0" err="1" smtClean="0"/>
                        <a:t>kortikostorid</a:t>
                      </a:r>
                      <a:r>
                        <a:rPr lang="tr-TR" sz="1600" dirty="0" smtClean="0"/>
                        <a:t> verilmesi halinde</a:t>
                      </a:r>
                    </a:p>
                    <a:p>
                      <a:r>
                        <a:rPr lang="tr-TR" sz="1600" dirty="0" smtClean="0"/>
                        <a:t>- </a:t>
                      </a:r>
                      <a:r>
                        <a:rPr lang="tr-TR" sz="1600" dirty="0" err="1" smtClean="0"/>
                        <a:t>İntratekal</a:t>
                      </a:r>
                      <a:r>
                        <a:rPr lang="tr-TR" sz="1600" dirty="0" smtClean="0"/>
                        <a:t> veya </a:t>
                      </a:r>
                      <a:r>
                        <a:rPr lang="tr-TR" sz="1600" dirty="0" err="1" smtClean="0"/>
                        <a:t>Epidural</a:t>
                      </a:r>
                      <a:r>
                        <a:rPr lang="tr-TR" sz="1600" dirty="0" smtClean="0"/>
                        <a:t> analjezinin teknik olarak uygulanmadığı durumlarda</a:t>
                      </a:r>
                    </a:p>
                    <a:p>
                      <a:endParaRPr lang="tr-TR" dirty="0"/>
                    </a:p>
                  </a:txBody>
                  <a:tcPr/>
                </a:tc>
                <a:tc>
                  <a:txBody>
                    <a:bodyPr/>
                    <a:lstStyle/>
                    <a:p>
                      <a:r>
                        <a:rPr lang="tr-TR" sz="1600" dirty="0" smtClean="0"/>
                        <a:t>Oral ( ağızdan ), </a:t>
                      </a:r>
                      <a:r>
                        <a:rPr lang="tr-TR" sz="1600" dirty="0" err="1" smtClean="0"/>
                        <a:t>Epidural</a:t>
                      </a:r>
                      <a:r>
                        <a:rPr lang="tr-TR" sz="1600" dirty="0" smtClean="0"/>
                        <a:t> aralığa ( </a:t>
                      </a:r>
                      <a:r>
                        <a:rPr lang="tr-TR" sz="1600" dirty="0" err="1" smtClean="0"/>
                        <a:t>intraepidural</a:t>
                      </a:r>
                      <a:r>
                        <a:rPr lang="tr-TR" sz="1600" dirty="0" smtClean="0"/>
                        <a:t> ), </a:t>
                      </a:r>
                      <a:r>
                        <a:rPr lang="tr-TR" sz="1600" dirty="0" err="1" smtClean="0"/>
                        <a:t>İntratekal</a:t>
                      </a:r>
                      <a:endParaRPr lang="tr-TR" sz="1600" dirty="0" smtClean="0"/>
                    </a:p>
                    <a:p>
                      <a:r>
                        <a:rPr lang="tr-TR" sz="1600" dirty="0" smtClean="0"/>
                        <a:t>Tablet, Kapsül</a:t>
                      </a:r>
                    </a:p>
                    <a:p>
                      <a:r>
                        <a:rPr lang="tr-TR" sz="1600" dirty="0" smtClean="0"/>
                        <a:t>Günde 10mg kullanılır. Hastanın ağrısına göre 30 mg 6x1 e kadar çıkılabilir.</a:t>
                      </a:r>
                    </a:p>
                    <a:p>
                      <a:r>
                        <a:rPr lang="tr-TR" sz="1600" dirty="0" smtClean="0"/>
                        <a:t>Ampul, </a:t>
                      </a:r>
                      <a:r>
                        <a:rPr lang="tr-TR" sz="1600" dirty="0" err="1" smtClean="0"/>
                        <a:t>Flakon</a:t>
                      </a:r>
                      <a:r>
                        <a:rPr lang="tr-TR" sz="1600" dirty="0" smtClean="0"/>
                        <a:t>, Enjektör</a:t>
                      </a:r>
                    </a:p>
                    <a:p>
                      <a:r>
                        <a:rPr lang="tr-TR" sz="1600" dirty="0" err="1" smtClean="0"/>
                        <a:t>Epidural</a:t>
                      </a:r>
                      <a:r>
                        <a:rPr lang="tr-TR" sz="1600" dirty="0" smtClean="0"/>
                        <a:t> uygulamada 5mg kullanılır. Gerekli durumlarda 1-2mg ek dozlar yapılır. Maksimum günlük doz 20mg 6x1'dir. </a:t>
                      </a:r>
                      <a:r>
                        <a:rPr lang="tr-TR" sz="1600" dirty="0" err="1" smtClean="0"/>
                        <a:t>İntratekal</a:t>
                      </a:r>
                      <a:r>
                        <a:rPr lang="tr-TR" sz="1600" dirty="0" smtClean="0"/>
                        <a:t> uygulamada 0.2-1mg tek doz </a:t>
                      </a:r>
                      <a:r>
                        <a:rPr lang="tr-TR" sz="1600" dirty="0" err="1" smtClean="0"/>
                        <a:t>uygulanır,ek</a:t>
                      </a:r>
                      <a:r>
                        <a:rPr lang="tr-TR" sz="1600" dirty="0" smtClean="0"/>
                        <a:t> doz verilmez.</a:t>
                      </a:r>
                      <a:endParaRPr lang="tr-TR" sz="1600" dirty="0"/>
                    </a:p>
                  </a:txBody>
                  <a:tcPr/>
                </a:tc>
                <a:tc>
                  <a:txBody>
                    <a:bodyPr/>
                    <a:lstStyle/>
                    <a:p>
                      <a:r>
                        <a:rPr lang="tr-TR" sz="1600" dirty="0" smtClean="0"/>
                        <a:t>Baş ağrısı</a:t>
                      </a:r>
                    </a:p>
                    <a:p>
                      <a:r>
                        <a:rPr lang="tr-TR" sz="1600" dirty="0" smtClean="0"/>
                        <a:t>Taşikardi ( Çarpıntı )</a:t>
                      </a:r>
                    </a:p>
                    <a:p>
                      <a:r>
                        <a:rPr lang="tr-TR" sz="1600" dirty="0" smtClean="0"/>
                        <a:t>Bulantı ( </a:t>
                      </a:r>
                      <a:r>
                        <a:rPr lang="tr-TR" sz="1600" dirty="0" err="1" smtClean="0"/>
                        <a:t>Emezis</a:t>
                      </a:r>
                      <a:r>
                        <a:rPr lang="tr-TR" sz="1600" dirty="0" smtClean="0"/>
                        <a:t> )</a:t>
                      </a:r>
                    </a:p>
                    <a:p>
                      <a:r>
                        <a:rPr lang="tr-TR" sz="1600" dirty="0" err="1" smtClean="0"/>
                        <a:t>Anksiyete</a:t>
                      </a:r>
                      <a:r>
                        <a:rPr lang="tr-TR" sz="1600" dirty="0" smtClean="0"/>
                        <a:t> ( Kaygı )</a:t>
                      </a:r>
                    </a:p>
                    <a:p>
                      <a:r>
                        <a:rPr lang="tr-TR" sz="1600" dirty="0" smtClean="0"/>
                        <a:t>Kusma</a:t>
                      </a:r>
                    </a:p>
                    <a:p>
                      <a:r>
                        <a:rPr lang="tr-TR" sz="1600" dirty="0" smtClean="0"/>
                        <a:t>Kabızlık ( </a:t>
                      </a:r>
                      <a:r>
                        <a:rPr lang="tr-TR" sz="1600" dirty="0" err="1" smtClean="0"/>
                        <a:t>Konstipasyon</a:t>
                      </a:r>
                      <a:r>
                        <a:rPr lang="tr-TR" sz="1600" dirty="0" smtClean="0"/>
                        <a:t> )</a:t>
                      </a:r>
                    </a:p>
                    <a:p>
                      <a:r>
                        <a:rPr lang="tr-TR" sz="1600" dirty="0" smtClean="0"/>
                        <a:t>Solunum depresyonu</a:t>
                      </a:r>
                    </a:p>
                    <a:p>
                      <a:r>
                        <a:rPr lang="tr-TR" sz="1600" dirty="0" err="1" smtClean="0"/>
                        <a:t>Üriner</a:t>
                      </a:r>
                      <a:r>
                        <a:rPr lang="tr-TR" sz="1600" dirty="0" smtClean="0"/>
                        <a:t> </a:t>
                      </a:r>
                      <a:r>
                        <a:rPr lang="tr-TR" sz="1600" dirty="0" err="1" smtClean="0"/>
                        <a:t>retansiyon</a:t>
                      </a:r>
                      <a:endParaRPr lang="tr-TR" sz="1600" dirty="0" smtClean="0"/>
                    </a:p>
                    <a:p>
                      <a:r>
                        <a:rPr lang="tr-TR" sz="1600" dirty="0" err="1" smtClean="0"/>
                        <a:t>Hiperaktivite</a:t>
                      </a:r>
                      <a:endParaRPr lang="tr-TR" sz="1600" dirty="0" smtClean="0"/>
                    </a:p>
                    <a:p>
                      <a:r>
                        <a:rPr lang="tr-TR" sz="1600" dirty="0" smtClean="0"/>
                        <a:t>Ürtiker</a:t>
                      </a:r>
                      <a:endParaRPr lang="tr-TR" sz="16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45325051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242575276"/>
              </p:ext>
            </p:extLst>
          </p:nvPr>
        </p:nvGraphicFramePr>
        <p:xfrm>
          <a:off x="0" y="0"/>
          <a:ext cx="12191999" cy="6858000"/>
        </p:xfrm>
        <a:graphic>
          <a:graphicData uri="http://schemas.openxmlformats.org/drawingml/2006/table">
            <a:tbl>
              <a:tblPr firstRow="1" bandRow="1">
                <a:tableStyleId>{9D7B26C5-4107-4FEC-AEDC-1716B250A1EF}</a:tableStyleId>
              </a:tblPr>
              <a:tblGrid>
                <a:gridCol w="1791855">
                  <a:extLst>
                    <a:ext uri="{9D8B030D-6E8A-4147-A177-3AD203B41FA5}">
                      <a16:colId xmlns:a16="http://schemas.microsoft.com/office/drawing/2014/main" xmlns="" val="20000"/>
                    </a:ext>
                  </a:extLst>
                </a:gridCol>
                <a:gridCol w="2480073">
                  <a:extLst>
                    <a:ext uri="{9D8B030D-6E8A-4147-A177-3AD203B41FA5}">
                      <a16:colId xmlns:a16="http://schemas.microsoft.com/office/drawing/2014/main" xmlns="" val="20001"/>
                    </a:ext>
                  </a:extLst>
                </a:gridCol>
                <a:gridCol w="2507563">
                  <a:extLst>
                    <a:ext uri="{9D8B030D-6E8A-4147-A177-3AD203B41FA5}">
                      <a16:colId xmlns:a16="http://schemas.microsoft.com/office/drawing/2014/main" xmlns="" val="20002"/>
                    </a:ext>
                  </a:extLst>
                </a:gridCol>
                <a:gridCol w="2626070">
                  <a:extLst>
                    <a:ext uri="{9D8B030D-6E8A-4147-A177-3AD203B41FA5}">
                      <a16:colId xmlns:a16="http://schemas.microsoft.com/office/drawing/2014/main" xmlns="" val="20003"/>
                    </a:ext>
                  </a:extLst>
                </a:gridCol>
                <a:gridCol w="2786438">
                  <a:extLst>
                    <a:ext uri="{9D8B030D-6E8A-4147-A177-3AD203B41FA5}">
                      <a16:colId xmlns:a16="http://schemas.microsoft.com/office/drawing/2014/main" xmlns="" val="20004"/>
                    </a:ext>
                  </a:extLst>
                </a:gridCol>
              </a:tblGrid>
              <a:tr h="398717">
                <a:tc>
                  <a:txBody>
                    <a:bodyPr/>
                    <a:lstStyle/>
                    <a:p>
                      <a:r>
                        <a:rPr lang="tr-TR" dirty="0" smtClean="0"/>
                        <a:t>İlaç</a:t>
                      </a:r>
                      <a:r>
                        <a:rPr lang="tr-TR" baseline="0" dirty="0" smtClean="0"/>
                        <a:t> Adı</a:t>
                      </a:r>
                      <a:endParaRPr lang="tr-TR" dirty="0"/>
                    </a:p>
                  </a:txBody>
                  <a:tcPr/>
                </a:tc>
                <a:tc>
                  <a:txBody>
                    <a:bodyPr/>
                    <a:lstStyle/>
                    <a:p>
                      <a:r>
                        <a:rPr lang="tr-TR" dirty="0" err="1" smtClean="0"/>
                        <a:t>Endikasyonları</a:t>
                      </a:r>
                      <a:r>
                        <a:rPr lang="tr-TR" baseline="0" dirty="0" smtClean="0"/>
                        <a:t> </a:t>
                      </a:r>
                      <a:endParaRPr lang="tr-TR" dirty="0"/>
                    </a:p>
                  </a:txBody>
                  <a:tcPr/>
                </a:tc>
                <a:tc>
                  <a:txBody>
                    <a:bodyPr/>
                    <a:lstStyle/>
                    <a:p>
                      <a:r>
                        <a:rPr lang="tr-TR" dirty="0" err="1" smtClean="0"/>
                        <a:t>Kontrendikasyonları</a:t>
                      </a:r>
                      <a:endParaRPr lang="tr-TR" dirty="0"/>
                    </a:p>
                  </a:txBody>
                  <a:tcPr/>
                </a:tc>
                <a:tc>
                  <a:txBody>
                    <a:bodyPr/>
                    <a:lstStyle/>
                    <a:p>
                      <a:r>
                        <a:rPr lang="tr-TR" dirty="0" smtClean="0"/>
                        <a:t>Verilişi</a:t>
                      </a:r>
                      <a:endParaRPr lang="tr-TR" dirty="0"/>
                    </a:p>
                  </a:txBody>
                  <a:tcPr/>
                </a:tc>
                <a:tc>
                  <a:txBody>
                    <a:bodyPr/>
                    <a:lstStyle/>
                    <a:p>
                      <a:r>
                        <a:rPr lang="tr-TR" dirty="0" smtClean="0"/>
                        <a:t>Yan Etkisi</a:t>
                      </a:r>
                      <a:endParaRPr lang="tr-TR" dirty="0"/>
                    </a:p>
                  </a:txBody>
                  <a:tcPr/>
                </a:tc>
                <a:extLst>
                  <a:ext uri="{0D108BD9-81ED-4DB2-BD59-A6C34878D82A}">
                    <a16:rowId xmlns:a16="http://schemas.microsoft.com/office/drawing/2014/main" xmlns="" val="10000"/>
                  </a:ext>
                </a:extLst>
              </a:tr>
              <a:tr h="6459283">
                <a:tc>
                  <a:txBody>
                    <a:bodyPr/>
                    <a:lstStyle/>
                    <a:p>
                      <a:r>
                        <a:rPr lang="tr-TR" sz="1600" dirty="0" smtClean="0"/>
                        <a:t>Kodein</a:t>
                      </a:r>
                      <a:endParaRPr lang="tr-TR" sz="1600" dirty="0"/>
                    </a:p>
                  </a:txBody>
                  <a:tcPr/>
                </a:tc>
                <a:tc>
                  <a:txBody>
                    <a:bodyPr/>
                    <a:lstStyle/>
                    <a:p>
                      <a:r>
                        <a:rPr lang="tr-TR" sz="1600" dirty="0" smtClean="0"/>
                        <a:t>Hafif ve orta şiddetteki ağrıların giderilmesinde kullanılır.</a:t>
                      </a:r>
                      <a:endParaRPr lang="tr-TR" sz="1600" dirty="0"/>
                    </a:p>
                  </a:txBody>
                  <a:tcPr/>
                </a:tc>
                <a:tc>
                  <a:txBody>
                    <a:bodyPr/>
                    <a:lstStyle/>
                    <a:p>
                      <a:r>
                        <a:rPr lang="tr-TR" sz="1600" dirty="0" smtClean="0"/>
                        <a:t>Bileşenlerden her hangi birine aşırı duyarlı olanlar ile böbrek ve karaciğer fonksiyonları bozuk olan hastalarda kullanılmamalıdır</a:t>
                      </a:r>
                      <a:endParaRPr lang="tr-TR" sz="1600" dirty="0"/>
                    </a:p>
                  </a:txBody>
                  <a:tcPr/>
                </a:tc>
                <a:tc>
                  <a:txBody>
                    <a:bodyPr/>
                    <a:lstStyle/>
                    <a:p>
                      <a:r>
                        <a:rPr lang="tr-TR" sz="1600" dirty="0" smtClean="0"/>
                        <a:t>Devamlı kullanıldığında alışkanlık ve tolerans gelişebilir. Ağrının şiddetine göre doz ayarlanmalıdır. Genellikle yetişkinler için: Kodeinin dozu; tek doz 15-60 mg; 24 saatte (maksimum) 360 mg’dır. </a:t>
                      </a:r>
                      <a:r>
                        <a:rPr lang="tr-TR" sz="1600" dirty="0" err="1" smtClean="0"/>
                        <a:t>Parasetamol</a:t>
                      </a:r>
                      <a:r>
                        <a:rPr lang="tr-TR" sz="1600" dirty="0" smtClean="0"/>
                        <a:t> dozu; tek doz 300-1000 mg; 24 saatte (maksimum) 4000 mg’dır. Günlük doz eşit parçaya bölünerek 4 saatte bir alınabilir. Doz ayarlaması doktor tarafından yapılarak tek seferde alınacak tablet sayısı belirlenmelidir.</a:t>
                      </a:r>
                      <a:endParaRPr lang="tr-TR" sz="1600" dirty="0"/>
                    </a:p>
                  </a:txBody>
                  <a:tcPr/>
                </a:tc>
                <a:tc>
                  <a:txBody>
                    <a:bodyPr/>
                    <a:lstStyle/>
                    <a:p>
                      <a:r>
                        <a:rPr lang="tr-TR" sz="1600" dirty="0" smtClean="0"/>
                        <a:t>Sıkça rastlanan istenmeyen etkiler, baş dönmesi, </a:t>
                      </a:r>
                      <a:r>
                        <a:rPr lang="tr-TR" sz="1600" dirty="0" err="1" smtClean="0"/>
                        <a:t>sedasyon</a:t>
                      </a:r>
                      <a:r>
                        <a:rPr lang="tr-TR" sz="1600" dirty="0" smtClean="0"/>
                        <a:t>, bulantı, kusma, hızlı solumadır. Bazı durumlarda da yatan hastalarda önemli olmayabilir. Diğer gözlenen istenmeyen etkiler, </a:t>
                      </a:r>
                      <a:r>
                        <a:rPr lang="tr-TR" sz="1600" dirty="0" err="1" smtClean="0"/>
                        <a:t>öfori</a:t>
                      </a:r>
                      <a:r>
                        <a:rPr lang="tr-TR" sz="1600" dirty="0" smtClean="0"/>
                        <a:t>, </a:t>
                      </a:r>
                      <a:r>
                        <a:rPr lang="tr-TR" sz="1600" dirty="0" err="1" smtClean="0"/>
                        <a:t>disfori</a:t>
                      </a:r>
                      <a:r>
                        <a:rPr lang="tr-TR" sz="1600" dirty="0" smtClean="0"/>
                        <a:t>, </a:t>
                      </a:r>
                      <a:r>
                        <a:rPr lang="tr-TR" sz="1600" dirty="0" err="1" smtClean="0"/>
                        <a:t>konstipasyon</a:t>
                      </a:r>
                      <a:r>
                        <a:rPr lang="tr-TR" sz="1600" dirty="0" smtClean="0"/>
                        <a:t>, </a:t>
                      </a:r>
                      <a:r>
                        <a:rPr lang="tr-TR" sz="1600" dirty="0" err="1" smtClean="0"/>
                        <a:t>abdominal</a:t>
                      </a:r>
                      <a:r>
                        <a:rPr lang="tr-TR" sz="1600" dirty="0" smtClean="0"/>
                        <a:t> ağrılar ve </a:t>
                      </a:r>
                      <a:r>
                        <a:rPr lang="tr-TR" sz="1600" dirty="0" err="1" smtClean="0"/>
                        <a:t>puritus’tur</a:t>
                      </a:r>
                      <a:r>
                        <a:rPr lang="tr-TR" sz="1600" dirty="0" smtClean="0"/>
                        <a:t>. Kodeine karşı morfin tipi bağımlılık gelişebilir. Fiziksel, psikolojik bağımlılık ve tolerans gelişebilir.</a:t>
                      </a:r>
                      <a:endParaRPr lang="tr-TR" sz="16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97874413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998645291"/>
              </p:ext>
            </p:extLst>
          </p:nvPr>
        </p:nvGraphicFramePr>
        <p:xfrm>
          <a:off x="0" y="0"/>
          <a:ext cx="12192000" cy="6858000"/>
        </p:xfrm>
        <a:graphic>
          <a:graphicData uri="http://schemas.openxmlformats.org/drawingml/2006/table">
            <a:tbl>
              <a:tblPr firstRow="1" bandRow="1">
                <a:tableStyleId>{9D7B26C5-4107-4FEC-AEDC-1716B250A1EF}</a:tableStyleId>
              </a:tblPr>
              <a:tblGrid>
                <a:gridCol w="1681019">
                  <a:extLst>
                    <a:ext uri="{9D8B030D-6E8A-4147-A177-3AD203B41FA5}">
                      <a16:colId xmlns:a16="http://schemas.microsoft.com/office/drawing/2014/main" xmlns="" val="20000"/>
                    </a:ext>
                  </a:extLst>
                </a:gridCol>
                <a:gridCol w="2530764">
                  <a:extLst>
                    <a:ext uri="{9D8B030D-6E8A-4147-A177-3AD203B41FA5}">
                      <a16:colId xmlns:a16="http://schemas.microsoft.com/office/drawing/2014/main" xmlns="" val="20001"/>
                    </a:ext>
                  </a:extLst>
                </a:gridCol>
                <a:gridCol w="2604654">
                  <a:extLst>
                    <a:ext uri="{9D8B030D-6E8A-4147-A177-3AD203B41FA5}">
                      <a16:colId xmlns:a16="http://schemas.microsoft.com/office/drawing/2014/main" xmlns="" val="20002"/>
                    </a:ext>
                  </a:extLst>
                </a:gridCol>
                <a:gridCol w="2417345">
                  <a:extLst>
                    <a:ext uri="{9D8B030D-6E8A-4147-A177-3AD203B41FA5}">
                      <a16:colId xmlns:a16="http://schemas.microsoft.com/office/drawing/2014/main" xmlns="" val="20003"/>
                    </a:ext>
                  </a:extLst>
                </a:gridCol>
                <a:gridCol w="2958218">
                  <a:extLst>
                    <a:ext uri="{9D8B030D-6E8A-4147-A177-3AD203B41FA5}">
                      <a16:colId xmlns:a16="http://schemas.microsoft.com/office/drawing/2014/main" xmlns="" val="20004"/>
                    </a:ext>
                  </a:extLst>
                </a:gridCol>
              </a:tblGrid>
              <a:tr h="402402">
                <a:tc>
                  <a:txBody>
                    <a:bodyPr/>
                    <a:lstStyle/>
                    <a:p>
                      <a:r>
                        <a:rPr lang="tr-TR" dirty="0" smtClean="0"/>
                        <a:t>İlaç</a:t>
                      </a:r>
                      <a:r>
                        <a:rPr lang="tr-TR" baseline="0" dirty="0" smtClean="0"/>
                        <a:t> Adı</a:t>
                      </a:r>
                      <a:endParaRPr lang="tr-TR" dirty="0"/>
                    </a:p>
                  </a:txBody>
                  <a:tcPr/>
                </a:tc>
                <a:tc>
                  <a:txBody>
                    <a:bodyPr/>
                    <a:lstStyle/>
                    <a:p>
                      <a:r>
                        <a:rPr lang="tr-TR" dirty="0" err="1" smtClean="0"/>
                        <a:t>Endikasyonları</a:t>
                      </a:r>
                      <a:endParaRPr lang="tr-TR" dirty="0"/>
                    </a:p>
                  </a:txBody>
                  <a:tcPr/>
                </a:tc>
                <a:tc>
                  <a:txBody>
                    <a:bodyPr/>
                    <a:lstStyle/>
                    <a:p>
                      <a:r>
                        <a:rPr lang="tr-TR" dirty="0" err="1" smtClean="0"/>
                        <a:t>Kontrendikasyonları</a:t>
                      </a:r>
                      <a:endParaRPr lang="tr-TR" dirty="0"/>
                    </a:p>
                  </a:txBody>
                  <a:tcPr/>
                </a:tc>
                <a:tc>
                  <a:txBody>
                    <a:bodyPr/>
                    <a:lstStyle/>
                    <a:p>
                      <a:r>
                        <a:rPr lang="tr-TR" dirty="0" smtClean="0"/>
                        <a:t>Verilişi</a:t>
                      </a:r>
                      <a:endParaRPr lang="tr-TR" dirty="0"/>
                    </a:p>
                  </a:txBody>
                  <a:tcPr/>
                </a:tc>
                <a:tc>
                  <a:txBody>
                    <a:bodyPr/>
                    <a:lstStyle/>
                    <a:p>
                      <a:r>
                        <a:rPr lang="tr-TR" sz="1600" dirty="0" smtClean="0"/>
                        <a:t>Yan Etkisi</a:t>
                      </a:r>
                      <a:r>
                        <a:rPr lang="tr-TR" sz="1600" baseline="0" dirty="0" smtClean="0"/>
                        <a:t> </a:t>
                      </a:r>
                      <a:endParaRPr lang="tr-TR" sz="1600" dirty="0"/>
                    </a:p>
                  </a:txBody>
                  <a:tcPr/>
                </a:tc>
                <a:extLst>
                  <a:ext uri="{0D108BD9-81ED-4DB2-BD59-A6C34878D82A}">
                    <a16:rowId xmlns:a16="http://schemas.microsoft.com/office/drawing/2014/main" xmlns="" val="10000"/>
                  </a:ext>
                </a:extLst>
              </a:tr>
              <a:tr h="6455598">
                <a:tc>
                  <a:txBody>
                    <a:bodyPr/>
                    <a:lstStyle/>
                    <a:p>
                      <a:r>
                        <a:rPr lang="tr-TR" sz="1600" dirty="0" err="1" smtClean="0"/>
                        <a:t>Meperidin</a:t>
                      </a:r>
                      <a:endParaRPr lang="tr-TR" sz="1600" dirty="0"/>
                    </a:p>
                  </a:txBody>
                  <a:tcPr/>
                </a:tc>
                <a:tc>
                  <a:txBody>
                    <a:bodyPr/>
                    <a:lstStyle/>
                    <a:p>
                      <a:r>
                        <a:rPr lang="tr-TR" sz="1600" dirty="0" smtClean="0"/>
                        <a:t>Anestezide indüksiyon ajanı olarak</a:t>
                      </a:r>
                    </a:p>
                    <a:p>
                      <a:r>
                        <a:rPr lang="tr-TR" sz="1600" dirty="0" smtClean="0"/>
                        <a:t>Kanser ağrısı</a:t>
                      </a:r>
                    </a:p>
                    <a:p>
                      <a:r>
                        <a:rPr lang="tr-TR" sz="1600" dirty="0" err="1" smtClean="0"/>
                        <a:t>Rejyonel</a:t>
                      </a:r>
                      <a:r>
                        <a:rPr lang="tr-TR" sz="1600" dirty="0" smtClean="0"/>
                        <a:t> anestezide narkozun derinliğini sağlamak</a:t>
                      </a:r>
                    </a:p>
                    <a:p>
                      <a:endParaRPr lang="tr-TR" dirty="0"/>
                    </a:p>
                  </a:txBody>
                  <a:tcPr/>
                </a:tc>
                <a:tc>
                  <a:txBody>
                    <a:bodyPr/>
                    <a:lstStyle/>
                    <a:p>
                      <a:r>
                        <a:rPr lang="tr-TR" sz="1600" dirty="0" smtClean="0"/>
                        <a:t>Aşırı duyarlılık</a:t>
                      </a:r>
                    </a:p>
                    <a:p>
                      <a:r>
                        <a:rPr lang="tr-TR" sz="1600" dirty="0" smtClean="0"/>
                        <a:t>Kafa içi basınç artışı ( KİBAS) Karaciğer yetmezliği ( </a:t>
                      </a:r>
                      <a:r>
                        <a:rPr lang="tr-TR" sz="1600" dirty="0" err="1" smtClean="0"/>
                        <a:t>Hepatik</a:t>
                      </a:r>
                      <a:r>
                        <a:rPr lang="tr-TR" sz="1600" dirty="0" smtClean="0"/>
                        <a:t> yetmezlik)</a:t>
                      </a:r>
                    </a:p>
                    <a:p>
                      <a:r>
                        <a:rPr lang="tr-TR" sz="1600" dirty="0" smtClean="0"/>
                        <a:t>Ciddi böbrek yetmezliği</a:t>
                      </a:r>
                    </a:p>
                    <a:p>
                      <a:r>
                        <a:rPr lang="tr-TR" sz="1600" dirty="0" smtClean="0"/>
                        <a:t>Gebelik</a:t>
                      </a:r>
                    </a:p>
                    <a:p>
                      <a:r>
                        <a:rPr lang="tr-TR" sz="1600" dirty="0" smtClean="0"/>
                        <a:t>Solunum depresyonu</a:t>
                      </a:r>
                    </a:p>
                    <a:p>
                      <a:endParaRPr lang="tr-TR" dirty="0"/>
                    </a:p>
                  </a:txBody>
                  <a:tcPr/>
                </a:tc>
                <a:tc>
                  <a:txBody>
                    <a:bodyPr/>
                    <a:lstStyle/>
                    <a:p>
                      <a:r>
                        <a:rPr lang="tr-TR" sz="1600" dirty="0" smtClean="0"/>
                        <a:t>İM yada SC yolla günde 3-4 defa 50-100mg uygulanır. Günlük maksimum doz 600mg'dır. İV kullanımda yavaş </a:t>
                      </a:r>
                      <a:r>
                        <a:rPr lang="tr-TR" sz="1600" dirty="0" err="1" smtClean="0"/>
                        <a:t>infüzyonla</a:t>
                      </a:r>
                      <a:r>
                        <a:rPr lang="tr-TR" sz="1600" dirty="0" smtClean="0"/>
                        <a:t> 50-100mg uygulanabilir. İV uygulamada 250-500cc SF yada %5 </a:t>
                      </a:r>
                      <a:r>
                        <a:rPr lang="tr-TR" sz="1600" dirty="0" err="1" smtClean="0"/>
                        <a:t>dextroz</a:t>
                      </a:r>
                      <a:r>
                        <a:rPr lang="tr-TR" sz="1600" dirty="0" smtClean="0"/>
                        <a:t> ile </a:t>
                      </a:r>
                      <a:r>
                        <a:rPr lang="tr-TR" sz="1600" dirty="0" err="1" smtClean="0"/>
                        <a:t>dilüe</a:t>
                      </a:r>
                      <a:r>
                        <a:rPr lang="tr-TR" sz="1600" dirty="0" smtClean="0"/>
                        <a:t> edilip uygulanmalıdır.</a:t>
                      </a:r>
                      <a:endParaRPr lang="tr-TR" sz="1600" dirty="0"/>
                    </a:p>
                  </a:txBody>
                  <a:tcPr/>
                </a:tc>
                <a:tc>
                  <a:txBody>
                    <a:bodyPr/>
                    <a:lstStyle/>
                    <a:p>
                      <a:r>
                        <a:rPr lang="tr-TR" sz="1600" dirty="0" smtClean="0"/>
                        <a:t>Taşikardi ( Çarpıntı )</a:t>
                      </a:r>
                    </a:p>
                    <a:p>
                      <a:r>
                        <a:rPr lang="tr-TR" sz="1600" dirty="0" smtClean="0"/>
                        <a:t>Hipotansiyon</a:t>
                      </a:r>
                    </a:p>
                    <a:p>
                      <a:r>
                        <a:rPr lang="tr-TR" sz="1600" dirty="0" smtClean="0"/>
                        <a:t>Aritmiler</a:t>
                      </a:r>
                    </a:p>
                    <a:p>
                      <a:r>
                        <a:rPr lang="tr-TR" sz="1600" dirty="0" smtClean="0"/>
                        <a:t>Bulantı (</a:t>
                      </a:r>
                      <a:r>
                        <a:rPr lang="tr-TR" sz="1600" dirty="0" err="1" smtClean="0"/>
                        <a:t>Emezis</a:t>
                      </a:r>
                      <a:r>
                        <a:rPr lang="tr-TR" sz="1600" dirty="0" smtClean="0"/>
                        <a:t>)</a:t>
                      </a:r>
                    </a:p>
                    <a:p>
                      <a:r>
                        <a:rPr lang="tr-TR" sz="1600" dirty="0" smtClean="0"/>
                        <a:t>Bulanık görme</a:t>
                      </a:r>
                    </a:p>
                    <a:p>
                      <a:r>
                        <a:rPr lang="tr-TR" sz="1600" dirty="0" err="1" smtClean="0"/>
                        <a:t>Bronkospazm</a:t>
                      </a:r>
                      <a:endParaRPr lang="tr-TR" sz="1600" dirty="0" smtClean="0"/>
                    </a:p>
                    <a:p>
                      <a:r>
                        <a:rPr lang="tr-TR" sz="1600" dirty="0" smtClean="0"/>
                        <a:t>Uykusuzluk</a:t>
                      </a:r>
                    </a:p>
                    <a:p>
                      <a:r>
                        <a:rPr lang="tr-TR" sz="1600" dirty="0" smtClean="0"/>
                        <a:t>Titreme</a:t>
                      </a:r>
                    </a:p>
                    <a:p>
                      <a:r>
                        <a:rPr lang="tr-TR" sz="1600" dirty="0" smtClean="0"/>
                        <a:t>Kusma</a:t>
                      </a:r>
                    </a:p>
                    <a:p>
                      <a:r>
                        <a:rPr lang="tr-TR" sz="1600" dirty="0" err="1" smtClean="0"/>
                        <a:t>Bradikardi</a:t>
                      </a:r>
                      <a:endParaRPr lang="tr-TR" sz="1600" dirty="0" smtClean="0"/>
                    </a:p>
                    <a:p>
                      <a:r>
                        <a:rPr lang="tr-TR" sz="1600" dirty="0" err="1" smtClean="0"/>
                        <a:t>Periferik</a:t>
                      </a:r>
                      <a:r>
                        <a:rPr lang="tr-TR" sz="1600" dirty="0" smtClean="0"/>
                        <a:t> ödem</a:t>
                      </a:r>
                    </a:p>
                    <a:p>
                      <a:r>
                        <a:rPr lang="tr-TR" sz="1600" dirty="0" smtClean="0"/>
                        <a:t>Kabızlık ( </a:t>
                      </a:r>
                      <a:r>
                        <a:rPr lang="tr-TR" sz="1600" dirty="0" err="1" smtClean="0"/>
                        <a:t>Konstipasyon</a:t>
                      </a:r>
                      <a:r>
                        <a:rPr lang="tr-TR" sz="1600" dirty="0" smtClean="0"/>
                        <a:t> )</a:t>
                      </a:r>
                    </a:p>
                    <a:p>
                      <a:r>
                        <a:rPr lang="tr-TR" sz="1600" dirty="0" smtClean="0"/>
                        <a:t>Kafa içi basınç artışı ( KİBAS )</a:t>
                      </a:r>
                    </a:p>
                    <a:p>
                      <a:r>
                        <a:rPr lang="tr-TR" sz="1600" dirty="0" smtClean="0"/>
                        <a:t>Oryantasyon bozukluğu</a:t>
                      </a:r>
                    </a:p>
                    <a:p>
                      <a:r>
                        <a:rPr lang="tr-TR" sz="1600" dirty="0" smtClean="0"/>
                        <a:t>Bilinç kaybı</a:t>
                      </a:r>
                    </a:p>
                    <a:p>
                      <a:r>
                        <a:rPr lang="tr-TR" sz="1600" dirty="0" smtClean="0"/>
                        <a:t>Kardiyak </a:t>
                      </a:r>
                      <a:r>
                        <a:rPr lang="tr-TR" sz="1600" dirty="0" err="1" smtClean="0"/>
                        <a:t>arrest</a:t>
                      </a:r>
                      <a:endParaRPr lang="tr-TR" sz="1600" dirty="0" smtClean="0"/>
                    </a:p>
                    <a:p>
                      <a:r>
                        <a:rPr lang="tr-TR" sz="1600" dirty="0" smtClean="0"/>
                        <a:t>Göz bebeklerinin küçülmesi ( </a:t>
                      </a:r>
                      <a:r>
                        <a:rPr lang="tr-TR" sz="1600" dirty="0" err="1" smtClean="0"/>
                        <a:t>Miyozis</a:t>
                      </a:r>
                      <a:r>
                        <a:rPr lang="tr-TR" sz="1600" dirty="0" smtClean="0"/>
                        <a:t> )</a:t>
                      </a:r>
                    </a:p>
                    <a:p>
                      <a:r>
                        <a:rPr lang="tr-TR" sz="1600" dirty="0" smtClean="0"/>
                        <a:t>Solunum durması</a:t>
                      </a:r>
                    </a:p>
                    <a:p>
                      <a:r>
                        <a:rPr lang="tr-TR" sz="1600" dirty="0" smtClean="0"/>
                        <a:t>Solunum depresyonu</a:t>
                      </a:r>
                    </a:p>
                    <a:p>
                      <a:r>
                        <a:rPr lang="tr-TR" sz="1600" dirty="0" err="1" smtClean="0"/>
                        <a:t>Konvülsiyon</a:t>
                      </a:r>
                      <a:endParaRPr lang="tr-TR" sz="1600" dirty="0" smtClean="0"/>
                    </a:p>
                    <a:p>
                      <a:r>
                        <a:rPr lang="tr-TR" sz="1600" dirty="0" smtClean="0"/>
                        <a:t>Baş ağrısı</a:t>
                      </a:r>
                    </a:p>
                    <a:p>
                      <a:endParaRPr lang="tr-TR" sz="1600" dirty="0" smtClean="0"/>
                    </a:p>
                    <a:p>
                      <a:endParaRPr lang="tr-TR" sz="16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48018279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166604382"/>
              </p:ext>
            </p:extLst>
          </p:nvPr>
        </p:nvGraphicFramePr>
        <p:xfrm>
          <a:off x="2" y="0"/>
          <a:ext cx="12192000" cy="6858000"/>
        </p:xfrm>
        <a:graphic>
          <a:graphicData uri="http://schemas.openxmlformats.org/drawingml/2006/table">
            <a:tbl>
              <a:tblPr firstRow="1" bandRow="1">
                <a:tableStyleId>{9D7B26C5-4107-4FEC-AEDC-1716B250A1EF}</a:tableStyleId>
              </a:tblPr>
              <a:tblGrid>
                <a:gridCol w="2087416">
                  <a:extLst>
                    <a:ext uri="{9D8B030D-6E8A-4147-A177-3AD203B41FA5}">
                      <a16:colId xmlns:a16="http://schemas.microsoft.com/office/drawing/2014/main" xmlns="" val="20000"/>
                    </a:ext>
                  </a:extLst>
                </a:gridCol>
                <a:gridCol w="2586182">
                  <a:extLst>
                    <a:ext uri="{9D8B030D-6E8A-4147-A177-3AD203B41FA5}">
                      <a16:colId xmlns:a16="http://schemas.microsoft.com/office/drawing/2014/main" xmlns="" val="20001"/>
                    </a:ext>
                  </a:extLst>
                </a:gridCol>
                <a:gridCol w="2641602">
                  <a:extLst>
                    <a:ext uri="{9D8B030D-6E8A-4147-A177-3AD203B41FA5}">
                      <a16:colId xmlns:a16="http://schemas.microsoft.com/office/drawing/2014/main" xmlns="" val="20002"/>
                    </a:ext>
                  </a:extLst>
                </a:gridCol>
                <a:gridCol w="2438400">
                  <a:extLst>
                    <a:ext uri="{9D8B030D-6E8A-4147-A177-3AD203B41FA5}">
                      <a16:colId xmlns:a16="http://schemas.microsoft.com/office/drawing/2014/main" xmlns="" val="20003"/>
                    </a:ext>
                  </a:extLst>
                </a:gridCol>
                <a:gridCol w="2438400">
                  <a:extLst>
                    <a:ext uri="{9D8B030D-6E8A-4147-A177-3AD203B41FA5}">
                      <a16:colId xmlns:a16="http://schemas.microsoft.com/office/drawing/2014/main" xmlns="" val="20004"/>
                    </a:ext>
                  </a:extLst>
                </a:gridCol>
              </a:tblGrid>
              <a:tr h="406983">
                <a:tc>
                  <a:txBody>
                    <a:bodyPr/>
                    <a:lstStyle/>
                    <a:p>
                      <a:r>
                        <a:rPr lang="tr-TR" dirty="0" smtClean="0"/>
                        <a:t>İlaç</a:t>
                      </a:r>
                      <a:r>
                        <a:rPr lang="tr-TR" baseline="0" dirty="0" smtClean="0"/>
                        <a:t> Adı</a:t>
                      </a:r>
                      <a:endParaRPr lang="tr-TR" dirty="0"/>
                    </a:p>
                  </a:txBody>
                  <a:tcPr/>
                </a:tc>
                <a:tc>
                  <a:txBody>
                    <a:bodyPr/>
                    <a:lstStyle/>
                    <a:p>
                      <a:r>
                        <a:rPr lang="tr-TR" dirty="0" err="1" smtClean="0"/>
                        <a:t>Endikasyonları</a:t>
                      </a:r>
                      <a:endParaRPr lang="tr-TR" dirty="0"/>
                    </a:p>
                  </a:txBody>
                  <a:tcPr/>
                </a:tc>
                <a:tc>
                  <a:txBody>
                    <a:bodyPr/>
                    <a:lstStyle/>
                    <a:p>
                      <a:r>
                        <a:rPr lang="tr-TR" dirty="0" err="1" smtClean="0"/>
                        <a:t>Kontrendikasyonları</a:t>
                      </a:r>
                      <a:endParaRPr lang="tr-TR" dirty="0"/>
                    </a:p>
                  </a:txBody>
                  <a:tcPr/>
                </a:tc>
                <a:tc>
                  <a:txBody>
                    <a:bodyPr/>
                    <a:lstStyle/>
                    <a:p>
                      <a:r>
                        <a:rPr lang="tr-TR" dirty="0" smtClean="0"/>
                        <a:t>Verilişi</a:t>
                      </a:r>
                      <a:endParaRPr lang="tr-TR" dirty="0"/>
                    </a:p>
                  </a:txBody>
                  <a:tcPr/>
                </a:tc>
                <a:tc>
                  <a:txBody>
                    <a:bodyPr/>
                    <a:lstStyle/>
                    <a:p>
                      <a:r>
                        <a:rPr lang="tr-TR" dirty="0" smtClean="0"/>
                        <a:t>Yan Etkisi</a:t>
                      </a:r>
                      <a:endParaRPr lang="tr-TR" dirty="0"/>
                    </a:p>
                  </a:txBody>
                  <a:tcPr/>
                </a:tc>
                <a:extLst>
                  <a:ext uri="{0D108BD9-81ED-4DB2-BD59-A6C34878D82A}">
                    <a16:rowId xmlns:a16="http://schemas.microsoft.com/office/drawing/2014/main" xmlns="" val="10000"/>
                  </a:ext>
                </a:extLst>
              </a:tr>
              <a:tr h="6451017">
                <a:tc>
                  <a:txBody>
                    <a:bodyPr/>
                    <a:lstStyle/>
                    <a:p>
                      <a:r>
                        <a:rPr lang="tr-TR" sz="1600" dirty="0" err="1" smtClean="0"/>
                        <a:t>Hidromorfon</a:t>
                      </a:r>
                      <a:endParaRPr lang="tr-TR" sz="1600" dirty="0"/>
                    </a:p>
                  </a:txBody>
                  <a:tcPr/>
                </a:tc>
                <a:tc>
                  <a:txBody>
                    <a:bodyPr/>
                    <a:lstStyle/>
                    <a:p>
                      <a:r>
                        <a:rPr lang="tr-TR" sz="1600" dirty="0" smtClean="0"/>
                        <a:t>Analjezik olarak ( Ağrı kesici amaçlı )</a:t>
                      </a:r>
                      <a:endParaRPr lang="tr-TR" sz="1600" dirty="0"/>
                    </a:p>
                  </a:txBody>
                  <a:tcPr/>
                </a:tc>
                <a:tc>
                  <a:txBody>
                    <a:bodyPr/>
                    <a:lstStyle/>
                    <a:p>
                      <a:r>
                        <a:rPr lang="tr-TR" sz="1600" dirty="0" smtClean="0"/>
                        <a:t>Aşırı duyarlılık</a:t>
                      </a:r>
                    </a:p>
                    <a:p>
                      <a:r>
                        <a:rPr lang="tr-TR" sz="1600" dirty="0" smtClean="0"/>
                        <a:t>Ciddi böbrek yetmezliği</a:t>
                      </a:r>
                    </a:p>
                    <a:p>
                      <a:r>
                        <a:rPr lang="tr-TR" sz="1600" dirty="0" smtClean="0"/>
                        <a:t>Astım</a:t>
                      </a:r>
                    </a:p>
                    <a:p>
                      <a:r>
                        <a:rPr lang="tr-TR" sz="1600" dirty="0" smtClean="0"/>
                        <a:t>Ağır karaciğer yetmezliği</a:t>
                      </a:r>
                    </a:p>
                    <a:p>
                      <a:r>
                        <a:rPr lang="tr-TR" sz="1600" dirty="0" err="1" smtClean="0"/>
                        <a:t>Hemorajik</a:t>
                      </a:r>
                      <a:r>
                        <a:rPr lang="tr-TR" sz="1600" dirty="0" smtClean="0"/>
                        <a:t> </a:t>
                      </a:r>
                      <a:r>
                        <a:rPr lang="tr-TR" sz="1600" dirty="0" err="1" smtClean="0"/>
                        <a:t>diyatez</a:t>
                      </a:r>
                      <a:r>
                        <a:rPr lang="tr-TR" sz="1600" dirty="0" smtClean="0"/>
                        <a:t> ( kanama bozukluğu )</a:t>
                      </a:r>
                    </a:p>
                    <a:p>
                      <a:endParaRPr lang="tr-TR" dirty="0" smtClean="0"/>
                    </a:p>
                    <a:p>
                      <a:endParaRPr lang="tr-TR" dirty="0"/>
                    </a:p>
                  </a:txBody>
                  <a:tcPr/>
                </a:tc>
                <a:tc>
                  <a:txBody>
                    <a:bodyPr/>
                    <a:lstStyle/>
                    <a:p>
                      <a:r>
                        <a:rPr lang="tr-TR" sz="1600" dirty="0" smtClean="0"/>
                        <a:t>Oral olarak günde 8mg kullanılır. Hastanın ağrısına göre 16 mg 6x1 e kadar çıkılabilir</a:t>
                      </a:r>
                      <a:endParaRPr lang="tr-TR" sz="1600" dirty="0"/>
                    </a:p>
                  </a:txBody>
                  <a:tcPr/>
                </a:tc>
                <a:tc>
                  <a:txBody>
                    <a:bodyPr/>
                    <a:lstStyle/>
                    <a:p>
                      <a:r>
                        <a:rPr lang="tr-TR" sz="1600" dirty="0" smtClean="0"/>
                        <a:t>Baş ağrısı</a:t>
                      </a:r>
                    </a:p>
                    <a:p>
                      <a:r>
                        <a:rPr lang="tr-TR" sz="1600" dirty="0" smtClean="0"/>
                        <a:t>Taşikardi ( Çarpıntı )</a:t>
                      </a:r>
                    </a:p>
                    <a:p>
                      <a:r>
                        <a:rPr lang="tr-TR" sz="1600" dirty="0" smtClean="0"/>
                        <a:t>Bulantı ( </a:t>
                      </a:r>
                      <a:r>
                        <a:rPr lang="tr-TR" sz="1600" dirty="0" err="1" smtClean="0"/>
                        <a:t>Emezis</a:t>
                      </a:r>
                      <a:r>
                        <a:rPr lang="tr-TR" sz="1600" dirty="0" smtClean="0"/>
                        <a:t> )</a:t>
                      </a:r>
                    </a:p>
                    <a:p>
                      <a:r>
                        <a:rPr lang="tr-TR" sz="1600" dirty="0" err="1" smtClean="0"/>
                        <a:t>Anksiyete</a:t>
                      </a:r>
                      <a:r>
                        <a:rPr lang="tr-TR" sz="1600" dirty="0" smtClean="0"/>
                        <a:t> ( Kaygı)</a:t>
                      </a:r>
                    </a:p>
                    <a:p>
                      <a:r>
                        <a:rPr lang="tr-TR" sz="1600" dirty="0" smtClean="0"/>
                        <a:t>Kusma</a:t>
                      </a:r>
                    </a:p>
                    <a:p>
                      <a:r>
                        <a:rPr lang="tr-TR" sz="1600" dirty="0" smtClean="0"/>
                        <a:t>Kabızlık (</a:t>
                      </a:r>
                      <a:r>
                        <a:rPr lang="tr-TR" sz="1600" dirty="0" err="1" smtClean="0"/>
                        <a:t>Konstipasyon</a:t>
                      </a:r>
                      <a:r>
                        <a:rPr lang="tr-TR" sz="1600" dirty="0" smtClean="0"/>
                        <a:t> )</a:t>
                      </a:r>
                    </a:p>
                    <a:p>
                      <a:r>
                        <a:rPr lang="tr-TR" sz="1600" dirty="0" smtClean="0"/>
                        <a:t>Solunum depresyonu</a:t>
                      </a:r>
                    </a:p>
                    <a:p>
                      <a:r>
                        <a:rPr lang="tr-TR" sz="1600" dirty="0" err="1" smtClean="0"/>
                        <a:t>Üriner</a:t>
                      </a:r>
                      <a:r>
                        <a:rPr lang="tr-TR" sz="1600" dirty="0" smtClean="0"/>
                        <a:t> </a:t>
                      </a:r>
                      <a:r>
                        <a:rPr lang="tr-TR" sz="1600" dirty="0" err="1" smtClean="0"/>
                        <a:t>retansiyon</a:t>
                      </a:r>
                      <a:endParaRPr lang="tr-TR" sz="1600" dirty="0" smtClean="0"/>
                    </a:p>
                    <a:p>
                      <a:r>
                        <a:rPr lang="tr-TR" sz="1600" dirty="0" err="1" smtClean="0"/>
                        <a:t>Hiperaktivite</a:t>
                      </a:r>
                      <a:endParaRPr lang="tr-TR" sz="1600" dirty="0" smtClean="0"/>
                    </a:p>
                    <a:p>
                      <a:r>
                        <a:rPr lang="tr-TR" sz="1600" dirty="0" smtClean="0"/>
                        <a:t>Ürtiker</a:t>
                      </a:r>
                    </a:p>
                    <a:p>
                      <a:endParaRPr lang="tr-TR"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87520107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25103989"/>
              </p:ext>
            </p:extLst>
          </p:nvPr>
        </p:nvGraphicFramePr>
        <p:xfrm>
          <a:off x="-2" y="0"/>
          <a:ext cx="12192000" cy="6858000"/>
        </p:xfrm>
        <a:graphic>
          <a:graphicData uri="http://schemas.openxmlformats.org/drawingml/2006/table">
            <a:tbl>
              <a:tblPr firstRow="1" bandRow="1">
                <a:tableStyleId>{9D7B26C5-4107-4FEC-AEDC-1716B250A1EF}</a:tableStyleId>
              </a:tblPr>
              <a:tblGrid>
                <a:gridCol w="1995057">
                  <a:extLst>
                    <a:ext uri="{9D8B030D-6E8A-4147-A177-3AD203B41FA5}">
                      <a16:colId xmlns:a16="http://schemas.microsoft.com/office/drawing/2014/main" xmlns="" val="20000"/>
                    </a:ext>
                  </a:extLst>
                </a:gridCol>
                <a:gridCol w="2881743">
                  <a:extLst>
                    <a:ext uri="{9D8B030D-6E8A-4147-A177-3AD203B41FA5}">
                      <a16:colId xmlns:a16="http://schemas.microsoft.com/office/drawing/2014/main" xmlns="" val="20001"/>
                    </a:ext>
                  </a:extLst>
                </a:gridCol>
                <a:gridCol w="2438400">
                  <a:extLst>
                    <a:ext uri="{9D8B030D-6E8A-4147-A177-3AD203B41FA5}">
                      <a16:colId xmlns:a16="http://schemas.microsoft.com/office/drawing/2014/main" xmlns="" val="20002"/>
                    </a:ext>
                  </a:extLst>
                </a:gridCol>
                <a:gridCol w="2438400">
                  <a:extLst>
                    <a:ext uri="{9D8B030D-6E8A-4147-A177-3AD203B41FA5}">
                      <a16:colId xmlns:a16="http://schemas.microsoft.com/office/drawing/2014/main" xmlns="" val="20003"/>
                    </a:ext>
                  </a:extLst>
                </a:gridCol>
                <a:gridCol w="2438400">
                  <a:extLst>
                    <a:ext uri="{9D8B030D-6E8A-4147-A177-3AD203B41FA5}">
                      <a16:colId xmlns:a16="http://schemas.microsoft.com/office/drawing/2014/main" xmlns="" val="20004"/>
                    </a:ext>
                  </a:extLst>
                </a:gridCol>
              </a:tblGrid>
              <a:tr h="392597">
                <a:tc>
                  <a:txBody>
                    <a:bodyPr/>
                    <a:lstStyle/>
                    <a:p>
                      <a:r>
                        <a:rPr lang="tr-TR" dirty="0" smtClean="0"/>
                        <a:t>İlaç Adı</a:t>
                      </a:r>
                      <a:endParaRPr lang="tr-TR" dirty="0"/>
                    </a:p>
                  </a:txBody>
                  <a:tcPr/>
                </a:tc>
                <a:tc>
                  <a:txBody>
                    <a:bodyPr/>
                    <a:lstStyle/>
                    <a:p>
                      <a:r>
                        <a:rPr lang="tr-TR" dirty="0" err="1" smtClean="0"/>
                        <a:t>Endikasyonları</a:t>
                      </a:r>
                      <a:endParaRPr lang="tr-TR" dirty="0"/>
                    </a:p>
                  </a:txBody>
                  <a:tcPr/>
                </a:tc>
                <a:tc>
                  <a:txBody>
                    <a:bodyPr/>
                    <a:lstStyle/>
                    <a:p>
                      <a:r>
                        <a:rPr lang="tr-TR" dirty="0" err="1" smtClean="0"/>
                        <a:t>Kontrendikasyonları</a:t>
                      </a:r>
                      <a:endParaRPr lang="tr-TR" dirty="0"/>
                    </a:p>
                  </a:txBody>
                  <a:tcPr/>
                </a:tc>
                <a:tc>
                  <a:txBody>
                    <a:bodyPr/>
                    <a:lstStyle/>
                    <a:p>
                      <a:r>
                        <a:rPr lang="tr-TR" dirty="0" smtClean="0"/>
                        <a:t>Verilişi</a:t>
                      </a:r>
                      <a:endParaRPr lang="tr-TR" dirty="0"/>
                    </a:p>
                  </a:txBody>
                  <a:tcPr/>
                </a:tc>
                <a:tc>
                  <a:txBody>
                    <a:bodyPr/>
                    <a:lstStyle/>
                    <a:p>
                      <a:r>
                        <a:rPr lang="tr-TR" sz="1600" dirty="0" smtClean="0"/>
                        <a:t>Yan Etkisi</a:t>
                      </a:r>
                      <a:endParaRPr lang="tr-TR" sz="1600" dirty="0"/>
                    </a:p>
                  </a:txBody>
                  <a:tcPr/>
                </a:tc>
                <a:extLst>
                  <a:ext uri="{0D108BD9-81ED-4DB2-BD59-A6C34878D82A}">
                    <a16:rowId xmlns:a16="http://schemas.microsoft.com/office/drawing/2014/main" xmlns="" val="10000"/>
                  </a:ext>
                </a:extLst>
              </a:tr>
              <a:tr h="6465403">
                <a:tc>
                  <a:txBody>
                    <a:bodyPr/>
                    <a:lstStyle/>
                    <a:p>
                      <a:r>
                        <a:rPr lang="tr-TR" sz="1600" dirty="0" err="1" smtClean="0"/>
                        <a:t>Fentanil</a:t>
                      </a:r>
                      <a:endParaRPr lang="tr-TR" sz="1600" dirty="0"/>
                    </a:p>
                  </a:txBody>
                  <a:tcPr/>
                </a:tc>
                <a:tc>
                  <a:txBody>
                    <a:bodyPr/>
                    <a:lstStyle/>
                    <a:p>
                      <a:r>
                        <a:rPr lang="tr-TR" sz="1600" dirty="0" smtClean="0"/>
                        <a:t>Anestezide indüksiyon ajanı olarak</a:t>
                      </a:r>
                    </a:p>
                    <a:p>
                      <a:r>
                        <a:rPr lang="tr-TR" sz="1600" dirty="0" smtClean="0"/>
                        <a:t>Kanser ağrısı</a:t>
                      </a:r>
                    </a:p>
                    <a:p>
                      <a:r>
                        <a:rPr lang="tr-TR" sz="1600" dirty="0" err="1" smtClean="0"/>
                        <a:t>Rejyonel</a:t>
                      </a:r>
                      <a:r>
                        <a:rPr lang="tr-TR" sz="1600" dirty="0" smtClean="0"/>
                        <a:t> anestezide narkozun derinliğini sağlamak</a:t>
                      </a:r>
                    </a:p>
                    <a:p>
                      <a:endParaRPr lang="tr-TR" dirty="0"/>
                    </a:p>
                  </a:txBody>
                  <a:tcPr/>
                </a:tc>
                <a:tc>
                  <a:txBody>
                    <a:bodyPr/>
                    <a:lstStyle/>
                    <a:p>
                      <a:r>
                        <a:rPr lang="tr-TR" sz="1600" dirty="0" smtClean="0"/>
                        <a:t>Aşırı duyarlılık</a:t>
                      </a:r>
                    </a:p>
                    <a:p>
                      <a:r>
                        <a:rPr lang="tr-TR" sz="1600" dirty="0" smtClean="0"/>
                        <a:t>Kafa içi basınç artışı ( KİBAS )</a:t>
                      </a:r>
                    </a:p>
                    <a:p>
                      <a:r>
                        <a:rPr lang="tr-TR" sz="1600" dirty="0" smtClean="0"/>
                        <a:t>Karaciğer yetmezliği ( </a:t>
                      </a:r>
                      <a:r>
                        <a:rPr lang="tr-TR" sz="1600" dirty="0" err="1" smtClean="0"/>
                        <a:t>Hepatik</a:t>
                      </a:r>
                      <a:r>
                        <a:rPr lang="tr-TR" sz="1600" dirty="0" smtClean="0"/>
                        <a:t> yetmezlik )</a:t>
                      </a:r>
                    </a:p>
                    <a:p>
                      <a:r>
                        <a:rPr lang="tr-TR" sz="1600" dirty="0" smtClean="0"/>
                        <a:t>Ciddi böbrek yetmezliği</a:t>
                      </a:r>
                    </a:p>
                    <a:p>
                      <a:r>
                        <a:rPr lang="tr-TR" sz="1600" dirty="0" smtClean="0"/>
                        <a:t>Gebelik</a:t>
                      </a:r>
                    </a:p>
                    <a:p>
                      <a:r>
                        <a:rPr lang="tr-TR" sz="1600" dirty="0" smtClean="0"/>
                        <a:t>Solunum depresyonu</a:t>
                      </a:r>
                    </a:p>
                    <a:p>
                      <a:endParaRPr lang="tr-TR" dirty="0"/>
                    </a:p>
                  </a:txBody>
                  <a:tcPr/>
                </a:tc>
                <a:tc>
                  <a:txBody>
                    <a:bodyPr/>
                    <a:lstStyle/>
                    <a:p>
                      <a:r>
                        <a:rPr lang="tr-TR" sz="1600" dirty="0" smtClean="0"/>
                        <a:t>2mcg/kg dozunda uygulanır. Anestezinin derinliğini artırmak için gerekli durumlarda 50mcg/kg dozunda uygulanır. 25-250mcg'lık ek dozlar uygulanabilir.</a:t>
                      </a:r>
                      <a:endParaRPr lang="tr-TR" sz="1600" dirty="0"/>
                    </a:p>
                  </a:txBody>
                  <a:tcPr/>
                </a:tc>
                <a:tc>
                  <a:txBody>
                    <a:bodyPr/>
                    <a:lstStyle/>
                    <a:p>
                      <a:r>
                        <a:rPr lang="tr-TR" sz="1600" dirty="0" smtClean="0"/>
                        <a:t>Taşikardi ( Çarpıntı )</a:t>
                      </a:r>
                    </a:p>
                    <a:p>
                      <a:r>
                        <a:rPr lang="tr-TR" sz="1600" dirty="0" smtClean="0"/>
                        <a:t>Hipotansiyon</a:t>
                      </a:r>
                    </a:p>
                    <a:p>
                      <a:r>
                        <a:rPr lang="tr-TR" sz="1600" dirty="0" smtClean="0"/>
                        <a:t>Aritmiler</a:t>
                      </a:r>
                    </a:p>
                    <a:p>
                      <a:r>
                        <a:rPr lang="tr-TR" sz="1600" dirty="0" smtClean="0"/>
                        <a:t>Bulantı ( </a:t>
                      </a:r>
                      <a:r>
                        <a:rPr lang="tr-TR" sz="1600" dirty="0" err="1" smtClean="0"/>
                        <a:t>Emezis</a:t>
                      </a:r>
                      <a:r>
                        <a:rPr lang="tr-TR" sz="1600" dirty="0" smtClean="0"/>
                        <a:t> )</a:t>
                      </a:r>
                    </a:p>
                    <a:p>
                      <a:r>
                        <a:rPr lang="tr-TR" sz="1600" dirty="0" smtClean="0"/>
                        <a:t>Bulanık görme</a:t>
                      </a:r>
                    </a:p>
                    <a:p>
                      <a:r>
                        <a:rPr lang="tr-TR" sz="1600" dirty="0" err="1" smtClean="0"/>
                        <a:t>Bronkospazm</a:t>
                      </a:r>
                      <a:endParaRPr lang="tr-TR" sz="1600" dirty="0" smtClean="0"/>
                    </a:p>
                    <a:p>
                      <a:r>
                        <a:rPr lang="tr-TR" sz="1600" dirty="0" smtClean="0"/>
                        <a:t>Uykusuzluk</a:t>
                      </a:r>
                    </a:p>
                    <a:p>
                      <a:r>
                        <a:rPr lang="tr-TR" sz="1600" dirty="0" smtClean="0"/>
                        <a:t>Titreme</a:t>
                      </a:r>
                    </a:p>
                    <a:p>
                      <a:r>
                        <a:rPr lang="tr-TR" sz="1600" dirty="0" smtClean="0"/>
                        <a:t>Kusma</a:t>
                      </a:r>
                    </a:p>
                    <a:p>
                      <a:r>
                        <a:rPr lang="tr-TR" sz="1600" dirty="0" err="1" smtClean="0"/>
                        <a:t>Bradikardi</a:t>
                      </a:r>
                      <a:endParaRPr lang="tr-TR" sz="1600" dirty="0" smtClean="0"/>
                    </a:p>
                    <a:p>
                      <a:r>
                        <a:rPr lang="tr-TR" sz="1600" dirty="0" err="1" smtClean="0"/>
                        <a:t>Periferik</a:t>
                      </a:r>
                      <a:r>
                        <a:rPr lang="tr-TR" sz="1600" dirty="0" smtClean="0"/>
                        <a:t> ödem</a:t>
                      </a:r>
                    </a:p>
                    <a:p>
                      <a:r>
                        <a:rPr lang="tr-TR" sz="1600" dirty="0" smtClean="0"/>
                        <a:t>Kabızlık ( </a:t>
                      </a:r>
                      <a:r>
                        <a:rPr lang="tr-TR" sz="1600" dirty="0" err="1" smtClean="0"/>
                        <a:t>Konstipasyon</a:t>
                      </a:r>
                      <a:r>
                        <a:rPr lang="tr-TR" sz="1600" dirty="0" smtClean="0"/>
                        <a:t> )</a:t>
                      </a:r>
                    </a:p>
                    <a:p>
                      <a:r>
                        <a:rPr lang="tr-TR" sz="1600" dirty="0" smtClean="0"/>
                        <a:t>Kafa içi basınç artışı ( KİBAS )</a:t>
                      </a:r>
                    </a:p>
                    <a:p>
                      <a:r>
                        <a:rPr lang="tr-TR" sz="1600" dirty="0" smtClean="0"/>
                        <a:t>Oryantasyon bozukluğu</a:t>
                      </a:r>
                    </a:p>
                    <a:p>
                      <a:r>
                        <a:rPr lang="tr-TR" sz="1600" dirty="0" smtClean="0"/>
                        <a:t>Bilinç kaybı</a:t>
                      </a:r>
                    </a:p>
                    <a:p>
                      <a:r>
                        <a:rPr lang="tr-TR" sz="1600" dirty="0" smtClean="0"/>
                        <a:t>Kardiyak </a:t>
                      </a:r>
                      <a:r>
                        <a:rPr lang="tr-TR" sz="1600" dirty="0" err="1" smtClean="0"/>
                        <a:t>arrest</a:t>
                      </a:r>
                      <a:endParaRPr lang="tr-TR" sz="1600" dirty="0" smtClean="0"/>
                    </a:p>
                    <a:p>
                      <a:r>
                        <a:rPr lang="tr-TR" sz="1600" dirty="0" smtClean="0"/>
                        <a:t>Göz bebeklerinin küçülmesi ( </a:t>
                      </a:r>
                      <a:r>
                        <a:rPr lang="tr-TR" sz="1600" dirty="0" err="1" smtClean="0"/>
                        <a:t>Miyozis</a:t>
                      </a:r>
                      <a:r>
                        <a:rPr lang="tr-TR" sz="1600" dirty="0" smtClean="0"/>
                        <a:t> )</a:t>
                      </a:r>
                    </a:p>
                    <a:p>
                      <a:r>
                        <a:rPr lang="tr-TR" sz="1600" dirty="0" smtClean="0"/>
                        <a:t>Solunum durması</a:t>
                      </a:r>
                    </a:p>
                    <a:p>
                      <a:r>
                        <a:rPr lang="tr-TR" sz="1600" dirty="0" smtClean="0"/>
                        <a:t>Solunum depresyonu</a:t>
                      </a:r>
                    </a:p>
                    <a:p>
                      <a:r>
                        <a:rPr lang="tr-TR" sz="1600" dirty="0" err="1" smtClean="0"/>
                        <a:t>Konvülsiyon</a:t>
                      </a:r>
                      <a:endParaRPr lang="tr-TR" sz="1600" dirty="0" smtClean="0"/>
                    </a:p>
                    <a:p>
                      <a:endParaRPr lang="tr-TR" sz="1600" dirty="0" smtClean="0"/>
                    </a:p>
                    <a:p>
                      <a:endParaRPr lang="tr-TR" sz="16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8015896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EDB2E8C-7CD2-411C-9981-C5E972C0D567}"/>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4</a:t>
            </a:r>
            <a:r>
              <a:rPr lang="tr-TR" sz="2400" dirty="0"/>
              <a:t>. Kaşe Şeklindeki İlaçlar</a:t>
            </a:r>
          </a:p>
        </p:txBody>
      </p:sp>
      <p:sp>
        <p:nvSpPr>
          <p:cNvPr id="3" name="İçerik Yer Tutucusu 2">
            <a:extLst>
              <a:ext uri="{FF2B5EF4-FFF2-40B4-BE49-F238E27FC236}">
                <a16:creationId xmlns:a16="http://schemas.microsoft.com/office/drawing/2014/main" xmlns="" id="{9039887F-4E23-4FA0-B34F-6DD9B75E25F4}"/>
              </a:ext>
            </a:extLst>
          </p:cNvPr>
          <p:cNvSpPr>
            <a:spLocks noGrp="1"/>
          </p:cNvSpPr>
          <p:nvPr>
            <p:ph sz="half" idx="1"/>
          </p:nvPr>
        </p:nvSpPr>
        <p:spPr/>
        <p:txBody>
          <a:bodyPr/>
          <a:lstStyle/>
          <a:p>
            <a:endParaRPr lang="tr-TR" sz="1600" dirty="0" smtClean="0"/>
          </a:p>
          <a:p>
            <a:endParaRPr lang="tr-TR" sz="1600" dirty="0"/>
          </a:p>
          <a:p>
            <a:endParaRPr lang="tr-TR" sz="1600" dirty="0" smtClean="0"/>
          </a:p>
          <a:p>
            <a:pPr marL="0" indent="0">
              <a:buNone/>
            </a:pPr>
            <a:endParaRPr lang="tr-TR" sz="1600" dirty="0" smtClean="0"/>
          </a:p>
          <a:p>
            <a:r>
              <a:rPr lang="tr-TR" sz="1600" dirty="0" smtClean="0"/>
              <a:t>Hastanın </a:t>
            </a:r>
            <a:r>
              <a:rPr lang="tr-TR" sz="1600" dirty="0"/>
              <a:t>tadı veya kokusu nedeniyle kullanımının zor olacağı toz şeklindeki ilaçlar büyüklükleri farklı olabilen </a:t>
            </a:r>
            <a:r>
              <a:rPr lang="tr-TR" sz="1600" dirty="0">
                <a:solidFill>
                  <a:srgbClr val="FF0000"/>
                </a:solidFill>
              </a:rPr>
              <a:t>oval </a:t>
            </a:r>
            <a:r>
              <a:rPr lang="tr-TR" sz="1600" dirty="0"/>
              <a:t>veya</a:t>
            </a:r>
            <a:r>
              <a:rPr lang="tr-TR" sz="1600" dirty="0">
                <a:solidFill>
                  <a:srgbClr val="FF0000"/>
                </a:solidFill>
              </a:rPr>
              <a:t> yassı silindir </a:t>
            </a:r>
            <a:r>
              <a:rPr lang="tr-TR" sz="1600" dirty="0"/>
              <a:t>şeklindeki nişasta ya da pirinç unundan yapılmış koruyucu iç içe geçen kılıf içine konularak hazırlanırlar.</a:t>
            </a:r>
          </a:p>
        </p:txBody>
      </p:sp>
      <p:pic>
        <p:nvPicPr>
          <p:cNvPr id="6" name="İçerik Yer Tutucusu 5" descr="aksesuar, yiyecek içeren bir resim&#10;&#10;Açıklama otomatik olarak oluşturuldu">
            <a:extLst>
              <a:ext uri="{FF2B5EF4-FFF2-40B4-BE49-F238E27FC236}">
                <a16:creationId xmlns:a16="http://schemas.microsoft.com/office/drawing/2014/main" xmlns="" id="{962174B5-742A-4345-B69C-58B79A6D78B3}"/>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047664" y="2403871"/>
            <a:ext cx="2858336" cy="2715419"/>
          </a:xfrm>
        </p:spPr>
      </p:pic>
    </p:spTree>
    <p:extLst>
      <p:ext uri="{BB962C8B-B14F-4D97-AF65-F5344CB8AC3E}">
        <p14:creationId xmlns:p14="http://schemas.microsoft.com/office/powerpoint/2010/main" val="146745492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823874651"/>
              </p:ext>
            </p:extLst>
          </p:nvPr>
        </p:nvGraphicFramePr>
        <p:xfrm>
          <a:off x="1" y="0"/>
          <a:ext cx="12191999" cy="6858000"/>
        </p:xfrm>
        <a:graphic>
          <a:graphicData uri="http://schemas.openxmlformats.org/drawingml/2006/table">
            <a:tbl>
              <a:tblPr firstRow="1" bandRow="1">
                <a:tableStyleId>{9D7B26C5-4107-4FEC-AEDC-1716B250A1EF}</a:tableStyleId>
              </a:tblPr>
              <a:tblGrid>
                <a:gridCol w="1911926">
                  <a:extLst>
                    <a:ext uri="{9D8B030D-6E8A-4147-A177-3AD203B41FA5}">
                      <a16:colId xmlns:a16="http://schemas.microsoft.com/office/drawing/2014/main" xmlns="" val="20000"/>
                    </a:ext>
                  </a:extLst>
                </a:gridCol>
                <a:gridCol w="2964873">
                  <a:extLst>
                    <a:ext uri="{9D8B030D-6E8A-4147-A177-3AD203B41FA5}">
                      <a16:colId xmlns:a16="http://schemas.microsoft.com/office/drawing/2014/main" xmlns="" val="20001"/>
                    </a:ext>
                  </a:extLst>
                </a:gridCol>
                <a:gridCol w="2438400">
                  <a:extLst>
                    <a:ext uri="{9D8B030D-6E8A-4147-A177-3AD203B41FA5}">
                      <a16:colId xmlns:a16="http://schemas.microsoft.com/office/drawing/2014/main" xmlns="" val="20002"/>
                    </a:ext>
                  </a:extLst>
                </a:gridCol>
                <a:gridCol w="2438400">
                  <a:extLst>
                    <a:ext uri="{9D8B030D-6E8A-4147-A177-3AD203B41FA5}">
                      <a16:colId xmlns:a16="http://schemas.microsoft.com/office/drawing/2014/main" xmlns="" val="20003"/>
                    </a:ext>
                  </a:extLst>
                </a:gridCol>
                <a:gridCol w="2438400">
                  <a:extLst>
                    <a:ext uri="{9D8B030D-6E8A-4147-A177-3AD203B41FA5}">
                      <a16:colId xmlns:a16="http://schemas.microsoft.com/office/drawing/2014/main" xmlns="" val="20004"/>
                    </a:ext>
                  </a:extLst>
                </a:gridCol>
              </a:tblGrid>
              <a:tr h="387578">
                <a:tc>
                  <a:txBody>
                    <a:bodyPr/>
                    <a:lstStyle/>
                    <a:p>
                      <a:r>
                        <a:rPr lang="tr-TR" dirty="0" smtClean="0"/>
                        <a:t>İlaç Adı</a:t>
                      </a:r>
                      <a:endParaRPr lang="tr-TR" dirty="0"/>
                    </a:p>
                  </a:txBody>
                  <a:tcPr/>
                </a:tc>
                <a:tc>
                  <a:txBody>
                    <a:bodyPr/>
                    <a:lstStyle/>
                    <a:p>
                      <a:r>
                        <a:rPr lang="tr-TR" dirty="0" err="1" smtClean="0"/>
                        <a:t>Endikasyonları</a:t>
                      </a:r>
                      <a:endParaRPr lang="tr-TR" dirty="0"/>
                    </a:p>
                  </a:txBody>
                  <a:tcPr/>
                </a:tc>
                <a:tc>
                  <a:txBody>
                    <a:bodyPr/>
                    <a:lstStyle/>
                    <a:p>
                      <a:r>
                        <a:rPr lang="tr-TR" dirty="0" err="1" smtClean="0"/>
                        <a:t>Kontrendikasyonları</a:t>
                      </a:r>
                      <a:endParaRPr lang="tr-TR" dirty="0"/>
                    </a:p>
                  </a:txBody>
                  <a:tcPr/>
                </a:tc>
                <a:tc>
                  <a:txBody>
                    <a:bodyPr/>
                    <a:lstStyle/>
                    <a:p>
                      <a:r>
                        <a:rPr lang="tr-TR" dirty="0" smtClean="0"/>
                        <a:t>Verilişi</a:t>
                      </a:r>
                      <a:endParaRPr lang="tr-TR" dirty="0"/>
                    </a:p>
                  </a:txBody>
                  <a:tcPr/>
                </a:tc>
                <a:tc>
                  <a:txBody>
                    <a:bodyPr/>
                    <a:lstStyle/>
                    <a:p>
                      <a:r>
                        <a:rPr lang="tr-TR" dirty="0" smtClean="0"/>
                        <a:t>Yan Etkisi</a:t>
                      </a:r>
                      <a:endParaRPr lang="tr-TR" dirty="0"/>
                    </a:p>
                  </a:txBody>
                  <a:tcPr/>
                </a:tc>
                <a:extLst>
                  <a:ext uri="{0D108BD9-81ED-4DB2-BD59-A6C34878D82A}">
                    <a16:rowId xmlns:a16="http://schemas.microsoft.com/office/drawing/2014/main" xmlns="" val="10000"/>
                  </a:ext>
                </a:extLst>
              </a:tr>
              <a:tr h="6470422">
                <a:tc>
                  <a:txBody>
                    <a:bodyPr/>
                    <a:lstStyle/>
                    <a:p>
                      <a:r>
                        <a:rPr lang="tr-TR" dirty="0" err="1" smtClean="0"/>
                        <a:t>Sufentanil</a:t>
                      </a:r>
                      <a:endParaRPr lang="tr-TR" dirty="0"/>
                    </a:p>
                  </a:txBody>
                  <a:tcPr/>
                </a:tc>
                <a:tc>
                  <a:txBody>
                    <a:bodyPr/>
                    <a:lstStyle/>
                    <a:p>
                      <a:r>
                        <a:rPr lang="tr-TR" sz="1600" dirty="0" smtClean="0"/>
                        <a:t>Anestezide indüksiyon ajanı olarak</a:t>
                      </a:r>
                      <a:endParaRPr lang="tr-TR" sz="1600" dirty="0"/>
                    </a:p>
                  </a:txBody>
                  <a:tcPr/>
                </a:tc>
                <a:tc>
                  <a:txBody>
                    <a:bodyPr/>
                    <a:lstStyle/>
                    <a:p>
                      <a:r>
                        <a:rPr lang="tr-TR" sz="1600" dirty="0" smtClean="0"/>
                        <a:t>Aşırı duyarlılık</a:t>
                      </a:r>
                      <a:endParaRPr lang="tr-TR" sz="1600" dirty="0"/>
                    </a:p>
                  </a:txBody>
                  <a:tcPr/>
                </a:tc>
                <a:tc>
                  <a:txBody>
                    <a:bodyPr/>
                    <a:lstStyle/>
                    <a:p>
                      <a:r>
                        <a:rPr lang="tr-TR" sz="1600" dirty="0" smtClean="0"/>
                        <a:t>Anestezi başlangıcında 1-2mcg/kg dozunda </a:t>
                      </a:r>
                      <a:r>
                        <a:rPr lang="tr-TR" sz="1600" dirty="0" err="1" smtClean="0"/>
                        <a:t>bolus</a:t>
                      </a:r>
                      <a:r>
                        <a:rPr lang="tr-TR" sz="1600" dirty="0" smtClean="0"/>
                        <a:t> uygulanır. 1-2 saatte bir takviye </a:t>
                      </a:r>
                      <a:r>
                        <a:rPr lang="tr-TR" sz="1600" dirty="0" err="1" smtClean="0"/>
                        <a:t>bolus</a:t>
                      </a:r>
                      <a:r>
                        <a:rPr lang="tr-TR" sz="1600" dirty="0" smtClean="0"/>
                        <a:t> doz uygulanabilir. Uzun süreli anestezi sağlanacaksa 1-2mcg/kg/saat dozunda </a:t>
                      </a:r>
                      <a:r>
                        <a:rPr lang="tr-TR" sz="1600" dirty="0" err="1" smtClean="0"/>
                        <a:t>intravenöz</a:t>
                      </a:r>
                      <a:r>
                        <a:rPr lang="tr-TR" sz="1600" dirty="0" smtClean="0"/>
                        <a:t> </a:t>
                      </a:r>
                      <a:r>
                        <a:rPr lang="tr-TR" sz="1600" dirty="0" err="1" smtClean="0"/>
                        <a:t>infüzyonla</a:t>
                      </a:r>
                      <a:r>
                        <a:rPr lang="tr-TR" sz="1600" dirty="0" smtClean="0"/>
                        <a:t> uygulanır.</a:t>
                      </a:r>
                      <a:endParaRPr lang="tr-TR" sz="1600" dirty="0"/>
                    </a:p>
                  </a:txBody>
                  <a:tcPr/>
                </a:tc>
                <a:tc>
                  <a:txBody>
                    <a:bodyPr/>
                    <a:lstStyle/>
                    <a:p>
                      <a:r>
                        <a:rPr lang="tr-TR" sz="1600" dirty="0" smtClean="0"/>
                        <a:t>Hipotansiyon</a:t>
                      </a:r>
                    </a:p>
                    <a:p>
                      <a:r>
                        <a:rPr lang="tr-TR" sz="1600" dirty="0" smtClean="0"/>
                        <a:t>Bulantı ( </a:t>
                      </a:r>
                      <a:r>
                        <a:rPr lang="tr-TR" sz="1600" dirty="0" err="1" smtClean="0"/>
                        <a:t>Emezis</a:t>
                      </a:r>
                      <a:r>
                        <a:rPr lang="tr-TR" sz="1600" dirty="0" smtClean="0"/>
                        <a:t> )</a:t>
                      </a:r>
                    </a:p>
                    <a:p>
                      <a:r>
                        <a:rPr lang="tr-TR" sz="1600" dirty="0" smtClean="0"/>
                        <a:t>Titreme</a:t>
                      </a:r>
                    </a:p>
                    <a:p>
                      <a:r>
                        <a:rPr lang="tr-TR" sz="1600" dirty="0" smtClean="0"/>
                        <a:t>Kusma</a:t>
                      </a:r>
                    </a:p>
                    <a:p>
                      <a:r>
                        <a:rPr lang="tr-TR" sz="1600" dirty="0" err="1" smtClean="0"/>
                        <a:t>Bradikardi</a:t>
                      </a:r>
                      <a:endParaRPr lang="tr-TR" sz="1600" dirty="0" smtClean="0"/>
                    </a:p>
                    <a:p>
                      <a:r>
                        <a:rPr lang="tr-TR" sz="1600" dirty="0" smtClean="0"/>
                        <a:t>Kabızlık ( </a:t>
                      </a:r>
                      <a:r>
                        <a:rPr lang="tr-TR" sz="1600" dirty="0" err="1" smtClean="0"/>
                        <a:t>Konstipasyon</a:t>
                      </a:r>
                      <a:r>
                        <a:rPr lang="tr-TR" sz="1600" dirty="0" smtClean="0"/>
                        <a:t> )</a:t>
                      </a:r>
                    </a:p>
                    <a:p>
                      <a:r>
                        <a:rPr lang="tr-TR" sz="1600" dirty="0" smtClean="0"/>
                        <a:t>Bilinç kaybı</a:t>
                      </a:r>
                    </a:p>
                    <a:p>
                      <a:r>
                        <a:rPr lang="tr-TR" sz="1600" dirty="0" smtClean="0"/>
                        <a:t>Göz bebeklerinin küçülmesi ( </a:t>
                      </a:r>
                      <a:r>
                        <a:rPr lang="tr-TR" sz="1600" dirty="0" err="1" smtClean="0"/>
                        <a:t>Miyozis</a:t>
                      </a:r>
                      <a:r>
                        <a:rPr lang="tr-TR" sz="1600" dirty="0" smtClean="0"/>
                        <a:t> )</a:t>
                      </a:r>
                    </a:p>
                    <a:p>
                      <a:r>
                        <a:rPr lang="tr-TR" sz="1600" dirty="0" smtClean="0"/>
                        <a:t>Solunum durması</a:t>
                      </a:r>
                    </a:p>
                    <a:p>
                      <a:r>
                        <a:rPr lang="tr-TR" sz="1600" dirty="0" smtClean="0"/>
                        <a:t>Solunum depresyonu</a:t>
                      </a:r>
                    </a:p>
                    <a:p>
                      <a:r>
                        <a:rPr lang="tr-TR" sz="1600" dirty="0" smtClean="0"/>
                        <a:t>Bağımlılık</a:t>
                      </a:r>
                    </a:p>
                    <a:p>
                      <a:r>
                        <a:rPr lang="tr-TR" sz="1600" dirty="0" err="1" smtClean="0"/>
                        <a:t>Rijidite</a:t>
                      </a:r>
                      <a:endParaRPr lang="tr-TR" sz="1600" dirty="0" smtClean="0"/>
                    </a:p>
                    <a:p>
                      <a:r>
                        <a:rPr lang="tr-TR" sz="1600" dirty="0" err="1" smtClean="0"/>
                        <a:t>Konvülsiyon</a:t>
                      </a:r>
                      <a:endParaRPr lang="tr-TR" sz="1600" dirty="0" smtClean="0"/>
                    </a:p>
                    <a:p>
                      <a:r>
                        <a:rPr lang="tr-TR" sz="1600" dirty="0" err="1" smtClean="0"/>
                        <a:t>Atriyoventriküler</a:t>
                      </a:r>
                      <a:r>
                        <a:rPr lang="tr-TR" sz="1600" dirty="0" smtClean="0"/>
                        <a:t> blok ( AV blok </a:t>
                      </a:r>
                    </a:p>
                    <a:p>
                      <a:endParaRPr lang="tr-TR"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39395725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879376808"/>
              </p:ext>
            </p:extLst>
          </p:nvPr>
        </p:nvGraphicFramePr>
        <p:xfrm>
          <a:off x="0" y="0"/>
          <a:ext cx="12192000" cy="6858000"/>
        </p:xfrm>
        <a:graphic>
          <a:graphicData uri="http://schemas.openxmlformats.org/drawingml/2006/table">
            <a:tbl>
              <a:tblPr firstRow="1" bandRow="1">
                <a:tableStyleId>{9D7B26C5-4107-4FEC-AEDC-1716B250A1EF}</a:tableStyleId>
              </a:tblPr>
              <a:tblGrid>
                <a:gridCol w="2207491">
                  <a:extLst>
                    <a:ext uri="{9D8B030D-6E8A-4147-A177-3AD203B41FA5}">
                      <a16:colId xmlns:a16="http://schemas.microsoft.com/office/drawing/2014/main" xmlns="" val="20000"/>
                    </a:ext>
                  </a:extLst>
                </a:gridCol>
                <a:gridCol w="2503054">
                  <a:extLst>
                    <a:ext uri="{9D8B030D-6E8A-4147-A177-3AD203B41FA5}">
                      <a16:colId xmlns:a16="http://schemas.microsoft.com/office/drawing/2014/main" xmlns="" val="20001"/>
                    </a:ext>
                  </a:extLst>
                </a:gridCol>
                <a:gridCol w="2604655">
                  <a:extLst>
                    <a:ext uri="{9D8B030D-6E8A-4147-A177-3AD203B41FA5}">
                      <a16:colId xmlns:a16="http://schemas.microsoft.com/office/drawing/2014/main" xmlns="" val="20002"/>
                    </a:ext>
                  </a:extLst>
                </a:gridCol>
                <a:gridCol w="2438400">
                  <a:extLst>
                    <a:ext uri="{9D8B030D-6E8A-4147-A177-3AD203B41FA5}">
                      <a16:colId xmlns:a16="http://schemas.microsoft.com/office/drawing/2014/main" xmlns="" val="20003"/>
                    </a:ext>
                  </a:extLst>
                </a:gridCol>
                <a:gridCol w="2438400">
                  <a:extLst>
                    <a:ext uri="{9D8B030D-6E8A-4147-A177-3AD203B41FA5}">
                      <a16:colId xmlns:a16="http://schemas.microsoft.com/office/drawing/2014/main" xmlns="" val="20004"/>
                    </a:ext>
                  </a:extLst>
                </a:gridCol>
              </a:tblGrid>
              <a:tr h="382933">
                <a:tc>
                  <a:txBody>
                    <a:bodyPr/>
                    <a:lstStyle/>
                    <a:p>
                      <a:r>
                        <a:rPr lang="tr-TR" dirty="0" smtClean="0"/>
                        <a:t>İlaç Adı</a:t>
                      </a:r>
                      <a:endParaRPr lang="tr-TR" dirty="0"/>
                    </a:p>
                  </a:txBody>
                  <a:tcPr/>
                </a:tc>
                <a:tc>
                  <a:txBody>
                    <a:bodyPr/>
                    <a:lstStyle/>
                    <a:p>
                      <a:r>
                        <a:rPr lang="tr-TR" dirty="0" err="1" smtClean="0"/>
                        <a:t>Endikasyonları</a:t>
                      </a:r>
                      <a:endParaRPr lang="tr-TR" dirty="0"/>
                    </a:p>
                  </a:txBody>
                  <a:tcPr/>
                </a:tc>
                <a:tc>
                  <a:txBody>
                    <a:bodyPr/>
                    <a:lstStyle/>
                    <a:p>
                      <a:r>
                        <a:rPr lang="tr-TR" dirty="0" err="1" smtClean="0"/>
                        <a:t>Kontrendikasyonları</a:t>
                      </a:r>
                      <a:endParaRPr lang="tr-TR" dirty="0"/>
                    </a:p>
                  </a:txBody>
                  <a:tcPr/>
                </a:tc>
                <a:tc>
                  <a:txBody>
                    <a:bodyPr/>
                    <a:lstStyle/>
                    <a:p>
                      <a:r>
                        <a:rPr lang="tr-TR" dirty="0" smtClean="0"/>
                        <a:t>Verilişi</a:t>
                      </a:r>
                      <a:endParaRPr lang="tr-TR" dirty="0"/>
                    </a:p>
                  </a:txBody>
                  <a:tcPr/>
                </a:tc>
                <a:tc>
                  <a:txBody>
                    <a:bodyPr/>
                    <a:lstStyle/>
                    <a:p>
                      <a:r>
                        <a:rPr lang="tr-TR" dirty="0" smtClean="0"/>
                        <a:t>Yan Etkisi</a:t>
                      </a:r>
                      <a:endParaRPr lang="tr-TR" dirty="0"/>
                    </a:p>
                  </a:txBody>
                  <a:tcPr/>
                </a:tc>
                <a:extLst>
                  <a:ext uri="{0D108BD9-81ED-4DB2-BD59-A6C34878D82A}">
                    <a16:rowId xmlns:a16="http://schemas.microsoft.com/office/drawing/2014/main" xmlns="" val="10000"/>
                  </a:ext>
                </a:extLst>
              </a:tr>
              <a:tr h="6475067">
                <a:tc>
                  <a:txBody>
                    <a:bodyPr/>
                    <a:lstStyle/>
                    <a:p>
                      <a:r>
                        <a:rPr lang="tr-TR" sz="1600" dirty="0" err="1" smtClean="0"/>
                        <a:t>Bupremorfin</a:t>
                      </a:r>
                      <a:endParaRPr lang="tr-TR" sz="1600" dirty="0"/>
                    </a:p>
                  </a:txBody>
                  <a:tcPr/>
                </a:tc>
                <a:tc>
                  <a:txBody>
                    <a:bodyPr/>
                    <a:lstStyle/>
                    <a:p>
                      <a:r>
                        <a:rPr lang="tr-TR" sz="1600" dirty="0" smtClean="0"/>
                        <a:t>Kanser ağrısı</a:t>
                      </a:r>
                      <a:endParaRPr lang="tr-TR" sz="1600" dirty="0"/>
                    </a:p>
                  </a:txBody>
                  <a:tcPr/>
                </a:tc>
                <a:tc>
                  <a:txBody>
                    <a:bodyPr/>
                    <a:lstStyle/>
                    <a:p>
                      <a:r>
                        <a:rPr lang="tr-TR" sz="1600" dirty="0" smtClean="0"/>
                        <a:t>Aşırı duyarlılık</a:t>
                      </a:r>
                    </a:p>
                    <a:p>
                      <a:r>
                        <a:rPr lang="tr-TR" sz="1600" dirty="0" err="1" smtClean="0"/>
                        <a:t>Myasthenia</a:t>
                      </a:r>
                      <a:r>
                        <a:rPr lang="tr-TR" sz="1600" dirty="0" smtClean="0"/>
                        <a:t> </a:t>
                      </a:r>
                      <a:r>
                        <a:rPr lang="tr-TR" sz="1600" dirty="0" err="1" smtClean="0"/>
                        <a:t>gravis</a:t>
                      </a:r>
                      <a:endParaRPr lang="tr-TR" sz="1600" dirty="0" smtClean="0"/>
                    </a:p>
                    <a:p>
                      <a:r>
                        <a:rPr lang="tr-TR" sz="1600" dirty="0" smtClean="0"/>
                        <a:t>Gebelik</a:t>
                      </a:r>
                    </a:p>
                    <a:p>
                      <a:r>
                        <a:rPr lang="tr-TR" sz="1600" dirty="0" err="1" smtClean="0"/>
                        <a:t>Monoamin</a:t>
                      </a:r>
                      <a:r>
                        <a:rPr lang="tr-TR" sz="1600" dirty="0" smtClean="0"/>
                        <a:t> </a:t>
                      </a:r>
                      <a:r>
                        <a:rPr lang="tr-TR" sz="1600" dirty="0" err="1" smtClean="0"/>
                        <a:t>oksidaz</a:t>
                      </a:r>
                      <a:r>
                        <a:rPr lang="tr-TR" sz="1600" dirty="0" smtClean="0"/>
                        <a:t> ( MAO ) inhibitörü kullanımı</a:t>
                      </a:r>
                    </a:p>
                    <a:p>
                      <a:r>
                        <a:rPr lang="tr-TR" sz="1600" dirty="0" err="1" smtClean="0"/>
                        <a:t>Opioid</a:t>
                      </a:r>
                      <a:r>
                        <a:rPr lang="tr-TR" sz="1600" dirty="0" smtClean="0"/>
                        <a:t> bağımlılığı</a:t>
                      </a:r>
                    </a:p>
                    <a:p>
                      <a:endParaRPr lang="tr-TR" dirty="0"/>
                    </a:p>
                  </a:txBody>
                  <a:tcPr/>
                </a:tc>
                <a:tc>
                  <a:txBody>
                    <a:bodyPr/>
                    <a:lstStyle/>
                    <a:p>
                      <a:r>
                        <a:rPr lang="tr-TR" sz="1600" dirty="0" smtClean="0"/>
                        <a:t>Günde 2-8 mg kullanılır. </a:t>
                      </a:r>
                      <a:r>
                        <a:rPr lang="tr-TR" sz="1600" dirty="0" err="1" smtClean="0"/>
                        <a:t>Naloksonla</a:t>
                      </a:r>
                      <a:r>
                        <a:rPr lang="tr-TR" sz="1600" dirty="0" smtClean="0"/>
                        <a:t> birlikte kullanılıyorsa 4/1 oranında </a:t>
                      </a:r>
                      <a:r>
                        <a:rPr lang="tr-TR" sz="1600" dirty="0" err="1" smtClean="0"/>
                        <a:t>nalokson</a:t>
                      </a:r>
                      <a:r>
                        <a:rPr lang="tr-TR" sz="1600" dirty="0" smtClean="0"/>
                        <a:t> tedaviye eklenir. Maksimum günlük </a:t>
                      </a:r>
                      <a:r>
                        <a:rPr lang="tr-TR" sz="1600" dirty="0" err="1" smtClean="0"/>
                        <a:t>buprenorfin</a:t>
                      </a:r>
                      <a:r>
                        <a:rPr lang="tr-TR" sz="1600" dirty="0" smtClean="0"/>
                        <a:t> dozu 24 mg'dır. 7-10 gün süre ile kullanılır. Daha uzun süreli kullanımında bağımlılık potansiyeli oluşur.</a:t>
                      </a:r>
                      <a:endParaRPr lang="tr-TR" sz="1600" dirty="0"/>
                    </a:p>
                  </a:txBody>
                  <a:tcPr/>
                </a:tc>
                <a:tc>
                  <a:txBody>
                    <a:bodyPr/>
                    <a:lstStyle/>
                    <a:p>
                      <a:r>
                        <a:rPr lang="tr-TR" sz="1600" dirty="0" smtClean="0"/>
                        <a:t>Baş ağrısı</a:t>
                      </a:r>
                    </a:p>
                    <a:p>
                      <a:r>
                        <a:rPr lang="tr-TR" sz="1600" dirty="0" smtClean="0"/>
                        <a:t>Baş Dönmesi ( </a:t>
                      </a:r>
                      <a:r>
                        <a:rPr lang="tr-TR" sz="1600" dirty="0" err="1" smtClean="0"/>
                        <a:t>Vertigo</a:t>
                      </a:r>
                      <a:r>
                        <a:rPr lang="tr-TR" sz="1600" dirty="0" smtClean="0"/>
                        <a:t> )</a:t>
                      </a:r>
                    </a:p>
                    <a:p>
                      <a:r>
                        <a:rPr lang="tr-TR" sz="1600" dirty="0" smtClean="0"/>
                        <a:t>Bulantı ( </a:t>
                      </a:r>
                      <a:r>
                        <a:rPr lang="tr-TR" sz="1600" dirty="0" err="1" smtClean="0"/>
                        <a:t>Emezis</a:t>
                      </a:r>
                      <a:r>
                        <a:rPr lang="tr-TR" sz="1600" dirty="0" smtClean="0"/>
                        <a:t> )</a:t>
                      </a:r>
                    </a:p>
                    <a:p>
                      <a:r>
                        <a:rPr lang="tr-TR" sz="1600" dirty="0" err="1" smtClean="0"/>
                        <a:t>ParesteziBulanık</a:t>
                      </a:r>
                      <a:r>
                        <a:rPr lang="tr-TR" sz="1600" dirty="0" smtClean="0"/>
                        <a:t> görme</a:t>
                      </a:r>
                    </a:p>
                    <a:p>
                      <a:r>
                        <a:rPr lang="tr-TR" sz="1600" dirty="0" smtClean="0"/>
                        <a:t>Uykusuzluk</a:t>
                      </a:r>
                    </a:p>
                    <a:p>
                      <a:r>
                        <a:rPr lang="tr-TR" sz="1600" dirty="0" err="1" smtClean="0"/>
                        <a:t>Dispne</a:t>
                      </a:r>
                      <a:r>
                        <a:rPr lang="tr-TR" sz="1600" dirty="0" smtClean="0"/>
                        <a:t> ( Nefes darlığı )</a:t>
                      </a:r>
                    </a:p>
                    <a:p>
                      <a:r>
                        <a:rPr lang="tr-TR" sz="1600" dirty="0" smtClean="0"/>
                        <a:t>Ağız kuruluğu</a:t>
                      </a:r>
                    </a:p>
                    <a:p>
                      <a:r>
                        <a:rPr lang="tr-TR" sz="1600" dirty="0" smtClean="0"/>
                        <a:t>Yorgunluk</a:t>
                      </a:r>
                    </a:p>
                    <a:p>
                      <a:r>
                        <a:rPr lang="tr-TR" sz="1600" dirty="0" smtClean="0"/>
                        <a:t>Hipertansiyon</a:t>
                      </a:r>
                    </a:p>
                    <a:p>
                      <a:r>
                        <a:rPr lang="tr-TR" sz="1600" dirty="0" err="1" smtClean="0"/>
                        <a:t>Anoreksi</a:t>
                      </a:r>
                      <a:r>
                        <a:rPr lang="tr-TR" sz="1600" dirty="0" smtClean="0"/>
                        <a:t> ( iştahsızlık )</a:t>
                      </a:r>
                    </a:p>
                    <a:p>
                      <a:r>
                        <a:rPr lang="tr-TR" sz="1600" dirty="0" smtClean="0"/>
                        <a:t>Tat alma bozuklukları</a:t>
                      </a:r>
                    </a:p>
                    <a:p>
                      <a:r>
                        <a:rPr lang="tr-TR" sz="1600" dirty="0" smtClean="0"/>
                        <a:t>Cinsel isteksizlik, iktidarsızlık, libido azalması</a:t>
                      </a:r>
                    </a:p>
                    <a:p>
                      <a:r>
                        <a:rPr lang="tr-TR" sz="1600" dirty="0" smtClean="0"/>
                        <a:t>Alerjik reaksiyonlar</a:t>
                      </a:r>
                    </a:p>
                    <a:p>
                      <a:r>
                        <a:rPr lang="tr-TR" sz="1600" dirty="0" smtClean="0"/>
                        <a:t>Uyuklama hali </a:t>
                      </a:r>
                    </a:p>
                    <a:p>
                      <a:r>
                        <a:rPr lang="tr-TR" sz="1600" dirty="0" smtClean="0"/>
                        <a:t>Kabızlık ( </a:t>
                      </a:r>
                      <a:r>
                        <a:rPr lang="tr-TR" sz="1600" dirty="0" err="1" smtClean="0"/>
                        <a:t>Konstipasyon</a:t>
                      </a:r>
                      <a:r>
                        <a:rPr lang="tr-TR" sz="1600" dirty="0" smtClean="0"/>
                        <a:t> )</a:t>
                      </a:r>
                    </a:p>
                    <a:p>
                      <a:r>
                        <a:rPr lang="tr-TR" sz="1600" dirty="0" smtClean="0"/>
                        <a:t>Halüsinasyonlar</a:t>
                      </a:r>
                    </a:p>
                    <a:p>
                      <a:r>
                        <a:rPr lang="tr-TR" sz="1600" dirty="0" smtClean="0"/>
                        <a:t>Göz bebeklerinin küçülmesi ( </a:t>
                      </a:r>
                      <a:r>
                        <a:rPr lang="tr-TR" sz="1600" dirty="0" err="1" smtClean="0"/>
                        <a:t>Miyozis</a:t>
                      </a:r>
                      <a:r>
                        <a:rPr lang="tr-TR" sz="1600" dirty="0" smtClean="0"/>
                        <a:t> )</a:t>
                      </a:r>
                    </a:p>
                    <a:p>
                      <a:r>
                        <a:rPr lang="tr-TR" sz="1600" dirty="0" smtClean="0"/>
                        <a:t>Solunum depresyonu</a:t>
                      </a:r>
                    </a:p>
                    <a:p>
                      <a:r>
                        <a:rPr lang="tr-TR" sz="1600" dirty="0" smtClean="0"/>
                        <a:t>Bağımlılık</a:t>
                      </a:r>
                      <a:endParaRPr lang="tr-TR" sz="16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260548930"/>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22712879"/>
              </p:ext>
            </p:extLst>
          </p:nvPr>
        </p:nvGraphicFramePr>
        <p:xfrm>
          <a:off x="0" y="0"/>
          <a:ext cx="12192000" cy="6858000"/>
        </p:xfrm>
        <a:graphic>
          <a:graphicData uri="http://schemas.openxmlformats.org/drawingml/2006/table">
            <a:tbl>
              <a:tblPr firstRow="1" bandRow="1">
                <a:tableStyleId>{9D7B26C5-4107-4FEC-AEDC-1716B250A1EF}</a:tableStyleId>
              </a:tblPr>
              <a:tblGrid>
                <a:gridCol w="1679616">
                  <a:extLst>
                    <a:ext uri="{9D8B030D-6E8A-4147-A177-3AD203B41FA5}">
                      <a16:colId xmlns:a16="http://schemas.microsoft.com/office/drawing/2014/main" xmlns="" val="20000"/>
                    </a:ext>
                  </a:extLst>
                </a:gridCol>
                <a:gridCol w="2355307">
                  <a:extLst>
                    <a:ext uri="{9D8B030D-6E8A-4147-A177-3AD203B41FA5}">
                      <a16:colId xmlns:a16="http://schemas.microsoft.com/office/drawing/2014/main" xmlns="" val="20001"/>
                    </a:ext>
                  </a:extLst>
                </a:gridCol>
                <a:gridCol w="2927499">
                  <a:extLst>
                    <a:ext uri="{9D8B030D-6E8A-4147-A177-3AD203B41FA5}">
                      <a16:colId xmlns:a16="http://schemas.microsoft.com/office/drawing/2014/main" xmlns="" val="20002"/>
                    </a:ext>
                  </a:extLst>
                </a:gridCol>
                <a:gridCol w="2541602">
                  <a:extLst>
                    <a:ext uri="{9D8B030D-6E8A-4147-A177-3AD203B41FA5}">
                      <a16:colId xmlns:a16="http://schemas.microsoft.com/office/drawing/2014/main" xmlns="" val="20003"/>
                    </a:ext>
                  </a:extLst>
                </a:gridCol>
                <a:gridCol w="2687976">
                  <a:extLst>
                    <a:ext uri="{9D8B030D-6E8A-4147-A177-3AD203B41FA5}">
                      <a16:colId xmlns:a16="http://schemas.microsoft.com/office/drawing/2014/main" xmlns="" val="20004"/>
                    </a:ext>
                  </a:extLst>
                </a:gridCol>
              </a:tblGrid>
              <a:tr h="380019">
                <a:tc>
                  <a:txBody>
                    <a:bodyPr/>
                    <a:lstStyle/>
                    <a:p>
                      <a:r>
                        <a:rPr lang="tr-TR" dirty="0" smtClean="0"/>
                        <a:t>İlaç Adı</a:t>
                      </a:r>
                      <a:endParaRPr lang="tr-TR" dirty="0"/>
                    </a:p>
                  </a:txBody>
                  <a:tcPr/>
                </a:tc>
                <a:tc>
                  <a:txBody>
                    <a:bodyPr/>
                    <a:lstStyle/>
                    <a:p>
                      <a:r>
                        <a:rPr lang="tr-TR" dirty="0" err="1" smtClean="0"/>
                        <a:t>Endikasyonları</a:t>
                      </a:r>
                      <a:endParaRPr lang="tr-TR" dirty="0"/>
                    </a:p>
                  </a:txBody>
                  <a:tcPr/>
                </a:tc>
                <a:tc>
                  <a:txBody>
                    <a:bodyPr/>
                    <a:lstStyle/>
                    <a:p>
                      <a:r>
                        <a:rPr lang="tr-TR" dirty="0" err="1" smtClean="0"/>
                        <a:t>Kontrendikasyonları</a:t>
                      </a:r>
                      <a:endParaRPr lang="tr-TR" dirty="0"/>
                    </a:p>
                  </a:txBody>
                  <a:tcPr/>
                </a:tc>
                <a:tc>
                  <a:txBody>
                    <a:bodyPr/>
                    <a:lstStyle/>
                    <a:p>
                      <a:r>
                        <a:rPr lang="tr-TR" dirty="0" smtClean="0"/>
                        <a:t>Verilişi</a:t>
                      </a:r>
                      <a:endParaRPr lang="tr-TR" dirty="0"/>
                    </a:p>
                  </a:txBody>
                  <a:tcPr/>
                </a:tc>
                <a:tc>
                  <a:txBody>
                    <a:bodyPr/>
                    <a:lstStyle/>
                    <a:p>
                      <a:r>
                        <a:rPr lang="tr-TR" sz="1600" dirty="0" smtClean="0"/>
                        <a:t>Yan Etkisi</a:t>
                      </a:r>
                      <a:endParaRPr lang="tr-TR" sz="1600" dirty="0"/>
                    </a:p>
                  </a:txBody>
                  <a:tcPr/>
                </a:tc>
                <a:extLst>
                  <a:ext uri="{0D108BD9-81ED-4DB2-BD59-A6C34878D82A}">
                    <a16:rowId xmlns:a16="http://schemas.microsoft.com/office/drawing/2014/main" xmlns="" val="10000"/>
                  </a:ext>
                </a:extLst>
              </a:tr>
              <a:tr h="6477981">
                <a:tc>
                  <a:txBody>
                    <a:bodyPr/>
                    <a:lstStyle/>
                    <a:p>
                      <a:r>
                        <a:rPr lang="tr-TR" sz="1600" dirty="0" err="1" smtClean="0"/>
                        <a:t>Tramadol</a:t>
                      </a:r>
                      <a:endParaRPr lang="tr-TR" sz="1600" dirty="0"/>
                    </a:p>
                  </a:txBody>
                  <a:tcPr/>
                </a:tc>
                <a:tc>
                  <a:txBody>
                    <a:bodyPr/>
                    <a:lstStyle/>
                    <a:p>
                      <a:r>
                        <a:rPr lang="tr-TR" sz="1600" dirty="0" smtClean="0"/>
                        <a:t>Analjezik olarak ( Ağrı kesici amaçlı )</a:t>
                      </a:r>
                      <a:endParaRPr lang="tr-TR" sz="1600" dirty="0"/>
                    </a:p>
                  </a:txBody>
                  <a:tcPr/>
                </a:tc>
                <a:tc>
                  <a:txBody>
                    <a:bodyPr/>
                    <a:lstStyle/>
                    <a:p>
                      <a:r>
                        <a:rPr lang="tr-TR" sz="1600" dirty="0" smtClean="0"/>
                        <a:t>Aşırı duyarlılık</a:t>
                      </a:r>
                    </a:p>
                    <a:p>
                      <a:r>
                        <a:rPr lang="tr-TR" sz="1600" dirty="0" smtClean="0"/>
                        <a:t>Kafa içi basınç artışı ( KİBAS )</a:t>
                      </a:r>
                    </a:p>
                    <a:p>
                      <a:r>
                        <a:rPr lang="tr-TR" sz="1600" dirty="0" smtClean="0"/>
                        <a:t>Ciddi böbrek yetmezliği</a:t>
                      </a:r>
                    </a:p>
                    <a:p>
                      <a:r>
                        <a:rPr lang="tr-TR" sz="1600" dirty="0" smtClean="0"/>
                        <a:t>Ciddi solunum bozukluğu</a:t>
                      </a:r>
                    </a:p>
                    <a:p>
                      <a:r>
                        <a:rPr lang="tr-TR" sz="1600" dirty="0" err="1" smtClean="0"/>
                        <a:t>Monoamin</a:t>
                      </a:r>
                      <a:r>
                        <a:rPr lang="tr-TR" sz="1600" dirty="0" smtClean="0"/>
                        <a:t> </a:t>
                      </a:r>
                      <a:r>
                        <a:rPr lang="tr-TR" sz="1600" dirty="0" err="1" smtClean="0"/>
                        <a:t>oksidaz</a:t>
                      </a:r>
                      <a:r>
                        <a:rPr lang="tr-TR" sz="1600" dirty="0" smtClean="0"/>
                        <a:t> ( MAO ) inhibitörü kullanımı</a:t>
                      </a:r>
                    </a:p>
                    <a:p>
                      <a:r>
                        <a:rPr lang="tr-TR" sz="1600" dirty="0" smtClean="0"/>
                        <a:t>Uygulanacak bölgede aktif enfeksiyon varlığı</a:t>
                      </a:r>
                    </a:p>
                    <a:p>
                      <a:r>
                        <a:rPr lang="tr-TR" sz="1600" dirty="0" smtClean="0"/>
                        <a:t>Epilepsi</a:t>
                      </a:r>
                    </a:p>
                    <a:p>
                      <a:r>
                        <a:rPr lang="tr-TR" sz="1600" dirty="0" smtClean="0"/>
                        <a:t>Astım</a:t>
                      </a:r>
                    </a:p>
                    <a:p>
                      <a:r>
                        <a:rPr lang="tr-TR" sz="1600" dirty="0" err="1" smtClean="0"/>
                        <a:t>Status</a:t>
                      </a:r>
                      <a:r>
                        <a:rPr lang="tr-TR" sz="1600" dirty="0" smtClean="0"/>
                        <a:t> </a:t>
                      </a:r>
                      <a:r>
                        <a:rPr lang="tr-TR" sz="1600" dirty="0" err="1" smtClean="0"/>
                        <a:t>epileptikus</a:t>
                      </a:r>
                      <a:endParaRPr lang="tr-TR" sz="1600" dirty="0" smtClean="0"/>
                    </a:p>
                    <a:p>
                      <a:r>
                        <a:rPr lang="tr-TR" sz="1600" dirty="0" smtClean="0"/>
                        <a:t>Ağır karaciğer yetmezliği</a:t>
                      </a:r>
                    </a:p>
                    <a:p>
                      <a:r>
                        <a:rPr lang="tr-TR" sz="1600" dirty="0" err="1" smtClean="0"/>
                        <a:t>Hemorajik</a:t>
                      </a:r>
                      <a:r>
                        <a:rPr lang="tr-TR" sz="1600" dirty="0" smtClean="0"/>
                        <a:t> </a:t>
                      </a:r>
                      <a:r>
                        <a:rPr lang="tr-TR" sz="1600" dirty="0" err="1" smtClean="0"/>
                        <a:t>diyatez</a:t>
                      </a:r>
                      <a:r>
                        <a:rPr lang="tr-TR" sz="1600" dirty="0" smtClean="0"/>
                        <a:t> ( kanama bozukluğu )</a:t>
                      </a:r>
                    </a:p>
                    <a:p>
                      <a:endParaRPr lang="tr-TR" dirty="0" smtClean="0"/>
                    </a:p>
                  </a:txBody>
                  <a:tcPr/>
                </a:tc>
                <a:tc>
                  <a:txBody>
                    <a:bodyPr/>
                    <a:lstStyle/>
                    <a:p>
                      <a:r>
                        <a:rPr lang="tr-TR" sz="1600" dirty="0" smtClean="0"/>
                        <a:t>Tablet şeklinde günde 3-4 defa 50mg kullanılır. Gerekli durumda günde 4 defa 100mg'a kadar kullanılabilir. Maksimum günlük doz 400mg'dır.</a:t>
                      </a:r>
                    </a:p>
                    <a:p>
                      <a:r>
                        <a:rPr lang="tr-TR" sz="1600" dirty="0" smtClean="0"/>
                        <a:t>Solüsyon şeklinde günde 3-4 defa 50mg kullanılır. Gerekli durumda günde 4 defa 100mg'a kadar kullanılabilir. Maksimum günlük doz 400mg'dır.</a:t>
                      </a:r>
                    </a:p>
                    <a:p>
                      <a:r>
                        <a:rPr lang="tr-TR" sz="1600" dirty="0" smtClean="0"/>
                        <a:t>İV, İM yada SC yoldan günde 3-4 defaya kadar 50-100mg kullanılır. İV kullanımda yavaş </a:t>
                      </a:r>
                      <a:r>
                        <a:rPr lang="tr-TR" sz="1600" dirty="0" err="1" smtClean="0"/>
                        <a:t>infüzyonla</a:t>
                      </a:r>
                      <a:r>
                        <a:rPr lang="tr-TR" sz="1600" dirty="0" smtClean="0"/>
                        <a:t> 2-3 saatte uygulanır. Bir defada uygulanan doz 2mg/kg'ı geçmemelidir.</a:t>
                      </a:r>
                    </a:p>
                    <a:p>
                      <a:endParaRPr lang="tr-TR" dirty="0"/>
                    </a:p>
                  </a:txBody>
                  <a:tcPr/>
                </a:tc>
                <a:tc>
                  <a:txBody>
                    <a:bodyPr/>
                    <a:lstStyle/>
                    <a:p>
                      <a:r>
                        <a:rPr lang="tr-TR" sz="1600" dirty="0" smtClean="0"/>
                        <a:t>Baş ağrısı</a:t>
                      </a:r>
                    </a:p>
                    <a:p>
                      <a:r>
                        <a:rPr lang="tr-TR" sz="1600" dirty="0" smtClean="0"/>
                        <a:t>Baş Dönmesi ( </a:t>
                      </a:r>
                      <a:r>
                        <a:rPr lang="tr-TR" sz="1600" dirty="0" err="1" smtClean="0"/>
                        <a:t>Vertigo</a:t>
                      </a:r>
                      <a:r>
                        <a:rPr lang="tr-TR" sz="1600" dirty="0" smtClean="0"/>
                        <a:t> )</a:t>
                      </a:r>
                    </a:p>
                    <a:p>
                      <a:r>
                        <a:rPr lang="tr-TR" sz="1600" dirty="0" smtClean="0"/>
                        <a:t>Taşikardi ( Çarpıntı )</a:t>
                      </a:r>
                    </a:p>
                    <a:p>
                      <a:r>
                        <a:rPr lang="tr-TR" sz="1600" dirty="0" smtClean="0"/>
                        <a:t>Bulantı ( </a:t>
                      </a:r>
                      <a:r>
                        <a:rPr lang="tr-TR" sz="1600" dirty="0" err="1" smtClean="0"/>
                        <a:t>Emezis</a:t>
                      </a:r>
                      <a:r>
                        <a:rPr lang="tr-TR" sz="1600" dirty="0" smtClean="0"/>
                        <a:t> )</a:t>
                      </a:r>
                    </a:p>
                    <a:p>
                      <a:r>
                        <a:rPr lang="tr-TR" sz="1600" dirty="0" err="1" smtClean="0"/>
                        <a:t>Bronkospazm</a:t>
                      </a:r>
                      <a:endParaRPr lang="tr-TR" sz="1600" dirty="0" smtClean="0"/>
                    </a:p>
                    <a:p>
                      <a:r>
                        <a:rPr lang="tr-TR" sz="1600" dirty="0" err="1" smtClean="0"/>
                        <a:t>Anksiyete</a:t>
                      </a:r>
                      <a:r>
                        <a:rPr lang="tr-TR" sz="1600" dirty="0" smtClean="0"/>
                        <a:t> ( Kaygı ) Uykusuzluk</a:t>
                      </a:r>
                    </a:p>
                    <a:p>
                      <a:r>
                        <a:rPr lang="tr-TR" sz="1600" dirty="0" err="1" smtClean="0"/>
                        <a:t>Dispne</a:t>
                      </a:r>
                      <a:r>
                        <a:rPr lang="tr-TR" sz="1600" dirty="0" smtClean="0"/>
                        <a:t> ( Nefes darlığı )</a:t>
                      </a:r>
                    </a:p>
                    <a:p>
                      <a:r>
                        <a:rPr lang="tr-TR" sz="1600" dirty="0" smtClean="0"/>
                        <a:t> Kusma</a:t>
                      </a:r>
                    </a:p>
                    <a:p>
                      <a:r>
                        <a:rPr lang="tr-TR" sz="1600" dirty="0" smtClean="0"/>
                        <a:t>Anormal rüyalar ( Kabuslar )</a:t>
                      </a:r>
                    </a:p>
                    <a:p>
                      <a:r>
                        <a:rPr lang="tr-TR" sz="1600" dirty="0" smtClean="0"/>
                        <a:t>Kabızlık ( </a:t>
                      </a:r>
                      <a:r>
                        <a:rPr lang="tr-TR" sz="1600" dirty="0" err="1" smtClean="0"/>
                        <a:t>Konstipasyon</a:t>
                      </a:r>
                      <a:r>
                        <a:rPr lang="tr-TR" sz="1600" dirty="0" smtClean="0"/>
                        <a:t> )</a:t>
                      </a:r>
                    </a:p>
                    <a:p>
                      <a:r>
                        <a:rPr lang="tr-TR" sz="1600" dirty="0" smtClean="0"/>
                        <a:t>Halüsinasyonlar</a:t>
                      </a:r>
                    </a:p>
                    <a:p>
                      <a:r>
                        <a:rPr lang="tr-TR" sz="1600" dirty="0" smtClean="0"/>
                        <a:t> Solunum depresyonu</a:t>
                      </a:r>
                    </a:p>
                    <a:p>
                      <a:r>
                        <a:rPr lang="tr-TR" sz="1600" dirty="0" smtClean="0"/>
                        <a:t> Bağımlılık</a:t>
                      </a:r>
                    </a:p>
                    <a:p>
                      <a:r>
                        <a:rPr lang="tr-TR" sz="1600" dirty="0" err="1" smtClean="0"/>
                        <a:t>Üriner</a:t>
                      </a:r>
                      <a:r>
                        <a:rPr lang="tr-TR" sz="1600" dirty="0" smtClean="0"/>
                        <a:t> </a:t>
                      </a:r>
                      <a:r>
                        <a:rPr lang="tr-TR" sz="1600" dirty="0" err="1" smtClean="0"/>
                        <a:t>retansiyon</a:t>
                      </a:r>
                      <a:endParaRPr lang="tr-TR" sz="1600" dirty="0" smtClean="0"/>
                    </a:p>
                    <a:p>
                      <a:r>
                        <a:rPr lang="tr-TR" sz="1600" dirty="0" smtClean="0"/>
                        <a:t> Tremor</a:t>
                      </a:r>
                    </a:p>
                    <a:p>
                      <a:r>
                        <a:rPr lang="tr-TR" sz="1600" dirty="0" err="1" smtClean="0"/>
                        <a:t>Somnolans</a:t>
                      </a:r>
                      <a:endParaRPr lang="tr-TR" sz="1600" dirty="0" smtClean="0"/>
                    </a:p>
                    <a:p>
                      <a:r>
                        <a:rPr lang="tr-TR" sz="1600" dirty="0" smtClean="0"/>
                        <a:t> </a:t>
                      </a:r>
                      <a:r>
                        <a:rPr lang="tr-TR" sz="1600" dirty="0" err="1" smtClean="0"/>
                        <a:t>Konfüzyon</a:t>
                      </a:r>
                      <a:endParaRPr lang="tr-TR" sz="1600" dirty="0" smtClean="0"/>
                    </a:p>
                    <a:p>
                      <a:r>
                        <a:rPr lang="tr-TR" sz="1600" dirty="0" err="1" smtClean="0"/>
                        <a:t>Anjiyoödem</a:t>
                      </a:r>
                      <a:endParaRPr lang="tr-TR" sz="1600" dirty="0" smtClean="0"/>
                    </a:p>
                    <a:p>
                      <a:r>
                        <a:rPr lang="tr-TR" sz="1600" dirty="0" err="1" smtClean="0"/>
                        <a:t>Hiperaktivite</a:t>
                      </a:r>
                      <a:endParaRPr lang="tr-TR" sz="1600" dirty="0" smtClean="0"/>
                    </a:p>
                    <a:p>
                      <a:r>
                        <a:rPr lang="tr-TR" sz="1600" dirty="0" smtClean="0"/>
                        <a:t>İştah artışı </a:t>
                      </a:r>
                      <a:r>
                        <a:rPr lang="tr-TR" sz="1600" dirty="0" err="1" smtClean="0"/>
                        <a:t>Konvülsiyon</a:t>
                      </a:r>
                      <a:endParaRPr lang="tr-TR" sz="1600" dirty="0" smtClean="0"/>
                    </a:p>
                    <a:p>
                      <a:r>
                        <a:rPr lang="tr-TR" sz="1600" dirty="0" smtClean="0"/>
                        <a:t>Ürtiker</a:t>
                      </a:r>
                    </a:p>
                    <a:p>
                      <a:r>
                        <a:rPr lang="tr-TR" sz="1600" dirty="0" err="1" smtClean="0"/>
                        <a:t>Öfori</a:t>
                      </a:r>
                      <a:endParaRPr lang="tr-TR" sz="1600" dirty="0" smtClean="0"/>
                    </a:p>
                    <a:p>
                      <a:endParaRPr lang="tr-TR" sz="160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74518213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630920544"/>
              </p:ext>
            </p:extLst>
          </p:nvPr>
        </p:nvGraphicFramePr>
        <p:xfrm>
          <a:off x="1" y="0"/>
          <a:ext cx="12192000" cy="6858000"/>
        </p:xfrm>
        <a:graphic>
          <a:graphicData uri="http://schemas.openxmlformats.org/drawingml/2006/table">
            <a:tbl>
              <a:tblPr firstRow="1" bandRow="1">
                <a:tableStyleId>{9D7B26C5-4107-4FEC-AEDC-1716B250A1EF}</a:tableStyleId>
              </a:tblPr>
              <a:tblGrid>
                <a:gridCol w="1911926">
                  <a:extLst>
                    <a:ext uri="{9D8B030D-6E8A-4147-A177-3AD203B41FA5}">
                      <a16:colId xmlns:a16="http://schemas.microsoft.com/office/drawing/2014/main" xmlns="" val="20000"/>
                    </a:ext>
                  </a:extLst>
                </a:gridCol>
                <a:gridCol w="2964874">
                  <a:extLst>
                    <a:ext uri="{9D8B030D-6E8A-4147-A177-3AD203B41FA5}">
                      <a16:colId xmlns:a16="http://schemas.microsoft.com/office/drawing/2014/main" xmlns="" val="20001"/>
                    </a:ext>
                  </a:extLst>
                </a:gridCol>
                <a:gridCol w="2438400">
                  <a:extLst>
                    <a:ext uri="{9D8B030D-6E8A-4147-A177-3AD203B41FA5}">
                      <a16:colId xmlns:a16="http://schemas.microsoft.com/office/drawing/2014/main" xmlns="" val="20002"/>
                    </a:ext>
                  </a:extLst>
                </a:gridCol>
                <a:gridCol w="2438400">
                  <a:extLst>
                    <a:ext uri="{9D8B030D-6E8A-4147-A177-3AD203B41FA5}">
                      <a16:colId xmlns:a16="http://schemas.microsoft.com/office/drawing/2014/main" xmlns="" val="20003"/>
                    </a:ext>
                  </a:extLst>
                </a:gridCol>
                <a:gridCol w="2438400">
                  <a:extLst>
                    <a:ext uri="{9D8B030D-6E8A-4147-A177-3AD203B41FA5}">
                      <a16:colId xmlns:a16="http://schemas.microsoft.com/office/drawing/2014/main" xmlns="" val="20004"/>
                    </a:ext>
                  </a:extLst>
                </a:gridCol>
              </a:tblGrid>
              <a:tr h="386629">
                <a:tc>
                  <a:txBody>
                    <a:bodyPr/>
                    <a:lstStyle/>
                    <a:p>
                      <a:r>
                        <a:rPr lang="tr-TR" dirty="0" smtClean="0"/>
                        <a:t>İlaç Adı</a:t>
                      </a:r>
                      <a:endParaRPr lang="tr-TR" dirty="0"/>
                    </a:p>
                  </a:txBody>
                  <a:tcPr/>
                </a:tc>
                <a:tc>
                  <a:txBody>
                    <a:bodyPr/>
                    <a:lstStyle/>
                    <a:p>
                      <a:r>
                        <a:rPr lang="tr-TR" dirty="0" err="1" smtClean="0"/>
                        <a:t>Endikasyonları</a:t>
                      </a:r>
                      <a:endParaRPr lang="tr-TR" dirty="0"/>
                    </a:p>
                  </a:txBody>
                  <a:tcPr/>
                </a:tc>
                <a:tc>
                  <a:txBody>
                    <a:bodyPr/>
                    <a:lstStyle/>
                    <a:p>
                      <a:r>
                        <a:rPr lang="tr-TR" dirty="0" err="1" smtClean="0"/>
                        <a:t>Kontrendikasyonları</a:t>
                      </a:r>
                      <a:endParaRPr lang="tr-TR" dirty="0"/>
                    </a:p>
                  </a:txBody>
                  <a:tcPr/>
                </a:tc>
                <a:tc>
                  <a:txBody>
                    <a:bodyPr/>
                    <a:lstStyle/>
                    <a:p>
                      <a:r>
                        <a:rPr lang="tr-TR" dirty="0" smtClean="0"/>
                        <a:t>Verilişi</a:t>
                      </a:r>
                      <a:endParaRPr lang="tr-TR" dirty="0"/>
                    </a:p>
                  </a:txBody>
                  <a:tcPr/>
                </a:tc>
                <a:tc>
                  <a:txBody>
                    <a:bodyPr/>
                    <a:lstStyle/>
                    <a:p>
                      <a:r>
                        <a:rPr lang="tr-TR" dirty="0" smtClean="0"/>
                        <a:t>Yan Etkisi</a:t>
                      </a:r>
                      <a:endParaRPr lang="tr-TR" dirty="0"/>
                    </a:p>
                  </a:txBody>
                  <a:tcPr/>
                </a:tc>
                <a:extLst>
                  <a:ext uri="{0D108BD9-81ED-4DB2-BD59-A6C34878D82A}">
                    <a16:rowId xmlns:a16="http://schemas.microsoft.com/office/drawing/2014/main" xmlns="" val="10000"/>
                  </a:ext>
                </a:extLst>
              </a:tr>
              <a:tr h="6471371">
                <a:tc>
                  <a:txBody>
                    <a:bodyPr/>
                    <a:lstStyle/>
                    <a:p>
                      <a:r>
                        <a:rPr lang="tr-TR" sz="1600" dirty="0" err="1" smtClean="0"/>
                        <a:t>Nalokson</a:t>
                      </a:r>
                      <a:endParaRPr lang="tr-TR" sz="1600" dirty="0"/>
                    </a:p>
                  </a:txBody>
                  <a:tcPr/>
                </a:tc>
                <a:tc>
                  <a:txBody>
                    <a:bodyPr/>
                    <a:lstStyle/>
                    <a:p>
                      <a:r>
                        <a:rPr lang="tr-TR" sz="1600" dirty="0" smtClean="0"/>
                        <a:t>Analjezik olarak ( Ağrı kesici amaçlı )</a:t>
                      </a:r>
                    </a:p>
                    <a:p>
                      <a:r>
                        <a:rPr lang="tr-TR" sz="1600" dirty="0" err="1" smtClean="0"/>
                        <a:t>Opiyat</a:t>
                      </a:r>
                      <a:r>
                        <a:rPr lang="tr-TR" sz="1600" dirty="0" smtClean="0"/>
                        <a:t> </a:t>
                      </a:r>
                      <a:r>
                        <a:rPr lang="tr-TR" sz="1600" dirty="0" err="1" smtClean="0"/>
                        <a:t>intoksikasyonu</a:t>
                      </a:r>
                      <a:endParaRPr lang="tr-TR" sz="1600" dirty="0" smtClean="0"/>
                    </a:p>
                    <a:p>
                      <a:endParaRPr lang="tr-TR" dirty="0"/>
                    </a:p>
                  </a:txBody>
                  <a:tcPr/>
                </a:tc>
                <a:tc>
                  <a:txBody>
                    <a:bodyPr/>
                    <a:lstStyle/>
                    <a:p>
                      <a:r>
                        <a:rPr lang="tr-TR" sz="1600" dirty="0" smtClean="0"/>
                        <a:t>Aşırı duyarlılık</a:t>
                      </a:r>
                      <a:endParaRPr lang="tr-TR" sz="1600" dirty="0"/>
                    </a:p>
                  </a:txBody>
                  <a:tcPr/>
                </a:tc>
                <a:tc>
                  <a:txBody>
                    <a:bodyPr/>
                    <a:lstStyle/>
                    <a:p>
                      <a:r>
                        <a:rPr lang="tr-TR" sz="1600" dirty="0" smtClean="0"/>
                        <a:t>0.4-2mg dozunda 2-3 dakikada bir tekrarlanır. 10mg'a kadar kullanılır</a:t>
                      </a:r>
                      <a:r>
                        <a:rPr lang="tr-TR" dirty="0" smtClean="0"/>
                        <a:t>.</a:t>
                      </a:r>
                      <a:endParaRPr lang="tr-TR" dirty="0"/>
                    </a:p>
                  </a:txBody>
                  <a:tcPr/>
                </a:tc>
                <a:tc>
                  <a:txBody>
                    <a:bodyPr/>
                    <a:lstStyle/>
                    <a:p>
                      <a:r>
                        <a:rPr lang="tr-TR" sz="1600" dirty="0" smtClean="0"/>
                        <a:t>Taşikardi ( Çarpıntı)</a:t>
                      </a:r>
                    </a:p>
                    <a:p>
                      <a:r>
                        <a:rPr lang="tr-TR" sz="1600" dirty="0" smtClean="0"/>
                        <a:t>Hipotansiyon</a:t>
                      </a:r>
                    </a:p>
                    <a:p>
                      <a:r>
                        <a:rPr lang="tr-TR" sz="1600" dirty="0" err="1" smtClean="0"/>
                        <a:t>Ventriküler</a:t>
                      </a:r>
                      <a:r>
                        <a:rPr lang="tr-TR" sz="1600" dirty="0" smtClean="0"/>
                        <a:t> </a:t>
                      </a:r>
                      <a:r>
                        <a:rPr lang="tr-TR" sz="1600" dirty="0" err="1" smtClean="0"/>
                        <a:t>ekstrasistolik</a:t>
                      </a:r>
                      <a:r>
                        <a:rPr lang="tr-TR" sz="1600" dirty="0" smtClean="0"/>
                        <a:t> atımlar</a:t>
                      </a:r>
                    </a:p>
                    <a:p>
                      <a:r>
                        <a:rPr lang="tr-TR" sz="1600" dirty="0" smtClean="0"/>
                        <a:t>Bulantı ( </a:t>
                      </a:r>
                      <a:r>
                        <a:rPr lang="tr-TR" sz="1600" dirty="0" err="1" smtClean="0"/>
                        <a:t>Emezis</a:t>
                      </a:r>
                      <a:r>
                        <a:rPr lang="tr-TR" sz="1600" dirty="0" smtClean="0"/>
                        <a:t> )</a:t>
                      </a:r>
                    </a:p>
                    <a:p>
                      <a:r>
                        <a:rPr lang="tr-TR" sz="1600" dirty="0" err="1" smtClean="0"/>
                        <a:t>Pulmoner</a:t>
                      </a:r>
                      <a:r>
                        <a:rPr lang="tr-TR" sz="1600" dirty="0" smtClean="0"/>
                        <a:t> ödem ( Akciğer ödemi )</a:t>
                      </a:r>
                    </a:p>
                    <a:p>
                      <a:r>
                        <a:rPr lang="tr-TR" sz="1600" dirty="0" smtClean="0"/>
                        <a:t>Terleme</a:t>
                      </a:r>
                    </a:p>
                    <a:p>
                      <a:r>
                        <a:rPr lang="tr-TR" sz="1600" dirty="0" smtClean="0"/>
                        <a:t>Kusma</a:t>
                      </a:r>
                    </a:p>
                    <a:p>
                      <a:r>
                        <a:rPr lang="tr-TR" sz="1600" dirty="0" smtClean="0"/>
                        <a:t>Hipertansiyon</a:t>
                      </a:r>
                    </a:p>
                    <a:p>
                      <a:r>
                        <a:rPr lang="tr-TR" sz="1600" dirty="0" smtClean="0"/>
                        <a:t>Nöbet ( </a:t>
                      </a:r>
                      <a:r>
                        <a:rPr lang="tr-TR" sz="1600" dirty="0" err="1" smtClean="0"/>
                        <a:t>Senkop</a:t>
                      </a:r>
                      <a:r>
                        <a:rPr lang="tr-TR" sz="1600" dirty="0" smtClean="0"/>
                        <a:t> )</a:t>
                      </a:r>
                    </a:p>
                    <a:p>
                      <a:r>
                        <a:rPr lang="tr-TR" sz="1600" dirty="0" smtClean="0"/>
                        <a:t>Kardiyak </a:t>
                      </a:r>
                      <a:r>
                        <a:rPr lang="tr-TR" sz="1600" dirty="0" err="1" smtClean="0"/>
                        <a:t>arrest</a:t>
                      </a:r>
                      <a:endParaRPr lang="tr-TR" sz="1600" dirty="0" smtClean="0"/>
                    </a:p>
                    <a:p>
                      <a:r>
                        <a:rPr lang="tr-TR" sz="1600" dirty="0" err="1" smtClean="0"/>
                        <a:t>Ventriküler</a:t>
                      </a:r>
                      <a:r>
                        <a:rPr lang="tr-TR" sz="1600" dirty="0" smtClean="0"/>
                        <a:t> </a:t>
                      </a:r>
                      <a:r>
                        <a:rPr lang="tr-TR" sz="1600" dirty="0" err="1" smtClean="0"/>
                        <a:t>fibrilasyon</a:t>
                      </a:r>
                      <a:endParaRPr lang="tr-TR" sz="1600" dirty="0" smtClean="0"/>
                    </a:p>
                    <a:p>
                      <a:r>
                        <a:rPr lang="tr-TR" sz="1600" dirty="0" smtClean="0"/>
                        <a:t>Narkotik bağımlılarında yoksunluk sendromu</a:t>
                      </a:r>
                    </a:p>
                    <a:p>
                      <a:endParaRPr lang="tr-TR" dirty="0" smtClean="0"/>
                    </a:p>
                    <a:p>
                      <a:endParaRPr lang="tr-TR"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414007047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113897918"/>
              </p:ext>
            </p:extLst>
          </p:nvPr>
        </p:nvGraphicFramePr>
        <p:xfrm>
          <a:off x="0" y="0"/>
          <a:ext cx="12192000" cy="6858000"/>
        </p:xfrm>
        <a:graphic>
          <a:graphicData uri="http://schemas.openxmlformats.org/drawingml/2006/table">
            <a:tbl>
              <a:tblPr firstRow="1" bandRow="1">
                <a:tableStyleId>{9D7B26C5-4107-4FEC-AEDC-1716B250A1EF}</a:tableStyleId>
              </a:tblPr>
              <a:tblGrid>
                <a:gridCol w="1911927">
                  <a:extLst>
                    <a:ext uri="{9D8B030D-6E8A-4147-A177-3AD203B41FA5}">
                      <a16:colId xmlns:a16="http://schemas.microsoft.com/office/drawing/2014/main" xmlns="" val="20000"/>
                    </a:ext>
                  </a:extLst>
                </a:gridCol>
                <a:gridCol w="2964871">
                  <a:extLst>
                    <a:ext uri="{9D8B030D-6E8A-4147-A177-3AD203B41FA5}">
                      <a16:colId xmlns:a16="http://schemas.microsoft.com/office/drawing/2014/main" xmlns="" val="20001"/>
                    </a:ext>
                  </a:extLst>
                </a:gridCol>
                <a:gridCol w="2372347">
                  <a:extLst>
                    <a:ext uri="{9D8B030D-6E8A-4147-A177-3AD203B41FA5}">
                      <a16:colId xmlns:a16="http://schemas.microsoft.com/office/drawing/2014/main" xmlns="" val="20002"/>
                    </a:ext>
                  </a:extLst>
                </a:gridCol>
                <a:gridCol w="2237581">
                  <a:extLst>
                    <a:ext uri="{9D8B030D-6E8A-4147-A177-3AD203B41FA5}">
                      <a16:colId xmlns:a16="http://schemas.microsoft.com/office/drawing/2014/main" xmlns="" val="20003"/>
                    </a:ext>
                  </a:extLst>
                </a:gridCol>
                <a:gridCol w="2705274">
                  <a:extLst>
                    <a:ext uri="{9D8B030D-6E8A-4147-A177-3AD203B41FA5}">
                      <a16:colId xmlns:a16="http://schemas.microsoft.com/office/drawing/2014/main" xmlns="" val="20004"/>
                    </a:ext>
                  </a:extLst>
                </a:gridCol>
              </a:tblGrid>
              <a:tr h="358915">
                <a:tc>
                  <a:txBody>
                    <a:bodyPr/>
                    <a:lstStyle/>
                    <a:p>
                      <a:r>
                        <a:rPr lang="tr-TR" dirty="0" smtClean="0"/>
                        <a:t>İlaç</a:t>
                      </a:r>
                      <a:r>
                        <a:rPr lang="tr-TR" baseline="0" dirty="0" smtClean="0"/>
                        <a:t> Adı</a:t>
                      </a:r>
                      <a:endParaRPr lang="tr-TR" dirty="0"/>
                    </a:p>
                  </a:txBody>
                  <a:tcPr/>
                </a:tc>
                <a:tc>
                  <a:txBody>
                    <a:bodyPr/>
                    <a:lstStyle/>
                    <a:p>
                      <a:r>
                        <a:rPr lang="tr-TR" dirty="0" err="1" smtClean="0"/>
                        <a:t>Endikasyonları</a:t>
                      </a:r>
                      <a:endParaRPr lang="tr-TR" dirty="0"/>
                    </a:p>
                  </a:txBody>
                  <a:tcPr/>
                </a:tc>
                <a:tc>
                  <a:txBody>
                    <a:bodyPr/>
                    <a:lstStyle/>
                    <a:p>
                      <a:r>
                        <a:rPr lang="tr-TR" dirty="0" err="1" smtClean="0"/>
                        <a:t>Kontrendikasyonları</a:t>
                      </a:r>
                      <a:endParaRPr lang="tr-TR" dirty="0"/>
                    </a:p>
                  </a:txBody>
                  <a:tcPr/>
                </a:tc>
                <a:tc>
                  <a:txBody>
                    <a:bodyPr/>
                    <a:lstStyle/>
                    <a:p>
                      <a:r>
                        <a:rPr lang="tr-TR" dirty="0" smtClean="0"/>
                        <a:t>Verilişi</a:t>
                      </a:r>
                      <a:endParaRPr lang="tr-TR" dirty="0"/>
                    </a:p>
                  </a:txBody>
                  <a:tcPr/>
                </a:tc>
                <a:tc>
                  <a:txBody>
                    <a:bodyPr/>
                    <a:lstStyle/>
                    <a:p>
                      <a:r>
                        <a:rPr lang="tr-TR" dirty="0" smtClean="0"/>
                        <a:t>Yan Etkisi</a:t>
                      </a:r>
                      <a:endParaRPr lang="tr-TR" dirty="0"/>
                    </a:p>
                  </a:txBody>
                  <a:tcPr/>
                </a:tc>
                <a:extLst>
                  <a:ext uri="{0D108BD9-81ED-4DB2-BD59-A6C34878D82A}">
                    <a16:rowId xmlns:a16="http://schemas.microsoft.com/office/drawing/2014/main" xmlns="" val="10000"/>
                  </a:ext>
                </a:extLst>
              </a:tr>
              <a:tr h="6370748">
                <a:tc>
                  <a:txBody>
                    <a:bodyPr/>
                    <a:lstStyle/>
                    <a:p>
                      <a:r>
                        <a:rPr lang="tr-TR" sz="1600" dirty="0" err="1" smtClean="0"/>
                        <a:t>Naltrekson</a:t>
                      </a:r>
                      <a:endParaRPr lang="tr-TR" sz="1600" dirty="0"/>
                    </a:p>
                  </a:txBody>
                  <a:tcPr/>
                </a:tc>
                <a:tc>
                  <a:txBody>
                    <a:bodyPr/>
                    <a:lstStyle/>
                    <a:p>
                      <a:r>
                        <a:rPr lang="tr-TR" sz="1600" dirty="0" smtClean="0"/>
                        <a:t>Alkol yoksunluk sendromu</a:t>
                      </a:r>
                    </a:p>
                    <a:p>
                      <a:r>
                        <a:rPr lang="tr-TR" sz="1600" dirty="0" err="1" smtClean="0"/>
                        <a:t>Opiat</a:t>
                      </a:r>
                      <a:r>
                        <a:rPr lang="tr-TR" sz="1600" dirty="0" smtClean="0"/>
                        <a:t> </a:t>
                      </a:r>
                      <a:r>
                        <a:rPr lang="tr-TR" sz="1600" dirty="0" err="1" smtClean="0"/>
                        <a:t>intoksikasyonu</a:t>
                      </a:r>
                      <a:endParaRPr lang="tr-TR" sz="1600" dirty="0" smtClean="0"/>
                    </a:p>
                    <a:p>
                      <a:r>
                        <a:rPr lang="tr-TR" sz="1600" dirty="0" smtClean="0"/>
                        <a:t>Alkol bağımlılığı</a:t>
                      </a:r>
                    </a:p>
                    <a:p>
                      <a:r>
                        <a:rPr lang="tr-TR" sz="1600" dirty="0" err="1" smtClean="0"/>
                        <a:t>Opiat</a:t>
                      </a:r>
                      <a:r>
                        <a:rPr lang="tr-TR" sz="1600" dirty="0" smtClean="0"/>
                        <a:t> bağımlılığı</a:t>
                      </a:r>
                    </a:p>
                    <a:p>
                      <a:endParaRPr lang="tr-TR" dirty="0"/>
                    </a:p>
                  </a:txBody>
                  <a:tcPr/>
                </a:tc>
                <a:tc>
                  <a:txBody>
                    <a:bodyPr/>
                    <a:lstStyle/>
                    <a:p>
                      <a:r>
                        <a:rPr lang="tr-TR" sz="1600" dirty="0" smtClean="0"/>
                        <a:t>Aşırı duyarlılık</a:t>
                      </a:r>
                    </a:p>
                    <a:p>
                      <a:r>
                        <a:rPr lang="tr-TR" sz="1600" dirty="0" smtClean="0"/>
                        <a:t>Ciddi böbrek yetmezliği</a:t>
                      </a:r>
                    </a:p>
                    <a:p>
                      <a:r>
                        <a:rPr lang="tr-TR" sz="1600" dirty="0" smtClean="0"/>
                        <a:t>Laktoz </a:t>
                      </a:r>
                      <a:r>
                        <a:rPr lang="tr-TR" sz="1600" dirty="0" err="1" smtClean="0"/>
                        <a:t>intoleransı</a:t>
                      </a:r>
                      <a:endParaRPr lang="tr-TR" sz="1600" dirty="0" smtClean="0"/>
                    </a:p>
                    <a:p>
                      <a:r>
                        <a:rPr lang="tr-TR" sz="1600" dirty="0" smtClean="0"/>
                        <a:t>Ağır karaciğer yetmezliği</a:t>
                      </a:r>
                    </a:p>
                    <a:p>
                      <a:endParaRPr lang="tr-TR" dirty="0"/>
                    </a:p>
                  </a:txBody>
                  <a:tcPr/>
                </a:tc>
                <a:tc>
                  <a:txBody>
                    <a:bodyPr/>
                    <a:lstStyle/>
                    <a:p>
                      <a:r>
                        <a:rPr lang="tr-TR" sz="1600" dirty="0" smtClean="0"/>
                        <a:t>Günde 1 defa 50mg kullanılır. 3 ay boyunca tedaviye devam edilir. 12 aya kadar kullanılır.</a:t>
                      </a:r>
                      <a:endParaRPr lang="tr-TR" sz="1600" dirty="0"/>
                    </a:p>
                  </a:txBody>
                  <a:tcPr/>
                </a:tc>
                <a:tc>
                  <a:txBody>
                    <a:bodyPr/>
                    <a:lstStyle/>
                    <a:p>
                      <a:r>
                        <a:rPr lang="tr-TR" sz="1600" dirty="0" smtClean="0"/>
                        <a:t>Baş ağrısı</a:t>
                      </a:r>
                    </a:p>
                    <a:p>
                      <a:r>
                        <a:rPr lang="tr-TR" sz="1600" dirty="0" smtClean="0"/>
                        <a:t>Baş Dönmesi ( </a:t>
                      </a:r>
                      <a:r>
                        <a:rPr lang="tr-TR" sz="1600" dirty="0" err="1" smtClean="0"/>
                        <a:t>Vertigo</a:t>
                      </a:r>
                      <a:r>
                        <a:rPr lang="tr-TR" sz="1600" dirty="0" smtClean="0"/>
                        <a:t> )</a:t>
                      </a:r>
                    </a:p>
                    <a:p>
                      <a:r>
                        <a:rPr lang="tr-TR" sz="1600" dirty="0" smtClean="0"/>
                        <a:t>Taşikardi ( Çarpıntı )</a:t>
                      </a:r>
                    </a:p>
                    <a:p>
                      <a:r>
                        <a:rPr lang="tr-TR" sz="1600" dirty="0" smtClean="0"/>
                        <a:t>Hipotansiyon</a:t>
                      </a:r>
                    </a:p>
                    <a:p>
                      <a:r>
                        <a:rPr lang="tr-TR" sz="1600" dirty="0" smtClean="0"/>
                        <a:t>Bulantı ( </a:t>
                      </a:r>
                      <a:r>
                        <a:rPr lang="tr-TR" sz="1600" dirty="0" err="1" smtClean="0"/>
                        <a:t>Emezis</a:t>
                      </a:r>
                      <a:r>
                        <a:rPr lang="tr-TR" sz="1600" dirty="0" smtClean="0"/>
                        <a:t> )</a:t>
                      </a:r>
                    </a:p>
                    <a:p>
                      <a:r>
                        <a:rPr lang="tr-TR" sz="1600" dirty="0" smtClean="0"/>
                        <a:t>Göğüs ağrısı</a:t>
                      </a:r>
                    </a:p>
                    <a:p>
                      <a:r>
                        <a:rPr lang="tr-TR" sz="1600" dirty="0" smtClean="0"/>
                        <a:t>Uykusuzluk</a:t>
                      </a:r>
                    </a:p>
                    <a:p>
                      <a:r>
                        <a:rPr lang="tr-TR" sz="1600" dirty="0" smtClean="0"/>
                        <a:t>Karın ağrısı</a:t>
                      </a:r>
                    </a:p>
                    <a:p>
                      <a:r>
                        <a:rPr lang="tr-TR" sz="1600" dirty="0" smtClean="0"/>
                        <a:t>Kusma</a:t>
                      </a:r>
                    </a:p>
                    <a:p>
                      <a:r>
                        <a:rPr lang="tr-TR" sz="1600" dirty="0" smtClean="0"/>
                        <a:t>Depresyon</a:t>
                      </a:r>
                    </a:p>
                    <a:p>
                      <a:r>
                        <a:rPr lang="tr-TR" sz="1600" dirty="0" smtClean="0"/>
                        <a:t>Hipertansiyon</a:t>
                      </a:r>
                    </a:p>
                    <a:p>
                      <a:r>
                        <a:rPr lang="tr-TR" sz="1600" dirty="0" err="1" smtClean="0"/>
                        <a:t>Diyare</a:t>
                      </a:r>
                      <a:endParaRPr lang="tr-TR" sz="1600" dirty="0" smtClean="0"/>
                    </a:p>
                    <a:p>
                      <a:r>
                        <a:rPr lang="tr-TR" sz="1600" dirty="0" err="1" smtClean="0"/>
                        <a:t>Anoreksi</a:t>
                      </a:r>
                      <a:r>
                        <a:rPr lang="tr-TR" sz="1600" dirty="0" smtClean="0"/>
                        <a:t> ( iştahsızlık )</a:t>
                      </a:r>
                    </a:p>
                    <a:p>
                      <a:r>
                        <a:rPr lang="tr-TR" sz="1600" dirty="0" smtClean="0"/>
                        <a:t>Kabızlık ( </a:t>
                      </a:r>
                      <a:r>
                        <a:rPr lang="tr-TR" sz="1600" dirty="0" err="1" smtClean="0"/>
                        <a:t>Konstipasyon</a:t>
                      </a:r>
                      <a:r>
                        <a:rPr lang="tr-TR" sz="1600" dirty="0" smtClean="0"/>
                        <a:t> )</a:t>
                      </a:r>
                    </a:p>
                    <a:p>
                      <a:r>
                        <a:rPr lang="tr-TR" sz="1600" dirty="0" err="1" smtClean="0"/>
                        <a:t>Miyalji</a:t>
                      </a:r>
                      <a:endParaRPr lang="tr-TR" sz="1600" dirty="0" smtClean="0"/>
                    </a:p>
                    <a:p>
                      <a:r>
                        <a:rPr lang="tr-TR" sz="1600" dirty="0" smtClean="0"/>
                        <a:t>Nöbet ( </a:t>
                      </a:r>
                      <a:r>
                        <a:rPr lang="tr-TR" sz="1600" dirty="0" err="1" smtClean="0"/>
                        <a:t>Senkop</a:t>
                      </a:r>
                      <a:r>
                        <a:rPr lang="tr-TR" sz="1600" dirty="0" smtClean="0"/>
                        <a:t> )</a:t>
                      </a:r>
                    </a:p>
                    <a:p>
                      <a:r>
                        <a:rPr lang="tr-TR" sz="1600" dirty="0" smtClean="0"/>
                        <a:t>Kardiyak </a:t>
                      </a:r>
                      <a:r>
                        <a:rPr lang="tr-TR" sz="1600" dirty="0" err="1" smtClean="0"/>
                        <a:t>arrest</a:t>
                      </a:r>
                      <a:endParaRPr lang="tr-TR" sz="1600" dirty="0" smtClean="0"/>
                    </a:p>
                    <a:p>
                      <a:r>
                        <a:rPr lang="tr-TR" sz="1600" dirty="0" smtClean="0"/>
                        <a:t>Güçsüzlük ( Kuvvetsizlik )</a:t>
                      </a:r>
                    </a:p>
                    <a:p>
                      <a:r>
                        <a:rPr lang="tr-TR" sz="1600" dirty="0" err="1" smtClean="0"/>
                        <a:t>Ventriküler</a:t>
                      </a:r>
                      <a:r>
                        <a:rPr lang="tr-TR" sz="1600" dirty="0" smtClean="0"/>
                        <a:t> </a:t>
                      </a:r>
                      <a:r>
                        <a:rPr lang="tr-TR" sz="1600" dirty="0" err="1" smtClean="0"/>
                        <a:t>fibrilasyon</a:t>
                      </a:r>
                      <a:endParaRPr lang="tr-TR" sz="1600" dirty="0" smtClean="0"/>
                    </a:p>
                    <a:p>
                      <a:r>
                        <a:rPr lang="tr-TR" sz="1600" dirty="0" smtClean="0"/>
                        <a:t>Deri döküntüsü</a:t>
                      </a:r>
                    </a:p>
                    <a:p>
                      <a:r>
                        <a:rPr lang="tr-TR" sz="1600" dirty="0" smtClean="0"/>
                        <a:t>Sinirlilik</a:t>
                      </a:r>
                    </a:p>
                    <a:p>
                      <a:r>
                        <a:rPr lang="tr-TR" sz="1600" dirty="0" smtClean="0"/>
                        <a:t>İntihar düşüncesi</a:t>
                      </a:r>
                    </a:p>
                    <a:p>
                      <a:r>
                        <a:rPr lang="tr-TR" sz="1600" dirty="0" smtClean="0"/>
                        <a:t>Narkotik bağımlılarında yoksunluk sendromu</a:t>
                      </a:r>
                    </a:p>
                    <a:p>
                      <a:endParaRPr lang="tr-TR" dirty="0" smtClean="0"/>
                    </a:p>
                    <a:p>
                      <a:endParaRPr lang="tr-TR"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84010568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69168"/>
            <a:ext cx="10515600" cy="4351338"/>
          </a:xfrm>
        </p:spPr>
        <p:txBody>
          <a:bodyPr>
            <a:normAutofit/>
          </a:bodyPr>
          <a:lstStyle/>
          <a:p>
            <a:pPr marL="0" indent="0" algn="ctr">
              <a:buNone/>
            </a:pPr>
            <a:endParaRPr lang="tr-TR" sz="4400" dirty="0" smtClean="0"/>
          </a:p>
          <a:p>
            <a:pPr marL="0" indent="0" algn="ctr">
              <a:buNone/>
            </a:pPr>
            <a:r>
              <a:rPr lang="tr-TR" sz="4400" dirty="0" smtClean="0"/>
              <a:t>NON-STEREOİD ANTİİNFLAMATUVAR İLAÇLAR (NSAİİ’LER)</a:t>
            </a:r>
          </a:p>
        </p:txBody>
      </p:sp>
    </p:spTree>
    <p:extLst>
      <p:ext uri="{BB962C8B-B14F-4D97-AF65-F5344CB8AC3E}">
        <p14:creationId xmlns:p14="http://schemas.microsoft.com/office/powerpoint/2010/main" val="310385352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147843"/>
            <a:ext cx="10515600" cy="4351338"/>
          </a:xfrm>
        </p:spPr>
        <p:txBody>
          <a:bodyPr>
            <a:normAutofit/>
          </a:bodyPr>
          <a:lstStyle/>
          <a:p>
            <a:endParaRPr lang="tr-TR" sz="1600" dirty="0" smtClean="0">
              <a:latin typeface="Calibri" panose="020F0502020204030204" pitchFamily="34" charset="0"/>
              <a:ea typeface="Calibri" panose="020F0502020204030204" pitchFamily="34" charset="0"/>
              <a:cs typeface="Times New Roman" panose="02020603050405020304" pitchFamily="18" charset="0"/>
            </a:endParaRPr>
          </a:p>
          <a:p>
            <a:endParaRPr lang="tr-TR" sz="1600" dirty="0">
              <a:latin typeface="Calibri" panose="020F0502020204030204" pitchFamily="34" charset="0"/>
              <a:ea typeface="Calibri" panose="020F0502020204030204" pitchFamily="34" charset="0"/>
              <a:cs typeface="Times New Roman" panose="02020603050405020304" pitchFamily="18" charset="0"/>
            </a:endParaRPr>
          </a:p>
          <a:p>
            <a:r>
              <a:rPr lang="tr-TR" sz="1600" dirty="0" err="1" smtClean="0">
                <a:latin typeface="Calibri" panose="020F0502020204030204" pitchFamily="34" charset="0"/>
                <a:ea typeface="Calibri" panose="020F0502020204030204" pitchFamily="34" charset="0"/>
                <a:cs typeface="Times New Roman" panose="02020603050405020304" pitchFamily="18" charset="0"/>
              </a:rPr>
              <a:t>Non-streoid</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antiinflamatuvar</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ilaçların (NSAİİ) analjezik etkileri </a:t>
            </a:r>
            <a:r>
              <a:rPr lang="tr-TR" sz="1600" dirty="0" err="1">
                <a:latin typeface="Calibri" panose="020F0502020204030204" pitchFamily="34" charset="0"/>
                <a:ea typeface="Calibri" panose="020F0502020204030204" pitchFamily="34" charset="0"/>
                <a:cs typeface="Times New Roman" panose="02020603050405020304" pitchFamily="18" charset="0"/>
              </a:rPr>
              <a:t>opioidlerden</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antiinflamutuvar</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etkileri ise </a:t>
            </a:r>
            <a:r>
              <a:rPr lang="tr-TR" sz="1600" dirty="0" err="1">
                <a:latin typeface="Calibri" panose="020F0502020204030204" pitchFamily="34" charset="0"/>
                <a:ea typeface="Calibri" panose="020F0502020204030204" pitchFamily="34" charset="0"/>
                <a:cs typeface="Times New Roman" panose="02020603050405020304" pitchFamily="18" charset="0"/>
              </a:rPr>
              <a:t>glukokortikoidlerden</a:t>
            </a:r>
            <a:r>
              <a:rPr lang="tr-TR" sz="1600" dirty="0">
                <a:latin typeface="Calibri" panose="020F0502020204030204" pitchFamily="34" charset="0"/>
                <a:ea typeface="Calibri" panose="020F0502020204030204" pitchFamily="34" charset="0"/>
                <a:cs typeface="Times New Roman" panose="02020603050405020304" pitchFamily="18" charset="0"/>
              </a:rPr>
              <a:t> zayıftır. Bu nedenle </a:t>
            </a:r>
            <a:r>
              <a:rPr lang="tr-TR" sz="1600" dirty="0" smtClean="0">
                <a:latin typeface="Calibri" panose="020F0502020204030204" pitchFamily="34" charset="0"/>
                <a:ea typeface="Calibri" panose="020F0502020204030204" pitchFamily="34" charset="0"/>
                <a:cs typeface="Times New Roman" panose="02020603050405020304" pitchFamily="18" charset="0"/>
              </a:rPr>
              <a:t>hafif </a:t>
            </a:r>
            <a:r>
              <a:rPr lang="tr-TR" sz="1600" dirty="0">
                <a:latin typeface="Calibri" panose="020F0502020204030204" pitchFamily="34" charset="0"/>
                <a:ea typeface="Calibri" panose="020F0502020204030204" pitchFamily="34" charset="0"/>
                <a:cs typeface="Times New Roman" panose="02020603050405020304" pitchFamily="18" charset="0"/>
              </a:rPr>
              <a:t>veya orta şiddetteki </a:t>
            </a:r>
            <a:r>
              <a:rPr lang="tr-TR" sz="1600" dirty="0" smtClean="0">
                <a:latin typeface="Calibri" panose="020F0502020204030204" pitchFamily="34" charset="0"/>
                <a:ea typeface="Calibri" panose="020F0502020204030204" pitchFamily="34" charset="0"/>
                <a:cs typeface="Times New Roman" panose="02020603050405020304" pitchFamily="18" charset="0"/>
              </a:rPr>
              <a:t>ağrı </a:t>
            </a:r>
            <a:r>
              <a:rPr lang="tr-TR" sz="1600" dirty="0">
                <a:latin typeface="Calibri" panose="020F0502020204030204" pitchFamily="34" charset="0"/>
                <a:ea typeface="Calibri" panose="020F0502020204030204" pitchFamily="34" charset="0"/>
                <a:cs typeface="Times New Roman" panose="02020603050405020304" pitchFamily="18" charset="0"/>
              </a:rPr>
              <a:t>ve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inflamasyonun</a:t>
            </a:r>
            <a:r>
              <a:rPr lang="tr-TR" sz="1600" dirty="0" smtClean="0">
                <a:latin typeface="Calibri" panose="020F0502020204030204" pitchFamily="34" charset="0"/>
                <a:ea typeface="Calibri" panose="020F0502020204030204" pitchFamily="34" charset="0"/>
                <a:cs typeface="Times New Roman" panose="02020603050405020304" pitchFamily="18" charset="0"/>
              </a:rPr>
              <a:t> tedavisi </a:t>
            </a:r>
            <a:r>
              <a:rPr lang="tr-TR" sz="1600" dirty="0">
                <a:latin typeface="Calibri" panose="020F0502020204030204" pitchFamily="34" charset="0"/>
                <a:ea typeface="Calibri" panose="020F0502020204030204" pitchFamily="34" charset="0"/>
                <a:cs typeface="Times New Roman" panose="02020603050405020304" pitchFamily="18" charset="0"/>
              </a:rPr>
              <a:t>için </a:t>
            </a:r>
            <a:r>
              <a:rPr lang="tr-TR" sz="1600" dirty="0" smtClean="0">
                <a:latin typeface="Calibri" panose="020F0502020204030204" pitchFamily="34" charset="0"/>
                <a:ea typeface="Calibri" panose="020F0502020204030204" pitchFamily="34" charset="0"/>
                <a:cs typeface="Times New Roman" panose="02020603050405020304" pitchFamily="18" charset="0"/>
              </a:rPr>
              <a:t>tercih </a:t>
            </a:r>
            <a:r>
              <a:rPr lang="tr-TR" sz="1600" dirty="0">
                <a:latin typeface="Calibri" panose="020F0502020204030204" pitchFamily="34" charset="0"/>
                <a:ea typeface="Calibri" panose="020F0502020204030204" pitchFamily="34" charset="0"/>
                <a:cs typeface="Times New Roman" panose="02020603050405020304" pitchFamily="18" charset="0"/>
              </a:rPr>
              <a:t>edilirler</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inflamasyonu</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gidermeleri analjezik </a:t>
            </a:r>
            <a:r>
              <a:rPr lang="tr-TR" sz="1600" dirty="0" smtClean="0">
                <a:latin typeface="Calibri" panose="020F0502020204030204" pitchFamily="34" charset="0"/>
                <a:ea typeface="Calibri" panose="020F0502020204030204" pitchFamily="34" charset="0"/>
                <a:cs typeface="Times New Roman" panose="02020603050405020304" pitchFamily="18" charset="0"/>
              </a:rPr>
              <a:t>etkilerine </a:t>
            </a:r>
            <a:r>
              <a:rPr lang="tr-TR" sz="1600" dirty="0">
                <a:latin typeface="Calibri" panose="020F0502020204030204" pitchFamily="34" charset="0"/>
                <a:ea typeface="Calibri" panose="020F0502020204030204" pitchFamily="34" charset="0"/>
                <a:cs typeface="Times New Roman" panose="02020603050405020304" pitchFamily="18" charset="0"/>
              </a:rPr>
              <a:t>de katkı </a:t>
            </a:r>
            <a:r>
              <a:rPr lang="tr-TR" sz="1600" dirty="0" smtClean="0">
                <a:latin typeface="Calibri" panose="020F0502020204030204" pitchFamily="34" charset="0"/>
                <a:ea typeface="Calibri" panose="020F0502020204030204" pitchFamily="34" charset="0"/>
                <a:cs typeface="Times New Roman" panose="02020603050405020304" pitchFamily="18" charset="0"/>
              </a:rPr>
              <a:t>sağlayabilir. </a:t>
            </a:r>
            <a:r>
              <a:rPr lang="tr-TR" sz="1600" dirty="0" err="1">
                <a:latin typeface="Calibri" panose="020F0502020204030204" pitchFamily="34" charset="0"/>
                <a:ea typeface="Calibri" panose="020F0502020204030204" pitchFamily="34" charset="0"/>
                <a:cs typeface="Times New Roman" panose="02020603050405020304" pitchFamily="18" charset="0"/>
              </a:rPr>
              <a:t>Artrit</a:t>
            </a:r>
            <a:r>
              <a:rPr lang="tr-TR" sz="1600" dirty="0">
                <a:latin typeface="Calibri" panose="020F0502020204030204" pitchFamily="34" charset="0"/>
                <a:ea typeface="Calibri" panose="020F0502020204030204" pitchFamily="34" charset="0"/>
                <a:cs typeface="Times New Roman" panose="02020603050405020304" pitchFamily="18" charset="0"/>
              </a:rPr>
              <a:t> ve </a:t>
            </a:r>
            <a:r>
              <a:rPr lang="tr-TR" sz="1600" dirty="0" smtClean="0">
                <a:latin typeface="Calibri" panose="020F0502020204030204" pitchFamily="34" charset="0"/>
                <a:ea typeface="Calibri" panose="020F0502020204030204" pitchFamily="34" charset="0"/>
                <a:cs typeface="Times New Roman" panose="02020603050405020304" pitchFamily="18" charset="0"/>
              </a:rPr>
              <a:t>benzeri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romatizmal</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hastalıklar ile baş ağrısı ve diş ağrısı gibi lokal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inflamasyona</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bağlı ağrılar en sık kullanıldığı durumlardır.</a:t>
            </a:r>
            <a:endParaRPr lang="tr-TR" sz="1600" dirty="0"/>
          </a:p>
        </p:txBody>
      </p:sp>
    </p:spTree>
    <p:extLst>
      <p:ext uri="{BB962C8B-B14F-4D97-AF65-F5344CB8AC3E}">
        <p14:creationId xmlns:p14="http://schemas.microsoft.com/office/powerpoint/2010/main" val="315253502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61851"/>
            <a:ext cx="10515600" cy="5515112"/>
          </a:xfrm>
        </p:spPr>
        <p:txBody>
          <a:bodyPr/>
          <a:lstStyle/>
          <a:p>
            <a:pPr marL="0" indent="0">
              <a:buNone/>
            </a:pPr>
            <a:r>
              <a:rPr lang="tr-TR" sz="2400" dirty="0" err="1" smtClean="0">
                <a:latin typeface="Calibri" panose="020F0502020204030204" pitchFamily="34" charset="0"/>
                <a:ea typeface="Calibri" panose="020F0502020204030204" pitchFamily="34" charset="0"/>
                <a:cs typeface="Times New Roman" panose="02020603050405020304" pitchFamily="18" charset="0"/>
              </a:rPr>
              <a:t>NSAİİ’lerin</a:t>
            </a:r>
            <a:r>
              <a:rPr lang="tr-TR" sz="2400" dirty="0" smtClean="0">
                <a:latin typeface="Calibri" panose="020F0502020204030204" pitchFamily="34" charset="0"/>
                <a:ea typeface="Calibri" panose="020F0502020204030204" pitchFamily="34" charset="0"/>
                <a:cs typeface="Times New Roman" panose="02020603050405020304" pitchFamily="18" charset="0"/>
              </a:rPr>
              <a:t>  Klinikte Kullanılışı</a:t>
            </a:r>
          </a:p>
          <a:p>
            <a:pPr marL="0" indent="0">
              <a:buNone/>
            </a:pPr>
            <a:endParaRPr lang="tr-TR" sz="2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800" dirty="0" smtClean="0">
                <a:latin typeface="Calibri" panose="020F0502020204030204" pitchFamily="34" charset="0"/>
                <a:ea typeface="Calibri" panose="020F0502020204030204" pitchFamily="34" charset="0"/>
                <a:cs typeface="Times New Roman" panose="02020603050405020304" pitchFamily="18" charset="0"/>
              </a:rPr>
              <a:t>Ağrı-</a:t>
            </a:r>
            <a:r>
              <a:rPr lang="tr-TR" sz="1800" dirty="0" err="1" smtClean="0">
                <a:latin typeface="Calibri" panose="020F0502020204030204" pitchFamily="34" charset="0"/>
                <a:ea typeface="Calibri" panose="020F0502020204030204" pitchFamily="34" charset="0"/>
                <a:cs typeface="Times New Roman" panose="02020603050405020304" pitchFamily="18" charset="0"/>
              </a:rPr>
              <a:t>İnflamasyon</a:t>
            </a:r>
            <a:r>
              <a:rPr lang="tr-TR" sz="18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NSAİİ’ler</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hafif veya orta şiddetteki yüzeysel </a:t>
            </a:r>
            <a:r>
              <a:rPr lang="tr-TR" sz="1600" dirty="0" smtClean="0">
                <a:latin typeface="Calibri" panose="020F0502020204030204" pitchFamily="34" charset="0"/>
                <a:ea typeface="Calibri" panose="020F0502020204030204" pitchFamily="34" charset="0"/>
                <a:cs typeface="Times New Roman" panose="02020603050405020304" pitchFamily="18" charset="0"/>
              </a:rPr>
              <a:t>ağrılarda (baş ağrısı, diş ağrısı,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dismenore</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miyalji</a:t>
            </a:r>
            <a:r>
              <a:rPr lang="tr-TR" sz="1600" dirty="0" smtClean="0">
                <a:latin typeface="Calibri" panose="020F0502020204030204" pitchFamily="34" charset="0"/>
                <a:ea typeface="Calibri" panose="020F0502020204030204" pitchFamily="34" charset="0"/>
                <a:cs typeface="Times New Roman" panose="02020603050405020304" pitchFamily="18" charset="0"/>
              </a:rPr>
              <a:t>), ayrıca </a:t>
            </a:r>
            <a:r>
              <a:rPr lang="tr-TR" sz="1600" dirty="0">
                <a:latin typeface="Calibri" panose="020F0502020204030204" pitchFamily="34" charset="0"/>
                <a:ea typeface="Calibri" panose="020F0502020204030204" pitchFamily="34" charset="0"/>
                <a:cs typeface="Times New Roman" panose="02020603050405020304" pitchFamily="18" charset="0"/>
              </a:rPr>
              <a:t>kronik </a:t>
            </a:r>
            <a:r>
              <a:rPr lang="tr-TR" sz="1600" dirty="0" err="1">
                <a:latin typeface="Calibri" panose="020F0502020204030204" pitchFamily="34" charset="0"/>
                <a:ea typeface="Calibri" panose="020F0502020204030204" pitchFamily="34" charset="0"/>
                <a:cs typeface="Times New Roman" panose="02020603050405020304" pitchFamily="18" charset="0"/>
              </a:rPr>
              <a:t>inflamatuvar</a:t>
            </a:r>
            <a:r>
              <a:rPr lang="tr-TR" sz="1600" dirty="0">
                <a:latin typeface="Calibri" panose="020F0502020204030204" pitchFamily="34" charset="0"/>
                <a:ea typeface="Calibri" panose="020F0502020204030204" pitchFamily="34" charset="0"/>
                <a:cs typeface="Times New Roman" panose="02020603050405020304" pitchFamily="18" charset="0"/>
              </a:rPr>
              <a:t> </a:t>
            </a:r>
            <a:r>
              <a:rPr lang="tr-TR" sz="1600" dirty="0" smtClean="0">
                <a:latin typeface="Calibri" panose="020F0502020204030204" pitchFamily="34" charset="0"/>
                <a:ea typeface="Calibri" panose="020F0502020204030204" pitchFamily="34" charset="0"/>
                <a:cs typeface="Times New Roman" panose="02020603050405020304" pitchFamily="18" charset="0"/>
              </a:rPr>
              <a:t>hastalıklarda kullanılmaktadır.</a:t>
            </a:r>
            <a:r>
              <a:rPr lang="tr-TR" sz="1600" dirty="0">
                <a:latin typeface="Calibri" panose="020F0502020204030204" pitchFamily="34" charset="0"/>
                <a:ea typeface="Calibri" panose="020F0502020204030204" pitchFamily="34" charset="0"/>
                <a:cs typeface="Times New Roman" panose="02020603050405020304" pitchFamily="18" charset="0"/>
              </a:rPr>
              <a:t> Birlikte kullanıldıklarında </a:t>
            </a:r>
            <a:r>
              <a:rPr lang="tr-TR" sz="1600" dirty="0" err="1">
                <a:latin typeface="Calibri" panose="020F0502020204030204" pitchFamily="34" charset="0"/>
                <a:ea typeface="Calibri" panose="020F0502020204030204" pitchFamily="34" charset="0"/>
                <a:cs typeface="Times New Roman" panose="02020603050405020304" pitchFamily="18" charset="0"/>
              </a:rPr>
              <a:t>opoidlerin</a:t>
            </a:r>
            <a:r>
              <a:rPr lang="tr-TR" sz="1600" dirty="0">
                <a:latin typeface="Calibri" panose="020F0502020204030204" pitchFamily="34" charset="0"/>
                <a:ea typeface="Calibri" panose="020F0502020204030204" pitchFamily="34" charset="0"/>
                <a:cs typeface="Times New Roman" panose="02020603050405020304" pitchFamily="18" charset="0"/>
              </a:rPr>
              <a:t> daha düşük dozlarda kullanılmalarını sağlarlar. </a:t>
            </a:r>
            <a:endParaRPr lang="tr-TR" sz="16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800" dirty="0">
                <a:latin typeface="Calibri" panose="020F0502020204030204" pitchFamily="34" charset="0"/>
                <a:cs typeface="Times New Roman" panose="02020603050405020304" pitchFamily="18" charset="0"/>
              </a:rPr>
              <a:t> </a:t>
            </a:r>
            <a:r>
              <a:rPr lang="tr-TR" sz="1800" dirty="0" smtClean="0">
                <a:latin typeface="Calibri" panose="020F0502020204030204" pitchFamily="34" charset="0"/>
                <a:cs typeface="Times New Roman" panose="02020603050405020304" pitchFamily="18" charset="0"/>
              </a:rPr>
              <a:t>Ateş</a:t>
            </a:r>
            <a:r>
              <a:rPr lang="tr-TR" sz="1600" dirty="0" smtClean="0">
                <a:latin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Bu grup ilaçların tamamı </a:t>
            </a:r>
            <a:r>
              <a:rPr lang="tr-TR" sz="1600" dirty="0" err="1">
                <a:latin typeface="Calibri" panose="020F0502020204030204" pitchFamily="34" charset="0"/>
                <a:ea typeface="Calibri" panose="020F0502020204030204" pitchFamily="34" charset="0"/>
                <a:cs typeface="Times New Roman" panose="02020603050405020304" pitchFamily="18" charset="0"/>
              </a:rPr>
              <a:t>antipiretik</a:t>
            </a:r>
            <a:r>
              <a:rPr lang="tr-TR" sz="1600" dirty="0">
                <a:latin typeface="Calibri" panose="020F0502020204030204" pitchFamily="34" charset="0"/>
                <a:ea typeface="Calibri" panose="020F0502020204030204" pitchFamily="34" charset="0"/>
                <a:cs typeface="Times New Roman" panose="02020603050405020304" pitchFamily="18" charset="0"/>
              </a:rPr>
              <a:t> etkinlik </a:t>
            </a:r>
            <a:r>
              <a:rPr lang="tr-TR" sz="1600" dirty="0" smtClean="0">
                <a:latin typeface="Calibri" panose="020F0502020204030204" pitchFamily="34" charset="0"/>
                <a:ea typeface="Calibri" panose="020F0502020204030204" pitchFamily="34" charset="0"/>
                <a:cs typeface="Times New Roman" panose="02020603050405020304" pitchFamily="18" charset="0"/>
              </a:rPr>
              <a:t>gösterir. </a:t>
            </a:r>
            <a:r>
              <a:rPr lang="tr-TR" sz="1600" dirty="0">
                <a:latin typeface="Calibri" panose="020F0502020204030204" pitchFamily="34" charset="0"/>
                <a:ea typeface="Calibri" panose="020F0502020204030204" pitchFamily="34" charset="0"/>
                <a:cs typeface="Times New Roman" panose="02020603050405020304" pitchFamily="18" charset="0"/>
              </a:rPr>
              <a:t>A</a:t>
            </a:r>
            <a:r>
              <a:rPr lang="tr-TR" sz="1600" dirty="0" smtClean="0">
                <a:latin typeface="Calibri" panose="020F0502020204030204" pitchFamily="34" charset="0"/>
                <a:ea typeface="Calibri" panose="020F0502020204030204" pitchFamily="34" charset="0"/>
                <a:cs typeface="Times New Roman" panose="02020603050405020304" pitchFamily="18" charset="0"/>
              </a:rPr>
              <a:t>ncak </a:t>
            </a:r>
            <a:r>
              <a:rPr lang="tr-TR" sz="1600" dirty="0">
                <a:latin typeface="Calibri" panose="020F0502020204030204" pitchFamily="34" charset="0"/>
                <a:ea typeface="Calibri" panose="020F0502020204030204" pitchFamily="34" charset="0"/>
                <a:cs typeface="Times New Roman" panose="02020603050405020304" pitchFamily="18" charset="0"/>
              </a:rPr>
              <a:t>aspirin</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parasetomol</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ibuprofen</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ve </a:t>
            </a:r>
            <a:r>
              <a:rPr lang="tr-TR" sz="1600" dirty="0" err="1">
                <a:latin typeface="Calibri" panose="020F0502020204030204" pitchFamily="34" charset="0"/>
                <a:ea typeface="Calibri" panose="020F0502020204030204" pitchFamily="34" charset="0"/>
                <a:cs typeface="Times New Roman" panose="02020603050405020304" pitchFamily="18" charset="0"/>
              </a:rPr>
              <a:t>naproksen</a:t>
            </a:r>
            <a:r>
              <a:rPr lang="tr-TR" sz="1600" dirty="0">
                <a:latin typeface="Calibri" panose="020F0502020204030204" pitchFamily="34" charset="0"/>
                <a:ea typeface="Calibri" panose="020F0502020204030204" pitchFamily="34" charset="0"/>
                <a:cs typeface="Times New Roman" panose="02020603050405020304" pitchFamily="18" charset="0"/>
              </a:rPr>
              <a:t> bu amaçla daha sıklıkla kullanılan ilaçlardır</a:t>
            </a:r>
            <a:r>
              <a:rPr lang="tr-TR" sz="1600" dirty="0" smtClean="0">
                <a:latin typeface="Calibri" panose="020F0502020204030204" pitchFamily="34" charset="0"/>
                <a:ea typeface="Calibri" panose="020F0502020204030204" pitchFamily="34" charset="0"/>
                <a:cs typeface="Times New Roman" panose="02020603050405020304" pitchFamily="18" charset="0"/>
              </a:rPr>
              <a:t>.</a:t>
            </a:r>
          </a:p>
          <a:p>
            <a:pPr>
              <a:lnSpc>
                <a:spcPct val="115000"/>
              </a:lnSpc>
              <a:spcAft>
                <a:spcPts val="1000"/>
              </a:spcAft>
            </a:pPr>
            <a:r>
              <a:rPr lang="tr-TR" sz="1800" dirty="0">
                <a:latin typeface="Calibri" panose="020F0502020204030204" pitchFamily="34" charset="0"/>
                <a:cs typeface="Times New Roman" panose="02020603050405020304" pitchFamily="18" charset="0"/>
              </a:rPr>
              <a:t> </a:t>
            </a:r>
            <a:r>
              <a:rPr lang="tr-TR" sz="1800" dirty="0" err="1" smtClean="0">
                <a:latin typeface="Calibri" panose="020F0502020204030204" pitchFamily="34" charset="0"/>
                <a:cs typeface="Times New Roman" panose="02020603050405020304" pitchFamily="18" charset="0"/>
              </a:rPr>
              <a:t>Kardiyovasküler</a:t>
            </a:r>
            <a:r>
              <a:rPr lang="tr-TR" sz="1800" dirty="0" smtClean="0">
                <a:latin typeface="Calibri" panose="020F0502020204030204" pitchFamily="34" charset="0"/>
                <a:cs typeface="Times New Roman" panose="02020603050405020304" pitchFamily="18" charset="0"/>
              </a:rPr>
              <a:t> Hastalıklar</a:t>
            </a:r>
            <a:r>
              <a:rPr lang="tr-TR" sz="1600" dirty="0" smtClean="0">
                <a:latin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Aspirin bu durumlarda kullanılan tek </a:t>
            </a:r>
            <a:r>
              <a:rPr lang="tr-TR" sz="1600" dirty="0" smtClean="0">
                <a:latin typeface="Calibri" panose="020F0502020204030204" pitchFamily="34" charset="0"/>
                <a:ea typeface="Calibri" panose="020F0502020204030204" pitchFamily="34" charset="0"/>
                <a:cs typeface="Times New Roman" panose="02020603050405020304" pitchFamily="18" charset="0"/>
              </a:rPr>
              <a:t>NSAİİ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dir</a:t>
            </a:r>
            <a:r>
              <a:rPr lang="tr-TR" sz="1800" dirty="0" smtClean="0">
                <a:latin typeface="Calibri" panose="020F0502020204030204" pitchFamily="34" charset="0"/>
                <a:ea typeface="Calibri" panose="020F0502020204030204" pitchFamily="34" charset="0"/>
                <a:cs typeface="Times New Roman" panose="02020603050405020304" pitchFamily="18" charset="0"/>
              </a:rPr>
              <a:t>.</a:t>
            </a:r>
            <a:r>
              <a:rPr lang="tr-TR" sz="1800" dirty="0">
                <a:latin typeface="Calibri" panose="020F0502020204030204" pitchFamily="34" charset="0"/>
                <a:ea typeface="Calibri" panose="020F0502020204030204" pitchFamily="34" charset="0"/>
                <a:cs typeface="Times New Roman" panose="02020603050405020304" pitchFamily="18" charset="0"/>
              </a:rPr>
              <a:t> </a:t>
            </a:r>
            <a:endParaRPr lang="tr-TR" sz="18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800" dirty="0" smtClean="0">
                <a:latin typeface="Calibri" panose="020F0502020204030204" pitchFamily="34" charset="0"/>
                <a:cs typeface="Times New Roman" panose="02020603050405020304" pitchFamily="18" charset="0"/>
              </a:rPr>
              <a:t>Gut Hastalığı: </a:t>
            </a:r>
            <a:r>
              <a:rPr lang="tr-TR" sz="1600" dirty="0">
                <a:latin typeface="Calibri" panose="020F0502020204030204" pitchFamily="34" charset="0"/>
                <a:ea typeface="Calibri" panose="020F0502020204030204" pitchFamily="34" charset="0"/>
                <a:cs typeface="Times New Roman" panose="02020603050405020304" pitchFamily="18" charset="0"/>
              </a:rPr>
              <a:t>Aspirin haricindeki </a:t>
            </a:r>
            <a:r>
              <a:rPr lang="tr-TR" sz="1600" dirty="0" err="1">
                <a:latin typeface="Calibri" panose="020F0502020204030204" pitchFamily="34" charset="0"/>
                <a:ea typeface="Calibri" panose="020F0502020204030204" pitchFamily="34" charset="0"/>
                <a:cs typeface="Times New Roman" panose="02020603050405020304" pitchFamily="18" charset="0"/>
              </a:rPr>
              <a:t>NSAİİ’lerin</a:t>
            </a:r>
            <a:r>
              <a:rPr lang="tr-TR" sz="1600" dirty="0">
                <a:latin typeface="Calibri" panose="020F0502020204030204" pitchFamily="34" charset="0"/>
                <a:ea typeface="Calibri" panose="020F0502020204030204" pitchFamily="34" charset="0"/>
                <a:cs typeface="Times New Roman" panose="02020603050405020304" pitchFamily="18" charset="0"/>
              </a:rPr>
              <a:t> çoğu</a:t>
            </a:r>
            <a:r>
              <a:rPr lang="tr-TR" sz="1600" dirty="0" smtClean="0">
                <a:latin typeface="Calibri" panose="020F0502020204030204" pitchFamily="34" charset="0"/>
                <a:ea typeface="Calibri" panose="020F0502020204030204" pitchFamily="34" charset="0"/>
                <a:cs typeface="Times New Roman" panose="02020603050405020304" pitchFamily="18" charset="0"/>
              </a:rPr>
              <a:t>, özellikle de </a:t>
            </a:r>
            <a:r>
              <a:rPr lang="tr-TR" sz="1600" dirty="0">
                <a:latin typeface="Calibri" panose="020F0502020204030204" pitchFamily="34" charset="0"/>
                <a:ea typeface="Calibri" panose="020F0502020204030204" pitchFamily="34" charset="0"/>
                <a:cs typeface="Times New Roman" panose="02020603050405020304" pitchFamily="18" charset="0"/>
              </a:rPr>
              <a:t>hastaların iyi </a:t>
            </a:r>
            <a:r>
              <a:rPr lang="tr-TR" sz="1600" dirty="0" err="1">
                <a:latin typeface="Calibri" panose="020F0502020204030204" pitchFamily="34" charset="0"/>
                <a:ea typeface="Calibri" panose="020F0502020204030204" pitchFamily="34" charset="0"/>
                <a:cs typeface="Times New Roman" panose="02020603050405020304" pitchFamily="18" charset="0"/>
              </a:rPr>
              <a:t>tolere</a:t>
            </a:r>
            <a:r>
              <a:rPr lang="tr-TR" sz="1600" dirty="0">
                <a:latin typeface="Calibri" panose="020F0502020204030204" pitchFamily="34" charset="0"/>
                <a:ea typeface="Calibri" panose="020F0502020204030204" pitchFamily="34" charset="0"/>
                <a:cs typeface="Times New Roman" panose="02020603050405020304" pitchFamily="18" charset="0"/>
              </a:rPr>
              <a:t> ettiği </a:t>
            </a:r>
            <a:r>
              <a:rPr lang="tr-TR" sz="1600" dirty="0" err="1">
                <a:latin typeface="Calibri" panose="020F0502020204030204" pitchFamily="34" charset="0"/>
                <a:ea typeface="Calibri" panose="020F0502020204030204" pitchFamily="34" charset="0"/>
                <a:cs typeface="Times New Roman" panose="02020603050405020304" pitchFamily="18" charset="0"/>
              </a:rPr>
              <a:t>NSAİİ’ler</a:t>
            </a:r>
            <a:r>
              <a:rPr lang="tr-TR" sz="1600" dirty="0">
                <a:latin typeface="Calibri" panose="020F0502020204030204" pitchFamily="34" charset="0"/>
                <a:ea typeface="Calibri" panose="020F0502020204030204" pitchFamily="34" charset="0"/>
                <a:cs typeface="Times New Roman" panose="02020603050405020304" pitchFamily="18" charset="0"/>
              </a:rPr>
              <a:t> akut gut </a:t>
            </a:r>
            <a:r>
              <a:rPr lang="tr-TR" sz="1600" dirty="0" smtClean="0">
                <a:latin typeface="Calibri" panose="020F0502020204030204" pitchFamily="34" charset="0"/>
                <a:ea typeface="Calibri" panose="020F0502020204030204" pitchFamily="34" charset="0"/>
                <a:cs typeface="Times New Roman" panose="02020603050405020304" pitchFamily="18" charset="0"/>
              </a:rPr>
              <a:t>tedavisinde </a:t>
            </a:r>
            <a:r>
              <a:rPr lang="tr-TR" sz="1600" dirty="0">
                <a:latin typeface="Calibri" panose="020F0502020204030204" pitchFamily="34" charset="0"/>
                <a:ea typeface="Calibri" panose="020F0502020204030204" pitchFamily="34" charset="0"/>
                <a:cs typeface="Times New Roman" panose="02020603050405020304" pitchFamily="18" charset="0"/>
              </a:rPr>
              <a:t>sıklıkla </a:t>
            </a:r>
            <a:r>
              <a:rPr lang="tr-TR" sz="1600" dirty="0" smtClean="0">
                <a:latin typeface="Calibri" panose="020F0502020204030204" pitchFamily="34" charset="0"/>
                <a:ea typeface="Calibri" panose="020F0502020204030204" pitchFamily="34" charset="0"/>
                <a:cs typeface="Times New Roman" panose="02020603050405020304" pitchFamily="18" charset="0"/>
              </a:rPr>
              <a:t>kullanılırlar. Gut </a:t>
            </a:r>
            <a:r>
              <a:rPr lang="tr-TR" sz="1600" dirty="0" err="1" smtClean="0">
                <a:latin typeface="Calibri" panose="020F0502020204030204" pitchFamily="34" charset="0"/>
                <a:ea typeface="Calibri" panose="020F0502020204030204" pitchFamily="34" charset="0"/>
                <a:cs typeface="Times New Roman" panose="02020603050405020304" pitchFamily="18" charset="0"/>
              </a:rPr>
              <a:t>profilaksisinin</a:t>
            </a:r>
            <a:r>
              <a:rPr lang="tr-TR" sz="1600" dirty="0" smtClean="0">
                <a:latin typeface="Calibri" panose="020F0502020204030204" pitchFamily="34" charset="0"/>
                <a:ea typeface="Calibri" panose="020F0502020204030204" pitchFamily="34" charset="0"/>
                <a:cs typeface="Times New Roman" panose="02020603050405020304" pitchFamily="18" charset="0"/>
              </a:rPr>
              <a:t> </a:t>
            </a:r>
            <a:r>
              <a:rPr lang="tr-TR" sz="1600" dirty="0">
                <a:latin typeface="Calibri" panose="020F0502020204030204" pitchFamily="34" charset="0"/>
                <a:ea typeface="Calibri" panose="020F0502020204030204" pitchFamily="34" charset="0"/>
                <a:cs typeface="Times New Roman" panose="02020603050405020304" pitchFamily="18" charset="0"/>
              </a:rPr>
              <a:t>başlangıç </a:t>
            </a:r>
            <a:r>
              <a:rPr lang="tr-TR" sz="1600" dirty="0" smtClean="0">
                <a:latin typeface="Calibri" panose="020F0502020204030204" pitchFamily="34" charset="0"/>
                <a:ea typeface="Calibri" panose="020F0502020204030204" pitchFamily="34" charset="0"/>
                <a:cs typeface="Times New Roman" panose="02020603050405020304" pitchFamily="18" charset="0"/>
              </a:rPr>
              <a:t>tedavisinde </a:t>
            </a:r>
            <a:r>
              <a:rPr lang="tr-TR" sz="1600" dirty="0">
                <a:latin typeface="Calibri" panose="020F0502020204030204" pitchFamily="34" charset="0"/>
                <a:ea typeface="Calibri" panose="020F0502020204030204" pitchFamily="34" charset="0"/>
                <a:cs typeface="Times New Roman" panose="02020603050405020304" pitchFamily="18" charset="0"/>
              </a:rPr>
              <a:t>atakları önlemek için de </a:t>
            </a:r>
            <a:r>
              <a:rPr lang="tr-TR" sz="1600" dirty="0" smtClean="0">
                <a:latin typeface="Calibri" panose="020F0502020204030204" pitchFamily="34" charset="0"/>
                <a:ea typeface="Calibri" panose="020F0502020204030204" pitchFamily="34" charset="0"/>
                <a:cs typeface="Times New Roman" panose="02020603050405020304" pitchFamily="18" charset="0"/>
              </a:rPr>
              <a:t>kullanılır.</a:t>
            </a:r>
            <a:endParaRPr lang="tr-TR" sz="1600" dirty="0"/>
          </a:p>
        </p:txBody>
      </p:sp>
    </p:spTree>
    <p:extLst>
      <p:ext uri="{BB962C8B-B14F-4D97-AF65-F5344CB8AC3E}">
        <p14:creationId xmlns:p14="http://schemas.microsoft.com/office/powerpoint/2010/main" val="27077075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8DE2FD75-9EFE-4B6A-865B-D60FC0D82AA2}"/>
              </a:ext>
            </a:extLst>
          </p:cNvPr>
          <p:cNvGraphicFramePr>
            <a:graphicFrameLocks noGrp="1"/>
          </p:cNvGraphicFramePr>
          <p:nvPr>
            <p:extLst>
              <p:ext uri="{D42A27DB-BD31-4B8C-83A1-F6EECF244321}">
                <p14:modId xmlns:p14="http://schemas.microsoft.com/office/powerpoint/2010/main" val="1058918079"/>
              </p:ext>
            </p:extLst>
          </p:nvPr>
        </p:nvGraphicFramePr>
        <p:xfrm>
          <a:off x="0" y="0"/>
          <a:ext cx="12192000" cy="6858000"/>
        </p:xfrm>
        <a:graphic>
          <a:graphicData uri="http://schemas.openxmlformats.org/drawingml/2006/table">
            <a:tbl>
              <a:tblPr firstRow="1" bandRow="1">
                <a:tableStyleId>{9D7B26C5-4107-4FEC-AEDC-1716B250A1EF}</a:tableStyleId>
              </a:tblPr>
              <a:tblGrid>
                <a:gridCol w="2087418">
                  <a:extLst>
                    <a:ext uri="{9D8B030D-6E8A-4147-A177-3AD203B41FA5}">
                      <a16:colId xmlns:a16="http://schemas.microsoft.com/office/drawing/2014/main" xmlns="" val="3815263884"/>
                    </a:ext>
                  </a:extLst>
                </a:gridCol>
                <a:gridCol w="2789382">
                  <a:extLst>
                    <a:ext uri="{9D8B030D-6E8A-4147-A177-3AD203B41FA5}">
                      <a16:colId xmlns:a16="http://schemas.microsoft.com/office/drawing/2014/main" xmlns="" val="4233952163"/>
                    </a:ext>
                  </a:extLst>
                </a:gridCol>
                <a:gridCol w="2438400">
                  <a:extLst>
                    <a:ext uri="{9D8B030D-6E8A-4147-A177-3AD203B41FA5}">
                      <a16:colId xmlns:a16="http://schemas.microsoft.com/office/drawing/2014/main" xmlns="" val="1843837765"/>
                    </a:ext>
                  </a:extLst>
                </a:gridCol>
                <a:gridCol w="2438400">
                  <a:extLst>
                    <a:ext uri="{9D8B030D-6E8A-4147-A177-3AD203B41FA5}">
                      <a16:colId xmlns:a16="http://schemas.microsoft.com/office/drawing/2014/main" xmlns="" val="3107973278"/>
                    </a:ext>
                  </a:extLst>
                </a:gridCol>
                <a:gridCol w="2438400">
                  <a:extLst>
                    <a:ext uri="{9D8B030D-6E8A-4147-A177-3AD203B41FA5}">
                      <a16:colId xmlns:a16="http://schemas.microsoft.com/office/drawing/2014/main" xmlns="" val="2736847346"/>
                    </a:ext>
                  </a:extLst>
                </a:gridCol>
              </a:tblGrid>
              <a:tr h="375148">
                <a:tc>
                  <a:txBody>
                    <a:bodyPr/>
                    <a:lstStyle/>
                    <a:p>
                      <a:r>
                        <a:rPr lang="tr-TR" dirty="0"/>
                        <a:t>İlaç Adı</a:t>
                      </a:r>
                    </a:p>
                  </a:txBody>
                  <a:tcPr/>
                </a:tc>
                <a:tc>
                  <a:txBody>
                    <a:bodyPr/>
                    <a:lstStyle/>
                    <a:p>
                      <a:r>
                        <a:rPr lang="tr-TR" dirty="0" err="1"/>
                        <a:t>Endikasyonları</a:t>
                      </a:r>
                    </a:p>
                  </a:txBody>
                  <a:tcPr/>
                </a:tc>
                <a:tc>
                  <a:txBody>
                    <a:bodyPr/>
                    <a:lstStyle/>
                    <a:p>
                      <a:r>
                        <a:rPr lang="tr-TR" sz="1800" dirty="0" err="1"/>
                        <a:t>Kontrendikasyonları</a:t>
                      </a:r>
                    </a:p>
                  </a:txBody>
                  <a:tcPr/>
                </a:tc>
                <a:tc>
                  <a:txBody>
                    <a:bodyPr/>
                    <a:lstStyle/>
                    <a:p>
                      <a:r>
                        <a:rPr lang="tr-TR" dirty="0"/>
                        <a:t>Verilişi</a:t>
                      </a:r>
                    </a:p>
                  </a:txBody>
                  <a:tcPr/>
                </a:tc>
                <a:tc>
                  <a:txBody>
                    <a:bodyPr/>
                    <a:lstStyle/>
                    <a:p>
                      <a:r>
                        <a:rPr lang="tr-TR" dirty="0"/>
                        <a:t>Yan Etkisi</a:t>
                      </a:r>
                    </a:p>
                  </a:txBody>
                  <a:tcPr/>
                </a:tc>
                <a:extLst>
                  <a:ext uri="{0D108BD9-81ED-4DB2-BD59-A6C34878D82A}">
                    <a16:rowId xmlns:a16="http://schemas.microsoft.com/office/drawing/2014/main" xmlns="" val="2548435989"/>
                  </a:ext>
                </a:extLst>
              </a:tr>
              <a:tr h="6482852">
                <a:tc>
                  <a:txBody>
                    <a:bodyPr/>
                    <a:lstStyle/>
                    <a:p>
                      <a:pPr lvl="0">
                        <a:buNone/>
                      </a:pPr>
                      <a:r>
                        <a:rPr lang="tr-TR" sz="1600" dirty="0"/>
                        <a:t>Aspirin</a:t>
                      </a:r>
                    </a:p>
                    <a:p>
                      <a:pPr lvl="0">
                        <a:buNone/>
                      </a:pPr>
                      <a:r>
                        <a:rPr lang="tr-TR" sz="1600" dirty="0"/>
                        <a:t>(</a:t>
                      </a:r>
                      <a:r>
                        <a:rPr lang="tr-TR" sz="1600" dirty="0" err="1"/>
                        <a:t>Asetilsalisilik</a:t>
                      </a:r>
                      <a:r>
                        <a:rPr lang="tr-TR" sz="1600" dirty="0"/>
                        <a:t> asit)</a:t>
                      </a:r>
                    </a:p>
                  </a:txBody>
                  <a:tcPr/>
                </a:tc>
                <a:tc>
                  <a:txBody>
                    <a:bodyPr/>
                    <a:lstStyle/>
                    <a:p>
                      <a:pPr lvl="0" algn="l">
                        <a:lnSpc>
                          <a:spcPct val="100000"/>
                        </a:lnSpc>
                        <a:spcBef>
                          <a:spcPts val="0"/>
                        </a:spcBef>
                        <a:spcAft>
                          <a:spcPts val="0"/>
                        </a:spcAft>
                        <a:buNone/>
                      </a:pPr>
                      <a:r>
                        <a:rPr lang="tr-TR" sz="1600" b="0" i="0" u="none" strike="noStrike" noProof="0" dirty="0">
                          <a:latin typeface="Calibri"/>
                        </a:rPr>
                        <a:t>Baş ağrısı, diş ağrısı, nevralji, siyatik ve adet sancılarını giderir. Ateşli hastalıklarda, grip ve soğuk algınlığında ateş düşürür. Romatizma ve lumbagoda </a:t>
                      </a:r>
                      <a:r>
                        <a:rPr lang="tr-TR" sz="1600" b="0" i="0" u="none" strike="noStrike" noProof="0" dirty="0" err="1">
                          <a:latin typeface="Calibri"/>
                        </a:rPr>
                        <a:t>enflamasyonu</a:t>
                      </a:r>
                      <a:r>
                        <a:rPr lang="tr-TR" sz="1600" b="0" i="0" u="none" strike="noStrike" noProof="0" dirty="0">
                          <a:latin typeface="Calibri"/>
                        </a:rPr>
                        <a:t> azaltır. Boğaz ağrılarını geçirir. Migrenin </a:t>
                      </a:r>
                      <a:r>
                        <a:rPr lang="tr-TR" sz="1600" b="0" i="0" u="none" strike="noStrike" noProof="0" dirty="0" err="1">
                          <a:latin typeface="Calibri"/>
                        </a:rPr>
                        <a:t>semptomatik</a:t>
                      </a:r>
                      <a:r>
                        <a:rPr lang="tr-TR" sz="1600" b="0" i="0" u="none" strike="noStrike" noProof="0" dirty="0">
                          <a:latin typeface="Calibri"/>
                        </a:rPr>
                        <a:t> tedavisinde kullanılır.</a:t>
                      </a:r>
                      <a:endParaRPr lang="tr-TR" sz="1600" dirty="0"/>
                    </a:p>
                    <a:p>
                      <a:pPr lvl="0" algn="l">
                        <a:lnSpc>
                          <a:spcPct val="100000"/>
                        </a:lnSpc>
                        <a:spcBef>
                          <a:spcPts val="0"/>
                        </a:spcBef>
                        <a:spcAft>
                          <a:spcPts val="0"/>
                        </a:spcAft>
                        <a:buNone/>
                      </a:pPr>
                      <a:endParaRPr lang="tr-TR" sz="1600" dirty="0"/>
                    </a:p>
                    <a:p>
                      <a:pPr lvl="0">
                        <a:buNone/>
                      </a:pPr>
                      <a:endParaRPr lang="tr-TR" sz="1600" dirty="0"/>
                    </a:p>
                  </a:txBody>
                  <a:tcPr/>
                </a:tc>
                <a:tc>
                  <a:txBody>
                    <a:bodyPr/>
                    <a:lstStyle/>
                    <a:p>
                      <a:pPr lvl="0" algn="l">
                        <a:lnSpc>
                          <a:spcPct val="100000"/>
                        </a:lnSpc>
                        <a:spcBef>
                          <a:spcPts val="0"/>
                        </a:spcBef>
                        <a:spcAft>
                          <a:spcPts val="0"/>
                        </a:spcAft>
                        <a:buNone/>
                      </a:pPr>
                      <a:r>
                        <a:rPr lang="tr-TR" sz="1600" b="0" i="0" u="none" strike="noStrike" noProof="0" dirty="0">
                          <a:latin typeface="Calibri"/>
                        </a:rPr>
                        <a:t>Salisilatlara ve diğer </a:t>
                      </a:r>
                      <a:endParaRPr lang="tr-TR" sz="1600" dirty="0"/>
                    </a:p>
                    <a:p>
                      <a:pPr lvl="0" algn="l">
                        <a:lnSpc>
                          <a:spcPct val="100000"/>
                        </a:lnSpc>
                        <a:spcBef>
                          <a:spcPts val="0"/>
                        </a:spcBef>
                        <a:spcAft>
                          <a:spcPts val="0"/>
                        </a:spcAft>
                        <a:buNone/>
                      </a:pPr>
                      <a:r>
                        <a:rPr lang="tr-TR" sz="1600" b="0" i="0" u="none" strike="noStrike" noProof="0" dirty="0" err="1">
                          <a:latin typeface="Calibri"/>
                        </a:rPr>
                        <a:t>non-steroidal</a:t>
                      </a:r>
                      <a:r>
                        <a:rPr lang="tr-TR" sz="1600" b="0" i="0" u="none" strike="noStrike" noProof="0" dirty="0">
                          <a:latin typeface="Calibri"/>
                        </a:rPr>
                        <a:t> </a:t>
                      </a:r>
                      <a:r>
                        <a:rPr lang="tr-TR" sz="1600" b="0" i="0" u="none" strike="noStrike" noProof="0" dirty="0" err="1">
                          <a:latin typeface="Calibri"/>
                        </a:rPr>
                        <a:t>antienflamatuvar</a:t>
                      </a:r>
                      <a:r>
                        <a:rPr lang="tr-TR" sz="1600" b="0" i="0" u="none" strike="noStrike" noProof="0" dirty="0">
                          <a:latin typeface="Calibri"/>
                        </a:rPr>
                        <a:t> ilaçlara karşı aşırı duyarlılığı olanlarda, kanama eğiliminin arttığı patolojik durumlarda, gebeliğin son üç ayında, glukoz-6-fosfat </a:t>
                      </a:r>
                      <a:r>
                        <a:rPr lang="tr-TR" sz="1600" b="0" i="0" u="none" strike="noStrike" noProof="0" dirty="0" err="1">
                          <a:latin typeface="Calibri"/>
                        </a:rPr>
                        <a:t>dehidrogenaz</a:t>
                      </a:r>
                      <a:r>
                        <a:rPr lang="tr-TR" sz="1600" b="0" i="0" u="none" strike="noStrike" noProof="0" dirty="0">
                          <a:latin typeface="Calibri"/>
                        </a:rPr>
                        <a:t> eksikliğinde, </a:t>
                      </a:r>
                      <a:r>
                        <a:rPr lang="tr-TR" sz="1600" b="0" i="0" u="none" strike="noStrike" noProof="0" dirty="0" err="1">
                          <a:latin typeface="Calibri"/>
                        </a:rPr>
                        <a:t>gastrointestinal</a:t>
                      </a:r>
                      <a:r>
                        <a:rPr lang="tr-TR" sz="1600" b="0" i="0" u="none" strike="noStrike" noProof="0" dirty="0">
                          <a:latin typeface="Calibri"/>
                        </a:rPr>
                        <a:t> kanalda kronik ve aktif ülseri olanlarda kullanılması sakıncalıdır.</a:t>
                      </a:r>
                      <a:endParaRPr lang="tr-TR" sz="1600" dirty="0"/>
                    </a:p>
                    <a:p>
                      <a:pPr lvl="0" algn="l">
                        <a:lnSpc>
                          <a:spcPct val="100000"/>
                        </a:lnSpc>
                        <a:spcBef>
                          <a:spcPts val="0"/>
                        </a:spcBef>
                        <a:spcAft>
                          <a:spcPts val="0"/>
                        </a:spcAft>
                        <a:buNone/>
                      </a:pPr>
                      <a:endParaRPr lang="tr-TR" sz="1600" dirty="0"/>
                    </a:p>
                    <a:p>
                      <a:pPr lvl="0">
                        <a:buNone/>
                      </a:pPr>
                      <a:endParaRPr lang="tr-TR" sz="1600" dirty="0"/>
                    </a:p>
                  </a:txBody>
                  <a:tcPr/>
                </a:tc>
                <a:tc>
                  <a:txBody>
                    <a:bodyPr/>
                    <a:lstStyle/>
                    <a:p>
                      <a:pPr lvl="0" algn="l">
                        <a:lnSpc>
                          <a:spcPct val="100000"/>
                        </a:lnSpc>
                        <a:spcBef>
                          <a:spcPts val="0"/>
                        </a:spcBef>
                        <a:spcAft>
                          <a:spcPts val="0"/>
                        </a:spcAft>
                        <a:buNone/>
                      </a:pPr>
                      <a:r>
                        <a:rPr lang="tr-TR" sz="1600" b="0" i="0" u="none" strike="noStrike" noProof="0" dirty="0">
                          <a:latin typeface="Calibri"/>
                        </a:rPr>
                        <a:t>Günlük doz erişkinlerde 3 kez 1-2 (500-1000 mg) tablet, yemeklerden sonra çiğnenmeden bir miktar sıvıyla yutulur. </a:t>
                      </a:r>
                      <a:r>
                        <a:rPr lang="tr-TR" sz="1600" b="0" i="0" u="none" strike="noStrike" noProof="0" dirty="0" err="1">
                          <a:latin typeface="Calibri"/>
                        </a:rPr>
                        <a:t>Romatizmal</a:t>
                      </a:r>
                      <a:r>
                        <a:rPr lang="tr-TR" sz="1600" b="0" i="0" u="none" strike="noStrike" noProof="0" dirty="0">
                          <a:latin typeface="Calibri"/>
                        </a:rPr>
                        <a:t> hastalıklarda doz günde 4x2 tablete çıkarılabilir. 9-15 yaş grubuna günde 2 veya 3 kez 1 tablet, 7-9 yaş grubuna günde 3 kez 1/2 tablet verilebilir. 7 yaşından küçük çocuklara 100 </a:t>
                      </a:r>
                      <a:r>
                        <a:rPr lang="tr-TR" sz="1600" b="0" i="0" u="none" strike="noStrike" noProof="0" dirty="0" err="1">
                          <a:latin typeface="Calibri"/>
                        </a:rPr>
                        <a:t>mg'lık</a:t>
                      </a:r>
                      <a:r>
                        <a:rPr lang="tr-TR" sz="1600" b="0" i="0" u="none" strike="noStrike" noProof="0" dirty="0">
                          <a:latin typeface="Calibri"/>
                        </a:rPr>
                        <a:t> tablet formundan olmak üzere 1-2 yaş 1/2 tablet, 2-3 yaş 1 tablet, 4-6 yaş 2 tablet, 7-9 yaş 3 tabl</a:t>
                      </a:r>
                      <a:r>
                        <a:rPr lang="tr-TR" sz="1800" b="0" i="0" u="none" strike="noStrike" noProof="0" dirty="0">
                          <a:latin typeface="Calibri"/>
                        </a:rPr>
                        <a:t>et v</a:t>
                      </a:r>
                      <a:r>
                        <a:rPr lang="tr-TR" sz="1600" b="0" i="0" u="none" strike="noStrike" noProof="0" dirty="0">
                          <a:latin typeface="Calibri"/>
                        </a:rPr>
                        <a:t>erilir. Bu dozlar gerektiğinde günde 3 kez tekrarlanır.</a:t>
                      </a:r>
                      <a:endParaRPr lang="tr-TR" sz="1600" dirty="0"/>
                    </a:p>
                    <a:p>
                      <a:pPr lvl="0" algn="l">
                        <a:lnSpc>
                          <a:spcPct val="100000"/>
                        </a:lnSpc>
                        <a:spcBef>
                          <a:spcPts val="0"/>
                        </a:spcBef>
                        <a:spcAft>
                          <a:spcPts val="0"/>
                        </a:spcAft>
                        <a:buNone/>
                      </a:pPr>
                      <a:endParaRPr lang="tr-TR" dirty="0"/>
                    </a:p>
                    <a:p>
                      <a:pPr lvl="0" algn="l">
                        <a:lnSpc>
                          <a:spcPct val="100000"/>
                        </a:lnSpc>
                        <a:spcBef>
                          <a:spcPts val="0"/>
                        </a:spcBef>
                        <a:spcAft>
                          <a:spcPts val="0"/>
                        </a:spcAft>
                        <a:buNone/>
                      </a:pPr>
                      <a:endParaRPr lang="tr-TR" dirty="0"/>
                    </a:p>
                    <a:p>
                      <a:pPr lvl="0">
                        <a:buNone/>
                      </a:pPr>
                      <a:endParaRPr lang="tr-TR" dirty="0"/>
                    </a:p>
                  </a:txBody>
                  <a:tcPr/>
                </a:tc>
                <a:tc>
                  <a:txBody>
                    <a:bodyPr/>
                    <a:lstStyle/>
                    <a:p>
                      <a:pPr lvl="0">
                        <a:buNone/>
                      </a:pPr>
                      <a:r>
                        <a:rPr lang="tr-TR" sz="1800" b="0" i="0" u="none" strike="noStrike" noProof="0" dirty="0" err="1">
                          <a:latin typeface="Calibri"/>
                        </a:rPr>
                        <a:t>A</a:t>
                      </a:r>
                      <a:r>
                        <a:rPr lang="tr-TR" sz="1600" b="0" i="0" u="none" strike="noStrike" noProof="0" dirty="0" err="1">
                          <a:latin typeface="Calibri"/>
                        </a:rPr>
                        <a:t>setilsalisilik</a:t>
                      </a:r>
                      <a:r>
                        <a:rPr lang="tr-TR" sz="1600" b="0" i="0" u="none" strike="noStrike" noProof="0" dirty="0">
                          <a:latin typeface="Calibri"/>
                        </a:rPr>
                        <a:t> asidin en sık görülen yan etkisi sindirim sistemi üzerinedir. Doza bağımlı olarak </a:t>
                      </a:r>
                      <a:r>
                        <a:rPr lang="tr-TR" sz="1600" b="0" i="0" u="none" strike="noStrike" noProof="0" dirty="0" err="1">
                          <a:latin typeface="Calibri"/>
                        </a:rPr>
                        <a:t>gastrointestinal</a:t>
                      </a:r>
                      <a:r>
                        <a:rPr lang="tr-TR" sz="1600" b="0" i="0" u="none" strike="noStrike" noProof="0" dirty="0">
                          <a:latin typeface="Calibri"/>
                        </a:rPr>
                        <a:t> </a:t>
                      </a:r>
                      <a:r>
                        <a:rPr lang="tr-TR" sz="1600" b="0" i="0" u="none" strike="noStrike" noProof="0" dirty="0" err="1">
                          <a:latin typeface="Calibri"/>
                        </a:rPr>
                        <a:t>hemoraji</a:t>
                      </a:r>
                      <a:r>
                        <a:rPr lang="tr-TR" sz="1600" b="0" i="0" u="none" strike="noStrike" noProof="0" dirty="0">
                          <a:latin typeface="Calibri"/>
                        </a:rPr>
                        <a:t>, </a:t>
                      </a:r>
                      <a:r>
                        <a:rPr lang="tr-TR" sz="1600" b="0" i="0" u="none" strike="noStrike" noProof="0" dirty="0" err="1">
                          <a:latin typeface="Calibri"/>
                        </a:rPr>
                        <a:t>ülserasyon</a:t>
                      </a:r>
                      <a:r>
                        <a:rPr lang="tr-TR" sz="1600" b="0" i="0" u="none" strike="noStrike" noProof="0" dirty="0">
                          <a:latin typeface="Calibri"/>
                        </a:rPr>
                        <a:t>, </a:t>
                      </a:r>
                      <a:r>
                        <a:rPr lang="tr-TR" sz="1600" b="0" i="0" u="none" strike="noStrike" noProof="0" dirty="0" err="1">
                          <a:latin typeface="Calibri"/>
                        </a:rPr>
                        <a:t>tinnitus</a:t>
                      </a:r>
                      <a:r>
                        <a:rPr lang="tr-TR" sz="1600" b="0" i="0" u="none" strike="noStrike" noProof="0" dirty="0">
                          <a:latin typeface="Calibri"/>
                        </a:rPr>
                        <a:t>, </a:t>
                      </a:r>
                      <a:r>
                        <a:rPr lang="tr-TR" sz="1600" b="0" i="0" u="none" strike="noStrike" noProof="0" dirty="0" err="1">
                          <a:latin typeface="Calibri"/>
                        </a:rPr>
                        <a:t>vertigo</a:t>
                      </a:r>
                      <a:r>
                        <a:rPr lang="tr-TR" sz="1600" b="0" i="0" u="none" strike="noStrike" noProof="0" dirty="0">
                          <a:latin typeface="Calibri"/>
                        </a:rPr>
                        <a:t>, geçici işitme kaybı, kanama zamanının uzaması ve nadiren </a:t>
                      </a:r>
                      <a:r>
                        <a:rPr lang="tr-TR" sz="1600" b="0" i="0" u="none" strike="noStrike" noProof="0" dirty="0" err="1">
                          <a:latin typeface="Calibri"/>
                        </a:rPr>
                        <a:t>lökopeni</a:t>
                      </a:r>
                      <a:r>
                        <a:rPr lang="tr-TR" sz="1600" b="0" i="0" u="none" strike="noStrike" noProof="0" dirty="0">
                          <a:latin typeface="Calibri"/>
                        </a:rPr>
                        <a:t>, </a:t>
                      </a:r>
                      <a:r>
                        <a:rPr lang="tr-TR" sz="1600" b="0" i="0" u="none" strike="noStrike" noProof="0" dirty="0" err="1">
                          <a:latin typeface="Calibri"/>
                        </a:rPr>
                        <a:t>trombositopeni</a:t>
                      </a:r>
                      <a:r>
                        <a:rPr lang="tr-TR" sz="1600" b="0" i="0" u="none" strike="noStrike" noProof="0" dirty="0">
                          <a:latin typeface="Calibri"/>
                        </a:rPr>
                        <a:t>, plazma demir konsantrasyonunda düşme görülebilir. Ayrıca nadir olgularda aşırı duyarlılık reaksiyonları olarak kaşıntı, ürtiker, </a:t>
                      </a:r>
                      <a:r>
                        <a:rPr lang="tr-TR" sz="1600" b="0" i="0" u="none" strike="noStrike" noProof="0" dirty="0" err="1">
                          <a:latin typeface="Calibri"/>
                        </a:rPr>
                        <a:t>anjiyonörotik</a:t>
                      </a:r>
                      <a:r>
                        <a:rPr lang="tr-TR" sz="1600" b="0" i="0" u="none" strike="noStrike" noProof="0" dirty="0">
                          <a:latin typeface="Calibri"/>
                        </a:rPr>
                        <a:t> ödem, </a:t>
                      </a:r>
                      <a:r>
                        <a:rPr lang="tr-TR" sz="1600" b="0" i="0" u="none" strike="noStrike" noProof="0" dirty="0" err="1">
                          <a:latin typeface="Calibri"/>
                        </a:rPr>
                        <a:t>astma</a:t>
                      </a:r>
                      <a:r>
                        <a:rPr lang="tr-TR" sz="1600" b="0" i="0" u="none" strike="noStrike" noProof="0" dirty="0">
                          <a:latin typeface="Calibri"/>
                        </a:rPr>
                        <a:t> ve</a:t>
                      </a:r>
                      <a:endParaRPr lang="tr-TR" sz="1600" dirty="0"/>
                    </a:p>
                    <a:p>
                      <a:pPr lvl="0">
                        <a:buNone/>
                      </a:pPr>
                      <a:r>
                        <a:rPr lang="tr-TR" sz="1600" b="0" i="0" u="none" strike="noStrike" noProof="0" dirty="0">
                          <a:latin typeface="Calibri"/>
                        </a:rPr>
                        <a:t> anafilaksi görülebilir.</a:t>
                      </a:r>
                    </a:p>
                  </a:txBody>
                  <a:tcPr/>
                </a:tc>
                <a:extLst>
                  <a:ext uri="{0D108BD9-81ED-4DB2-BD59-A6C34878D82A}">
                    <a16:rowId xmlns:a16="http://schemas.microsoft.com/office/drawing/2014/main" xmlns="" val="106651736"/>
                  </a:ext>
                </a:extLst>
              </a:tr>
            </a:tbl>
          </a:graphicData>
        </a:graphic>
      </p:graphicFrame>
    </p:spTree>
    <p:extLst>
      <p:ext uri="{BB962C8B-B14F-4D97-AF65-F5344CB8AC3E}">
        <p14:creationId xmlns:p14="http://schemas.microsoft.com/office/powerpoint/2010/main" val="268578346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68CBC2C8-0687-4336-8A0A-EF7B4FF42B72}"/>
              </a:ext>
            </a:extLst>
          </p:cNvPr>
          <p:cNvGraphicFramePr>
            <a:graphicFrameLocks noGrp="1"/>
          </p:cNvGraphicFramePr>
          <p:nvPr>
            <p:extLst>
              <p:ext uri="{D42A27DB-BD31-4B8C-83A1-F6EECF244321}">
                <p14:modId xmlns:p14="http://schemas.microsoft.com/office/powerpoint/2010/main" val="2872964557"/>
              </p:ext>
            </p:extLst>
          </p:nvPr>
        </p:nvGraphicFramePr>
        <p:xfrm>
          <a:off x="0" y="-27708"/>
          <a:ext cx="12192000" cy="6885708"/>
        </p:xfrm>
        <a:graphic>
          <a:graphicData uri="http://schemas.openxmlformats.org/drawingml/2006/table">
            <a:tbl>
              <a:tblPr firstRow="1" bandRow="1">
                <a:tableStyleId>{9D7B26C5-4107-4FEC-AEDC-1716B250A1EF}</a:tableStyleId>
              </a:tblPr>
              <a:tblGrid>
                <a:gridCol w="2124364">
                  <a:extLst>
                    <a:ext uri="{9D8B030D-6E8A-4147-A177-3AD203B41FA5}">
                      <a16:colId xmlns:a16="http://schemas.microsoft.com/office/drawing/2014/main" xmlns="" val="3952571667"/>
                    </a:ext>
                  </a:extLst>
                </a:gridCol>
                <a:gridCol w="2752436">
                  <a:extLst>
                    <a:ext uri="{9D8B030D-6E8A-4147-A177-3AD203B41FA5}">
                      <a16:colId xmlns:a16="http://schemas.microsoft.com/office/drawing/2014/main" xmlns="" val="746994901"/>
                    </a:ext>
                  </a:extLst>
                </a:gridCol>
                <a:gridCol w="2438400">
                  <a:extLst>
                    <a:ext uri="{9D8B030D-6E8A-4147-A177-3AD203B41FA5}">
                      <a16:colId xmlns:a16="http://schemas.microsoft.com/office/drawing/2014/main" xmlns="" val="1450847728"/>
                    </a:ext>
                  </a:extLst>
                </a:gridCol>
                <a:gridCol w="2438400">
                  <a:extLst>
                    <a:ext uri="{9D8B030D-6E8A-4147-A177-3AD203B41FA5}">
                      <a16:colId xmlns:a16="http://schemas.microsoft.com/office/drawing/2014/main" xmlns="" val="1086285413"/>
                    </a:ext>
                  </a:extLst>
                </a:gridCol>
                <a:gridCol w="2438400">
                  <a:extLst>
                    <a:ext uri="{9D8B030D-6E8A-4147-A177-3AD203B41FA5}">
                      <a16:colId xmlns:a16="http://schemas.microsoft.com/office/drawing/2014/main" xmlns="" val="3223276441"/>
                    </a:ext>
                  </a:extLst>
                </a:gridCol>
              </a:tblGrid>
              <a:tr h="402329">
                <a:tc>
                  <a:txBody>
                    <a:bodyPr/>
                    <a:lstStyle/>
                    <a:p>
                      <a:r>
                        <a:rPr lang="tr-TR" dirty="0"/>
                        <a:t>İlaç Adı</a:t>
                      </a:r>
                    </a:p>
                  </a:txBody>
                  <a:tcPr/>
                </a:tc>
                <a:tc>
                  <a:txBody>
                    <a:bodyPr/>
                    <a:lstStyle/>
                    <a:p>
                      <a:pPr lvl="0">
                        <a:buNone/>
                      </a:pPr>
                      <a:r>
                        <a:rPr lang="tr-TR" dirty="0" err="1"/>
                        <a:t>Endikasyonları</a:t>
                      </a:r>
                    </a:p>
                  </a:txBody>
                  <a:tcPr/>
                </a:tc>
                <a:tc>
                  <a:txBody>
                    <a:bodyPr/>
                    <a:lstStyle/>
                    <a:p>
                      <a:r>
                        <a:rPr lang="tr-TR" dirty="0" err="1"/>
                        <a:t>Kontrendikasyonları</a:t>
                      </a:r>
                    </a:p>
                  </a:txBody>
                  <a:tcPr/>
                </a:tc>
                <a:tc>
                  <a:txBody>
                    <a:bodyPr/>
                    <a:lstStyle/>
                    <a:p>
                      <a:r>
                        <a:rPr lang="tr-TR" dirty="0"/>
                        <a:t>Verilişi</a:t>
                      </a:r>
                    </a:p>
                  </a:txBody>
                  <a:tcPr/>
                </a:tc>
                <a:tc>
                  <a:txBody>
                    <a:bodyPr/>
                    <a:lstStyle/>
                    <a:p>
                      <a:r>
                        <a:rPr lang="tr-TR" dirty="0"/>
                        <a:t>Yan Etki</a:t>
                      </a:r>
                    </a:p>
                  </a:txBody>
                  <a:tcPr/>
                </a:tc>
                <a:extLst>
                  <a:ext uri="{0D108BD9-81ED-4DB2-BD59-A6C34878D82A}">
                    <a16:rowId xmlns:a16="http://schemas.microsoft.com/office/drawing/2014/main" xmlns="" val="2483749287"/>
                  </a:ext>
                </a:extLst>
              </a:tr>
              <a:tr h="6483379">
                <a:tc>
                  <a:txBody>
                    <a:bodyPr/>
                    <a:lstStyle/>
                    <a:p>
                      <a:r>
                        <a:rPr lang="tr-TR" sz="1600" dirty="0"/>
                        <a:t>Sodyum salisilat</a:t>
                      </a:r>
                    </a:p>
                  </a:txBody>
                  <a:tcPr/>
                </a:tc>
                <a:tc>
                  <a:txBody>
                    <a:bodyPr/>
                    <a:lstStyle/>
                    <a:p>
                      <a:pPr lvl="0">
                        <a:buNone/>
                      </a:pPr>
                      <a:r>
                        <a:rPr lang="tr-TR" sz="1600" b="0" i="0" u="none" strike="noStrike" noProof="0" dirty="0">
                          <a:latin typeface="Calibri"/>
                        </a:rPr>
                        <a:t>Hafif ve orta şiddetteki ağrı tedavilerinde (baş ağrısı, diş ağrısı, nevralji, migren, </a:t>
                      </a:r>
                      <a:r>
                        <a:rPr lang="tr-TR" sz="1600" b="0" i="0" u="none" strike="noStrike" noProof="0" dirty="0" err="1">
                          <a:latin typeface="Calibri"/>
                        </a:rPr>
                        <a:t>menstrüel</a:t>
                      </a:r>
                      <a:r>
                        <a:rPr lang="tr-TR" sz="1600" b="0" i="0" u="none" strike="noStrike" noProof="0" dirty="0">
                          <a:latin typeface="Calibri"/>
                        </a:rPr>
                        <a:t> kramp gibi) analjezik olarak; ateşli hastalıklarda (nezle, grip ve enfeksiyonlarda ortaya çıkan ateşli durumlar gibi) </a:t>
                      </a:r>
                      <a:r>
                        <a:rPr lang="tr-TR" sz="1600" b="0" i="0" u="none" strike="noStrike" noProof="0" dirty="0" err="1">
                          <a:latin typeface="Calibri"/>
                        </a:rPr>
                        <a:t>antipiretik</a:t>
                      </a:r>
                      <a:r>
                        <a:rPr lang="tr-TR" sz="1600" b="0" i="0" u="none" strike="noStrike" noProof="0" dirty="0">
                          <a:latin typeface="Calibri"/>
                        </a:rPr>
                        <a:t> olarak ve </a:t>
                      </a:r>
                      <a:r>
                        <a:rPr lang="tr-TR" sz="1600" b="0" i="0" u="none" strike="noStrike" noProof="0" dirty="0" err="1">
                          <a:latin typeface="Calibri"/>
                        </a:rPr>
                        <a:t>romatizmal</a:t>
                      </a:r>
                      <a:r>
                        <a:rPr lang="tr-TR" sz="1600" b="0" i="0" u="none" strike="noStrike" noProof="0" dirty="0">
                          <a:latin typeface="Calibri"/>
                        </a:rPr>
                        <a:t> olmayan </a:t>
                      </a:r>
                      <a:r>
                        <a:rPr lang="tr-TR" sz="1600" b="0" i="0" u="none" strike="noStrike" noProof="0" dirty="0" err="1">
                          <a:latin typeface="Calibri"/>
                        </a:rPr>
                        <a:t>enflamasyonlarda</a:t>
                      </a:r>
                      <a:r>
                        <a:rPr lang="tr-TR" sz="1600" b="0" i="0" u="none" strike="noStrike" noProof="0" dirty="0">
                          <a:latin typeface="Calibri"/>
                        </a:rPr>
                        <a:t> (</a:t>
                      </a:r>
                      <a:r>
                        <a:rPr lang="tr-TR" sz="1600" b="0" i="0" u="none" strike="noStrike" noProof="0" dirty="0" err="1">
                          <a:latin typeface="Calibri"/>
                        </a:rPr>
                        <a:t>miyalji</a:t>
                      </a:r>
                      <a:r>
                        <a:rPr lang="tr-TR" sz="1600" b="0" i="0" u="none" strike="noStrike" noProof="0" dirty="0">
                          <a:latin typeface="Calibri"/>
                        </a:rPr>
                        <a:t>, atletik travmalar, </a:t>
                      </a:r>
                      <a:r>
                        <a:rPr lang="tr-TR" sz="1600" b="0" i="0" u="none" strike="noStrike" noProof="0" dirty="0" err="1">
                          <a:latin typeface="Calibri"/>
                        </a:rPr>
                        <a:t>kapsülit</a:t>
                      </a:r>
                      <a:r>
                        <a:rPr lang="tr-TR" sz="1600" b="0" i="0" u="none" strike="noStrike" noProof="0" dirty="0">
                          <a:latin typeface="Calibri"/>
                        </a:rPr>
                        <a:t>, </a:t>
                      </a:r>
                      <a:r>
                        <a:rPr lang="tr-TR" sz="1600" b="0" i="0" u="none" strike="noStrike" noProof="0" dirty="0" err="1">
                          <a:latin typeface="Calibri"/>
                        </a:rPr>
                        <a:t>tendivit</a:t>
                      </a:r>
                      <a:r>
                        <a:rPr lang="tr-TR" sz="1600" b="0" i="0" u="none" strike="noStrike" noProof="0" dirty="0">
                          <a:latin typeface="Calibri"/>
                        </a:rPr>
                        <a:t> ve </a:t>
                      </a:r>
                      <a:r>
                        <a:rPr lang="tr-TR" sz="1600" b="0" i="0" u="none" strike="noStrike" noProof="0" dirty="0" err="1">
                          <a:latin typeface="Calibri"/>
                        </a:rPr>
                        <a:t>tenosinovit</a:t>
                      </a:r>
                      <a:r>
                        <a:rPr lang="tr-TR" sz="1600" b="0" i="0" u="none" strike="noStrike" noProof="0" dirty="0">
                          <a:latin typeface="Calibri"/>
                        </a:rPr>
                        <a:t> gibi) </a:t>
                      </a:r>
                      <a:r>
                        <a:rPr lang="tr-TR" sz="1600" b="0" i="0" u="none" strike="noStrike" noProof="0" dirty="0" err="1">
                          <a:latin typeface="Calibri"/>
                        </a:rPr>
                        <a:t>antienflamatuvar</a:t>
                      </a:r>
                      <a:r>
                        <a:rPr lang="tr-TR" sz="1600" b="0" i="0" u="none" strike="noStrike" noProof="0" dirty="0">
                          <a:latin typeface="Calibri"/>
                        </a:rPr>
                        <a:t> olarak kullanılır. Ayrıca, akut ve kronik romatizma, </a:t>
                      </a:r>
                      <a:r>
                        <a:rPr lang="tr-TR" sz="1600" b="0" i="0" u="none" strike="noStrike" noProof="0" dirty="0" err="1">
                          <a:latin typeface="Calibri"/>
                        </a:rPr>
                        <a:t>jüvenil</a:t>
                      </a:r>
                      <a:r>
                        <a:rPr lang="tr-TR" sz="1600" b="0" i="0" u="none" strike="noStrike" noProof="0" dirty="0">
                          <a:latin typeface="Calibri"/>
                        </a:rPr>
                        <a:t> </a:t>
                      </a:r>
                      <a:r>
                        <a:rPr lang="tr-TR" sz="1600" b="0" i="0" u="none" strike="noStrike" noProof="0" dirty="0" err="1">
                          <a:latin typeface="Calibri"/>
                        </a:rPr>
                        <a:t>artrit</a:t>
                      </a:r>
                      <a:r>
                        <a:rPr lang="tr-TR" sz="1600" b="0" i="0" u="none" strike="noStrike" noProof="0" dirty="0">
                          <a:latin typeface="Calibri"/>
                        </a:rPr>
                        <a:t>, lumbago ve </a:t>
                      </a:r>
                      <a:r>
                        <a:rPr lang="tr-TR" sz="1600" b="0" i="0" u="none" strike="noStrike" noProof="0" dirty="0" err="1">
                          <a:latin typeface="Calibri"/>
                        </a:rPr>
                        <a:t>osteoartrit</a:t>
                      </a:r>
                      <a:r>
                        <a:rPr lang="tr-TR" sz="1600" b="0" i="0" u="none" strike="noStrike" noProof="0" dirty="0">
                          <a:latin typeface="Calibri"/>
                        </a:rPr>
                        <a:t> tedavilerinde de </a:t>
                      </a:r>
                      <a:r>
                        <a:rPr lang="tr-TR" sz="1600" b="0" i="0" u="none" strike="noStrike" noProof="0" dirty="0" err="1">
                          <a:latin typeface="Calibri"/>
                        </a:rPr>
                        <a:t>endikedir</a:t>
                      </a:r>
                      <a:r>
                        <a:rPr lang="tr-TR" sz="1600" b="0" i="0" u="none" strike="noStrike" noProof="0" dirty="0">
                          <a:latin typeface="Calibri"/>
                        </a:rPr>
                        <a:t>.</a:t>
                      </a:r>
                      <a:endParaRPr lang="tr-TR" sz="1600" dirty="0"/>
                    </a:p>
                  </a:txBody>
                  <a:tcPr/>
                </a:tc>
                <a:tc>
                  <a:txBody>
                    <a:bodyPr/>
                    <a:lstStyle/>
                    <a:p>
                      <a:pPr lvl="0" algn="l">
                        <a:lnSpc>
                          <a:spcPct val="100000"/>
                        </a:lnSpc>
                        <a:spcBef>
                          <a:spcPts val="0"/>
                        </a:spcBef>
                        <a:spcAft>
                          <a:spcPts val="0"/>
                        </a:spcAft>
                        <a:buNone/>
                      </a:pPr>
                      <a:r>
                        <a:rPr lang="tr-TR" sz="1600" b="0" i="0" u="none" strike="noStrike" noProof="0" dirty="0">
                          <a:latin typeface="Calibri"/>
                        </a:rPr>
                        <a:t>Salisilatlar ve diğer </a:t>
                      </a:r>
                      <a:r>
                        <a:rPr lang="tr-TR" sz="1600" b="0" i="0" u="none" strike="noStrike" noProof="0" dirty="0" err="1">
                          <a:latin typeface="Calibri"/>
                        </a:rPr>
                        <a:t>steroid</a:t>
                      </a:r>
                      <a:r>
                        <a:rPr lang="tr-TR" sz="1600" b="0" i="0" u="none" strike="noStrike" noProof="0" dirty="0">
                          <a:latin typeface="Calibri"/>
                        </a:rPr>
                        <a:t> içermeyen </a:t>
                      </a:r>
                      <a:r>
                        <a:rPr lang="tr-TR" sz="1600" b="0" i="0" u="none" strike="noStrike" noProof="0" dirty="0" err="1">
                          <a:latin typeface="Calibri"/>
                        </a:rPr>
                        <a:t>antienflamatuvar</a:t>
                      </a:r>
                      <a:r>
                        <a:rPr lang="tr-TR" sz="1600" b="0" i="0" u="none" strike="noStrike" noProof="0" dirty="0">
                          <a:latin typeface="Calibri"/>
                        </a:rPr>
                        <a:t> ajanlara karşı aşırı duyarlılığı olan bireylerde, aktif </a:t>
                      </a:r>
                      <a:r>
                        <a:rPr lang="tr-TR" sz="1600" b="0" i="0" u="none" strike="noStrike" noProof="0" dirty="0" err="1">
                          <a:latin typeface="Calibri"/>
                        </a:rPr>
                        <a:t>peptik</a:t>
                      </a:r>
                      <a:r>
                        <a:rPr lang="tr-TR" sz="1600" b="0" i="0" u="none" strike="noStrike" noProof="0" dirty="0">
                          <a:latin typeface="Calibri"/>
                        </a:rPr>
                        <a:t> ülser vakalarında, </a:t>
                      </a:r>
                      <a:r>
                        <a:rPr lang="tr-TR" sz="1600" b="0" i="0" u="none" strike="noStrike" noProof="0" dirty="0" err="1">
                          <a:latin typeface="Calibri"/>
                        </a:rPr>
                        <a:t>gastrointestinal</a:t>
                      </a:r>
                      <a:r>
                        <a:rPr lang="tr-TR" sz="1600" b="0" i="0" u="none" strike="noStrike" noProof="0" dirty="0">
                          <a:latin typeface="Calibri"/>
                        </a:rPr>
                        <a:t> kanama hikayesi bulunanlarda ve hemofili, </a:t>
                      </a:r>
                      <a:r>
                        <a:rPr lang="tr-TR" sz="1600" b="0" i="0" u="none" strike="noStrike" noProof="0" dirty="0" err="1">
                          <a:latin typeface="Calibri"/>
                        </a:rPr>
                        <a:t>hipoprotrombinemi</a:t>
                      </a:r>
                      <a:r>
                        <a:rPr lang="tr-TR" sz="1600" b="0" i="0" u="none" strike="noStrike" noProof="0" dirty="0">
                          <a:latin typeface="Calibri"/>
                        </a:rPr>
                        <a:t> gibi </a:t>
                      </a:r>
                      <a:r>
                        <a:rPr lang="tr-TR" sz="1600" b="0" i="0" u="none" strike="noStrike" noProof="0" dirty="0" err="1">
                          <a:latin typeface="Calibri"/>
                        </a:rPr>
                        <a:t>hemorajik</a:t>
                      </a:r>
                      <a:r>
                        <a:rPr lang="tr-TR" sz="1600" b="0" i="0" u="none" strike="noStrike" noProof="0" dirty="0">
                          <a:latin typeface="Calibri"/>
                        </a:rPr>
                        <a:t> rahatsızlığı olanlarda kullanılmamalıdır.</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tc>
                  <a:txBody>
                    <a:bodyPr/>
                    <a:lstStyle/>
                    <a:p>
                      <a:pPr lvl="0" algn="l">
                        <a:lnSpc>
                          <a:spcPct val="100000"/>
                        </a:lnSpc>
                        <a:spcBef>
                          <a:spcPts val="0"/>
                        </a:spcBef>
                        <a:spcAft>
                          <a:spcPts val="0"/>
                        </a:spcAft>
                        <a:buNone/>
                      </a:pPr>
                      <a:r>
                        <a:rPr lang="tr-TR" sz="1600" b="0" i="0" u="none" strike="noStrike" noProof="0" dirty="0">
                          <a:latin typeface="Calibri"/>
                        </a:rPr>
                        <a:t>Günlük ortalama doz 4x1-2 drajedir. Maksimum günlük doz 10 drajedir. Cerrahi müdahale uygulanacak hastalar bir hafta önceden ilacı bırakmalıdır.</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tc>
                  <a:txBody>
                    <a:bodyPr/>
                    <a:lstStyle/>
                    <a:p>
                      <a:pPr lvl="0">
                        <a:buNone/>
                      </a:pPr>
                      <a:r>
                        <a:rPr lang="tr-TR" sz="1600" b="0" i="0" u="none" strike="noStrike" noProof="0" dirty="0">
                          <a:latin typeface="Calibri"/>
                        </a:rPr>
                        <a:t>Salisilatlar en sık </a:t>
                      </a:r>
                      <a:r>
                        <a:rPr lang="tr-TR" sz="1600" b="0" i="0" u="none" strike="noStrike" noProof="0" dirty="0" err="1">
                          <a:latin typeface="Calibri"/>
                        </a:rPr>
                        <a:t>gastrointestinal</a:t>
                      </a:r>
                      <a:r>
                        <a:rPr lang="tr-TR" sz="1600" b="0" i="0" u="none" strike="noStrike" noProof="0" dirty="0">
                          <a:latin typeface="Calibri"/>
                        </a:rPr>
                        <a:t> sistem üzerinde yan etki gösterir; drajenin mide ülserine direkt tahriş etkisi büyük oranda önlenmiş olmakla beraber </a:t>
                      </a:r>
                      <a:r>
                        <a:rPr lang="tr-TR" sz="1600" b="0" i="0" u="none" strike="noStrike" noProof="0" dirty="0" err="1">
                          <a:latin typeface="Calibri"/>
                        </a:rPr>
                        <a:t>gastrointestial</a:t>
                      </a:r>
                      <a:r>
                        <a:rPr lang="tr-TR" sz="1600" b="0" i="0" u="none" strike="noStrike" noProof="0" dirty="0">
                          <a:latin typeface="Calibri"/>
                        </a:rPr>
                        <a:t> kanama ve </a:t>
                      </a:r>
                      <a:r>
                        <a:rPr lang="tr-TR" sz="1600" b="0" i="0" u="none" strike="noStrike" noProof="0" dirty="0" err="1">
                          <a:latin typeface="Calibri"/>
                        </a:rPr>
                        <a:t>ülserasyonlara</a:t>
                      </a:r>
                      <a:r>
                        <a:rPr lang="tr-TR" sz="1600" b="0" i="0" u="none" strike="noStrike" noProof="0" dirty="0">
                          <a:latin typeface="Calibri"/>
                        </a:rPr>
                        <a:t> neden olabilir. Salisilatlar kulakta çınlama, </a:t>
                      </a:r>
                      <a:r>
                        <a:rPr lang="tr-TR" sz="1600" b="0" i="0" u="none" strike="noStrike" noProof="0" dirty="0" err="1">
                          <a:latin typeface="Calibri"/>
                        </a:rPr>
                        <a:t>reversibl</a:t>
                      </a:r>
                      <a:r>
                        <a:rPr lang="tr-TR" sz="1600" b="0" i="0" u="none" strike="noStrike" noProof="0" dirty="0">
                          <a:latin typeface="Calibri"/>
                        </a:rPr>
                        <a:t> işitme kaybı ve </a:t>
                      </a:r>
                      <a:r>
                        <a:rPr lang="tr-TR" sz="1600" b="0" i="0" u="none" strike="noStrike" noProof="0" dirty="0" err="1">
                          <a:latin typeface="Calibri"/>
                        </a:rPr>
                        <a:t>vertigo</a:t>
                      </a:r>
                      <a:r>
                        <a:rPr lang="tr-TR" sz="1600" b="0" i="0" u="none" strike="noStrike" noProof="0" dirty="0">
                          <a:latin typeface="Calibri"/>
                        </a:rPr>
                        <a:t> oluşturabilir. Hematolojik yönden </a:t>
                      </a:r>
                      <a:r>
                        <a:rPr lang="tr-TR" sz="1600" b="0" i="0" u="none" strike="noStrike" noProof="0" dirty="0" err="1">
                          <a:latin typeface="Calibri"/>
                        </a:rPr>
                        <a:t>lökopeni</a:t>
                      </a:r>
                      <a:r>
                        <a:rPr lang="tr-TR" sz="1600" b="0" i="0" u="none" strike="noStrike" noProof="0" dirty="0">
                          <a:latin typeface="Calibri"/>
                        </a:rPr>
                        <a:t>, </a:t>
                      </a:r>
                      <a:r>
                        <a:rPr lang="tr-TR" sz="1600" b="0" i="0" u="none" strike="noStrike" noProof="0" dirty="0" err="1">
                          <a:latin typeface="Calibri"/>
                        </a:rPr>
                        <a:t>trombositopeni</a:t>
                      </a:r>
                      <a:r>
                        <a:rPr lang="tr-TR" sz="1600" b="0" i="0" u="none" strike="noStrike" noProof="0" dirty="0">
                          <a:latin typeface="Calibri"/>
                        </a:rPr>
                        <a:t>, kanama zamanı uzaması ve plazma demir konsantrasyonunda düşme izlenebilir. Ürtiker, ender olarak da </a:t>
                      </a:r>
                      <a:r>
                        <a:rPr lang="tr-TR" sz="1600" b="0" i="0" u="none" strike="noStrike" noProof="0" dirty="0" err="1">
                          <a:latin typeface="Calibri"/>
                        </a:rPr>
                        <a:t>anafilaktoid</a:t>
                      </a:r>
                      <a:r>
                        <a:rPr lang="tr-TR" sz="1600" b="0" i="0" u="none" strike="noStrike" noProof="0" dirty="0">
                          <a:latin typeface="Calibri"/>
                        </a:rPr>
                        <a:t> reaksiyon görülebilir. </a:t>
                      </a:r>
                    </a:p>
                  </a:txBody>
                  <a:tcPr/>
                </a:tc>
                <a:extLst>
                  <a:ext uri="{0D108BD9-81ED-4DB2-BD59-A6C34878D82A}">
                    <a16:rowId xmlns:a16="http://schemas.microsoft.com/office/drawing/2014/main" xmlns="" val="341906560"/>
                  </a:ext>
                </a:extLst>
              </a:tr>
            </a:tbl>
          </a:graphicData>
        </a:graphic>
      </p:graphicFrame>
    </p:spTree>
    <p:extLst>
      <p:ext uri="{BB962C8B-B14F-4D97-AF65-F5344CB8AC3E}">
        <p14:creationId xmlns:p14="http://schemas.microsoft.com/office/powerpoint/2010/main" val="15314868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996F524-BBDD-4E8A-B176-3C7D1FA35EA8}"/>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5</a:t>
            </a:r>
            <a:r>
              <a:rPr lang="tr-TR" sz="2400" dirty="0"/>
              <a:t>. Tablet(Komprime) Şeklindeki İlaçlar</a:t>
            </a:r>
          </a:p>
        </p:txBody>
      </p:sp>
      <p:sp>
        <p:nvSpPr>
          <p:cNvPr id="3" name="İçerik Yer Tutucusu 2">
            <a:extLst>
              <a:ext uri="{FF2B5EF4-FFF2-40B4-BE49-F238E27FC236}">
                <a16:creationId xmlns:a16="http://schemas.microsoft.com/office/drawing/2014/main" xmlns="" id="{86DC0AD8-2586-46EA-9DF7-083F1F67C406}"/>
              </a:ext>
            </a:extLst>
          </p:cNvPr>
          <p:cNvSpPr>
            <a:spLocks noGrp="1"/>
          </p:cNvSpPr>
          <p:nvPr>
            <p:ph idx="1"/>
          </p:nvPr>
        </p:nvSpPr>
        <p:spPr/>
        <p:txBody>
          <a:bodyPr/>
          <a:lstStyle/>
          <a:p>
            <a:pPr marL="0" indent="0">
              <a:buNone/>
            </a:pPr>
            <a:endParaRPr lang="tr-TR" sz="1600" dirty="0" smtClean="0"/>
          </a:p>
          <a:p>
            <a:pPr marL="0" indent="0">
              <a:buNone/>
            </a:pPr>
            <a:endParaRPr lang="tr-TR" sz="1600" dirty="0"/>
          </a:p>
          <a:p>
            <a:pPr marL="0" indent="0">
              <a:buNone/>
            </a:pPr>
            <a:endParaRPr lang="tr-TR" sz="1600" dirty="0" smtClean="0"/>
          </a:p>
          <a:p>
            <a:pPr marL="0" indent="0">
              <a:buNone/>
            </a:pPr>
            <a:r>
              <a:rPr lang="tr-TR" sz="1600" dirty="0" smtClean="0"/>
              <a:t>Toz </a:t>
            </a:r>
            <a:r>
              <a:rPr lang="tr-TR" sz="1600" dirty="0"/>
              <a:t>şeklindeki ilaç formlarının özel makinelerle sıkıştırılarak yuvarlak, kesik silindir gibi şekillere getirilmesiyle hazırlanırlar. Tabletlerin farklı formları bulunur.</a:t>
            </a:r>
          </a:p>
          <a:p>
            <a:r>
              <a:rPr lang="tr-TR" sz="1600" dirty="0"/>
              <a:t>Ağızda eriyen pastil</a:t>
            </a:r>
          </a:p>
          <a:p>
            <a:r>
              <a:rPr lang="tr-TR" sz="1600" dirty="0"/>
              <a:t>Ağızda ezilip eritilen çiğneme tableti</a:t>
            </a:r>
          </a:p>
          <a:p>
            <a:r>
              <a:rPr lang="tr-TR" sz="1600" dirty="0"/>
              <a:t>Suda eriyip köpüren </a:t>
            </a:r>
            <a:r>
              <a:rPr lang="tr-TR" sz="1600" dirty="0" err="1"/>
              <a:t>efervesan</a:t>
            </a:r>
            <a:r>
              <a:rPr lang="tr-TR" sz="1600" dirty="0"/>
              <a:t> tablet</a:t>
            </a:r>
          </a:p>
          <a:p>
            <a:r>
              <a:rPr lang="tr-TR" sz="1600" dirty="0"/>
              <a:t>Dil altı ya da yanak içine konularak erimesi sağlanan </a:t>
            </a:r>
            <a:r>
              <a:rPr lang="tr-TR" sz="1600" dirty="0" err="1"/>
              <a:t>sublingual</a:t>
            </a:r>
            <a:r>
              <a:rPr lang="tr-TR" sz="1600" dirty="0"/>
              <a:t> tablet</a:t>
            </a:r>
          </a:p>
          <a:p>
            <a:endParaRPr lang="tr-TR" dirty="0"/>
          </a:p>
        </p:txBody>
      </p:sp>
    </p:spTree>
    <p:extLst>
      <p:ext uri="{BB962C8B-B14F-4D97-AF65-F5344CB8AC3E}">
        <p14:creationId xmlns:p14="http://schemas.microsoft.com/office/powerpoint/2010/main" val="161956992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39598A7A-A62E-46A5-9D3A-3ADAA8C7602C}"/>
              </a:ext>
            </a:extLst>
          </p:cNvPr>
          <p:cNvGraphicFramePr>
            <a:graphicFrameLocks noGrp="1"/>
          </p:cNvGraphicFramePr>
          <p:nvPr>
            <p:extLst>
              <p:ext uri="{D42A27DB-BD31-4B8C-83A1-F6EECF244321}">
                <p14:modId xmlns:p14="http://schemas.microsoft.com/office/powerpoint/2010/main" val="1364284274"/>
              </p:ext>
            </p:extLst>
          </p:nvPr>
        </p:nvGraphicFramePr>
        <p:xfrm>
          <a:off x="0" y="0"/>
          <a:ext cx="12192000" cy="6858000"/>
        </p:xfrm>
        <a:graphic>
          <a:graphicData uri="http://schemas.openxmlformats.org/drawingml/2006/table">
            <a:tbl>
              <a:tblPr firstRow="1" bandRow="1">
                <a:tableStyleId>{9D7B26C5-4107-4FEC-AEDC-1716B250A1EF}</a:tableStyleId>
              </a:tblPr>
              <a:tblGrid>
                <a:gridCol w="2133600">
                  <a:extLst>
                    <a:ext uri="{9D8B030D-6E8A-4147-A177-3AD203B41FA5}">
                      <a16:colId xmlns:a16="http://schemas.microsoft.com/office/drawing/2014/main" xmlns="" val="2528973967"/>
                    </a:ext>
                  </a:extLst>
                </a:gridCol>
                <a:gridCol w="2743200">
                  <a:extLst>
                    <a:ext uri="{9D8B030D-6E8A-4147-A177-3AD203B41FA5}">
                      <a16:colId xmlns:a16="http://schemas.microsoft.com/office/drawing/2014/main" xmlns="" val="3885452080"/>
                    </a:ext>
                  </a:extLst>
                </a:gridCol>
                <a:gridCol w="2438400">
                  <a:extLst>
                    <a:ext uri="{9D8B030D-6E8A-4147-A177-3AD203B41FA5}">
                      <a16:colId xmlns:a16="http://schemas.microsoft.com/office/drawing/2014/main" xmlns="" val="1549545400"/>
                    </a:ext>
                  </a:extLst>
                </a:gridCol>
                <a:gridCol w="2438400">
                  <a:extLst>
                    <a:ext uri="{9D8B030D-6E8A-4147-A177-3AD203B41FA5}">
                      <a16:colId xmlns:a16="http://schemas.microsoft.com/office/drawing/2014/main" xmlns="" val="998281439"/>
                    </a:ext>
                  </a:extLst>
                </a:gridCol>
                <a:gridCol w="2438400">
                  <a:extLst>
                    <a:ext uri="{9D8B030D-6E8A-4147-A177-3AD203B41FA5}">
                      <a16:colId xmlns:a16="http://schemas.microsoft.com/office/drawing/2014/main" xmlns="" val="1138903089"/>
                    </a:ext>
                  </a:extLst>
                </a:gridCol>
              </a:tblGrid>
              <a:tr h="389477">
                <a:tc>
                  <a:txBody>
                    <a:bodyPr/>
                    <a:lstStyle/>
                    <a:p>
                      <a:r>
                        <a:rPr lang="tr-TR" dirty="0"/>
                        <a:t>İlaç Adı</a:t>
                      </a:r>
                    </a:p>
                  </a:txBody>
                  <a:tcPr/>
                </a:tc>
                <a:tc>
                  <a:txBody>
                    <a:bodyPr/>
                    <a:lstStyle/>
                    <a:p>
                      <a:r>
                        <a:rPr lang="tr-TR" dirty="0" err="1"/>
                        <a:t>Endikasyonları</a:t>
                      </a:r>
                    </a:p>
                  </a:txBody>
                  <a:tcPr/>
                </a:tc>
                <a:tc>
                  <a:txBody>
                    <a:bodyPr/>
                    <a:lstStyle/>
                    <a:p>
                      <a:r>
                        <a:rPr lang="tr-TR" dirty="0" err="1"/>
                        <a:t>Kontrendikasyonları</a:t>
                      </a:r>
                    </a:p>
                  </a:txBody>
                  <a:tcPr/>
                </a:tc>
                <a:tc>
                  <a:txBody>
                    <a:bodyPr/>
                    <a:lstStyle/>
                    <a:p>
                      <a:r>
                        <a:rPr lang="tr-TR" dirty="0"/>
                        <a:t>Veriliş</a:t>
                      </a:r>
                    </a:p>
                  </a:txBody>
                  <a:tcPr/>
                </a:tc>
                <a:tc>
                  <a:txBody>
                    <a:bodyPr/>
                    <a:lstStyle/>
                    <a:p>
                      <a:r>
                        <a:rPr lang="tr-TR" dirty="0"/>
                        <a:t>Yan Etki</a:t>
                      </a:r>
                    </a:p>
                  </a:txBody>
                  <a:tcPr/>
                </a:tc>
                <a:extLst>
                  <a:ext uri="{0D108BD9-81ED-4DB2-BD59-A6C34878D82A}">
                    <a16:rowId xmlns:a16="http://schemas.microsoft.com/office/drawing/2014/main" xmlns="" val="1119163233"/>
                  </a:ext>
                </a:extLst>
              </a:tr>
              <a:tr h="6468523">
                <a:tc>
                  <a:txBody>
                    <a:bodyPr/>
                    <a:lstStyle/>
                    <a:p>
                      <a:r>
                        <a:rPr lang="tr-TR" sz="1600" dirty="0" err="1" smtClean="0"/>
                        <a:t>Diflunisal</a:t>
                      </a:r>
                      <a:endParaRPr lang="tr-TR" sz="1600" dirty="0"/>
                    </a:p>
                  </a:txBody>
                  <a:tcPr/>
                </a:tc>
                <a:tc>
                  <a:txBody>
                    <a:bodyPr/>
                    <a:lstStyle/>
                    <a:p>
                      <a:r>
                        <a:rPr lang="tr-TR" sz="1600" b="0" i="0" kern="1200" dirty="0" err="1" smtClean="0">
                          <a:solidFill>
                            <a:schemeClr val="tx1"/>
                          </a:solidFill>
                          <a:effectLst/>
                          <a:latin typeface="+mn-lt"/>
                          <a:ea typeface="+mn-ea"/>
                          <a:cs typeface="+mn-cs"/>
                        </a:rPr>
                        <a:t>Romatoid</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artrit</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Juvenil</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idiyopatik</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artrit</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Osteoartrit</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Diş ağrısı</a:t>
                      </a:r>
                    </a:p>
                    <a:p>
                      <a:r>
                        <a:rPr lang="tr-TR" sz="1600" b="0" i="0" kern="1200" dirty="0" err="1" smtClean="0">
                          <a:solidFill>
                            <a:schemeClr val="tx1"/>
                          </a:solidFill>
                          <a:effectLst/>
                          <a:latin typeface="+mn-lt"/>
                          <a:ea typeface="+mn-ea"/>
                          <a:cs typeface="+mn-cs"/>
                        </a:rPr>
                        <a:t>Still</a:t>
                      </a:r>
                      <a:r>
                        <a:rPr lang="tr-TR" sz="1600" b="0" i="0" kern="1200" dirty="0" smtClean="0">
                          <a:solidFill>
                            <a:schemeClr val="tx1"/>
                          </a:solidFill>
                          <a:effectLst/>
                          <a:latin typeface="+mn-lt"/>
                          <a:ea typeface="+mn-ea"/>
                          <a:cs typeface="+mn-cs"/>
                        </a:rPr>
                        <a:t> hastalığı</a:t>
                      </a:r>
                    </a:p>
                    <a:p>
                      <a:r>
                        <a:rPr lang="tr-TR" sz="1600" b="0" i="0" kern="1200" dirty="0" err="1" smtClean="0">
                          <a:solidFill>
                            <a:schemeClr val="tx1"/>
                          </a:solidFill>
                          <a:effectLst/>
                          <a:latin typeface="+mn-lt"/>
                          <a:ea typeface="+mn-ea"/>
                          <a:cs typeface="+mn-cs"/>
                        </a:rPr>
                        <a:t>Siyatalji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Lumbalji</a:t>
                      </a:r>
                      <a:r>
                        <a:rPr lang="tr-TR" sz="1600" b="0" i="0" kern="1200" dirty="0" smtClean="0">
                          <a:solidFill>
                            <a:schemeClr val="tx1"/>
                          </a:solidFill>
                          <a:effectLst/>
                          <a:latin typeface="+mn-lt"/>
                          <a:ea typeface="+mn-ea"/>
                          <a:cs typeface="+mn-cs"/>
                        </a:rPr>
                        <a:t> ( Lumbago )</a:t>
                      </a:r>
                    </a:p>
                    <a:p>
                      <a:r>
                        <a:rPr lang="tr-TR" sz="1600" b="0" i="0" kern="1200" dirty="0" err="1" smtClean="0">
                          <a:solidFill>
                            <a:schemeClr val="tx1"/>
                          </a:solidFill>
                          <a:effectLst/>
                          <a:latin typeface="+mn-lt"/>
                          <a:ea typeface="+mn-ea"/>
                          <a:cs typeface="+mn-cs"/>
                        </a:rPr>
                        <a:t>Diskopati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Gut</a:t>
                      </a:r>
                    </a:p>
                    <a:p>
                      <a:r>
                        <a:rPr lang="tr-TR" sz="1600" b="0" i="0" kern="1200" dirty="0" err="1" smtClean="0">
                          <a:solidFill>
                            <a:schemeClr val="tx1"/>
                          </a:solidFill>
                          <a:effectLst/>
                          <a:latin typeface="+mn-lt"/>
                          <a:ea typeface="+mn-ea"/>
                          <a:cs typeface="+mn-cs"/>
                        </a:rPr>
                        <a:t>Tromboflebit</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Burkulma</a:t>
                      </a:r>
                    </a:p>
                    <a:p>
                      <a:r>
                        <a:rPr lang="tr-TR" sz="1600" b="0" i="0" kern="1200" dirty="0" smtClean="0">
                          <a:solidFill>
                            <a:schemeClr val="tx1"/>
                          </a:solidFill>
                          <a:effectLst/>
                          <a:latin typeface="+mn-lt"/>
                          <a:ea typeface="+mn-ea"/>
                          <a:cs typeface="+mn-cs"/>
                        </a:rPr>
                        <a:t>Travmaya bağlı ödem</a:t>
                      </a:r>
                      <a:endParaRPr lang="tr-TR" sz="1600" b="0" i="0" kern="1200" dirty="0">
                        <a:solidFill>
                          <a:schemeClr val="tx1"/>
                        </a:solidFill>
                        <a:effectLst/>
                        <a:latin typeface="+mn-lt"/>
                        <a:ea typeface="+mn-ea"/>
                        <a:cs typeface="+mn-cs"/>
                      </a:endParaRPr>
                    </a:p>
                  </a:txBody>
                  <a:tcPr/>
                </a:tc>
                <a:tc>
                  <a:txBody>
                    <a:bodyPr/>
                    <a:lstStyle/>
                    <a:p>
                      <a:r>
                        <a:rPr lang="tr-TR" sz="1600" b="0" i="0" kern="1200" dirty="0" smtClean="0">
                          <a:solidFill>
                            <a:schemeClr val="tx1"/>
                          </a:solidFill>
                          <a:effectLst/>
                          <a:latin typeface="+mn-lt"/>
                          <a:ea typeface="+mn-ea"/>
                          <a:cs typeface="+mn-cs"/>
                        </a:rPr>
                        <a:t>Aşırı duyarlılık</a:t>
                      </a:r>
                    </a:p>
                    <a:p>
                      <a:r>
                        <a:rPr lang="tr-TR" sz="1600" b="0" i="0" kern="1200" dirty="0" smtClean="0">
                          <a:solidFill>
                            <a:schemeClr val="tx1"/>
                          </a:solidFill>
                          <a:effectLst/>
                          <a:latin typeface="+mn-lt"/>
                          <a:ea typeface="+mn-ea"/>
                          <a:cs typeface="+mn-cs"/>
                        </a:rPr>
                        <a:t>Karaciğer yetmezliği</a:t>
                      </a:r>
                    </a:p>
                    <a:p>
                      <a:r>
                        <a:rPr lang="tr-TR" sz="1600" b="0" i="0" kern="1200" dirty="0" smtClean="0">
                          <a:solidFill>
                            <a:schemeClr val="tx1"/>
                          </a:solidFill>
                          <a:effectLst/>
                          <a:latin typeface="+mn-lt"/>
                          <a:ea typeface="+mn-ea"/>
                          <a:cs typeface="+mn-cs"/>
                        </a:rPr>
                        <a:t>Ciddi böbrek yetmezliği</a:t>
                      </a:r>
                    </a:p>
                    <a:p>
                      <a:r>
                        <a:rPr lang="tr-TR" sz="1600" b="0" i="0" kern="1200" dirty="0" smtClean="0">
                          <a:solidFill>
                            <a:schemeClr val="tx1"/>
                          </a:solidFill>
                          <a:effectLst/>
                          <a:latin typeface="+mn-lt"/>
                          <a:ea typeface="+mn-ea"/>
                          <a:cs typeface="+mn-cs"/>
                        </a:rPr>
                        <a:t>Kanama riski taşıyan </a:t>
                      </a:r>
                      <a:r>
                        <a:rPr lang="tr-TR" sz="1600" b="0" i="0" kern="1200" dirty="0" err="1" smtClean="0">
                          <a:solidFill>
                            <a:schemeClr val="tx1"/>
                          </a:solidFill>
                          <a:effectLst/>
                          <a:latin typeface="+mn-lt"/>
                          <a:ea typeface="+mn-ea"/>
                          <a:cs typeface="+mn-cs"/>
                        </a:rPr>
                        <a:t>peptik</a:t>
                      </a:r>
                      <a:r>
                        <a:rPr lang="tr-TR" sz="1600" b="0" i="0" kern="1200" dirty="0" smtClean="0">
                          <a:solidFill>
                            <a:schemeClr val="tx1"/>
                          </a:solidFill>
                          <a:effectLst/>
                          <a:latin typeface="+mn-lt"/>
                          <a:ea typeface="+mn-ea"/>
                          <a:cs typeface="+mn-cs"/>
                        </a:rPr>
                        <a:t> ülser</a:t>
                      </a:r>
                    </a:p>
                    <a:p>
                      <a:r>
                        <a:rPr lang="tr-TR" sz="1600" b="0" i="0" kern="1200" dirty="0" smtClean="0">
                          <a:solidFill>
                            <a:schemeClr val="tx1"/>
                          </a:solidFill>
                          <a:effectLst/>
                          <a:latin typeface="+mn-lt"/>
                          <a:ea typeface="+mn-ea"/>
                          <a:cs typeface="+mn-cs"/>
                        </a:rPr>
                        <a:t>Aktif </a:t>
                      </a:r>
                      <a:r>
                        <a:rPr lang="tr-TR" sz="1600" b="0" i="0" kern="1200" dirty="0" err="1" smtClean="0">
                          <a:solidFill>
                            <a:schemeClr val="tx1"/>
                          </a:solidFill>
                          <a:effectLst/>
                          <a:latin typeface="+mn-lt"/>
                          <a:ea typeface="+mn-ea"/>
                          <a:cs typeface="+mn-cs"/>
                        </a:rPr>
                        <a:t>inlamatuvar</a:t>
                      </a:r>
                      <a:r>
                        <a:rPr lang="tr-TR" sz="1600" b="0" i="0" kern="1200" dirty="0" smtClean="0">
                          <a:solidFill>
                            <a:schemeClr val="tx1"/>
                          </a:solidFill>
                          <a:effectLst/>
                          <a:latin typeface="+mn-lt"/>
                          <a:ea typeface="+mn-ea"/>
                          <a:cs typeface="+mn-cs"/>
                        </a:rPr>
                        <a:t> bağırsak hastalığı</a:t>
                      </a:r>
                      <a:endParaRPr lang="tr-TR" dirty="0"/>
                    </a:p>
                  </a:txBody>
                  <a:tcPr/>
                </a:tc>
                <a:tc>
                  <a:txBody>
                    <a:bodyPr/>
                    <a:lstStyle/>
                    <a:p>
                      <a:r>
                        <a:rPr lang="tr-TR" sz="1600" b="0" i="0" kern="1200" dirty="0" smtClean="0">
                          <a:solidFill>
                            <a:schemeClr val="tx1"/>
                          </a:solidFill>
                          <a:effectLst/>
                          <a:latin typeface="+mn-lt"/>
                          <a:ea typeface="+mn-ea"/>
                          <a:cs typeface="+mn-cs"/>
                        </a:rPr>
                        <a:t>Oral ( ağızdan )</a:t>
                      </a:r>
                    </a:p>
                    <a:p>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Tablet, Kapsül</a:t>
                      </a:r>
                    </a:p>
                    <a:p>
                      <a:r>
                        <a:rPr lang="tr-TR" sz="1600" b="0" i="0" kern="1200" dirty="0" smtClean="0">
                          <a:solidFill>
                            <a:schemeClr val="tx1"/>
                          </a:solidFill>
                          <a:effectLst/>
                          <a:latin typeface="+mn-lt"/>
                          <a:ea typeface="+mn-ea"/>
                          <a:cs typeface="+mn-cs"/>
                        </a:rPr>
                        <a:t>İlk ilaca başlanırken 1.000mg yükleme dozu alındıktan sonra günde 2-3 defa 500mg kullanılır. Maksimum günlük doz 1.5g'dır.</a:t>
                      </a:r>
                      <a:endParaRPr lang="tr-TR" sz="1400" dirty="0"/>
                    </a:p>
                  </a:txBody>
                  <a:tcPr/>
                </a:tc>
                <a:tc>
                  <a:txBody>
                    <a:bodyPr/>
                    <a:lstStyle/>
                    <a:p>
                      <a:r>
                        <a:rPr lang="tr-TR" sz="1600" b="0" i="0" kern="1200" dirty="0" smtClean="0">
                          <a:solidFill>
                            <a:schemeClr val="tx1"/>
                          </a:solidFill>
                          <a:effectLst/>
                          <a:latin typeface="+mn-lt"/>
                          <a:ea typeface="+mn-ea"/>
                          <a:cs typeface="+mn-cs"/>
                        </a:rPr>
                        <a:t>Baş Dönmesi ( </a:t>
                      </a:r>
                      <a:r>
                        <a:rPr lang="tr-TR" sz="1600" b="0" i="0" kern="1200" dirty="0" err="1" smtClean="0">
                          <a:solidFill>
                            <a:schemeClr val="tx1"/>
                          </a:solidFill>
                          <a:effectLst/>
                          <a:latin typeface="+mn-lt"/>
                          <a:ea typeface="+mn-ea"/>
                          <a:cs typeface="+mn-cs"/>
                        </a:rPr>
                        <a:t>Vertigo</a:t>
                      </a:r>
                      <a:r>
                        <a:rPr lang="tr-TR" sz="1600" b="0" i="0" kern="1200" dirty="0" smtClean="0">
                          <a:solidFill>
                            <a:schemeClr val="tx1"/>
                          </a:solidFill>
                          <a:effectLst/>
                          <a:latin typeface="+mn-lt"/>
                          <a:ea typeface="+mn-ea"/>
                          <a:cs typeface="+mn-cs"/>
                        </a:rPr>
                        <a:t> )</a:t>
                      </a:r>
                    </a:p>
                    <a:p>
                      <a:r>
                        <a:rPr lang="tr-TR" sz="1600" b="0" i="0" kern="1200" dirty="0" smtClean="0">
                          <a:solidFill>
                            <a:schemeClr val="tx1"/>
                          </a:solidFill>
                          <a:effectLst/>
                          <a:latin typeface="+mn-lt"/>
                          <a:ea typeface="+mn-ea"/>
                          <a:cs typeface="+mn-cs"/>
                        </a:rPr>
                        <a:t>Taşikardi ( Çarpıntı )</a:t>
                      </a:r>
                    </a:p>
                    <a:p>
                      <a:r>
                        <a:rPr lang="tr-TR" sz="1600" b="0" i="0" kern="1200" dirty="0" smtClean="0">
                          <a:solidFill>
                            <a:schemeClr val="tx1"/>
                          </a:solidFill>
                          <a:effectLst/>
                          <a:latin typeface="+mn-lt"/>
                          <a:ea typeface="+mn-ea"/>
                          <a:cs typeface="+mn-cs"/>
                        </a:rPr>
                        <a:t>Bulantı ( </a:t>
                      </a:r>
                      <a:r>
                        <a:rPr lang="tr-TR" sz="1600" b="0" i="0" kern="1200" dirty="0" err="1" smtClean="0">
                          <a:solidFill>
                            <a:schemeClr val="tx1"/>
                          </a:solidFill>
                          <a:effectLst/>
                          <a:latin typeface="+mn-lt"/>
                          <a:ea typeface="+mn-ea"/>
                          <a:cs typeface="+mn-cs"/>
                        </a:rPr>
                        <a:t>Emezis</a:t>
                      </a:r>
                      <a:r>
                        <a:rPr lang="tr-TR" sz="1600" b="0" i="0" kern="1200" dirty="0" smtClean="0">
                          <a:solidFill>
                            <a:schemeClr val="tx1"/>
                          </a:solidFill>
                          <a:effectLst/>
                          <a:latin typeface="+mn-lt"/>
                          <a:ea typeface="+mn-ea"/>
                          <a:cs typeface="+mn-cs"/>
                        </a:rPr>
                        <a:t> )</a:t>
                      </a:r>
                    </a:p>
                    <a:p>
                      <a:r>
                        <a:rPr lang="tr-TR" sz="1600" b="0" i="0" kern="1200" dirty="0" err="1" smtClean="0">
                          <a:solidFill>
                            <a:schemeClr val="tx1"/>
                          </a:solidFill>
                          <a:effectLst/>
                          <a:latin typeface="+mn-lt"/>
                          <a:ea typeface="+mn-ea"/>
                          <a:cs typeface="+mn-cs"/>
                        </a:rPr>
                        <a:t>Parestezi</a:t>
                      </a:r>
                      <a:r>
                        <a:rPr lang="tr-TR" sz="1600" b="0" i="0" kern="1200" dirty="0" smtClean="0">
                          <a:solidFill>
                            <a:schemeClr val="tx1"/>
                          </a:solidFill>
                          <a:effectLst/>
                          <a:latin typeface="+mn-lt"/>
                          <a:ea typeface="+mn-ea"/>
                          <a:cs typeface="+mn-cs"/>
                        </a:rPr>
                        <a:t> ( Dokunma duyusu bozukluğu )</a:t>
                      </a:r>
                    </a:p>
                    <a:p>
                      <a:r>
                        <a:rPr lang="tr-TR" sz="1600" b="0" i="0" kern="1200" dirty="0" smtClean="0">
                          <a:solidFill>
                            <a:schemeClr val="tx1"/>
                          </a:solidFill>
                          <a:effectLst/>
                          <a:latin typeface="+mn-lt"/>
                          <a:ea typeface="+mn-ea"/>
                          <a:cs typeface="+mn-cs"/>
                        </a:rPr>
                        <a:t>Uykusuzluk</a:t>
                      </a:r>
                    </a:p>
                    <a:p>
                      <a:r>
                        <a:rPr lang="tr-TR" sz="1600" b="0" i="0" kern="1200" dirty="0" smtClean="0">
                          <a:solidFill>
                            <a:schemeClr val="tx1"/>
                          </a:solidFill>
                          <a:effectLst/>
                          <a:latin typeface="+mn-lt"/>
                          <a:ea typeface="+mn-ea"/>
                          <a:cs typeface="+mn-cs"/>
                        </a:rPr>
                        <a:t>Yüz kızarması ( </a:t>
                      </a:r>
                      <a:r>
                        <a:rPr lang="tr-TR" sz="1600" b="0" i="0" kern="1200" dirty="0" err="1" smtClean="0">
                          <a:solidFill>
                            <a:schemeClr val="tx1"/>
                          </a:solidFill>
                          <a:effectLst/>
                          <a:latin typeface="+mn-lt"/>
                          <a:ea typeface="+mn-ea"/>
                          <a:cs typeface="+mn-cs"/>
                        </a:rPr>
                        <a:t>Flushing</a:t>
                      </a:r>
                      <a:r>
                        <a:rPr lang="tr-TR" sz="1600" b="0" i="0" kern="1200" dirty="0" smtClean="0">
                          <a:solidFill>
                            <a:schemeClr val="tx1"/>
                          </a:solidFill>
                          <a:effectLst/>
                          <a:latin typeface="+mn-lt"/>
                          <a:ea typeface="+mn-ea"/>
                          <a:cs typeface="+mn-cs"/>
                        </a:rPr>
                        <a:t> )</a:t>
                      </a:r>
                    </a:p>
                    <a:p>
                      <a:r>
                        <a:rPr lang="tr-TR" sz="1600" b="0" i="0" kern="1200" dirty="0" smtClean="0">
                          <a:solidFill>
                            <a:schemeClr val="tx1"/>
                          </a:solidFill>
                          <a:effectLst/>
                          <a:latin typeface="+mn-lt"/>
                          <a:ea typeface="+mn-ea"/>
                          <a:cs typeface="+mn-cs"/>
                        </a:rPr>
                        <a:t>Ağız kuruluğu</a:t>
                      </a:r>
                    </a:p>
                    <a:p>
                      <a:r>
                        <a:rPr lang="tr-TR" sz="1600" b="0" i="0" kern="1200" dirty="0" smtClean="0">
                          <a:solidFill>
                            <a:schemeClr val="tx1"/>
                          </a:solidFill>
                          <a:effectLst/>
                          <a:latin typeface="+mn-lt"/>
                          <a:ea typeface="+mn-ea"/>
                          <a:cs typeface="+mn-cs"/>
                        </a:rPr>
                        <a:t>Bağırsakta gaz birikimi</a:t>
                      </a:r>
                    </a:p>
                    <a:p>
                      <a:r>
                        <a:rPr lang="tr-TR" sz="1600" b="0" i="0" kern="1200" dirty="0" smtClean="0">
                          <a:solidFill>
                            <a:schemeClr val="tx1"/>
                          </a:solidFill>
                          <a:effectLst/>
                          <a:latin typeface="+mn-lt"/>
                          <a:ea typeface="+mn-ea"/>
                          <a:cs typeface="+mn-cs"/>
                        </a:rPr>
                        <a:t>Karın ağrısı</a:t>
                      </a:r>
                    </a:p>
                    <a:p>
                      <a:r>
                        <a:rPr lang="tr-TR" sz="1600" b="0" i="0" kern="1200" dirty="0" smtClean="0">
                          <a:solidFill>
                            <a:schemeClr val="tx1"/>
                          </a:solidFill>
                          <a:effectLst/>
                          <a:latin typeface="+mn-lt"/>
                          <a:ea typeface="+mn-ea"/>
                          <a:cs typeface="+mn-cs"/>
                        </a:rPr>
                        <a:t>Depresyon</a:t>
                      </a:r>
                    </a:p>
                    <a:p>
                      <a:r>
                        <a:rPr lang="tr-TR" sz="1600" b="0" i="0" kern="1200" dirty="0" err="1" smtClean="0">
                          <a:solidFill>
                            <a:schemeClr val="tx1"/>
                          </a:solidFill>
                          <a:effectLst/>
                          <a:latin typeface="+mn-lt"/>
                          <a:ea typeface="+mn-ea"/>
                          <a:cs typeface="+mn-cs"/>
                        </a:rPr>
                        <a:t>Diyare</a:t>
                      </a:r>
                      <a:r>
                        <a:rPr lang="tr-TR" sz="1600" b="0" i="0" kern="1200" dirty="0" smtClean="0">
                          <a:solidFill>
                            <a:schemeClr val="tx1"/>
                          </a:solidFill>
                          <a:effectLst/>
                          <a:latin typeface="+mn-lt"/>
                          <a:ea typeface="+mn-ea"/>
                          <a:cs typeface="+mn-cs"/>
                        </a:rPr>
                        <a:t> ( İshal )</a:t>
                      </a:r>
                    </a:p>
                    <a:p>
                      <a:r>
                        <a:rPr lang="tr-TR" sz="1600" b="0" i="0" kern="1200" dirty="0" smtClean="0">
                          <a:solidFill>
                            <a:schemeClr val="tx1"/>
                          </a:solidFill>
                          <a:effectLst/>
                          <a:latin typeface="+mn-lt"/>
                          <a:ea typeface="+mn-ea"/>
                          <a:cs typeface="+mn-cs"/>
                        </a:rPr>
                        <a:t>Karaciğer fonksiyon testlerinde yükselme ( AST ve ALT yükselmesi )</a:t>
                      </a:r>
                    </a:p>
                    <a:p>
                      <a:r>
                        <a:rPr lang="tr-TR" sz="1600" b="0" i="0" kern="1200" dirty="0" err="1" smtClean="0">
                          <a:solidFill>
                            <a:schemeClr val="tx1"/>
                          </a:solidFill>
                          <a:effectLst/>
                          <a:latin typeface="+mn-lt"/>
                          <a:ea typeface="+mn-ea"/>
                          <a:cs typeface="+mn-cs"/>
                        </a:rPr>
                        <a:t>Trombositopeni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Periferik</a:t>
                      </a:r>
                      <a:r>
                        <a:rPr lang="tr-TR" sz="1600" b="0" i="0" kern="1200" dirty="0" smtClean="0">
                          <a:solidFill>
                            <a:schemeClr val="tx1"/>
                          </a:solidFill>
                          <a:effectLst/>
                          <a:latin typeface="+mn-lt"/>
                          <a:ea typeface="+mn-ea"/>
                          <a:cs typeface="+mn-cs"/>
                        </a:rPr>
                        <a:t> ödem</a:t>
                      </a:r>
                    </a:p>
                    <a:p>
                      <a:r>
                        <a:rPr lang="tr-TR" sz="1600" b="0" i="0" kern="1200" dirty="0" smtClean="0">
                          <a:solidFill>
                            <a:schemeClr val="tx1"/>
                          </a:solidFill>
                          <a:effectLst/>
                          <a:latin typeface="+mn-lt"/>
                          <a:ea typeface="+mn-ea"/>
                          <a:cs typeface="+mn-cs"/>
                        </a:rPr>
                        <a:t>Hazımsızlık ( </a:t>
                      </a:r>
                      <a:r>
                        <a:rPr lang="tr-TR" sz="1600" b="0" i="0" kern="1200" dirty="0" err="1" smtClean="0">
                          <a:solidFill>
                            <a:schemeClr val="tx1"/>
                          </a:solidFill>
                          <a:effectLst/>
                          <a:latin typeface="+mn-lt"/>
                          <a:ea typeface="+mn-ea"/>
                          <a:cs typeface="+mn-cs"/>
                        </a:rPr>
                        <a:t>Dispepsi</a:t>
                      </a:r>
                      <a:r>
                        <a:rPr lang="tr-TR" sz="1600" b="0" i="0" kern="1200" dirty="0" smtClean="0">
                          <a:solidFill>
                            <a:schemeClr val="tx1"/>
                          </a:solidFill>
                          <a:effectLst/>
                          <a:latin typeface="+mn-lt"/>
                          <a:ea typeface="+mn-ea"/>
                          <a:cs typeface="+mn-cs"/>
                        </a:rPr>
                        <a:t> )</a:t>
                      </a:r>
                    </a:p>
                    <a:p>
                      <a:endParaRPr lang="tr-TR" dirty="0"/>
                    </a:p>
                  </a:txBody>
                  <a:tcPr/>
                </a:tc>
                <a:extLst>
                  <a:ext uri="{0D108BD9-81ED-4DB2-BD59-A6C34878D82A}">
                    <a16:rowId xmlns:a16="http://schemas.microsoft.com/office/drawing/2014/main" xmlns="" val="3756207680"/>
                  </a:ext>
                </a:extLst>
              </a:tr>
            </a:tbl>
          </a:graphicData>
        </a:graphic>
      </p:graphicFrame>
    </p:spTree>
    <p:extLst>
      <p:ext uri="{BB962C8B-B14F-4D97-AF65-F5344CB8AC3E}">
        <p14:creationId xmlns:p14="http://schemas.microsoft.com/office/powerpoint/2010/main" val="928400498"/>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56F9689F-22DD-4A99-A619-13CC7F5466DB}"/>
              </a:ext>
            </a:extLst>
          </p:cNvPr>
          <p:cNvGraphicFramePr>
            <a:graphicFrameLocks noGrp="1"/>
          </p:cNvGraphicFramePr>
          <p:nvPr>
            <p:extLst>
              <p:ext uri="{D42A27DB-BD31-4B8C-83A1-F6EECF244321}">
                <p14:modId xmlns:p14="http://schemas.microsoft.com/office/powerpoint/2010/main" val="3927171773"/>
              </p:ext>
            </p:extLst>
          </p:nvPr>
        </p:nvGraphicFramePr>
        <p:xfrm>
          <a:off x="0" y="0"/>
          <a:ext cx="12192000" cy="6858000"/>
        </p:xfrm>
        <a:graphic>
          <a:graphicData uri="http://schemas.openxmlformats.org/drawingml/2006/table">
            <a:tbl>
              <a:tblPr firstRow="1" bandRow="1">
                <a:tableStyleId>{9D7B26C5-4107-4FEC-AEDC-1716B250A1EF}</a:tableStyleId>
              </a:tblPr>
              <a:tblGrid>
                <a:gridCol w="2124364">
                  <a:extLst>
                    <a:ext uri="{9D8B030D-6E8A-4147-A177-3AD203B41FA5}">
                      <a16:colId xmlns:a16="http://schemas.microsoft.com/office/drawing/2014/main" xmlns="" val="3256120736"/>
                    </a:ext>
                  </a:extLst>
                </a:gridCol>
                <a:gridCol w="2752436">
                  <a:extLst>
                    <a:ext uri="{9D8B030D-6E8A-4147-A177-3AD203B41FA5}">
                      <a16:colId xmlns:a16="http://schemas.microsoft.com/office/drawing/2014/main" xmlns="" val="3390527570"/>
                    </a:ext>
                  </a:extLst>
                </a:gridCol>
                <a:gridCol w="2438400">
                  <a:extLst>
                    <a:ext uri="{9D8B030D-6E8A-4147-A177-3AD203B41FA5}">
                      <a16:colId xmlns:a16="http://schemas.microsoft.com/office/drawing/2014/main" xmlns="" val="190982477"/>
                    </a:ext>
                  </a:extLst>
                </a:gridCol>
                <a:gridCol w="2438400">
                  <a:extLst>
                    <a:ext uri="{9D8B030D-6E8A-4147-A177-3AD203B41FA5}">
                      <a16:colId xmlns:a16="http://schemas.microsoft.com/office/drawing/2014/main" xmlns="" val="3807270278"/>
                    </a:ext>
                  </a:extLst>
                </a:gridCol>
                <a:gridCol w="2438400">
                  <a:extLst>
                    <a:ext uri="{9D8B030D-6E8A-4147-A177-3AD203B41FA5}">
                      <a16:colId xmlns:a16="http://schemas.microsoft.com/office/drawing/2014/main" xmlns="" val="764909552"/>
                    </a:ext>
                  </a:extLst>
                </a:gridCol>
              </a:tblGrid>
              <a:tr h="392176">
                <a:tc>
                  <a:txBody>
                    <a:bodyPr/>
                    <a:lstStyle/>
                    <a:p>
                      <a:r>
                        <a:rPr lang="tr-TR" dirty="0"/>
                        <a:t>İlaç Adı</a:t>
                      </a:r>
                    </a:p>
                  </a:txBody>
                  <a:tcPr/>
                </a:tc>
                <a:tc>
                  <a:txBody>
                    <a:bodyPr/>
                    <a:lstStyle/>
                    <a:p>
                      <a:r>
                        <a:rPr lang="tr-TR" dirty="0" err="1"/>
                        <a:t>Endikasyonları</a:t>
                      </a:r>
                    </a:p>
                  </a:txBody>
                  <a:tcPr/>
                </a:tc>
                <a:tc>
                  <a:txBody>
                    <a:bodyPr/>
                    <a:lstStyle/>
                    <a:p>
                      <a:r>
                        <a:rPr lang="tr-TR" dirty="0" err="1"/>
                        <a:t>Kontrendikasyonları</a:t>
                      </a:r>
                    </a:p>
                  </a:txBody>
                  <a:tcPr/>
                </a:tc>
                <a:tc>
                  <a:txBody>
                    <a:bodyPr/>
                    <a:lstStyle/>
                    <a:p>
                      <a:r>
                        <a:rPr lang="tr-TR" dirty="0"/>
                        <a:t>Verilişi</a:t>
                      </a:r>
                    </a:p>
                  </a:txBody>
                  <a:tcPr/>
                </a:tc>
                <a:tc>
                  <a:txBody>
                    <a:bodyPr/>
                    <a:lstStyle/>
                    <a:p>
                      <a:r>
                        <a:rPr lang="tr-TR" dirty="0"/>
                        <a:t>Yan Etki</a:t>
                      </a:r>
                    </a:p>
                  </a:txBody>
                  <a:tcPr/>
                </a:tc>
                <a:extLst>
                  <a:ext uri="{0D108BD9-81ED-4DB2-BD59-A6C34878D82A}">
                    <a16:rowId xmlns:a16="http://schemas.microsoft.com/office/drawing/2014/main" xmlns="" val="4208672322"/>
                  </a:ext>
                </a:extLst>
              </a:tr>
              <a:tr h="6465824">
                <a:tc>
                  <a:txBody>
                    <a:bodyPr/>
                    <a:lstStyle/>
                    <a:p>
                      <a:r>
                        <a:rPr lang="tr-TR" sz="1600" dirty="0"/>
                        <a:t>Metil salisilat</a:t>
                      </a:r>
                    </a:p>
                  </a:txBody>
                  <a:tcPr/>
                </a:tc>
                <a:tc>
                  <a:txBody>
                    <a:bodyPr/>
                    <a:lstStyle/>
                    <a:p>
                      <a:pPr lvl="0">
                        <a:buNone/>
                      </a:pPr>
                      <a:r>
                        <a:rPr lang="tr-TR" sz="1600" b="0" i="0" u="none" strike="noStrike" noProof="0" dirty="0" err="1"/>
                        <a:t>Romatizmal</a:t>
                      </a:r>
                      <a:r>
                        <a:rPr lang="tr-TR" sz="1600" b="0" i="0" u="none" strike="noStrike" noProof="0" dirty="0"/>
                        <a:t> ağrılar, kas ağrısı, nevralji, bel ağrısı, boyun tutulması, göğüs nezlesi, ayak yanması, hafif ağrı ve sızılarda duyulan ağrıları geçici olarak teskin eder.</a:t>
                      </a:r>
                      <a:endParaRPr lang="tr-TR" sz="1600" dirty="0"/>
                    </a:p>
                  </a:txBody>
                  <a:tcPr/>
                </a:tc>
                <a:tc>
                  <a:txBody>
                    <a:bodyPr/>
                    <a:lstStyle/>
                    <a:p>
                      <a:pPr lvl="0">
                        <a:buNone/>
                      </a:pPr>
                      <a:r>
                        <a:rPr lang="tr-TR" sz="1600" b="0" i="0" u="none" strike="noStrike" noProof="0" dirty="0">
                          <a:latin typeface="Calibri"/>
                        </a:rPr>
                        <a:t>Bileşiminde bulunan herhangi bir maddeye karşı aşırı duyarlı olan hastalarda kullanılmamalıdır.</a:t>
                      </a:r>
                      <a:br>
                        <a:rPr lang="tr-TR" sz="1600" b="0" i="0" u="none" strike="noStrike" noProof="0" dirty="0">
                          <a:latin typeface="Calibri"/>
                        </a:rPr>
                      </a:br>
                      <a:r>
                        <a:rPr lang="tr-TR" sz="1600" b="0" i="0" u="none" strike="noStrike" noProof="0" dirty="0">
                          <a:latin typeface="Calibri"/>
                        </a:rPr>
                        <a:t/>
                      </a:r>
                      <a:br>
                        <a:rPr lang="tr-TR" sz="1600" b="0" i="0" u="none" strike="noStrike" noProof="0" dirty="0">
                          <a:latin typeface="Calibri"/>
                        </a:rPr>
                      </a:br>
                      <a:endParaRPr lang="tr-TR" sz="1600" b="0" i="0" u="none" strike="noStrike" noProof="0" dirty="0">
                        <a:latin typeface="Calibri"/>
                      </a:endParaRPr>
                    </a:p>
                  </a:txBody>
                  <a:tcPr/>
                </a:tc>
                <a:tc>
                  <a:txBody>
                    <a:bodyPr/>
                    <a:lstStyle/>
                    <a:p>
                      <a:pPr lvl="0">
                        <a:buNone/>
                      </a:pPr>
                      <a:r>
                        <a:rPr lang="tr-TR" sz="1600" b="0" i="0" u="none" strike="noStrike" noProof="0" dirty="0">
                          <a:latin typeface="Calibri"/>
                        </a:rPr>
                        <a:t>Günde 1-2 kez hasta bölgeye topik olarak ovuşturularak uygulanır.</a:t>
                      </a:r>
                      <a:endParaRPr lang="tr-TR" sz="1600" dirty="0"/>
                    </a:p>
                  </a:txBody>
                  <a:tcPr/>
                </a:tc>
                <a:tc>
                  <a:txBody>
                    <a:bodyPr/>
                    <a:lstStyle/>
                    <a:p>
                      <a:pPr lvl="0">
                        <a:buNone/>
                      </a:pPr>
                      <a:r>
                        <a:rPr lang="tr-TR" sz="1600" b="0" i="0" u="none" strike="noStrike" noProof="0" dirty="0">
                          <a:latin typeface="Calibri"/>
                        </a:rPr>
                        <a:t>Salisilatlara hassas kişilerde deri reaksiyonları görülebilir.</a:t>
                      </a:r>
                      <a:br>
                        <a:rPr lang="tr-TR" sz="1600" b="0" i="0" u="none" strike="noStrike" noProof="0" dirty="0">
                          <a:latin typeface="Calibri"/>
                        </a:rPr>
                      </a:br>
                      <a:r>
                        <a:rPr lang="tr-TR" sz="1600" b="0" i="0" u="none" strike="noStrike" noProof="0" dirty="0">
                          <a:latin typeface="Calibri"/>
                        </a:rPr>
                        <a:t/>
                      </a:r>
                      <a:br>
                        <a:rPr lang="tr-TR" sz="1600" b="0" i="0" u="none" strike="noStrike" noProof="0" dirty="0">
                          <a:latin typeface="Calibri"/>
                        </a:rPr>
                      </a:br>
                      <a:r>
                        <a:rPr lang="tr-TR" sz="1600" b="0" i="0" u="none" strike="noStrike" noProof="0" dirty="0">
                          <a:latin typeface="Calibri"/>
                        </a:rPr>
                        <a:t/>
                      </a:r>
                      <a:br>
                        <a:rPr lang="tr-TR" sz="1600" b="0" i="0" u="none" strike="noStrike" noProof="0" dirty="0">
                          <a:latin typeface="Calibri"/>
                        </a:rPr>
                      </a:br>
                      <a:endParaRPr lang="tr-TR" sz="1600" b="0" i="0" u="none" strike="noStrike" noProof="0" dirty="0">
                        <a:latin typeface="Calibri"/>
                      </a:endParaRPr>
                    </a:p>
                  </a:txBody>
                  <a:tcPr/>
                </a:tc>
                <a:extLst>
                  <a:ext uri="{0D108BD9-81ED-4DB2-BD59-A6C34878D82A}">
                    <a16:rowId xmlns:a16="http://schemas.microsoft.com/office/drawing/2014/main" xmlns="" val="895501378"/>
                  </a:ext>
                </a:extLst>
              </a:tr>
            </a:tbl>
          </a:graphicData>
        </a:graphic>
      </p:graphicFrame>
    </p:spTree>
    <p:extLst>
      <p:ext uri="{BB962C8B-B14F-4D97-AF65-F5344CB8AC3E}">
        <p14:creationId xmlns:p14="http://schemas.microsoft.com/office/powerpoint/2010/main" val="3431197236"/>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15779412-AA46-4868-B3C2-8245F7094B1E}"/>
              </a:ext>
            </a:extLst>
          </p:cNvPr>
          <p:cNvGraphicFramePr>
            <a:graphicFrameLocks noGrp="1"/>
          </p:cNvGraphicFramePr>
          <p:nvPr>
            <p:extLst>
              <p:ext uri="{D42A27DB-BD31-4B8C-83A1-F6EECF244321}">
                <p14:modId xmlns:p14="http://schemas.microsoft.com/office/powerpoint/2010/main" val="3518687616"/>
              </p:ext>
            </p:extLst>
          </p:nvPr>
        </p:nvGraphicFramePr>
        <p:xfrm>
          <a:off x="0" y="0"/>
          <a:ext cx="12192000" cy="6858000"/>
        </p:xfrm>
        <a:graphic>
          <a:graphicData uri="http://schemas.openxmlformats.org/drawingml/2006/table">
            <a:tbl>
              <a:tblPr firstRow="1" bandRow="1">
                <a:tableStyleId>{9D7B26C5-4107-4FEC-AEDC-1716B250A1EF}</a:tableStyleId>
              </a:tblPr>
              <a:tblGrid>
                <a:gridCol w="2124364">
                  <a:extLst>
                    <a:ext uri="{9D8B030D-6E8A-4147-A177-3AD203B41FA5}">
                      <a16:colId xmlns:a16="http://schemas.microsoft.com/office/drawing/2014/main" xmlns="" val="2675363102"/>
                    </a:ext>
                  </a:extLst>
                </a:gridCol>
                <a:gridCol w="2752436">
                  <a:extLst>
                    <a:ext uri="{9D8B030D-6E8A-4147-A177-3AD203B41FA5}">
                      <a16:colId xmlns:a16="http://schemas.microsoft.com/office/drawing/2014/main" xmlns="" val="3228352242"/>
                    </a:ext>
                  </a:extLst>
                </a:gridCol>
                <a:gridCol w="2438400">
                  <a:extLst>
                    <a:ext uri="{9D8B030D-6E8A-4147-A177-3AD203B41FA5}">
                      <a16:colId xmlns:a16="http://schemas.microsoft.com/office/drawing/2014/main" xmlns="" val="4249729647"/>
                    </a:ext>
                  </a:extLst>
                </a:gridCol>
                <a:gridCol w="2438400">
                  <a:extLst>
                    <a:ext uri="{9D8B030D-6E8A-4147-A177-3AD203B41FA5}">
                      <a16:colId xmlns:a16="http://schemas.microsoft.com/office/drawing/2014/main" xmlns="" val="3051664901"/>
                    </a:ext>
                  </a:extLst>
                </a:gridCol>
                <a:gridCol w="2438400">
                  <a:extLst>
                    <a:ext uri="{9D8B030D-6E8A-4147-A177-3AD203B41FA5}">
                      <a16:colId xmlns:a16="http://schemas.microsoft.com/office/drawing/2014/main" xmlns="" val="3412548310"/>
                    </a:ext>
                  </a:extLst>
                </a:gridCol>
              </a:tblGrid>
              <a:tr h="381580">
                <a:tc>
                  <a:txBody>
                    <a:bodyPr/>
                    <a:lstStyle/>
                    <a:p>
                      <a:r>
                        <a:rPr lang="tr-TR" dirty="0"/>
                        <a:t>İlaç Adı</a:t>
                      </a:r>
                    </a:p>
                  </a:txBody>
                  <a:tcPr/>
                </a:tc>
                <a:tc>
                  <a:txBody>
                    <a:bodyPr/>
                    <a:lstStyle/>
                    <a:p>
                      <a:r>
                        <a:rPr lang="tr-TR" dirty="0" err="1"/>
                        <a:t>Endikasyonları</a:t>
                      </a:r>
                    </a:p>
                  </a:txBody>
                  <a:tcPr/>
                </a:tc>
                <a:tc>
                  <a:txBody>
                    <a:bodyPr/>
                    <a:lstStyle/>
                    <a:p>
                      <a:r>
                        <a:rPr lang="tr-TR" dirty="0" err="1"/>
                        <a:t>Kontrendikasyonları</a:t>
                      </a:r>
                    </a:p>
                  </a:txBody>
                  <a:tcPr/>
                </a:tc>
                <a:tc>
                  <a:txBody>
                    <a:bodyPr/>
                    <a:lstStyle/>
                    <a:p>
                      <a:r>
                        <a:rPr lang="tr-TR" dirty="0"/>
                        <a:t>Verilişi</a:t>
                      </a:r>
                    </a:p>
                  </a:txBody>
                  <a:tcPr/>
                </a:tc>
                <a:tc>
                  <a:txBody>
                    <a:bodyPr/>
                    <a:lstStyle/>
                    <a:p>
                      <a:r>
                        <a:rPr lang="tr-TR" dirty="0"/>
                        <a:t>Yan Etki</a:t>
                      </a:r>
                    </a:p>
                  </a:txBody>
                  <a:tcPr/>
                </a:tc>
                <a:extLst>
                  <a:ext uri="{0D108BD9-81ED-4DB2-BD59-A6C34878D82A}">
                    <a16:rowId xmlns:a16="http://schemas.microsoft.com/office/drawing/2014/main" xmlns="" val="3922308670"/>
                  </a:ext>
                </a:extLst>
              </a:tr>
              <a:tr h="6476420">
                <a:tc>
                  <a:txBody>
                    <a:bodyPr/>
                    <a:lstStyle/>
                    <a:p>
                      <a:r>
                        <a:rPr lang="tr-TR" sz="1600" dirty="0" err="1"/>
                        <a:t>Parasetamol</a:t>
                      </a:r>
                    </a:p>
                    <a:p>
                      <a:pPr lvl="0">
                        <a:buNone/>
                      </a:pPr>
                      <a:r>
                        <a:rPr lang="tr-TR" sz="1600" dirty="0"/>
                        <a:t>(</a:t>
                      </a:r>
                      <a:r>
                        <a:rPr lang="tr-TR" sz="1600" dirty="0" err="1"/>
                        <a:t>Asetaminofen</a:t>
                      </a:r>
                      <a:r>
                        <a:rPr lang="tr-TR" sz="1600" dirty="0"/>
                        <a:t>)</a:t>
                      </a:r>
                    </a:p>
                  </a:txBody>
                  <a:tcPr/>
                </a:tc>
                <a:tc>
                  <a:txBody>
                    <a:bodyPr/>
                    <a:lstStyle/>
                    <a:p>
                      <a:pPr lvl="0" algn="l">
                        <a:lnSpc>
                          <a:spcPct val="100000"/>
                        </a:lnSpc>
                        <a:spcBef>
                          <a:spcPts val="0"/>
                        </a:spcBef>
                        <a:spcAft>
                          <a:spcPts val="0"/>
                        </a:spcAft>
                        <a:buNone/>
                      </a:pPr>
                      <a:r>
                        <a:rPr lang="tr-TR" sz="1600" b="0" i="0" u="none" strike="noStrike" noProof="0" dirty="0">
                          <a:latin typeface="Calibri"/>
                        </a:rPr>
                        <a:t>Baş ağrısı, migren, adet sancıları, diş ağrısı, soğuk algınlığı ve </a:t>
                      </a:r>
                      <a:r>
                        <a:rPr lang="tr-TR" sz="1600" b="0" i="0" u="none" strike="noStrike" noProof="0" dirty="0" err="1">
                          <a:latin typeface="Calibri"/>
                        </a:rPr>
                        <a:t>gripal</a:t>
                      </a:r>
                      <a:r>
                        <a:rPr lang="tr-TR" sz="1600" b="0" i="0" u="none" strike="noStrike" noProof="0" dirty="0">
                          <a:latin typeface="Calibri"/>
                        </a:rPr>
                        <a:t> enfeksiyonlara bağlı ağrı, nevralji,  siyatik, lumbago, kas ve eklem ağrıları, orta kulak ağrıları, sinüzit ve cerrahi operasyonlara veya yaralanmalara bağlı ağrılar ile adet zorluklarından kaynaklanan ağrılarda </a:t>
                      </a:r>
                      <a:r>
                        <a:rPr lang="tr-TR" sz="1600" b="0" i="0" u="none" strike="noStrike" noProof="0" dirty="0" err="1">
                          <a:latin typeface="Calibri"/>
                        </a:rPr>
                        <a:t>endikedir</a:t>
                      </a:r>
                      <a:r>
                        <a:rPr lang="tr-TR" sz="1600" b="0" i="0" u="none" strike="noStrike" noProof="0" dirty="0">
                          <a:latin typeface="Calibri"/>
                        </a:rPr>
                        <a:t>. </a:t>
                      </a:r>
                      <a:r>
                        <a:rPr lang="tr-TR" sz="1600" b="0" i="0" u="none" strike="noStrike" noProof="0" dirty="0" err="1">
                          <a:latin typeface="Calibri"/>
                        </a:rPr>
                        <a:t>Asetilsalisilik</a:t>
                      </a:r>
                      <a:r>
                        <a:rPr lang="tr-TR" sz="1600" b="0" i="0" u="none" strike="noStrike" noProof="0" dirty="0">
                          <a:latin typeface="Calibri"/>
                        </a:rPr>
                        <a:t> </a:t>
                      </a:r>
                      <a:r>
                        <a:rPr lang="tr-TR" sz="1600" b="0" i="0" u="none" strike="noStrike" noProof="0" dirty="0" err="1">
                          <a:latin typeface="Calibri"/>
                        </a:rPr>
                        <a:t>asite</a:t>
                      </a:r>
                      <a:r>
                        <a:rPr lang="tr-TR" sz="1600" b="0" i="0" u="none" strike="noStrike" noProof="0" dirty="0">
                          <a:latin typeface="Calibri"/>
                        </a:rPr>
                        <a:t> duyarlı olan hastalarda alternatif ilaç olarak kullanılır.</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tc>
                  <a:txBody>
                    <a:bodyPr/>
                    <a:lstStyle/>
                    <a:p>
                      <a:pPr lvl="0" algn="l">
                        <a:lnSpc>
                          <a:spcPct val="100000"/>
                        </a:lnSpc>
                        <a:spcBef>
                          <a:spcPts val="0"/>
                        </a:spcBef>
                        <a:spcAft>
                          <a:spcPts val="0"/>
                        </a:spcAft>
                        <a:buNone/>
                      </a:pPr>
                      <a:r>
                        <a:rPr lang="tr-TR" sz="1600" b="0" i="0" u="none" strike="noStrike" noProof="0" dirty="0">
                          <a:latin typeface="Calibri"/>
                        </a:rPr>
                        <a:t>İleri derecede böbrek ve karaciğer rahatsızlığı olan hastalarda kullanılmamalıdır. </a:t>
                      </a:r>
                      <a:r>
                        <a:rPr lang="tr-TR" sz="1600" b="0" i="0" u="none" strike="noStrike" noProof="0" dirty="0" err="1">
                          <a:latin typeface="Calibri"/>
                        </a:rPr>
                        <a:t>Parasetamol</a:t>
                      </a:r>
                      <a:r>
                        <a:rPr lang="tr-TR" sz="1600" b="0" i="0" u="none" strike="noStrike" noProof="0" dirty="0">
                          <a:latin typeface="Calibri"/>
                        </a:rPr>
                        <a:t> ve kafeine aşırı duyarlılığı olanlarda ve daha önce anemisi olanlarda kullanılması sakıncalıdır.</a:t>
                      </a:r>
                      <a:endParaRPr lang="tr-TR" sz="1600" dirty="0"/>
                    </a:p>
                    <a:p>
                      <a:pPr lvl="0" algn="l">
                        <a:lnSpc>
                          <a:spcPct val="100000"/>
                        </a:lnSpc>
                        <a:spcBef>
                          <a:spcPts val="0"/>
                        </a:spcBef>
                        <a:spcAft>
                          <a:spcPts val="0"/>
                        </a:spcAft>
                        <a:buNone/>
                      </a:pPr>
                      <a:endParaRPr lang="tr-TR"/>
                    </a:p>
                    <a:p>
                      <a:pPr lvl="0">
                        <a:buNone/>
                      </a:pPr>
                      <a:endParaRPr lang="tr-TR" dirty="0"/>
                    </a:p>
                  </a:txBody>
                  <a:tcPr/>
                </a:tc>
                <a:tc>
                  <a:txBody>
                    <a:bodyPr/>
                    <a:lstStyle/>
                    <a:p>
                      <a:pPr lvl="0">
                        <a:buNone/>
                      </a:pPr>
                      <a:r>
                        <a:rPr lang="tr-TR" sz="1600" b="0" i="0" u="none" strike="noStrike" noProof="0" dirty="0">
                          <a:latin typeface="Calibri"/>
                        </a:rPr>
                        <a:t>Günlük doz erişkinlerde 3-4x1-2 tablet (Maksimum 8 tablet) ve çocuklarda 3-4x1/2 tablettir.</a:t>
                      </a:r>
                      <a:endParaRPr lang="tr-TR" sz="1600" dirty="0"/>
                    </a:p>
                  </a:txBody>
                  <a:tcPr/>
                </a:tc>
                <a:tc>
                  <a:txBody>
                    <a:bodyPr/>
                    <a:lstStyle/>
                    <a:p>
                      <a:pPr lvl="0" algn="l">
                        <a:lnSpc>
                          <a:spcPct val="100000"/>
                        </a:lnSpc>
                        <a:spcBef>
                          <a:spcPts val="0"/>
                        </a:spcBef>
                        <a:spcAft>
                          <a:spcPts val="0"/>
                        </a:spcAft>
                        <a:buNone/>
                      </a:pPr>
                      <a:r>
                        <a:rPr lang="tr-TR" sz="1600" b="0" i="0" u="none" strike="noStrike" noProof="0" dirty="0">
                          <a:latin typeface="Calibri"/>
                        </a:rPr>
                        <a:t>Deride </a:t>
                      </a:r>
                      <a:r>
                        <a:rPr lang="tr-TR" sz="1600" b="0" i="0" u="none" strike="noStrike" noProof="0" dirty="0" err="1">
                          <a:latin typeface="Calibri"/>
                        </a:rPr>
                        <a:t>prüritik</a:t>
                      </a:r>
                      <a:r>
                        <a:rPr lang="tr-TR" sz="1600" b="0" i="0" u="none" strike="noStrike" noProof="0" dirty="0">
                          <a:latin typeface="Calibri"/>
                        </a:rPr>
                        <a:t> </a:t>
                      </a:r>
                      <a:r>
                        <a:rPr lang="tr-TR" sz="1600" b="0" i="0" u="none" strike="noStrike" noProof="0" dirty="0" err="1">
                          <a:latin typeface="Calibri"/>
                        </a:rPr>
                        <a:t>makulopapüler</a:t>
                      </a:r>
                      <a:r>
                        <a:rPr lang="tr-TR" sz="1600" b="0" i="0" u="none" strike="noStrike" noProof="0" dirty="0">
                          <a:latin typeface="Calibri"/>
                        </a:rPr>
                        <a:t> döküntüler, ürtiker, </a:t>
                      </a:r>
                      <a:r>
                        <a:rPr lang="tr-TR" sz="1600" b="0" i="0" u="none" strike="noStrike" noProof="0" dirty="0" err="1">
                          <a:latin typeface="Calibri"/>
                        </a:rPr>
                        <a:t>methemoglobinemi</a:t>
                      </a:r>
                      <a:r>
                        <a:rPr lang="tr-TR" sz="1600" b="0" i="0" u="none" strike="noStrike" noProof="0" dirty="0">
                          <a:latin typeface="Calibri"/>
                        </a:rPr>
                        <a:t> ve bazı </a:t>
                      </a:r>
                      <a:r>
                        <a:rPr lang="tr-TR" sz="1600" b="0" i="0" u="none" strike="noStrike" noProof="0" dirty="0" err="1">
                          <a:latin typeface="Calibri"/>
                        </a:rPr>
                        <a:t>gastrointestinal</a:t>
                      </a:r>
                      <a:r>
                        <a:rPr lang="tr-TR" sz="1600" b="0" i="0" u="none" strike="noStrike" noProof="0" dirty="0">
                          <a:latin typeface="Calibri"/>
                        </a:rPr>
                        <a:t> belirtiler gibi yan etkiler görülebilir.</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extLst>
                  <a:ext uri="{0D108BD9-81ED-4DB2-BD59-A6C34878D82A}">
                    <a16:rowId xmlns:a16="http://schemas.microsoft.com/office/drawing/2014/main" xmlns="" val="228663594"/>
                  </a:ext>
                </a:extLst>
              </a:tr>
            </a:tbl>
          </a:graphicData>
        </a:graphic>
      </p:graphicFrame>
    </p:spTree>
    <p:extLst>
      <p:ext uri="{BB962C8B-B14F-4D97-AF65-F5344CB8AC3E}">
        <p14:creationId xmlns:p14="http://schemas.microsoft.com/office/powerpoint/2010/main" val="45555823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692111AA-21EC-4CBB-B05F-0784FD6BE750}"/>
              </a:ext>
            </a:extLst>
          </p:cNvPr>
          <p:cNvGraphicFramePr>
            <a:graphicFrameLocks noGrp="1"/>
          </p:cNvGraphicFramePr>
          <p:nvPr>
            <p:extLst>
              <p:ext uri="{D42A27DB-BD31-4B8C-83A1-F6EECF244321}">
                <p14:modId xmlns:p14="http://schemas.microsoft.com/office/powerpoint/2010/main" val="1117041780"/>
              </p:ext>
            </p:extLst>
          </p:nvPr>
        </p:nvGraphicFramePr>
        <p:xfrm>
          <a:off x="2" y="1"/>
          <a:ext cx="12191999" cy="6857999"/>
        </p:xfrm>
        <a:graphic>
          <a:graphicData uri="http://schemas.openxmlformats.org/drawingml/2006/table">
            <a:tbl>
              <a:tblPr firstRow="1" bandRow="1">
                <a:tableStyleId>{9D7B26C5-4107-4FEC-AEDC-1716B250A1EF}</a:tableStyleId>
              </a:tblPr>
              <a:tblGrid>
                <a:gridCol w="1745671">
                  <a:extLst>
                    <a:ext uri="{9D8B030D-6E8A-4147-A177-3AD203B41FA5}">
                      <a16:colId xmlns:a16="http://schemas.microsoft.com/office/drawing/2014/main" xmlns="" val="2676419379"/>
                    </a:ext>
                  </a:extLst>
                </a:gridCol>
                <a:gridCol w="2272145">
                  <a:extLst>
                    <a:ext uri="{9D8B030D-6E8A-4147-A177-3AD203B41FA5}">
                      <a16:colId xmlns:a16="http://schemas.microsoft.com/office/drawing/2014/main" xmlns="" val="1944552678"/>
                    </a:ext>
                  </a:extLst>
                </a:gridCol>
                <a:gridCol w="2854037">
                  <a:extLst>
                    <a:ext uri="{9D8B030D-6E8A-4147-A177-3AD203B41FA5}">
                      <a16:colId xmlns:a16="http://schemas.microsoft.com/office/drawing/2014/main" xmlns="" val="2388720435"/>
                    </a:ext>
                  </a:extLst>
                </a:gridCol>
                <a:gridCol w="2503054">
                  <a:extLst>
                    <a:ext uri="{9D8B030D-6E8A-4147-A177-3AD203B41FA5}">
                      <a16:colId xmlns:a16="http://schemas.microsoft.com/office/drawing/2014/main" xmlns="" val="2125250732"/>
                    </a:ext>
                  </a:extLst>
                </a:gridCol>
                <a:gridCol w="2817092">
                  <a:extLst>
                    <a:ext uri="{9D8B030D-6E8A-4147-A177-3AD203B41FA5}">
                      <a16:colId xmlns:a16="http://schemas.microsoft.com/office/drawing/2014/main" xmlns="" val="83891950"/>
                    </a:ext>
                  </a:extLst>
                </a:gridCol>
              </a:tblGrid>
              <a:tr h="372509">
                <a:tc>
                  <a:txBody>
                    <a:bodyPr/>
                    <a:lstStyle/>
                    <a:p>
                      <a:r>
                        <a:rPr lang="tr-TR" dirty="0"/>
                        <a:t>İlaç Adı</a:t>
                      </a:r>
                    </a:p>
                  </a:txBody>
                  <a:tcPr/>
                </a:tc>
                <a:tc>
                  <a:txBody>
                    <a:bodyPr/>
                    <a:lstStyle/>
                    <a:p>
                      <a:r>
                        <a:rPr lang="tr-TR" dirty="0" err="1"/>
                        <a:t>Endikasyonları</a:t>
                      </a:r>
                    </a:p>
                  </a:txBody>
                  <a:tcPr/>
                </a:tc>
                <a:tc>
                  <a:txBody>
                    <a:bodyPr/>
                    <a:lstStyle/>
                    <a:p>
                      <a:r>
                        <a:rPr lang="tr-TR" dirty="0" err="1"/>
                        <a:t>Kontrendikasyonları</a:t>
                      </a:r>
                    </a:p>
                  </a:txBody>
                  <a:tcPr/>
                </a:tc>
                <a:tc>
                  <a:txBody>
                    <a:bodyPr/>
                    <a:lstStyle/>
                    <a:p>
                      <a:r>
                        <a:rPr lang="tr-TR" dirty="0"/>
                        <a:t>Verilişi</a:t>
                      </a:r>
                    </a:p>
                  </a:txBody>
                  <a:tcPr/>
                </a:tc>
                <a:tc>
                  <a:txBody>
                    <a:bodyPr/>
                    <a:lstStyle/>
                    <a:p>
                      <a:r>
                        <a:rPr lang="tr-TR" dirty="0"/>
                        <a:t>Yan Etki</a:t>
                      </a:r>
                    </a:p>
                  </a:txBody>
                  <a:tcPr/>
                </a:tc>
                <a:extLst>
                  <a:ext uri="{0D108BD9-81ED-4DB2-BD59-A6C34878D82A}">
                    <a16:rowId xmlns:a16="http://schemas.microsoft.com/office/drawing/2014/main" xmlns="" val="494911400"/>
                  </a:ext>
                </a:extLst>
              </a:tr>
              <a:tr h="6485490">
                <a:tc>
                  <a:txBody>
                    <a:bodyPr/>
                    <a:lstStyle/>
                    <a:p>
                      <a:r>
                        <a:rPr lang="tr-TR" sz="1600" dirty="0" err="1" smtClean="0"/>
                        <a:t>Dipiron</a:t>
                      </a:r>
                      <a:endParaRPr lang="tr-TR" sz="1600" dirty="0" smtClean="0"/>
                    </a:p>
                    <a:p>
                      <a:r>
                        <a:rPr lang="tr-TR" sz="1600" dirty="0" smtClean="0"/>
                        <a:t>(</a:t>
                      </a:r>
                      <a:r>
                        <a:rPr lang="tr-TR" sz="1600" dirty="0" err="1"/>
                        <a:t>Metamizol</a:t>
                      </a:r>
                      <a:r>
                        <a:rPr lang="tr-TR" sz="1600" dirty="0"/>
                        <a:t>)</a:t>
                      </a:r>
                    </a:p>
                  </a:txBody>
                  <a:tcPr/>
                </a:tc>
                <a:tc>
                  <a:txBody>
                    <a:bodyPr/>
                    <a:lstStyle/>
                    <a:p>
                      <a:pPr lvl="0" algn="l">
                        <a:lnSpc>
                          <a:spcPct val="100000"/>
                        </a:lnSpc>
                        <a:spcBef>
                          <a:spcPts val="0"/>
                        </a:spcBef>
                        <a:spcAft>
                          <a:spcPts val="0"/>
                        </a:spcAft>
                        <a:buNone/>
                      </a:pPr>
                      <a:r>
                        <a:rPr lang="tr-TR" sz="1600" b="0" i="0" u="none" strike="noStrike" noProof="0" dirty="0">
                          <a:latin typeface="Calibri"/>
                        </a:rPr>
                        <a:t>Şiddetli veya dirençli ağrı ve ateş.</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tc>
                  <a:txBody>
                    <a:bodyPr/>
                    <a:lstStyle/>
                    <a:p>
                      <a:pPr lvl="0" algn="l">
                        <a:lnSpc>
                          <a:spcPct val="100000"/>
                        </a:lnSpc>
                        <a:spcBef>
                          <a:spcPts val="0"/>
                        </a:spcBef>
                        <a:spcAft>
                          <a:spcPts val="0"/>
                        </a:spcAft>
                        <a:buNone/>
                      </a:pPr>
                      <a:r>
                        <a:rPr lang="tr-TR" sz="1600" b="0" i="0" u="none" strike="noStrike" noProof="0" dirty="0" err="1">
                          <a:latin typeface="Calibri"/>
                        </a:rPr>
                        <a:t>Metamizol</a:t>
                      </a:r>
                      <a:r>
                        <a:rPr lang="tr-TR" sz="1600" b="0" i="0" u="none" strike="noStrike" noProof="0" dirty="0">
                          <a:latin typeface="Calibri"/>
                        </a:rPr>
                        <a:t> ya da diğer </a:t>
                      </a:r>
                      <a:r>
                        <a:rPr lang="tr-TR" sz="1600" b="0" i="0" u="none" strike="noStrike" noProof="0" dirty="0" err="1">
                          <a:latin typeface="Calibri"/>
                        </a:rPr>
                        <a:t>pirazolonlara</a:t>
                      </a:r>
                      <a:r>
                        <a:rPr lang="tr-TR" sz="1600" b="0" i="0" u="none" strike="noStrike" noProof="0" dirty="0">
                          <a:latin typeface="Calibri"/>
                        </a:rPr>
                        <a:t> (</a:t>
                      </a:r>
                      <a:r>
                        <a:rPr lang="tr-TR" sz="1600" b="0" i="0" u="none" strike="noStrike" noProof="0" dirty="0" err="1">
                          <a:latin typeface="Calibri"/>
                        </a:rPr>
                        <a:t>örn</a:t>
                      </a:r>
                      <a:r>
                        <a:rPr lang="tr-TR" sz="1600" b="0" i="0" u="none" strike="noStrike" noProof="0" dirty="0">
                          <a:latin typeface="Calibri"/>
                        </a:rPr>
                        <a:t>. </a:t>
                      </a:r>
                      <a:r>
                        <a:rPr lang="tr-TR" sz="1600" b="0" i="0" u="none" strike="noStrike" noProof="0" dirty="0" err="1">
                          <a:latin typeface="Calibri"/>
                        </a:rPr>
                        <a:t>fenazon</a:t>
                      </a:r>
                      <a:r>
                        <a:rPr lang="tr-TR" sz="1600" b="0" i="0" u="none" strike="noStrike" noProof="0" dirty="0">
                          <a:latin typeface="Calibri"/>
                        </a:rPr>
                        <a:t>, </a:t>
                      </a:r>
                      <a:r>
                        <a:rPr lang="tr-TR" sz="1600" b="0" i="0" u="none" strike="noStrike" noProof="0" dirty="0" err="1">
                          <a:latin typeface="Calibri"/>
                        </a:rPr>
                        <a:t>propifenazon</a:t>
                      </a:r>
                      <a:r>
                        <a:rPr lang="tr-TR" sz="1600" b="0" i="0" u="none" strike="noStrike" noProof="0" dirty="0">
                          <a:latin typeface="Calibri"/>
                        </a:rPr>
                        <a:t>) veya </a:t>
                      </a:r>
                      <a:r>
                        <a:rPr lang="tr-TR" sz="1600" b="0" i="0" u="none" strike="noStrike" noProof="0" dirty="0" err="1">
                          <a:latin typeface="Calibri"/>
                        </a:rPr>
                        <a:t>pirazolidinlere</a:t>
                      </a:r>
                      <a:r>
                        <a:rPr lang="tr-TR" sz="1600" b="0" i="0" u="none" strike="noStrike" noProof="0" dirty="0">
                          <a:latin typeface="Calibri"/>
                        </a:rPr>
                        <a:t> (</a:t>
                      </a:r>
                      <a:r>
                        <a:rPr lang="tr-TR" sz="1600" b="0" i="0" u="none" strike="noStrike" noProof="0" dirty="0" err="1">
                          <a:latin typeface="Calibri"/>
                        </a:rPr>
                        <a:t>örn</a:t>
                      </a:r>
                      <a:r>
                        <a:rPr lang="tr-TR" sz="1600" b="0" i="0" u="none" strike="noStrike" noProof="0" dirty="0">
                          <a:latin typeface="Calibri"/>
                        </a:rPr>
                        <a:t>. </a:t>
                      </a:r>
                      <a:r>
                        <a:rPr lang="tr-TR" sz="1600" b="0" i="0" u="none" strike="noStrike" noProof="0" dirty="0" err="1">
                          <a:latin typeface="Calibri"/>
                        </a:rPr>
                        <a:t>fenilbutazon</a:t>
                      </a:r>
                      <a:r>
                        <a:rPr lang="tr-TR" sz="1600" b="0" i="0" u="none" strike="noStrike" noProof="0" dirty="0">
                          <a:latin typeface="Calibri"/>
                        </a:rPr>
                        <a:t>, </a:t>
                      </a:r>
                      <a:r>
                        <a:rPr lang="tr-TR" sz="1600" b="0" i="0" u="none" strike="noStrike" noProof="0" dirty="0" err="1">
                          <a:latin typeface="Calibri"/>
                        </a:rPr>
                        <a:t>oksifenbutazon</a:t>
                      </a:r>
                      <a:r>
                        <a:rPr lang="tr-TR" sz="1600" b="0" i="0" u="none" strike="noStrike" noProof="0" dirty="0">
                          <a:latin typeface="Calibri"/>
                        </a:rPr>
                        <a:t>) karşı alerji </a:t>
                      </a:r>
                      <a:r>
                        <a:rPr lang="tr-TR" sz="1600" b="0" i="0" u="none" strike="noStrike" noProof="0" dirty="0" err="1">
                          <a:latin typeface="Calibri"/>
                        </a:rPr>
                        <a:t>nceden</a:t>
                      </a:r>
                      <a:r>
                        <a:rPr lang="tr-TR" sz="1600" b="0" i="0" u="none" strike="noStrike" noProof="0" dirty="0">
                          <a:latin typeface="Calibri"/>
                        </a:rPr>
                        <a:t> gelişen </a:t>
                      </a:r>
                      <a:r>
                        <a:rPr lang="tr-TR" sz="1600" b="0" i="0" u="none" strike="noStrike" noProof="0" dirty="0" err="1">
                          <a:latin typeface="Calibri"/>
                        </a:rPr>
                        <a:t>agranülsitoz</a:t>
                      </a:r>
                      <a:r>
                        <a:rPr lang="tr-TR" sz="1600" b="0" i="0" u="none" strike="noStrike" noProof="0" dirty="0">
                          <a:latin typeface="Calibri"/>
                        </a:rPr>
                        <a:t>; bozulmuş kemik iliği fonksiyonu (</a:t>
                      </a:r>
                      <a:r>
                        <a:rPr lang="tr-TR" sz="1600" b="0" i="0" u="none" strike="noStrike" noProof="0" dirty="0" err="1">
                          <a:latin typeface="Calibri"/>
                        </a:rPr>
                        <a:t>örn</a:t>
                      </a:r>
                      <a:r>
                        <a:rPr lang="tr-TR" sz="1600" b="0" i="0" u="none" strike="noStrike" noProof="0" dirty="0">
                          <a:latin typeface="Calibri"/>
                        </a:rPr>
                        <a:t>. </a:t>
                      </a:r>
                      <a:r>
                        <a:rPr lang="tr-TR" sz="1600" b="0" i="0" u="none" strike="noStrike" noProof="0" dirty="0" err="1">
                          <a:latin typeface="Calibri"/>
                        </a:rPr>
                        <a:t>sitostatik</a:t>
                      </a:r>
                      <a:r>
                        <a:rPr lang="tr-TR" sz="1600" b="0" i="0" u="none" strike="noStrike" noProof="0" dirty="0">
                          <a:latin typeface="Calibri"/>
                        </a:rPr>
                        <a:t> tedavi sonucu oluşan) ya da </a:t>
                      </a:r>
                      <a:r>
                        <a:rPr lang="tr-TR" sz="1600" b="0" i="0" u="none" strike="noStrike" noProof="0" dirty="0" err="1">
                          <a:latin typeface="Calibri"/>
                        </a:rPr>
                        <a:t>hematopoetik</a:t>
                      </a:r>
                      <a:r>
                        <a:rPr lang="tr-TR" sz="1600" b="0" i="0" u="none" strike="noStrike" noProof="0" dirty="0">
                          <a:latin typeface="Calibri"/>
                        </a:rPr>
                        <a:t> sistem hastalıkları; salisilatlar, </a:t>
                      </a:r>
                      <a:r>
                        <a:rPr lang="tr-TR" sz="1600" b="0" i="0" u="none" strike="noStrike" noProof="0" dirty="0" err="1">
                          <a:latin typeface="Calibri"/>
                        </a:rPr>
                        <a:t>parasetamol</a:t>
                      </a:r>
                      <a:r>
                        <a:rPr lang="tr-TR" sz="1600" b="0" i="0" u="none" strike="noStrike" noProof="0" dirty="0">
                          <a:latin typeface="Calibri"/>
                        </a:rPr>
                        <a:t>, </a:t>
                      </a:r>
                      <a:r>
                        <a:rPr lang="tr-TR" sz="1600" b="0" i="0" u="none" strike="noStrike" noProof="0" dirty="0" err="1">
                          <a:latin typeface="Calibri"/>
                        </a:rPr>
                        <a:t>diklofenak</a:t>
                      </a:r>
                      <a:r>
                        <a:rPr lang="tr-TR" sz="1600" b="0" i="0" u="none" strike="noStrike" noProof="0" dirty="0">
                          <a:latin typeface="Calibri"/>
                        </a:rPr>
                        <a:t>, </a:t>
                      </a:r>
                      <a:r>
                        <a:rPr lang="tr-TR" sz="1600" b="0" i="0" u="none" strike="noStrike" noProof="0" dirty="0" err="1">
                          <a:latin typeface="Calibri"/>
                        </a:rPr>
                        <a:t>ibuprofen</a:t>
                      </a:r>
                      <a:r>
                        <a:rPr lang="tr-TR" sz="1600" b="0" i="0" u="none" strike="noStrike" noProof="0" dirty="0">
                          <a:latin typeface="Calibri"/>
                        </a:rPr>
                        <a:t>, </a:t>
                      </a:r>
                      <a:r>
                        <a:rPr lang="tr-TR" sz="1600" b="0" i="0" u="none" strike="noStrike" noProof="0" dirty="0" err="1">
                          <a:latin typeface="Calibri"/>
                        </a:rPr>
                        <a:t>indometazin</a:t>
                      </a:r>
                      <a:r>
                        <a:rPr lang="tr-TR" sz="1600" b="0" i="0" u="none" strike="noStrike" noProof="0" dirty="0">
                          <a:latin typeface="Calibri"/>
                        </a:rPr>
                        <a:t>, </a:t>
                      </a:r>
                      <a:r>
                        <a:rPr lang="tr-TR" sz="1600" b="0" i="0" u="none" strike="noStrike" noProof="0" dirty="0" err="1">
                          <a:latin typeface="Calibri"/>
                        </a:rPr>
                        <a:t>naproksen</a:t>
                      </a:r>
                      <a:r>
                        <a:rPr lang="tr-TR" sz="1600" b="0" i="0" u="none" strike="noStrike" noProof="0" dirty="0">
                          <a:latin typeface="Calibri"/>
                        </a:rPr>
                        <a:t> gibi analjeziklere karşı </a:t>
                      </a:r>
                      <a:r>
                        <a:rPr lang="tr-TR" sz="1600" b="0" i="0" u="none" strike="noStrike" noProof="0" dirty="0" err="1">
                          <a:latin typeface="Calibri"/>
                        </a:rPr>
                        <a:t>bronkospazmya</a:t>
                      </a:r>
                      <a:r>
                        <a:rPr lang="tr-TR" sz="1600" b="0" i="0" u="none" strike="noStrike" noProof="0" dirty="0">
                          <a:latin typeface="Calibri"/>
                        </a:rPr>
                        <a:t> da diğer </a:t>
                      </a:r>
                      <a:r>
                        <a:rPr lang="tr-TR" sz="1600" b="0" i="0" u="none" strike="noStrike" noProof="0" dirty="0" err="1">
                          <a:latin typeface="Calibri"/>
                        </a:rPr>
                        <a:t>anaflaktoid</a:t>
                      </a:r>
                      <a:r>
                        <a:rPr lang="tr-TR" sz="1600" b="0" i="0" u="none" strike="noStrike" noProof="0" dirty="0">
                          <a:latin typeface="Calibri"/>
                        </a:rPr>
                        <a:t> reaksiyonlar (</a:t>
                      </a:r>
                      <a:r>
                        <a:rPr lang="tr-TR" sz="1600" b="0" i="0" u="none" strike="noStrike" noProof="0" dirty="0" err="1">
                          <a:latin typeface="Calibri"/>
                        </a:rPr>
                        <a:t>örn</a:t>
                      </a:r>
                      <a:r>
                        <a:rPr lang="tr-TR" sz="1600" b="0" i="0" u="none" strike="noStrike" noProof="0" dirty="0">
                          <a:latin typeface="Calibri"/>
                        </a:rPr>
                        <a:t>. ürtiker, </a:t>
                      </a:r>
                      <a:r>
                        <a:rPr lang="tr-TR" sz="1600" b="0" i="0" u="none" strike="noStrike" noProof="0" dirty="0" err="1">
                          <a:latin typeface="Calibri"/>
                        </a:rPr>
                        <a:t>rinit</a:t>
                      </a:r>
                      <a:r>
                        <a:rPr lang="tr-TR" sz="1600" b="0" i="0" u="none" strike="noStrike" noProof="0" dirty="0">
                          <a:latin typeface="Calibri"/>
                        </a:rPr>
                        <a:t>, ) gelişen hastalar; yardımcı maddelerinden birine karşı alerji akut </a:t>
                      </a:r>
                      <a:r>
                        <a:rPr lang="tr-TR" sz="1600" b="0" i="0" u="none" strike="noStrike" noProof="0" dirty="0" err="1">
                          <a:latin typeface="Calibri"/>
                        </a:rPr>
                        <a:t>intermitan</a:t>
                      </a:r>
                      <a:r>
                        <a:rPr lang="tr-TR" sz="1600" b="0" i="0" u="none" strike="noStrike" noProof="0" dirty="0">
                          <a:latin typeface="Calibri"/>
                        </a:rPr>
                        <a:t> </a:t>
                      </a:r>
                      <a:r>
                        <a:rPr lang="tr-TR" sz="1600" b="0" i="0" u="none" strike="noStrike" noProof="0" dirty="0" err="1">
                          <a:latin typeface="Calibri"/>
                        </a:rPr>
                        <a:t>hepatik</a:t>
                      </a:r>
                      <a:r>
                        <a:rPr lang="tr-TR" sz="1600" b="0" i="0" u="none" strike="noStrike" noProof="0" dirty="0">
                          <a:latin typeface="Calibri"/>
                        </a:rPr>
                        <a:t> </a:t>
                      </a:r>
                      <a:r>
                        <a:rPr lang="tr-TR" sz="1600" b="0" i="0" u="none" strike="noStrike" noProof="0" dirty="0" err="1">
                          <a:latin typeface="Calibri"/>
                        </a:rPr>
                        <a:t>porfiria</a:t>
                      </a:r>
                      <a:r>
                        <a:rPr lang="tr-TR" sz="1600" b="0" i="0" u="none" strike="noStrike" noProof="0" dirty="0">
                          <a:latin typeface="Calibri"/>
                        </a:rPr>
                        <a:t> (</a:t>
                      </a:r>
                      <a:r>
                        <a:rPr lang="tr-TR" sz="1600" b="0" i="0" u="none" strike="noStrike" noProof="0" dirty="0" err="1">
                          <a:latin typeface="Calibri"/>
                        </a:rPr>
                        <a:t>porfiria</a:t>
                      </a:r>
                      <a:r>
                        <a:rPr lang="tr-TR" sz="1600" b="0" i="0" u="none" strike="noStrike" noProof="0" dirty="0">
                          <a:latin typeface="Calibri"/>
                        </a:rPr>
                        <a:t> ataklarının indüksiyon riski) ve </a:t>
                      </a:r>
                      <a:r>
                        <a:rPr lang="tr-TR" sz="1600" b="0" i="0" u="none" strike="noStrike" noProof="0" dirty="0" err="1">
                          <a:latin typeface="Calibri"/>
                        </a:rPr>
                        <a:t>konjenital</a:t>
                      </a:r>
                      <a:r>
                        <a:rPr lang="tr-TR" sz="1600" b="0" i="0" u="none" strike="noStrike" noProof="0" dirty="0">
                          <a:latin typeface="Calibri"/>
                        </a:rPr>
                        <a:t> glukoz-6-fosfat </a:t>
                      </a:r>
                      <a:r>
                        <a:rPr lang="tr-TR" sz="1600" b="0" i="0" u="none" strike="noStrike" noProof="0" dirty="0" err="1">
                          <a:latin typeface="Calibri"/>
                        </a:rPr>
                        <a:t>dehidrogenaz</a:t>
                      </a:r>
                      <a:r>
                        <a:rPr lang="tr-TR" sz="1600" b="0" i="0" u="none" strike="noStrike" noProof="0" dirty="0">
                          <a:latin typeface="Calibri"/>
                        </a:rPr>
                        <a:t> eksikliği (</a:t>
                      </a:r>
                      <a:r>
                        <a:rPr lang="tr-TR" sz="1600" b="0" i="0" u="none" strike="noStrike" noProof="0" dirty="0" err="1">
                          <a:latin typeface="Calibri"/>
                        </a:rPr>
                        <a:t>hemoliz</a:t>
                      </a:r>
                      <a:r>
                        <a:rPr lang="tr-TR" sz="1600" b="0" i="0" u="none" strike="noStrike" noProof="0" dirty="0">
                          <a:latin typeface="Calibri"/>
                        </a:rPr>
                        <a:t> riski).</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tc>
                  <a:txBody>
                    <a:bodyPr/>
                    <a:lstStyle/>
                    <a:p>
                      <a:pPr lvl="0">
                        <a:buNone/>
                      </a:pPr>
                      <a:r>
                        <a:rPr lang="tr-TR" sz="1600" b="0" i="0" u="none" strike="noStrike" noProof="0" dirty="0">
                          <a:latin typeface="Calibri"/>
                        </a:rPr>
                        <a:t>Alışılmış bir defalık doz erişkinlerde 0.5-1 g ve çocuklarda 120-150 mg'dır. Bu doz günde 3-4 defa tekrarlanabilir. 1 g'ın üstündeki dozlar </a:t>
                      </a:r>
                      <a:r>
                        <a:rPr lang="tr-TR" sz="1600" b="0" i="0" u="none" strike="noStrike" noProof="0" dirty="0" err="1">
                          <a:latin typeface="Calibri"/>
                        </a:rPr>
                        <a:t>i.v</a:t>
                      </a:r>
                      <a:r>
                        <a:rPr lang="tr-TR" sz="1600" b="0" i="0" u="none" strike="noStrike" noProof="0" dirty="0">
                          <a:latin typeface="Calibri"/>
                        </a:rPr>
                        <a:t>. verilmelidir. Bir defada 2.5 g ve bir günde 5 g'dan fazla alınmamalıdır.</a:t>
                      </a:r>
                      <a:endParaRPr lang="tr-TR" sz="1600" dirty="0"/>
                    </a:p>
                  </a:txBody>
                  <a:tcPr/>
                </a:tc>
                <a:tc>
                  <a:txBody>
                    <a:bodyPr/>
                    <a:lstStyle/>
                    <a:p>
                      <a:pPr lvl="0">
                        <a:buNone/>
                      </a:pPr>
                      <a:r>
                        <a:rPr lang="tr-TR" sz="1600" b="0" i="0" u="none" strike="noStrike" noProof="0" dirty="0" err="1"/>
                        <a:t>Dipironun</a:t>
                      </a:r>
                      <a:r>
                        <a:rPr lang="tr-TR" sz="1600" b="0" i="0" u="none" strike="noStrike" noProof="0" dirty="0"/>
                        <a:t> başlıca yan etkileri aşırı duyarlılık reaksiyonlarından ileri gelmektedir. Bunların en önemlileri şok , </a:t>
                      </a:r>
                      <a:r>
                        <a:rPr lang="tr-TR" sz="1600" b="0" i="0" u="none" strike="noStrike" noProof="0" dirty="0" err="1"/>
                        <a:t>lökopeni</a:t>
                      </a:r>
                      <a:r>
                        <a:rPr lang="tr-TR" sz="1600" b="0" i="0" u="none" strike="noStrike" noProof="0" dirty="0"/>
                        <a:t>, </a:t>
                      </a:r>
                      <a:r>
                        <a:rPr lang="tr-TR" sz="1600" b="0" i="0" u="none" strike="noStrike" noProof="0" dirty="0" err="1"/>
                        <a:t>trombositopeni</a:t>
                      </a:r>
                      <a:r>
                        <a:rPr lang="tr-TR" sz="1600" b="0" i="0" u="none" strike="noStrike" noProof="0" dirty="0"/>
                        <a:t> gibi kan tablosu bozukluklarıdır. Her iki reaksiyon da nadiren görülür, ancak hayatı tehdit edici olup komplikasyonsuz uygulamadan sonra dahi ortaya çıkabilir. , yüksek ateş, titreme, boğaz ağrısı, yutma güçlüğü, ağız-burun-boğaz-</a:t>
                      </a:r>
                      <a:r>
                        <a:rPr lang="tr-TR" sz="1600" b="0" i="0" u="none" strike="noStrike" noProof="0" dirty="0" err="1"/>
                        <a:t>genital</a:t>
                      </a:r>
                      <a:r>
                        <a:rPr lang="tr-TR" sz="1600" b="0" i="0" u="none" strike="noStrike" noProof="0" dirty="0"/>
                        <a:t> ve anal bölgelerde </a:t>
                      </a:r>
                      <a:r>
                        <a:rPr lang="tr-TR" sz="1600" b="0" i="0" u="none" strike="noStrike" noProof="0" dirty="0" err="1"/>
                        <a:t>enflamatuvar</a:t>
                      </a:r>
                      <a:r>
                        <a:rPr lang="tr-TR" sz="1600" b="0" i="0" u="none" strike="noStrike" noProof="0" dirty="0"/>
                        <a:t> lezyonlar gibi belirtilerle ortaya çıkabilir. İlaca hemen son verildiğinde belirtiler tekrar normale döner. </a:t>
                      </a:r>
                      <a:r>
                        <a:rPr lang="tr-TR" sz="1600" b="0" i="0" u="none" strike="noStrike" noProof="0" dirty="0" err="1"/>
                        <a:t>Trombositopeni</a:t>
                      </a:r>
                      <a:r>
                        <a:rPr lang="tr-TR" sz="1600" b="0" i="0" u="none" strike="noStrike" noProof="0" dirty="0"/>
                        <a:t> kendini kanama eğiliminde artış ve/veya deri ve mukozalarda </a:t>
                      </a:r>
                      <a:r>
                        <a:rPr lang="tr-TR" sz="1600" b="0" i="0" u="none" strike="noStrike" noProof="0" dirty="0" err="1"/>
                        <a:t>peteşi</a:t>
                      </a:r>
                      <a:r>
                        <a:rPr lang="tr-TR" sz="1600" b="0" i="0" u="none" strike="noStrike" noProof="0" dirty="0"/>
                        <a:t> şeklinde kanamalarla belli eder.</a:t>
                      </a:r>
                      <a:r>
                        <a:rPr lang="tr-TR" sz="1600" b="0" i="0" u="none" strike="noStrike" noProof="0" dirty="0">
                          <a:latin typeface="Calibri"/>
                        </a:rPr>
                        <a:t> </a:t>
                      </a:r>
                      <a:endParaRPr lang="tr-TR" sz="1600" dirty="0"/>
                    </a:p>
                  </a:txBody>
                  <a:tcPr/>
                </a:tc>
                <a:extLst>
                  <a:ext uri="{0D108BD9-81ED-4DB2-BD59-A6C34878D82A}">
                    <a16:rowId xmlns:a16="http://schemas.microsoft.com/office/drawing/2014/main" xmlns="" val="2573064717"/>
                  </a:ext>
                </a:extLst>
              </a:tr>
            </a:tbl>
          </a:graphicData>
        </a:graphic>
      </p:graphicFrame>
    </p:spTree>
    <p:extLst>
      <p:ext uri="{BB962C8B-B14F-4D97-AF65-F5344CB8AC3E}">
        <p14:creationId xmlns:p14="http://schemas.microsoft.com/office/powerpoint/2010/main" val="571360152"/>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EE501595-B0AD-4F79-B028-39BC630A6076}"/>
              </a:ext>
            </a:extLst>
          </p:cNvPr>
          <p:cNvGraphicFramePr>
            <a:graphicFrameLocks noGrp="1"/>
          </p:cNvGraphicFramePr>
          <p:nvPr>
            <p:extLst>
              <p:ext uri="{D42A27DB-BD31-4B8C-83A1-F6EECF244321}">
                <p14:modId xmlns:p14="http://schemas.microsoft.com/office/powerpoint/2010/main" val="1169742180"/>
              </p:ext>
            </p:extLst>
          </p:nvPr>
        </p:nvGraphicFramePr>
        <p:xfrm>
          <a:off x="-1" y="0"/>
          <a:ext cx="12192000" cy="6858000"/>
        </p:xfrm>
        <a:graphic>
          <a:graphicData uri="http://schemas.openxmlformats.org/drawingml/2006/table">
            <a:tbl>
              <a:tblPr firstRow="1" bandRow="1">
                <a:tableStyleId>{9D7B26C5-4107-4FEC-AEDC-1716B250A1EF}</a:tableStyleId>
              </a:tblPr>
              <a:tblGrid>
                <a:gridCol w="1896356">
                  <a:extLst>
                    <a:ext uri="{9D8B030D-6E8A-4147-A177-3AD203B41FA5}">
                      <a16:colId xmlns:a16="http://schemas.microsoft.com/office/drawing/2014/main" xmlns="" val="1275288362"/>
                    </a:ext>
                  </a:extLst>
                </a:gridCol>
                <a:gridCol w="2176881">
                  <a:extLst>
                    <a:ext uri="{9D8B030D-6E8A-4147-A177-3AD203B41FA5}">
                      <a16:colId xmlns:a16="http://schemas.microsoft.com/office/drawing/2014/main" xmlns="" val="2127460373"/>
                    </a:ext>
                  </a:extLst>
                </a:gridCol>
                <a:gridCol w="3241961">
                  <a:extLst>
                    <a:ext uri="{9D8B030D-6E8A-4147-A177-3AD203B41FA5}">
                      <a16:colId xmlns:a16="http://schemas.microsoft.com/office/drawing/2014/main" xmlns="" val="2687571634"/>
                    </a:ext>
                  </a:extLst>
                </a:gridCol>
                <a:gridCol w="2438401">
                  <a:extLst>
                    <a:ext uri="{9D8B030D-6E8A-4147-A177-3AD203B41FA5}">
                      <a16:colId xmlns:a16="http://schemas.microsoft.com/office/drawing/2014/main" xmlns="" val="470174144"/>
                    </a:ext>
                  </a:extLst>
                </a:gridCol>
                <a:gridCol w="2438401">
                  <a:extLst>
                    <a:ext uri="{9D8B030D-6E8A-4147-A177-3AD203B41FA5}">
                      <a16:colId xmlns:a16="http://schemas.microsoft.com/office/drawing/2014/main" xmlns="" val="3810148221"/>
                    </a:ext>
                  </a:extLst>
                </a:gridCol>
              </a:tblGrid>
              <a:tr h="389457">
                <a:tc>
                  <a:txBody>
                    <a:bodyPr/>
                    <a:lstStyle/>
                    <a:p>
                      <a:r>
                        <a:rPr lang="tr-TR" dirty="0"/>
                        <a:t>İlaç Adı</a:t>
                      </a:r>
                    </a:p>
                  </a:txBody>
                  <a:tcPr/>
                </a:tc>
                <a:tc>
                  <a:txBody>
                    <a:bodyPr/>
                    <a:lstStyle/>
                    <a:p>
                      <a:r>
                        <a:rPr lang="tr-TR" dirty="0" err="1"/>
                        <a:t>Endikasyonları</a:t>
                      </a:r>
                    </a:p>
                  </a:txBody>
                  <a:tcPr/>
                </a:tc>
                <a:tc>
                  <a:txBody>
                    <a:bodyPr/>
                    <a:lstStyle/>
                    <a:p>
                      <a:r>
                        <a:rPr lang="tr-TR" dirty="0" err="1"/>
                        <a:t>Kontrendikasyonları</a:t>
                      </a:r>
                    </a:p>
                  </a:txBody>
                  <a:tcPr/>
                </a:tc>
                <a:tc>
                  <a:txBody>
                    <a:bodyPr/>
                    <a:lstStyle/>
                    <a:p>
                      <a:r>
                        <a:rPr lang="tr-TR" dirty="0"/>
                        <a:t>Verilişi</a:t>
                      </a:r>
                    </a:p>
                  </a:txBody>
                  <a:tcPr/>
                </a:tc>
                <a:tc>
                  <a:txBody>
                    <a:bodyPr/>
                    <a:lstStyle/>
                    <a:p>
                      <a:r>
                        <a:rPr lang="tr-TR" dirty="0"/>
                        <a:t>Yan Etki</a:t>
                      </a:r>
                    </a:p>
                  </a:txBody>
                  <a:tcPr/>
                </a:tc>
                <a:extLst>
                  <a:ext uri="{0D108BD9-81ED-4DB2-BD59-A6C34878D82A}">
                    <a16:rowId xmlns:a16="http://schemas.microsoft.com/office/drawing/2014/main" xmlns="" val="3483433995"/>
                  </a:ext>
                </a:extLst>
              </a:tr>
              <a:tr h="6468543">
                <a:tc>
                  <a:txBody>
                    <a:bodyPr/>
                    <a:lstStyle/>
                    <a:p>
                      <a:r>
                        <a:rPr lang="tr-TR" sz="1600" dirty="0" err="1"/>
                        <a:t>Propifenazon</a:t>
                      </a:r>
                    </a:p>
                  </a:txBody>
                  <a:tcPr/>
                </a:tc>
                <a:tc>
                  <a:txBody>
                    <a:bodyPr/>
                    <a:lstStyle/>
                    <a:p>
                      <a:pPr lvl="0" algn="l">
                        <a:lnSpc>
                          <a:spcPct val="100000"/>
                        </a:lnSpc>
                        <a:spcBef>
                          <a:spcPts val="0"/>
                        </a:spcBef>
                        <a:spcAft>
                          <a:spcPts val="0"/>
                        </a:spcAft>
                        <a:buNone/>
                      </a:pPr>
                      <a:r>
                        <a:rPr lang="tr-TR" sz="1600" b="0" i="0" u="none" strike="noStrike" noProof="0" dirty="0">
                          <a:latin typeface="Calibri"/>
                        </a:rPr>
                        <a:t>Baş ağrısı, migren, diş ağrısı ve diş çekiminin ardından ortaya çıkan ağrılar, </a:t>
                      </a:r>
                      <a:r>
                        <a:rPr lang="tr-TR" sz="1600" b="0" i="0" u="none" strike="noStrike" noProof="0" dirty="0" err="1">
                          <a:latin typeface="Calibri"/>
                        </a:rPr>
                        <a:t>menstrüel</a:t>
                      </a:r>
                      <a:r>
                        <a:rPr lang="tr-TR" sz="1600" b="0" i="0" u="none" strike="noStrike" noProof="0" dirty="0">
                          <a:latin typeface="Calibri"/>
                        </a:rPr>
                        <a:t> rahatsızlıklar, ameliyat sonrası ve </a:t>
                      </a:r>
                      <a:r>
                        <a:rPr lang="tr-TR" sz="1600" b="0" i="0" u="none" strike="noStrike" noProof="0" dirty="0" err="1">
                          <a:latin typeface="Calibri"/>
                        </a:rPr>
                        <a:t>romatizmal</a:t>
                      </a:r>
                      <a:r>
                        <a:rPr lang="tr-TR" sz="1600" b="0" i="0" u="none" strike="noStrike" noProof="0" dirty="0">
                          <a:latin typeface="Calibri"/>
                        </a:rPr>
                        <a:t> ağrılarda ağrı kesici olarak; ağrının ateşle birlikte görüldüğü olgularda ateş düşürücü ve ağrı kesici olarak kullanılır.</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tc>
                  <a:txBody>
                    <a:bodyPr/>
                    <a:lstStyle/>
                    <a:p>
                      <a:pPr lvl="0">
                        <a:buNone/>
                      </a:pPr>
                      <a:r>
                        <a:rPr lang="tr-TR" sz="1600" b="0" i="0" u="none" strike="noStrike" noProof="0" dirty="0" err="1">
                          <a:latin typeface="Calibri"/>
                        </a:rPr>
                        <a:t>Pirazolan</a:t>
                      </a:r>
                      <a:r>
                        <a:rPr lang="tr-TR" sz="1600" b="0" i="0" u="none" strike="noStrike" noProof="0" dirty="0">
                          <a:latin typeface="Calibri"/>
                        </a:rPr>
                        <a:t> ve ilgili bileşiklere karşı (</a:t>
                      </a:r>
                      <a:r>
                        <a:rPr lang="tr-TR" sz="1600" b="0" i="0" u="none" strike="noStrike" noProof="0" dirty="0" err="1">
                          <a:latin typeface="Calibri"/>
                        </a:rPr>
                        <a:t>fenazon</a:t>
                      </a:r>
                      <a:r>
                        <a:rPr lang="tr-TR" sz="1600" b="0" i="0" u="none" strike="noStrike" noProof="0" dirty="0">
                          <a:latin typeface="Calibri"/>
                        </a:rPr>
                        <a:t>, </a:t>
                      </a:r>
                      <a:r>
                        <a:rPr lang="tr-TR" sz="1600" b="0" i="0" u="none" strike="noStrike" noProof="0" dirty="0" err="1">
                          <a:latin typeface="Calibri"/>
                        </a:rPr>
                        <a:t>propifenozan</a:t>
                      </a:r>
                      <a:r>
                        <a:rPr lang="tr-TR" sz="1600" b="0" i="0" u="none" strike="noStrike" noProof="0" dirty="0">
                          <a:latin typeface="Calibri"/>
                        </a:rPr>
                        <a:t>, </a:t>
                      </a:r>
                      <a:r>
                        <a:rPr lang="tr-TR" sz="1600" b="0" i="0" u="none" strike="noStrike" noProof="0" dirty="0" err="1">
                          <a:latin typeface="Calibri"/>
                        </a:rPr>
                        <a:t>aminofenazon</a:t>
                      </a:r>
                      <a:r>
                        <a:rPr lang="tr-TR" sz="1600" b="0" i="0" u="none" strike="noStrike" noProof="0" dirty="0">
                          <a:latin typeface="Calibri"/>
                        </a:rPr>
                        <a:t>, </a:t>
                      </a:r>
                      <a:r>
                        <a:rPr lang="tr-TR" sz="1600" b="0" i="0" u="none" strike="noStrike" noProof="0" dirty="0" err="1">
                          <a:latin typeface="Calibri"/>
                        </a:rPr>
                        <a:t>metamizol</a:t>
                      </a:r>
                      <a:r>
                        <a:rPr lang="tr-TR" sz="1600" b="0" i="0" u="none" strike="noStrike" noProof="0" dirty="0">
                          <a:latin typeface="Calibri"/>
                        </a:rPr>
                        <a:t> içeren ilaçlara karşı aşırı duyarlılık), </a:t>
                      </a:r>
                      <a:r>
                        <a:rPr lang="tr-TR" sz="1600" b="0" i="0" u="none" strike="noStrike" noProof="0" dirty="0" err="1">
                          <a:latin typeface="Calibri"/>
                        </a:rPr>
                        <a:t>fenilbutazon</a:t>
                      </a:r>
                      <a:r>
                        <a:rPr lang="tr-TR" sz="1600" b="0" i="0" u="none" strike="noStrike" noProof="0" dirty="0">
                          <a:latin typeface="Calibri"/>
                        </a:rPr>
                        <a:t> içeren bileşiklere karşı , </a:t>
                      </a:r>
                      <a:r>
                        <a:rPr lang="tr-TR" sz="1600" b="0" i="0" u="none" strike="noStrike" noProof="0" dirty="0" err="1">
                          <a:latin typeface="Calibri"/>
                        </a:rPr>
                        <a:t>parasetamol</a:t>
                      </a:r>
                      <a:r>
                        <a:rPr lang="tr-TR" sz="1600" b="0" i="0" u="none" strike="noStrike" noProof="0" dirty="0">
                          <a:latin typeface="Calibri"/>
                        </a:rPr>
                        <a:t>, </a:t>
                      </a:r>
                      <a:r>
                        <a:rPr lang="tr-TR" sz="1600" b="0" i="0" u="none" strike="noStrike" noProof="0" dirty="0" err="1">
                          <a:latin typeface="Calibri"/>
                        </a:rPr>
                        <a:t>asetilsalisilik</a:t>
                      </a:r>
                      <a:r>
                        <a:rPr lang="tr-TR" sz="1600" b="0" i="0" u="none" strike="noStrike" noProof="0" dirty="0">
                          <a:latin typeface="Calibri"/>
                        </a:rPr>
                        <a:t> aside karşı bilinen aşırı duyarlılık veya kafeine karşı bilinen alerji, kalıtsal glikoz-6-fosfat </a:t>
                      </a:r>
                      <a:r>
                        <a:rPr lang="tr-TR" sz="1600" b="0" i="0" u="none" strike="noStrike" noProof="0" dirty="0" err="1">
                          <a:latin typeface="Calibri"/>
                        </a:rPr>
                        <a:t>dehidrogenaz</a:t>
                      </a:r>
                      <a:r>
                        <a:rPr lang="tr-TR" sz="1600" b="0" i="0" u="none" strike="noStrike" noProof="0" dirty="0">
                          <a:latin typeface="Calibri"/>
                        </a:rPr>
                        <a:t> eksikliği (</a:t>
                      </a:r>
                      <a:r>
                        <a:rPr lang="tr-TR" sz="1600" b="0" i="0" u="none" strike="noStrike" noProof="0" dirty="0" err="1">
                          <a:latin typeface="Calibri"/>
                        </a:rPr>
                        <a:t>hemolitik</a:t>
                      </a:r>
                      <a:r>
                        <a:rPr lang="tr-TR" sz="1600" b="0" i="0" u="none" strike="noStrike" noProof="0" dirty="0">
                          <a:latin typeface="Calibri"/>
                        </a:rPr>
                        <a:t> anemiyle ortaya çıkan), akut </a:t>
                      </a:r>
                      <a:r>
                        <a:rPr lang="tr-TR" sz="1600" b="0" i="0" u="none" strike="noStrike" noProof="0" dirty="0" err="1">
                          <a:latin typeface="Calibri"/>
                        </a:rPr>
                        <a:t>hepatik</a:t>
                      </a:r>
                      <a:r>
                        <a:rPr lang="tr-TR" sz="1600" b="0" i="0" u="none" strike="noStrike" noProof="0" dirty="0">
                          <a:latin typeface="Calibri"/>
                        </a:rPr>
                        <a:t> </a:t>
                      </a:r>
                      <a:r>
                        <a:rPr lang="tr-TR" sz="1600" b="0" i="0" u="none" strike="noStrike" noProof="0" dirty="0" err="1">
                          <a:latin typeface="Calibri"/>
                        </a:rPr>
                        <a:t>porfiria</a:t>
                      </a:r>
                      <a:r>
                        <a:rPr lang="tr-TR" sz="1600" b="0" i="0" u="none" strike="noStrike" noProof="0" dirty="0">
                          <a:latin typeface="Calibri"/>
                        </a:rPr>
                        <a:t> durumlarında </a:t>
                      </a:r>
                      <a:r>
                        <a:rPr lang="tr-TR" sz="1600" b="0" i="0" u="none" strike="noStrike" noProof="0" dirty="0" err="1">
                          <a:latin typeface="Calibri"/>
                        </a:rPr>
                        <a:t>kontrendikedir</a:t>
                      </a:r>
                      <a:r>
                        <a:rPr lang="tr-TR" sz="1600" b="0" i="0" u="none" strike="noStrike" noProof="0" dirty="0">
                          <a:latin typeface="Calibri"/>
                        </a:rPr>
                        <a:t>. Karaciğer fonksiyon bozuklukları, böbrek fonksiyon bozuklukları, </a:t>
                      </a:r>
                      <a:r>
                        <a:rPr lang="tr-TR" sz="1600" b="0" i="0" u="none" strike="noStrike" noProof="0" dirty="0" err="1">
                          <a:latin typeface="Calibri"/>
                        </a:rPr>
                        <a:t>Gilbert</a:t>
                      </a:r>
                      <a:r>
                        <a:rPr lang="tr-TR" sz="1600" b="0" i="0" u="none" strike="noStrike" noProof="0" dirty="0">
                          <a:latin typeface="Calibri"/>
                        </a:rPr>
                        <a:t> sendromu, </a:t>
                      </a:r>
                      <a:r>
                        <a:rPr lang="tr-TR" sz="1600" b="0" i="0" u="none" strike="noStrike" noProof="0" dirty="0" err="1">
                          <a:latin typeface="Calibri"/>
                        </a:rPr>
                        <a:t>hematopoietik</a:t>
                      </a:r>
                      <a:r>
                        <a:rPr lang="tr-TR" sz="1600" b="0" i="0" u="none" strike="noStrike" noProof="0" dirty="0">
                          <a:latin typeface="Calibri"/>
                        </a:rPr>
                        <a:t> </a:t>
                      </a:r>
                      <a:r>
                        <a:rPr lang="tr-TR" sz="1600" b="0" i="0" u="none" strike="noStrike" noProof="0" dirty="0" err="1">
                          <a:latin typeface="Calibri"/>
                        </a:rPr>
                        <a:t>disfonksiyon</a:t>
                      </a:r>
                      <a:r>
                        <a:rPr lang="tr-TR" sz="1600" b="0" i="0" u="none" strike="noStrike" noProof="0" dirty="0">
                          <a:latin typeface="Calibri"/>
                        </a:rPr>
                        <a:t> durumlarında doz azaltılmalı ve/veya dozlar arasındaki süre uzatılmalıdır. Bebeklere ve 12 yaşından küçüklere verilmemelidir.</a:t>
                      </a:r>
                      <a:endParaRPr lang="tr-TR" sz="1600" dirty="0"/>
                    </a:p>
                  </a:txBody>
                  <a:tcPr/>
                </a:tc>
                <a:tc>
                  <a:txBody>
                    <a:bodyPr/>
                    <a:lstStyle/>
                    <a:p>
                      <a:pPr lvl="0">
                        <a:buNone/>
                      </a:pPr>
                      <a:r>
                        <a:rPr lang="tr-TR" sz="1600" b="0" i="0" u="none" strike="noStrike" noProof="0" dirty="0">
                          <a:latin typeface="Calibri"/>
                        </a:rPr>
                        <a:t>Günlük doz tok karına alınan erişkinlerde 2-3x1-2 tablet ve çocuklarda 2-3x1/2-1 tablettir.</a:t>
                      </a:r>
                      <a:endParaRPr lang="tr-TR" sz="1600" dirty="0"/>
                    </a:p>
                  </a:txBody>
                  <a:tcPr/>
                </a:tc>
                <a:tc>
                  <a:txBody>
                    <a:bodyPr/>
                    <a:lstStyle/>
                    <a:p>
                      <a:pPr lvl="0" algn="l">
                        <a:lnSpc>
                          <a:spcPct val="100000"/>
                        </a:lnSpc>
                        <a:spcBef>
                          <a:spcPts val="0"/>
                        </a:spcBef>
                        <a:spcAft>
                          <a:spcPts val="0"/>
                        </a:spcAft>
                        <a:buNone/>
                      </a:pPr>
                      <a:r>
                        <a:rPr lang="tr-TR" sz="1600" b="0" i="0" u="none" strike="noStrike" noProof="0" dirty="0">
                          <a:latin typeface="Calibri"/>
                        </a:rPr>
                        <a:t>Nadiren </a:t>
                      </a:r>
                      <a:r>
                        <a:rPr lang="tr-TR" sz="1600" b="0" i="0" u="none" strike="noStrike" noProof="0" dirty="0" err="1">
                          <a:latin typeface="Calibri"/>
                        </a:rPr>
                        <a:t>allerjik</a:t>
                      </a:r>
                      <a:r>
                        <a:rPr lang="tr-TR" sz="1600" b="0" i="0" u="none" strike="noStrike" noProof="0" dirty="0">
                          <a:latin typeface="Calibri"/>
                        </a:rPr>
                        <a:t> reaksiyonlar (deri döküntüleri, ürtiker) gözlenmiştir. Az sayıda olguda </a:t>
                      </a:r>
                      <a:r>
                        <a:rPr lang="tr-TR" sz="1600" b="0" i="0" u="none" strike="noStrike" noProof="0" dirty="0" err="1">
                          <a:latin typeface="Calibri"/>
                        </a:rPr>
                        <a:t>pruritis</a:t>
                      </a:r>
                      <a:r>
                        <a:rPr lang="tr-TR" sz="1600" b="0" i="0" u="none" strike="noStrike" noProof="0" dirty="0">
                          <a:latin typeface="Calibri"/>
                        </a:rPr>
                        <a:t>, </a:t>
                      </a:r>
                      <a:r>
                        <a:rPr lang="tr-TR" sz="1600" b="0" i="0" u="none" strike="noStrike" noProof="0" dirty="0" err="1">
                          <a:latin typeface="Calibri"/>
                        </a:rPr>
                        <a:t>eritem</a:t>
                      </a:r>
                      <a:r>
                        <a:rPr lang="tr-TR" sz="1600" b="0" i="0" u="none" strike="noStrike" noProof="0" dirty="0">
                          <a:latin typeface="Calibri"/>
                        </a:rPr>
                        <a:t>, ürtiker, </a:t>
                      </a:r>
                      <a:r>
                        <a:rPr lang="tr-TR" sz="1600" b="0" i="0" u="none" strike="noStrike" noProof="0" dirty="0" err="1">
                          <a:latin typeface="Calibri"/>
                        </a:rPr>
                        <a:t>dispne</a:t>
                      </a:r>
                      <a:r>
                        <a:rPr lang="tr-TR" sz="1600" b="0" i="0" u="none" strike="noStrike" noProof="0" dirty="0">
                          <a:latin typeface="Calibri"/>
                        </a:rPr>
                        <a:t> veya astım gibi belirtilerle ortaya çıkan aşırı duyarlılık reaksiyonlarıyla karşılaşılmıştır. Nadir olarak </a:t>
                      </a:r>
                      <a:r>
                        <a:rPr lang="tr-TR" sz="1600" b="0" i="0" u="none" strike="noStrike" noProof="0" dirty="0" err="1">
                          <a:latin typeface="Calibri"/>
                        </a:rPr>
                        <a:t>anafilaktoid</a:t>
                      </a:r>
                      <a:r>
                        <a:rPr lang="tr-TR" sz="1600" b="0" i="0" u="none" strike="noStrike" noProof="0" dirty="0">
                          <a:latin typeface="Calibri"/>
                        </a:rPr>
                        <a:t> reaksiyon ve </a:t>
                      </a:r>
                      <a:r>
                        <a:rPr lang="tr-TR" sz="1600" b="0" i="0" u="none" strike="noStrike" noProof="0" dirty="0" err="1">
                          <a:latin typeface="Calibri"/>
                        </a:rPr>
                        <a:t>anafilaktik</a:t>
                      </a:r>
                      <a:r>
                        <a:rPr lang="tr-TR" sz="1600" b="0" i="0" u="none" strike="noStrike" noProof="0" dirty="0">
                          <a:latin typeface="Calibri"/>
                        </a:rPr>
                        <a:t> şok olguları bildirilmiştir. </a:t>
                      </a:r>
                      <a:r>
                        <a:rPr lang="tr-TR" sz="1600" b="0" i="0" u="none" strike="noStrike" noProof="0" dirty="0" err="1">
                          <a:latin typeface="Calibri"/>
                        </a:rPr>
                        <a:t>Parasetamol</a:t>
                      </a:r>
                      <a:r>
                        <a:rPr lang="tr-TR" sz="1600" b="0" i="0" u="none" strike="noStrike" noProof="0" dirty="0">
                          <a:latin typeface="Calibri"/>
                        </a:rPr>
                        <a:t> ve </a:t>
                      </a:r>
                      <a:r>
                        <a:rPr lang="tr-TR" sz="1600" b="0" i="0" u="none" strike="noStrike" noProof="0" dirty="0" err="1">
                          <a:latin typeface="Calibri"/>
                        </a:rPr>
                        <a:t>propifenazon</a:t>
                      </a:r>
                      <a:r>
                        <a:rPr lang="tr-TR" sz="1600" b="0" i="0" u="none" strike="noStrike" noProof="0" dirty="0">
                          <a:latin typeface="Calibri"/>
                        </a:rPr>
                        <a:t> kullanımıyla ilişkili olarak bazı </a:t>
                      </a:r>
                      <a:r>
                        <a:rPr lang="tr-TR" sz="1600" b="0" i="0" u="none" strike="noStrike" noProof="0" dirty="0" err="1">
                          <a:latin typeface="Calibri"/>
                        </a:rPr>
                        <a:t>trombositopeni</a:t>
                      </a:r>
                      <a:r>
                        <a:rPr lang="tr-TR" sz="1600" b="0" i="0" u="none" strike="noStrike" noProof="0" dirty="0">
                          <a:latin typeface="Calibri"/>
                        </a:rPr>
                        <a:t>, </a:t>
                      </a:r>
                      <a:r>
                        <a:rPr lang="tr-TR" sz="1600" b="0" i="0" u="none" strike="noStrike" noProof="0" dirty="0" err="1">
                          <a:latin typeface="Calibri"/>
                        </a:rPr>
                        <a:t>lökopeni</a:t>
                      </a:r>
                      <a:r>
                        <a:rPr lang="tr-TR" sz="1600" b="0" i="0" u="none" strike="noStrike" noProof="0" dirty="0">
                          <a:latin typeface="Calibri"/>
                        </a:rPr>
                        <a:t>, </a:t>
                      </a:r>
                      <a:r>
                        <a:rPr lang="tr-TR" sz="1600" b="0" i="0" u="none" strike="noStrike" noProof="0" dirty="0" err="1">
                          <a:latin typeface="Calibri"/>
                        </a:rPr>
                        <a:t>pansitopeni</a:t>
                      </a:r>
                      <a:r>
                        <a:rPr lang="tr-TR" sz="1600" b="0" i="0" u="none" strike="noStrike" noProof="0" dirty="0">
                          <a:latin typeface="Calibri"/>
                        </a:rPr>
                        <a:t> olguları bildirilmiştir.</a:t>
                      </a:r>
                      <a:endParaRPr lang="tr-TR" sz="1600" dirty="0"/>
                    </a:p>
                    <a:p>
                      <a:pPr lvl="0" algn="l">
                        <a:lnSpc>
                          <a:spcPct val="100000"/>
                        </a:lnSpc>
                        <a:spcBef>
                          <a:spcPts val="0"/>
                        </a:spcBef>
                        <a:spcAft>
                          <a:spcPts val="0"/>
                        </a:spcAft>
                        <a:buNone/>
                      </a:pPr>
                      <a:endParaRPr lang="tr-TR" sz="1600" dirty="0"/>
                    </a:p>
                    <a:p>
                      <a:pPr lvl="0">
                        <a:buNone/>
                      </a:pPr>
                      <a:endParaRPr lang="tr-TR" sz="1600" dirty="0"/>
                    </a:p>
                  </a:txBody>
                  <a:tcPr/>
                </a:tc>
                <a:extLst>
                  <a:ext uri="{0D108BD9-81ED-4DB2-BD59-A6C34878D82A}">
                    <a16:rowId xmlns:a16="http://schemas.microsoft.com/office/drawing/2014/main" xmlns="" val="3514741939"/>
                  </a:ext>
                </a:extLst>
              </a:tr>
            </a:tbl>
          </a:graphicData>
        </a:graphic>
      </p:graphicFrame>
    </p:spTree>
    <p:extLst>
      <p:ext uri="{BB962C8B-B14F-4D97-AF65-F5344CB8AC3E}">
        <p14:creationId xmlns:p14="http://schemas.microsoft.com/office/powerpoint/2010/main" val="3373516950"/>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3E268B43-B1AB-478F-ABA4-1B094CC20FA0}"/>
              </a:ext>
            </a:extLst>
          </p:cNvPr>
          <p:cNvGraphicFramePr>
            <a:graphicFrameLocks noGrp="1"/>
          </p:cNvGraphicFramePr>
          <p:nvPr>
            <p:extLst>
              <p:ext uri="{D42A27DB-BD31-4B8C-83A1-F6EECF244321}">
                <p14:modId xmlns:p14="http://schemas.microsoft.com/office/powerpoint/2010/main" val="3285347344"/>
              </p:ext>
            </p:extLst>
          </p:nvPr>
        </p:nvGraphicFramePr>
        <p:xfrm>
          <a:off x="0" y="0"/>
          <a:ext cx="12191999" cy="6858000"/>
        </p:xfrm>
        <a:graphic>
          <a:graphicData uri="http://schemas.openxmlformats.org/drawingml/2006/table">
            <a:tbl>
              <a:tblPr firstRow="1" bandRow="1">
                <a:tableStyleId>{9D7B26C5-4107-4FEC-AEDC-1716B250A1EF}</a:tableStyleId>
              </a:tblPr>
              <a:tblGrid>
                <a:gridCol w="1939636">
                  <a:extLst>
                    <a:ext uri="{9D8B030D-6E8A-4147-A177-3AD203B41FA5}">
                      <a16:colId xmlns:a16="http://schemas.microsoft.com/office/drawing/2014/main" xmlns="" val="322830642"/>
                    </a:ext>
                  </a:extLst>
                </a:gridCol>
                <a:gridCol w="3270553">
                  <a:extLst>
                    <a:ext uri="{9D8B030D-6E8A-4147-A177-3AD203B41FA5}">
                      <a16:colId xmlns:a16="http://schemas.microsoft.com/office/drawing/2014/main" xmlns="" val="2396978861"/>
                    </a:ext>
                  </a:extLst>
                </a:gridCol>
                <a:gridCol w="2438400">
                  <a:extLst>
                    <a:ext uri="{9D8B030D-6E8A-4147-A177-3AD203B41FA5}">
                      <a16:colId xmlns:a16="http://schemas.microsoft.com/office/drawing/2014/main" xmlns="" val="1969806176"/>
                    </a:ext>
                  </a:extLst>
                </a:gridCol>
                <a:gridCol w="1780967">
                  <a:extLst>
                    <a:ext uri="{9D8B030D-6E8A-4147-A177-3AD203B41FA5}">
                      <a16:colId xmlns:a16="http://schemas.microsoft.com/office/drawing/2014/main" xmlns="" val="3962045800"/>
                    </a:ext>
                  </a:extLst>
                </a:gridCol>
                <a:gridCol w="2762443">
                  <a:extLst>
                    <a:ext uri="{9D8B030D-6E8A-4147-A177-3AD203B41FA5}">
                      <a16:colId xmlns:a16="http://schemas.microsoft.com/office/drawing/2014/main" xmlns="" val="1336546273"/>
                    </a:ext>
                  </a:extLst>
                </a:gridCol>
              </a:tblGrid>
              <a:tr h="397509">
                <a:tc>
                  <a:txBody>
                    <a:bodyPr/>
                    <a:lstStyle/>
                    <a:p>
                      <a:pPr lvl="0">
                        <a:buNone/>
                      </a:pPr>
                      <a:r>
                        <a:rPr lang="tr-TR" dirty="0"/>
                        <a:t>İlaç Adı</a:t>
                      </a:r>
                    </a:p>
                  </a:txBody>
                  <a:tcPr/>
                </a:tc>
                <a:tc>
                  <a:txBody>
                    <a:bodyPr/>
                    <a:lstStyle/>
                    <a:p>
                      <a:pPr lvl="0">
                        <a:buNone/>
                      </a:pPr>
                      <a:r>
                        <a:rPr lang="tr-TR" dirty="0" err="1"/>
                        <a:t>Endikasyonları</a:t>
                      </a:r>
                    </a:p>
                  </a:txBody>
                  <a:tcPr/>
                </a:tc>
                <a:tc>
                  <a:txBody>
                    <a:bodyPr/>
                    <a:lstStyle/>
                    <a:p>
                      <a:r>
                        <a:rPr lang="tr-TR" dirty="0" err="1"/>
                        <a:t>Kontrendikasyonları</a:t>
                      </a:r>
                    </a:p>
                  </a:txBody>
                  <a:tcPr/>
                </a:tc>
                <a:tc>
                  <a:txBody>
                    <a:bodyPr/>
                    <a:lstStyle/>
                    <a:p>
                      <a:r>
                        <a:rPr lang="tr-TR" dirty="0" err="1"/>
                        <a:t>Veriliişi</a:t>
                      </a:r>
                    </a:p>
                  </a:txBody>
                  <a:tcPr/>
                </a:tc>
                <a:tc>
                  <a:txBody>
                    <a:bodyPr/>
                    <a:lstStyle/>
                    <a:p>
                      <a:r>
                        <a:rPr lang="tr-TR" dirty="0"/>
                        <a:t>Yan Etki</a:t>
                      </a:r>
                    </a:p>
                  </a:txBody>
                  <a:tcPr/>
                </a:tc>
                <a:extLst>
                  <a:ext uri="{0D108BD9-81ED-4DB2-BD59-A6C34878D82A}">
                    <a16:rowId xmlns:a16="http://schemas.microsoft.com/office/drawing/2014/main" xmlns="" val="3520683982"/>
                  </a:ext>
                </a:extLst>
              </a:tr>
              <a:tr h="6460491">
                <a:tc>
                  <a:txBody>
                    <a:bodyPr/>
                    <a:lstStyle/>
                    <a:p>
                      <a:r>
                        <a:rPr lang="tr-TR" sz="1600" dirty="0" err="1"/>
                        <a:t>İbuprofen</a:t>
                      </a:r>
                    </a:p>
                  </a:txBody>
                  <a:tcPr/>
                </a:tc>
                <a:tc>
                  <a:txBody>
                    <a:bodyPr/>
                    <a:lstStyle/>
                    <a:p>
                      <a:pPr lvl="0">
                        <a:buNone/>
                      </a:pPr>
                      <a:r>
                        <a:rPr lang="tr-TR" sz="1600" b="0" i="0" u="none" strike="noStrike" noProof="0" dirty="0" err="1">
                          <a:latin typeface="Calibri"/>
                        </a:rPr>
                        <a:t>İbuprofen</a:t>
                      </a:r>
                      <a:r>
                        <a:rPr lang="tr-TR" sz="1600" b="0" i="0" u="none" strike="noStrike" noProof="0" dirty="0">
                          <a:latin typeface="Calibri"/>
                        </a:rPr>
                        <a:t>, </a:t>
                      </a:r>
                      <a:r>
                        <a:rPr lang="tr-TR" sz="1600" b="0" i="0" u="none" strike="noStrike" noProof="0" dirty="0" err="1">
                          <a:latin typeface="Calibri"/>
                        </a:rPr>
                        <a:t>romatoid</a:t>
                      </a:r>
                      <a:r>
                        <a:rPr lang="tr-TR" sz="1600" b="0" i="0" u="none" strike="noStrike" noProof="0" dirty="0">
                          <a:latin typeface="Calibri"/>
                        </a:rPr>
                        <a:t> </a:t>
                      </a:r>
                      <a:r>
                        <a:rPr lang="tr-TR" sz="1600" b="0" i="0" u="none" strike="noStrike" noProof="0" dirty="0" err="1">
                          <a:latin typeface="Calibri"/>
                        </a:rPr>
                        <a:t>artrit</a:t>
                      </a:r>
                      <a:r>
                        <a:rPr lang="tr-TR" sz="1600" b="0" i="0" u="none" strike="noStrike" noProof="0" dirty="0">
                          <a:latin typeface="Calibri"/>
                        </a:rPr>
                        <a:t>, </a:t>
                      </a:r>
                      <a:r>
                        <a:rPr lang="tr-TR" sz="1600" b="0" i="0" u="none" strike="noStrike" noProof="0" dirty="0" err="1">
                          <a:latin typeface="Calibri"/>
                        </a:rPr>
                        <a:t>osteoartrit</a:t>
                      </a:r>
                      <a:r>
                        <a:rPr lang="tr-TR" sz="1600" b="0" i="0" u="none" strike="noStrike" noProof="0" dirty="0">
                          <a:latin typeface="Calibri"/>
                        </a:rPr>
                        <a:t>, ve diğer </a:t>
                      </a:r>
                      <a:r>
                        <a:rPr lang="tr-TR" sz="1600" b="0" i="0" u="none" strike="noStrike" noProof="0" dirty="0" err="1">
                          <a:latin typeface="Calibri"/>
                        </a:rPr>
                        <a:t>non-romatoid</a:t>
                      </a:r>
                      <a:r>
                        <a:rPr lang="tr-TR" sz="1600" b="0" i="0" u="none" strike="noStrike" noProof="0" dirty="0">
                          <a:latin typeface="Calibri"/>
                        </a:rPr>
                        <a:t> (</a:t>
                      </a:r>
                      <a:r>
                        <a:rPr lang="tr-TR" sz="1600" b="0" i="0" u="none" strike="noStrike" noProof="0" dirty="0" err="1">
                          <a:latin typeface="Calibri"/>
                        </a:rPr>
                        <a:t>seronegatif</a:t>
                      </a:r>
                      <a:r>
                        <a:rPr lang="tr-TR" sz="1600" b="0" i="0" u="none" strike="noStrike" noProof="0" dirty="0">
                          <a:latin typeface="Calibri"/>
                        </a:rPr>
                        <a:t>) </a:t>
                      </a:r>
                      <a:r>
                        <a:rPr lang="tr-TR" sz="1600" b="0" i="0" u="none" strike="noStrike" noProof="0" dirty="0" err="1">
                          <a:latin typeface="Calibri"/>
                        </a:rPr>
                        <a:t>artropatilerin</a:t>
                      </a:r>
                      <a:r>
                        <a:rPr lang="tr-TR" sz="1600" b="0" i="0" u="none" strike="noStrike" noProof="0" dirty="0">
                          <a:latin typeface="Calibri"/>
                        </a:rPr>
                        <a:t> tedavisinde </a:t>
                      </a:r>
                      <a:r>
                        <a:rPr lang="tr-TR" sz="1600" b="0" i="0" u="none" strike="noStrike" noProof="0" dirty="0" err="1">
                          <a:latin typeface="Calibri"/>
                        </a:rPr>
                        <a:t>endikedir</a:t>
                      </a:r>
                      <a:r>
                        <a:rPr lang="tr-TR" sz="1600" b="0" i="0" u="none" strike="noStrike" noProof="0" dirty="0">
                          <a:latin typeface="Calibri"/>
                        </a:rPr>
                        <a:t>. STILL'S hastalığında (</a:t>
                      </a:r>
                      <a:r>
                        <a:rPr lang="tr-TR" sz="1600" b="0" i="0" u="none" strike="noStrike" noProof="0" dirty="0" err="1">
                          <a:latin typeface="Calibri"/>
                        </a:rPr>
                        <a:t>jüvenil</a:t>
                      </a:r>
                      <a:r>
                        <a:rPr lang="tr-TR" sz="1600" b="0" i="0" u="none" strike="noStrike" noProof="0" dirty="0">
                          <a:latin typeface="Calibri"/>
                        </a:rPr>
                        <a:t> </a:t>
                      </a:r>
                      <a:r>
                        <a:rPr lang="tr-TR" sz="1600" b="0" i="0" u="none" strike="noStrike" noProof="0" dirty="0" err="1">
                          <a:latin typeface="Calibri"/>
                        </a:rPr>
                        <a:t>romatoid</a:t>
                      </a:r>
                      <a:r>
                        <a:rPr lang="tr-TR" sz="1600" b="0" i="0" u="none" strike="noStrike" noProof="0" dirty="0">
                          <a:latin typeface="Calibri"/>
                        </a:rPr>
                        <a:t> </a:t>
                      </a:r>
                      <a:r>
                        <a:rPr lang="tr-TR" sz="1600" b="0" i="0" u="none" strike="noStrike" noProof="0" dirty="0" err="1">
                          <a:latin typeface="Calibri"/>
                        </a:rPr>
                        <a:t>artrit</a:t>
                      </a:r>
                      <a:r>
                        <a:rPr lang="tr-TR" sz="1600" b="0" i="0" u="none" strike="noStrike" noProof="0" dirty="0">
                          <a:latin typeface="Calibri"/>
                        </a:rPr>
                        <a:t>), eklem dışı romatizmalarda, </a:t>
                      </a:r>
                      <a:r>
                        <a:rPr lang="tr-TR" sz="1600" b="0" i="0" u="none" strike="noStrike" noProof="0" dirty="0" err="1">
                          <a:latin typeface="Calibri"/>
                        </a:rPr>
                        <a:t>kapsülit</a:t>
                      </a:r>
                      <a:r>
                        <a:rPr lang="tr-TR" sz="1600" b="0" i="0" u="none" strike="noStrike" noProof="0" dirty="0">
                          <a:latin typeface="Calibri"/>
                        </a:rPr>
                        <a:t>, </a:t>
                      </a:r>
                      <a:r>
                        <a:rPr lang="tr-TR" sz="1600" b="0" i="0" u="none" strike="noStrike" noProof="0" dirty="0" err="1">
                          <a:latin typeface="Calibri"/>
                        </a:rPr>
                        <a:t>tendinit</a:t>
                      </a:r>
                      <a:r>
                        <a:rPr lang="tr-TR" sz="1600" b="0" i="0" u="none" strike="noStrike" noProof="0" dirty="0">
                          <a:latin typeface="Calibri"/>
                        </a:rPr>
                        <a:t>, </a:t>
                      </a:r>
                      <a:r>
                        <a:rPr lang="tr-TR" sz="1600" b="0" i="0" u="none" strike="noStrike" noProof="0" dirty="0" err="1">
                          <a:latin typeface="Calibri"/>
                        </a:rPr>
                        <a:t>tenosinovit</a:t>
                      </a:r>
                      <a:r>
                        <a:rPr lang="tr-TR" sz="1600" b="0" i="0" u="none" strike="noStrike" noProof="0" dirty="0">
                          <a:latin typeface="Calibri"/>
                        </a:rPr>
                        <a:t> ve alt-sırt ağrısı gibi </a:t>
                      </a:r>
                      <a:r>
                        <a:rPr lang="tr-TR" sz="1600" b="0" i="0" u="none" strike="noStrike" noProof="0" dirty="0" err="1">
                          <a:latin typeface="Calibri"/>
                        </a:rPr>
                        <a:t>periartiküler</a:t>
                      </a:r>
                      <a:r>
                        <a:rPr lang="tr-TR" sz="1600" b="0" i="0" u="none" strike="noStrike" noProof="0" dirty="0">
                          <a:latin typeface="Calibri"/>
                        </a:rPr>
                        <a:t> şikayetlerde, </a:t>
                      </a:r>
                      <a:r>
                        <a:rPr lang="tr-TR" sz="1600" b="0" i="0" u="none" strike="noStrike" noProof="0" dirty="0" err="1">
                          <a:latin typeface="Calibri"/>
                        </a:rPr>
                        <a:t>fibrozit</a:t>
                      </a:r>
                      <a:r>
                        <a:rPr lang="tr-TR" sz="1600" b="0" i="0" u="none" strike="noStrike" noProof="0" dirty="0">
                          <a:latin typeface="Calibri"/>
                        </a:rPr>
                        <a:t>, kronik sırt ağrıları, akut </a:t>
                      </a:r>
                      <a:r>
                        <a:rPr lang="tr-TR" sz="1600" b="0" i="0" u="none" strike="noStrike" noProof="0" dirty="0" err="1">
                          <a:latin typeface="Calibri"/>
                        </a:rPr>
                        <a:t>dısk</a:t>
                      </a:r>
                      <a:r>
                        <a:rPr lang="tr-TR" sz="1600" b="0" i="0" u="none" strike="noStrike" noProof="0" dirty="0">
                          <a:latin typeface="Calibri"/>
                        </a:rPr>
                        <a:t> </a:t>
                      </a:r>
                      <a:r>
                        <a:rPr lang="tr-TR" sz="1600" b="0" i="0" u="none" strike="noStrike" noProof="0" dirty="0" err="1">
                          <a:latin typeface="Calibri"/>
                        </a:rPr>
                        <a:t>prolapsüsü</a:t>
                      </a:r>
                      <a:r>
                        <a:rPr lang="tr-TR" sz="1600" b="0" i="0" u="none" strike="noStrike" noProof="0" dirty="0">
                          <a:latin typeface="Calibri"/>
                        </a:rPr>
                        <a:t> gibi bel ağrılarında </a:t>
                      </a:r>
                      <a:r>
                        <a:rPr lang="tr-TR" sz="1600" b="0" i="0" u="none" strike="noStrike" noProof="0" dirty="0" err="1">
                          <a:latin typeface="Calibri"/>
                        </a:rPr>
                        <a:t>ibuprofen</a:t>
                      </a:r>
                      <a:r>
                        <a:rPr lang="tr-TR" sz="1600" b="0" i="0" u="none" strike="noStrike" noProof="0" dirty="0">
                          <a:latin typeface="Calibri"/>
                        </a:rPr>
                        <a:t> tedavisi ile çok iyi sonuçlar alınmaktadır. </a:t>
                      </a:r>
                      <a:r>
                        <a:rPr lang="tr-TR" sz="1600" b="0" i="0" u="none" strike="noStrike" noProof="0" dirty="0" err="1">
                          <a:latin typeface="Calibri"/>
                        </a:rPr>
                        <a:t>İbuprofen</a:t>
                      </a:r>
                      <a:r>
                        <a:rPr lang="tr-TR" sz="1600" b="0" i="0" u="none" strike="noStrike" noProof="0" dirty="0">
                          <a:latin typeface="Calibri"/>
                        </a:rPr>
                        <a:t> güçlü analjezik ve </a:t>
                      </a:r>
                      <a:r>
                        <a:rPr lang="tr-TR" sz="1600" b="0" i="0" u="none" strike="noStrike" noProof="0" dirty="0" err="1">
                          <a:latin typeface="Calibri"/>
                        </a:rPr>
                        <a:t>antipiretik</a:t>
                      </a:r>
                      <a:r>
                        <a:rPr lang="tr-TR" sz="1600" b="0" i="0" u="none" strike="noStrike" noProof="0" dirty="0">
                          <a:latin typeface="Calibri"/>
                        </a:rPr>
                        <a:t> etkisi ile genel ve özellikle </a:t>
                      </a:r>
                      <a:r>
                        <a:rPr lang="tr-TR" sz="1600" b="0" i="0" u="none" strike="noStrike" noProof="0" dirty="0" err="1">
                          <a:latin typeface="Calibri"/>
                        </a:rPr>
                        <a:t>enflamasyon</a:t>
                      </a:r>
                      <a:r>
                        <a:rPr lang="tr-TR" sz="1600" b="0" i="0" u="none" strike="noStrike" noProof="0" dirty="0">
                          <a:latin typeface="Calibri"/>
                        </a:rPr>
                        <a:t> ile birlikte ağrı ve ateşlerde </a:t>
                      </a:r>
                      <a:r>
                        <a:rPr lang="tr-TR" sz="1600" b="0" i="0" u="none" strike="noStrike" noProof="0" dirty="0" err="1">
                          <a:latin typeface="Calibri"/>
                        </a:rPr>
                        <a:t>endikedir</a:t>
                      </a:r>
                      <a:r>
                        <a:rPr lang="tr-TR" sz="1600" b="0" i="0" u="none" strike="noStrike" noProof="0" dirty="0">
                          <a:latin typeface="Calibri"/>
                        </a:rPr>
                        <a:t>. Ayrıca sportif faaliyet sonucu meydana gelen yumuşak doku zedelenmelerinde, genel anestezide </a:t>
                      </a:r>
                      <a:r>
                        <a:rPr lang="tr-TR" sz="1600" b="0" i="0" u="none" strike="noStrike" noProof="0" dirty="0" err="1">
                          <a:latin typeface="Calibri"/>
                        </a:rPr>
                        <a:t>postherniorafi</a:t>
                      </a:r>
                      <a:r>
                        <a:rPr lang="tr-TR" sz="1600" b="0" i="0" u="none" strike="noStrike" noProof="0" dirty="0">
                          <a:latin typeface="Calibri"/>
                        </a:rPr>
                        <a:t> ağrılarında, </a:t>
                      </a:r>
                      <a:r>
                        <a:rPr lang="tr-TR" sz="1600" b="0" i="0" u="none" strike="noStrike" noProof="0" dirty="0" err="1">
                          <a:latin typeface="Calibri"/>
                        </a:rPr>
                        <a:t>epistom</a:t>
                      </a:r>
                      <a:r>
                        <a:rPr lang="tr-TR" sz="1600" b="0" i="0" u="none" strike="noStrike" noProof="0" dirty="0">
                          <a:latin typeface="Calibri"/>
                        </a:rPr>
                        <a:t> ağrılarında kullanılı</a:t>
                      </a:r>
                      <a:r>
                        <a:rPr lang="tr-TR" sz="1800" b="0" i="0" u="none" strike="noStrike" noProof="0" dirty="0">
                          <a:latin typeface="Calibri"/>
                        </a:rPr>
                        <a:t>r.</a:t>
                      </a:r>
                      <a:endParaRPr lang="tr-TR" dirty="0"/>
                    </a:p>
                  </a:txBody>
                  <a:tcPr/>
                </a:tc>
                <a:tc>
                  <a:txBody>
                    <a:bodyPr/>
                    <a:lstStyle/>
                    <a:p>
                      <a:pPr lvl="0" algn="l">
                        <a:lnSpc>
                          <a:spcPct val="100000"/>
                        </a:lnSpc>
                        <a:spcBef>
                          <a:spcPts val="0"/>
                        </a:spcBef>
                        <a:spcAft>
                          <a:spcPts val="0"/>
                        </a:spcAft>
                        <a:buNone/>
                      </a:pPr>
                      <a:r>
                        <a:rPr lang="tr-TR" sz="1600" b="0" i="0" u="none" strike="noStrike" noProof="0" dirty="0">
                          <a:latin typeface="Calibri"/>
                        </a:rPr>
                        <a:t>Bu ilaca karşı daha önceden aşırı duyarlılığı olan, salisilik asit ve diğer </a:t>
                      </a:r>
                      <a:r>
                        <a:rPr lang="tr-TR" sz="1600" b="0" i="0" u="none" strike="noStrike" noProof="0" dirty="0" err="1">
                          <a:latin typeface="Calibri"/>
                        </a:rPr>
                        <a:t>antienflamatuvar</a:t>
                      </a:r>
                      <a:r>
                        <a:rPr lang="tr-TR" sz="1600" b="0" i="0" u="none" strike="noStrike" noProof="0" dirty="0">
                          <a:latin typeface="Calibri"/>
                        </a:rPr>
                        <a:t> ajanlara karşı </a:t>
                      </a:r>
                      <a:r>
                        <a:rPr lang="tr-TR" sz="1600" b="0" i="0" u="none" strike="noStrike" noProof="0" dirty="0" err="1">
                          <a:latin typeface="Calibri"/>
                        </a:rPr>
                        <a:t>bronkospastik</a:t>
                      </a:r>
                      <a:r>
                        <a:rPr lang="tr-TR" sz="1600" b="0" i="0" u="none" strike="noStrike" noProof="0" dirty="0">
                          <a:latin typeface="Calibri"/>
                        </a:rPr>
                        <a:t>, sendromu şeklinde reaksiyon gösteren kişilerde </a:t>
                      </a:r>
                      <a:r>
                        <a:rPr lang="tr-TR" sz="1600" b="0" i="0" u="none" strike="noStrike" noProof="0" dirty="0" err="1">
                          <a:latin typeface="Calibri"/>
                        </a:rPr>
                        <a:t>kontrendikedir</a:t>
                      </a:r>
                      <a:r>
                        <a:rPr lang="tr-TR" sz="1600" b="0" i="0" u="none" strike="noStrike" noProof="0" dirty="0">
                          <a:latin typeface="Calibri"/>
                        </a:rPr>
                        <a:t>. Geçmişlerinde ciddi </a:t>
                      </a:r>
                      <a:r>
                        <a:rPr lang="tr-TR" sz="1600" b="0" i="0" u="none" strike="noStrike" noProof="0" dirty="0" err="1">
                          <a:latin typeface="Calibri"/>
                        </a:rPr>
                        <a:t>gastrointestinal</a:t>
                      </a:r>
                      <a:r>
                        <a:rPr lang="tr-TR" sz="1600" b="0" i="0" u="none" strike="noStrike" noProof="0" dirty="0">
                          <a:latin typeface="Calibri"/>
                        </a:rPr>
                        <a:t> kanama ve </a:t>
                      </a:r>
                      <a:r>
                        <a:rPr lang="tr-TR" sz="1600" b="0" i="0" u="none" strike="noStrike" noProof="0" dirty="0" err="1">
                          <a:latin typeface="Calibri"/>
                        </a:rPr>
                        <a:t>peptik</a:t>
                      </a:r>
                      <a:r>
                        <a:rPr lang="tr-TR" sz="1600" b="0" i="0" u="none" strike="noStrike" noProof="0" dirty="0">
                          <a:latin typeface="Calibri"/>
                        </a:rPr>
                        <a:t> ülser rahatsızlıkları olan hastalarda kullanılmamalıdır. Gebeliğin 3. </a:t>
                      </a:r>
                      <a:r>
                        <a:rPr lang="tr-TR" sz="1600" b="0" i="0" u="none" strike="noStrike" noProof="0" dirty="0" err="1">
                          <a:latin typeface="Calibri"/>
                        </a:rPr>
                        <a:t>trimesterinde</a:t>
                      </a:r>
                      <a:r>
                        <a:rPr lang="tr-TR" sz="1600" b="0" i="0" u="none" strike="noStrike" noProof="0" dirty="0">
                          <a:latin typeface="Calibri"/>
                        </a:rPr>
                        <a:t> ve çocuklarda kullanılmamalıdır.</a:t>
                      </a:r>
                      <a:endParaRPr lang="tr-TR" sz="1600" dirty="0"/>
                    </a:p>
                    <a:p>
                      <a:pPr lvl="0" algn="l">
                        <a:lnSpc>
                          <a:spcPct val="100000"/>
                        </a:lnSpc>
                        <a:spcBef>
                          <a:spcPts val="0"/>
                        </a:spcBef>
                        <a:spcAft>
                          <a:spcPts val="0"/>
                        </a:spcAft>
                        <a:buNone/>
                      </a:pPr>
                      <a:endParaRPr lang="tr-TR"/>
                    </a:p>
                    <a:p>
                      <a:pPr lvl="0">
                        <a:buNone/>
                      </a:pPr>
                      <a:endParaRPr lang="tr-TR" dirty="0"/>
                    </a:p>
                  </a:txBody>
                  <a:tcPr/>
                </a:tc>
                <a:tc>
                  <a:txBody>
                    <a:bodyPr/>
                    <a:lstStyle/>
                    <a:p>
                      <a:pPr lvl="0" algn="l">
                        <a:lnSpc>
                          <a:spcPct val="100000"/>
                        </a:lnSpc>
                        <a:spcBef>
                          <a:spcPts val="0"/>
                        </a:spcBef>
                        <a:spcAft>
                          <a:spcPts val="0"/>
                        </a:spcAft>
                        <a:buNone/>
                      </a:pPr>
                      <a:r>
                        <a:rPr lang="tr-TR" sz="1600" b="0" i="0" u="none" strike="noStrike" noProof="0" dirty="0">
                          <a:latin typeface="Calibri"/>
                        </a:rPr>
                        <a:t>Yetişkinler ve 12 yaşından büyük çocuklar: Hafif ve orta dereceli ağrılar ve ateş tedavisi: İhtiyaca göre her 4-6 saatte bir 2 kapsül alınır. 24 saat içinde 1200 mg aşılmamalıdır. </a:t>
                      </a:r>
                      <a:r>
                        <a:rPr lang="tr-TR" sz="1600" b="0" i="0" u="none" strike="noStrike" noProof="0" dirty="0" err="1">
                          <a:latin typeface="Calibri"/>
                        </a:rPr>
                        <a:t>Romatizmal</a:t>
                      </a:r>
                      <a:r>
                        <a:rPr lang="tr-TR" sz="1600" b="0" i="0" u="none" strike="noStrike" noProof="0" dirty="0">
                          <a:latin typeface="Calibri"/>
                        </a:rPr>
                        <a:t> hastalıkların tedavisi: Önerilen günlük doz 1200-2400 mg'dır. 12 yaşın altındaki çocuklarda kullanılmaz. Kapsüller su ile alınmalıdır.</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tc>
                  <a:txBody>
                    <a:bodyPr/>
                    <a:lstStyle/>
                    <a:p>
                      <a:pPr lvl="0">
                        <a:buNone/>
                      </a:pPr>
                      <a:r>
                        <a:rPr lang="tr-TR" sz="1600" b="0" i="0" u="none" strike="noStrike" noProof="0" dirty="0" err="1">
                          <a:latin typeface="Calibri"/>
                        </a:rPr>
                        <a:t>İbuprofenle</a:t>
                      </a:r>
                      <a:r>
                        <a:rPr lang="tr-TR" sz="1600" b="0" i="0" u="none" strike="noStrike" noProof="0" dirty="0">
                          <a:latin typeface="Calibri"/>
                        </a:rPr>
                        <a:t> en sık görülen yan etki, </a:t>
                      </a:r>
                      <a:r>
                        <a:rPr lang="tr-TR" sz="1600" b="0" i="0" u="none" strike="noStrike" noProof="0" dirty="0" err="1">
                          <a:latin typeface="Calibri"/>
                        </a:rPr>
                        <a:t>gastrointestinal</a:t>
                      </a:r>
                      <a:r>
                        <a:rPr lang="tr-TR" sz="1600" b="0" i="0" u="none" strike="noStrike" noProof="0" dirty="0">
                          <a:latin typeface="Calibri"/>
                        </a:rPr>
                        <a:t> şikayetlerdir. </a:t>
                      </a:r>
                      <a:r>
                        <a:rPr lang="tr-TR" sz="1600" b="0" i="0" u="none" strike="noStrike" noProof="0" dirty="0" err="1">
                          <a:latin typeface="Calibri"/>
                        </a:rPr>
                        <a:t>Peptik</a:t>
                      </a:r>
                      <a:r>
                        <a:rPr lang="tr-TR" sz="1600" b="0" i="0" u="none" strike="noStrike" noProof="0" dirty="0">
                          <a:latin typeface="Calibri"/>
                        </a:rPr>
                        <a:t> ülser ve </a:t>
                      </a:r>
                      <a:r>
                        <a:rPr lang="tr-TR" sz="1600" b="0" i="0" u="none" strike="noStrike" noProof="0" dirty="0" err="1">
                          <a:latin typeface="Calibri"/>
                        </a:rPr>
                        <a:t>gastrointestinal</a:t>
                      </a:r>
                      <a:r>
                        <a:rPr lang="tr-TR" sz="1600" b="0" i="0" u="none" strike="noStrike" noProof="0" dirty="0">
                          <a:latin typeface="Calibri"/>
                        </a:rPr>
                        <a:t> kanama bildirilmiştir. Seyrek yan etkiler: Baş ağrısı, huzursuzluk, yüz kızarması, kaşıntı, kulak çınlaması, ödem, depresyon, sersemlik, bulanık görme. Çok ender olarak aşırı duyarlılık reaksiyonları, karaciğer fonksiyon testi anomalileri, böbrek fonksiyon bozukluğu, ve </a:t>
                      </a:r>
                      <a:r>
                        <a:rPr lang="tr-TR" sz="1600" b="0" i="0" u="none" strike="noStrike" noProof="0" dirty="0" err="1">
                          <a:latin typeface="Calibri"/>
                        </a:rPr>
                        <a:t>trombositopeni</a:t>
                      </a:r>
                      <a:r>
                        <a:rPr lang="tr-TR" sz="1600" b="0" i="0" u="none" strike="noStrike" noProof="0" dirty="0">
                          <a:latin typeface="Calibri"/>
                        </a:rPr>
                        <a:t> bildirilmiştir.</a:t>
                      </a:r>
                      <a:endParaRPr lang="tr-TR" sz="1600" dirty="0"/>
                    </a:p>
                  </a:txBody>
                  <a:tcPr/>
                </a:tc>
                <a:extLst>
                  <a:ext uri="{0D108BD9-81ED-4DB2-BD59-A6C34878D82A}">
                    <a16:rowId xmlns:a16="http://schemas.microsoft.com/office/drawing/2014/main" xmlns="" val="1485876536"/>
                  </a:ext>
                </a:extLst>
              </a:tr>
            </a:tbl>
          </a:graphicData>
        </a:graphic>
      </p:graphicFrame>
    </p:spTree>
    <p:extLst>
      <p:ext uri="{BB962C8B-B14F-4D97-AF65-F5344CB8AC3E}">
        <p14:creationId xmlns:p14="http://schemas.microsoft.com/office/powerpoint/2010/main" val="3086018582"/>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7B16B042-C40F-4DAB-929D-5EB3806327EC}"/>
              </a:ext>
            </a:extLst>
          </p:cNvPr>
          <p:cNvGraphicFramePr>
            <a:graphicFrameLocks noGrp="1"/>
          </p:cNvGraphicFramePr>
          <p:nvPr>
            <p:extLst>
              <p:ext uri="{D42A27DB-BD31-4B8C-83A1-F6EECF244321}">
                <p14:modId xmlns:p14="http://schemas.microsoft.com/office/powerpoint/2010/main" val="1860453047"/>
              </p:ext>
            </p:extLst>
          </p:nvPr>
        </p:nvGraphicFramePr>
        <p:xfrm>
          <a:off x="1" y="0"/>
          <a:ext cx="12191998" cy="6858000"/>
        </p:xfrm>
        <a:graphic>
          <a:graphicData uri="http://schemas.openxmlformats.org/drawingml/2006/table">
            <a:tbl>
              <a:tblPr firstRow="1" bandRow="1">
                <a:tableStyleId>{9D7B26C5-4107-4FEC-AEDC-1716B250A1EF}</a:tableStyleId>
              </a:tblPr>
              <a:tblGrid>
                <a:gridCol w="1671781">
                  <a:extLst>
                    <a:ext uri="{9D8B030D-6E8A-4147-A177-3AD203B41FA5}">
                      <a16:colId xmlns:a16="http://schemas.microsoft.com/office/drawing/2014/main" xmlns="" val="3540993195"/>
                    </a:ext>
                  </a:extLst>
                </a:gridCol>
                <a:gridCol w="3482577">
                  <a:extLst>
                    <a:ext uri="{9D8B030D-6E8A-4147-A177-3AD203B41FA5}">
                      <a16:colId xmlns:a16="http://schemas.microsoft.com/office/drawing/2014/main" xmlns="" val="3582111512"/>
                    </a:ext>
                  </a:extLst>
                </a:gridCol>
                <a:gridCol w="2448013">
                  <a:extLst>
                    <a:ext uri="{9D8B030D-6E8A-4147-A177-3AD203B41FA5}">
                      <a16:colId xmlns:a16="http://schemas.microsoft.com/office/drawing/2014/main" xmlns="" val="4266389178"/>
                    </a:ext>
                  </a:extLst>
                </a:gridCol>
                <a:gridCol w="2151226">
                  <a:extLst>
                    <a:ext uri="{9D8B030D-6E8A-4147-A177-3AD203B41FA5}">
                      <a16:colId xmlns:a16="http://schemas.microsoft.com/office/drawing/2014/main" xmlns="" val="2364112784"/>
                    </a:ext>
                  </a:extLst>
                </a:gridCol>
                <a:gridCol w="2438401">
                  <a:extLst>
                    <a:ext uri="{9D8B030D-6E8A-4147-A177-3AD203B41FA5}">
                      <a16:colId xmlns:a16="http://schemas.microsoft.com/office/drawing/2014/main" xmlns="" val="3974190067"/>
                    </a:ext>
                  </a:extLst>
                </a:gridCol>
              </a:tblGrid>
              <a:tr h="401876">
                <a:tc>
                  <a:txBody>
                    <a:bodyPr/>
                    <a:lstStyle/>
                    <a:p>
                      <a:r>
                        <a:rPr lang="tr-TR" dirty="0"/>
                        <a:t>İlaç Adı</a:t>
                      </a:r>
                    </a:p>
                  </a:txBody>
                  <a:tcPr/>
                </a:tc>
                <a:tc>
                  <a:txBody>
                    <a:bodyPr/>
                    <a:lstStyle/>
                    <a:p>
                      <a:r>
                        <a:rPr lang="tr-TR" dirty="0" err="1"/>
                        <a:t>Endikasyonları</a:t>
                      </a:r>
                    </a:p>
                  </a:txBody>
                  <a:tcPr/>
                </a:tc>
                <a:tc>
                  <a:txBody>
                    <a:bodyPr/>
                    <a:lstStyle/>
                    <a:p>
                      <a:r>
                        <a:rPr lang="tr-TR" dirty="0" err="1"/>
                        <a:t>Kontrendikasyonları</a:t>
                      </a:r>
                    </a:p>
                  </a:txBody>
                  <a:tcPr/>
                </a:tc>
                <a:tc>
                  <a:txBody>
                    <a:bodyPr/>
                    <a:lstStyle/>
                    <a:p>
                      <a:r>
                        <a:rPr lang="tr-TR" dirty="0"/>
                        <a:t>Verilişi</a:t>
                      </a:r>
                    </a:p>
                  </a:txBody>
                  <a:tcPr/>
                </a:tc>
                <a:tc>
                  <a:txBody>
                    <a:bodyPr/>
                    <a:lstStyle/>
                    <a:p>
                      <a:r>
                        <a:rPr lang="tr-TR" dirty="0"/>
                        <a:t>Yan Etki</a:t>
                      </a:r>
                    </a:p>
                  </a:txBody>
                  <a:tcPr/>
                </a:tc>
                <a:extLst>
                  <a:ext uri="{0D108BD9-81ED-4DB2-BD59-A6C34878D82A}">
                    <a16:rowId xmlns:a16="http://schemas.microsoft.com/office/drawing/2014/main" xmlns="" val="2182883822"/>
                  </a:ext>
                </a:extLst>
              </a:tr>
              <a:tr h="6456124">
                <a:tc>
                  <a:txBody>
                    <a:bodyPr/>
                    <a:lstStyle/>
                    <a:p>
                      <a:r>
                        <a:rPr lang="tr-TR" sz="1600" dirty="0" err="1"/>
                        <a:t>Naproksen</a:t>
                      </a:r>
                    </a:p>
                  </a:txBody>
                  <a:tcPr/>
                </a:tc>
                <a:tc>
                  <a:txBody>
                    <a:bodyPr/>
                    <a:lstStyle/>
                    <a:p>
                      <a:pPr lvl="0">
                        <a:buNone/>
                      </a:pPr>
                      <a:r>
                        <a:rPr lang="tr-TR" sz="1600" b="0" i="0" u="none" strike="noStrike" noProof="0" dirty="0">
                          <a:latin typeface="Calibri"/>
                        </a:rPr>
                        <a:t>Nörolojide: Migren </a:t>
                      </a:r>
                      <a:r>
                        <a:rPr lang="tr-TR" sz="1600" b="0" i="0" u="none" strike="noStrike" noProof="0" dirty="0" err="1">
                          <a:latin typeface="Calibri"/>
                        </a:rPr>
                        <a:t>profilaksisi</a:t>
                      </a:r>
                      <a:r>
                        <a:rPr lang="tr-TR" sz="1600" b="0" i="0" u="none" strike="noStrike" noProof="0" dirty="0">
                          <a:latin typeface="Calibri"/>
                        </a:rPr>
                        <a:t> ve akut migren krizi tedavisi, nevralji, </a:t>
                      </a:r>
                      <a:r>
                        <a:rPr lang="tr-TR" sz="1600" b="0" i="0" u="none" strike="noStrike" noProof="0" dirty="0" err="1">
                          <a:latin typeface="Calibri"/>
                        </a:rPr>
                        <a:t>siyatalji</a:t>
                      </a:r>
                      <a:r>
                        <a:rPr lang="tr-TR" sz="1600" b="0" i="0" u="none" strike="noStrike" noProof="0" dirty="0">
                          <a:latin typeface="Calibri"/>
                        </a:rPr>
                        <a:t>, </a:t>
                      </a:r>
                      <a:r>
                        <a:rPr lang="tr-TR" sz="1600" b="0" i="0" u="none" strike="noStrike" noProof="0" dirty="0" err="1">
                          <a:latin typeface="Calibri"/>
                        </a:rPr>
                        <a:t>miyalji</a:t>
                      </a:r>
                      <a:r>
                        <a:rPr lang="tr-TR" sz="1600" b="0" i="0" u="none" strike="noStrike" noProof="0" dirty="0">
                          <a:latin typeface="Calibri"/>
                        </a:rPr>
                        <a:t>. Jinekolojide: </a:t>
                      </a:r>
                      <a:r>
                        <a:rPr lang="tr-TR" sz="1600" b="0" i="0" u="none" strike="noStrike" noProof="0" dirty="0" err="1">
                          <a:latin typeface="Calibri"/>
                        </a:rPr>
                        <a:t>Dismenore</a:t>
                      </a:r>
                      <a:r>
                        <a:rPr lang="tr-TR" sz="1600" b="0" i="0" u="none" strike="noStrike" noProof="0" dirty="0">
                          <a:latin typeface="Calibri"/>
                        </a:rPr>
                        <a:t> ve rahim içi araç uygulamasında, </a:t>
                      </a:r>
                      <a:r>
                        <a:rPr lang="tr-TR" sz="1600" b="0" i="0" u="none" strike="noStrike" noProof="0" dirty="0" err="1">
                          <a:latin typeface="Calibri"/>
                        </a:rPr>
                        <a:t>uterus</a:t>
                      </a:r>
                      <a:r>
                        <a:rPr lang="tr-TR" sz="1600" b="0" i="0" u="none" strike="noStrike" noProof="0" dirty="0">
                          <a:latin typeface="Calibri"/>
                        </a:rPr>
                        <a:t> </a:t>
                      </a:r>
                      <a:r>
                        <a:rPr lang="tr-TR" sz="1600" b="0" i="0" u="none" strike="noStrike" noProof="0" dirty="0" err="1">
                          <a:latin typeface="Calibri"/>
                        </a:rPr>
                        <a:t>relaksasyonu</a:t>
                      </a:r>
                      <a:r>
                        <a:rPr lang="tr-TR" sz="1600" b="0" i="0" u="none" strike="noStrike" noProof="0" dirty="0">
                          <a:latin typeface="Calibri"/>
                        </a:rPr>
                        <a:t> ve analjezi sağlamak amacıyla. Diş hekimliğinde: Ağrılı </a:t>
                      </a:r>
                      <a:r>
                        <a:rPr lang="tr-TR" sz="1600" b="0" i="0" u="none" strike="noStrike" noProof="0" dirty="0" err="1">
                          <a:latin typeface="Calibri"/>
                        </a:rPr>
                        <a:t>dental</a:t>
                      </a:r>
                      <a:r>
                        <a:rPr lang="tr-TR" sz="1600" b="0" i="0" u="none" strike="noStrike" noProof="0" dirty="0">
                          <a:latin typeface="Calibri"/>
                        </a:rPr>
                        <a:t> problemler, diş çekimi sonrası görülen ağrılarda analjezik ve </a:t>
                      </a:r>
                      <a:r>
                        <a:rPr lang="tr-TR" sz="1600" b="0" i="0" u="none" strike="noStrike" noProof="0" dirty="0" err="1">
                          <a:latin typeface="Calibri"/>
                        </a:rPr>
                        <a:t>antienflamatuvar</a:t>
                      </a:r>
                      <a:r>
                        <a:rPr lang="tr-TR" sz="1600" b="0" i="0" u="none" strike="noStrike" noProof="0" dirty="0">
                          <a:latin typeface="Calibri"/>
                        </a:rPr>
                        <a:t> olarak. Cerrahi ve travmatolojide: Burkulma, gerilme gibi spor kazaları ve post-</a:t>
                      </a:r>
                      <a:r>
                        <a:rPr lang="tr-TR" sz="1600" b="0" i="0" u="none" strike="noStrike" noProof="0" dirty="0" err="1">
                          <a:latin typeface="Calibri"/>
                        </a:rPr>
                        <a:t>operatif</a:t>
                      </a:r>
                      <a:r>
                        <a:rPr lang="tr-TR" sz="1600" b="0" i="0" u="none" strike="noStrike" noProof="0" dirty="0">
                          <a:latin typeface="Calibri"/>
                        </a:rPr>
                        <a:t> ağrılarda. Kas-iskelet sistemi: </a:t>
                      </a:r>
                      <a:r>
                        <a:rPr lang="tr-TR" sz="1600" b="0" i="0" u="none" strike="noStrike" noProof="0" dirty="0" err="1">
                          <a:latin typeface="Calibri"/>
                        </a:rPr>
                        <a:t>Bursit</a:t>
                      </a:r>
                      <a:r>
                        <a:rPr lang="tr-TR" sz="1600" b="0" i="0" u="none" strike="noStrike" noProof="0" dirty="0">
                          <a:latin typeface="Calibri"/>
                        </a:rPr>
                        <a:t>, </a:t>
                      </a:r>
                      <a:r>
                        <a:rPr lang="tr-TR" sz="1600" b="0" i="0" u="none" strike="noStrike" noProof="0" dirty="0" err="1">
                          <a:latin typeface="Calibri"/>
                        </a:rPr>
                        <a:t>tendinit</a:t>
                      </a:r>
                      <a:r>
                        <a:rPr lang="tr-TR" sz="1600" b="0" i="0" u="none" strike="noStrike" noProof="0" dirty="0">
                          <a:latin typeface="Calibri"/>
                        </a:rPr>
                        <a:t>, </a:t>
                      </a:r>
                      <a:r>
                        <a:rPr lang="tr-TR" sz="1600" b="0" i="0" u="none" strike="noStrike" noProof="0" dirty="0" err="1">
                          <a:latin typeface="Calibri"/>
                        </a:rPr>
                        <a:t>sinovit</a:t>
                      </a:r>
                      <a:r>
                        <a:rPr lang="tr-TR" sz="1600" b="0" i="0" u="none" strike="noStrike" noProof="0" dirty="0">
                          <a:latin typeface="Calibri"/>
                        </a:rPr>
                        <a:t>, </a:t>
                      </a:r>
                      <a:r>
                        <a:rPr lang="tr-TR" sz="1600" b="0" i="0" u="none" strike="noStrike" noProof="0" dirty="0" err="1">
                          <a:latin typeface="Calibri"/>
                        </a:rPr>
                        <a:t>tenosinovit</a:t>
                      </a:r>
                      <a:r>
                        <a:rPr lang="tr-TR" sz="1600" b="0" i="0" u="none" strike="noStrike" noProof="0" dirty="0">
                          <a:latin typeface="Calibri"/>
                        </a:rPr>
                        <a:t>, lumbago. </a:t>
                      </a:r>
                      <a:r>
                        <a:rPr lang="tr-TR" sz="1600" b="0" i="0" u="none" strike="noStrike" noProof="0" dirty="0" err="1">
                          <a:latin typeface="Calibri"/>
                        </a:rPr>
                        <a:t>Enfeksiyöz</a:t>
                      </a:r>
                      <a:r>
                        <a:rPr lang="tr-TR" sz="1600" b="0" i="0" u="none" strike="noStrike" noProof="0" dirty="0">
                          <a:latin typeface="Calibri"/>
                        </a:rPr>
                        <a:t> hastalıklar: Spesifik tedaviye ek olarak analjezik, </a:t>
                      </a:r>
                      <a:r>
                        <a:rPr lang="tr-TR" sz="1600" b="0" i="0" u="none" strike="noStrike" noProof="0" dirty="0" err="1">
                          <a:latin typeface="Calibri"/>
                        </a:rPr>
                        <a:t>antienflamatuvar</a:t>
                      </a:r>
                      <a:r>
                        <a:rPr lang="tr-TR" sz="1600" b="0" i="0" u="none" strike="noStrike" noProof="0" dirty="0">
                          <a:latin typeface="Calibri"/>
                        </a:rPr>
                        <a:t> ve </a:t>
                      </a:r>
                      <a:r>
                        <a:rPr lang="tr-TR" sz="1600" b="0" i="0" u="none" strike="noStrike" noProof="0" dirty="0" err="1">
                          <a:latin typeface="Calibri"/>
                        </a:rPr>
                        <a:t>antipiretik</a:t>
                      </a:r>
                      <a:r>
                        <a:rPr lang="tr-TR" sz="1600" b="0" i="0" u="none" strike="noStrike" noProof="0" dirty="0">
                          <a:latin typeface="Calibri"/>
                        </a:rPr>
                        <a:t> amaçla. </a:t>
                      </a:r>
                      <a:r>
                        <a:rPr lang="tr-TR" sz="1600" b="0" i="0" u="none" strike="noStrike" noProof="0" dirty="0" err="1">
                          <a:latin typeface="Calibri"/>
                        </a:rPr>
                        <a:t>Romatizmal</a:t>
                      </a:r>
                      <a:r>
                        <a:rPr lang="tr-TR" sz="1600" b="0" i="0" u="none" strike="noStrike" noProof="0" dirty="0">
                          <a:latin typeface="Calibri"/>
                        </a:rPr>
                        <a:t> hastalıklar: </a:t>
                      </a:r>
                      <a:r>
                        <a:rPr lang="tr-TR" sz="1600" b="0" i="0" u="none" strike="noStrike" noProof="0" dirty="0" err="1">
                          <a:latin typeface="Calibri"/>
                        </a:rPr>
                        <a:t>Romatoid</a:t>
                      </a:r>
                      <a:r>
                        <a:rPr lang="tr-TR" sz="1600" b="0" i="0" u="none" strike="noStrike" noProof="0" dirty="0">
                          <a:latin typeface="Calibri"/>
                        </a:rPr>
                        <a:t> </a:t>
                      </a:r>
                      <a:r>
                        <a:rPr lang="tr-TR" sz="1600" b="0" i="0" u="none" strike="noStrike" noProof="0" dirty="0" err="1">
                          <a:latin typeface="Calibri"/>
                        </a:rPr>
                        <a:t>artrit</a:t>
                      </a:r>
                      <a:r>
                        <a:rPr lang="tr-TR" sz="1600" b="0" i="0" u="none" strike="noStrike" noProof="0" dirty="0">
                          <a:latin typeface="Calibri"/>
                        </a:rPr>
                        <a:t>, </a:t>
                      </a:r>
                      <a:r>
                        <a:rPr lang="tr-TR" sz="1600" b="0" i="0" u="none" strike="noStrike" noProof="0" dirty="0" err="1">
                          <a:latin typeface="Calibri"/>
                        </a:rPr>
                        <a:t>osteoartrit</a:t>
                      </a:r>
                      <a:r>
                        <a:rPr lang="tr-TR" sz="1600" b="0" i="0" u="none" strike="noStrike" noProof="0" dirty="0">
                          <a:latin typeface="Calibri"/>
                        </a:rPr>
                        <a:t>, ve gut tedavisinde </a:t>
                      </a:r>
                      <a:r>
                        <a:rPr lang="tr-TR" sz="1600" b="0" i="0" u="none" strike="noStrike" noProof="0" dirty="0" err="1">
                          <a:latin typeface="Calibri"/>
                        </a:rPr>
                        <a:t>endikedir</a:t>
                      </a:r>
                      <a:r>
                        <a:rPr lang="tr-TR" sz="1600" b="0" i="0" u="none" strike="noStrike" noProof="0" dirty="0">
                          <a:latin typeface="Calibri"/>
                        </a:rPr>
                        <a:t>.</a:t>
                      </a:r>
                      <a:endParaRPr lang="tr-TR" sz="1600" dirty="0"/>
                    </a:p>
                  </a:txBody>
                  <a:tcPr/>
                </a:tc>
                <a:tc>
                  <a:txBody>
                    <a:bodyPr/>
                    <a:lstStyle/>
                    <a:p>
                      <a:pPr lvl="0">
                        <a:buNone/>
                      </a:pPr>
                      <a:r>
                        <a:rPr lang="tr-TR" sz="1600" b="0" i="0" u="none" strike="noStrike" noProof="0" dirty="0" err="1">
                          <a:latin typeface="Calibri"/>
                        </a:rPr>
                        <a:t>Naproksen</a:t>
                      </a:r>
                      <a:r>
                        <a:rPr lang="tr-TR" sz="1600" b="0" i="0" u="none" strike="noStrike" noProof="0" dirty="0">
                          <a:latin typeface="Calibri"/>
                        </a:rPr>
                        <a:t> ve benzeri ilaçlara duyarlı kişilerde, aspirin vb. ilaçlara karşı astım, </a:t>
                      </a:r>
                      <a:r>
                        <a:rPr lang="tr-TR" sz="1600" b="0" i="0" u="none" strike="noStrike" noProof="0" dirty="0" err="1">
                          <a:latin typeface="Calibri"/>
                        </a:rPr>
                        <a:t>rinit</a:t>
                      </a:r>
                      <a:r>
                        <a:rPr lang="tr-TR" sz="1600" b="0" i="0" u="none" strike="noStrike" noProof="0" dirty="0">
                          <a:latin typeface="Calibri"/>
                        </a:rPr>
                        <a:t> ve ürtiker gibi alerjik reaksiyon gösterenlerde bu grup ilaçlar arasında çapraz alerjik reaksiyonlar oluşabileceğinden (</a:t>
                      </a:r>
                      <a:r>
                        <a:rPr lang="tr-TR" sz="1600" b="0" i="0" u="none" strike="noStrike" noProof="0" dirty="0" err="1">
                          <a:latin typeface="Calibri"/>
                        </a:rPr>
                        <a:t>anaflaktik</a:t>
                      </a:r>
                      <a:r>
                        <a:rPr lang="tr-TR" sz="1600" b="0" i="0" u="none" strike="noStrike" noProof="0" dirty="0">
                          <a:latin typeface="Calibri"/>
                        </a:rPr>
                        <a:t> reaksiyon riski), aktif mide veya </a:t>
                      </a:r>
                      <a:r>
                        <a:rPr lang="tr-TR" sz="1600" b="0" i="0" u="none" strike="noStrike" noProof="0" dirty="0" err="1">
                          <a:latin typeface="Calibri"/>
                        </a:rPr>
                        <a:t>duodenum</a:t>
                      </a:r>
                      <a:r>
                        <a:rPr lang="tr-TR" sz="1600" b="0" i="0" u="none" strike="noStrike" noProof="0" dirty="0">
                          <a:latin typeface="Calibri"/>
                        </a:rPr>
                        <a:t> ülseri bulunan hastalarda kullanılmamalıdır.</a:t>
                      </a:r>
                      <a:endParaRPr lang="tr-TR" sz="1600" dirty="0"/>
                    </a:p>
                  </a:txBody>
                  <a:tcPr/>
                </a:tc>
                <a:tc>
                  <a:txBody>
                    <a:bodyPr/>
                    <a:lstStyle/>
                    <a:p>
                      <a:pPr lvl="0">
                        <a:buNone/>
                      </a:pPr>
                      <a:r>
                        <a:rPr lang="tr-TR" sz="1600" b="0" i="0" u="none" strike="noStrike" noProof="0" dirty="0">
                          <a:latin typeface="Calibri"/>
                        </a:rPr>
                        <a:t>Erişkinlerde günde 2-3 kez 1 tablet kullanılması önerilir. Başlangıç dozu olarak 2 tablet alınması şikayetlerin daha hızlı azalmasını sağlayabilir. Günde 3 tabletten fazla alınmamalıdır. Yaşlılarda günde 2 tabletten fazla kullanılmamalıdır.</a:t>
                      </a:r>
                      <a:endParaRPr lang="tr-TR" sz="1600" dirty="0"/>
                    </a:p>
                  </a:txBody>
                  <a:tcPr/>
                </a:tc>
                <a:tc>
                  <a:txBody>
                    <a:bodyPr/>
                    <a:lstStyle/>
                    <a:p>
                      <a:pPr lvl="0">
                        <a:buNone/>
                      </a:pPr>
                      <a:r>
                        <a:rPr lang="tr-TR" sz="1600" b="1" i="0" u="none" strike="noStrike" noProof="0" dirty="0">
                          <a:latin typeface="Calibri"/>
                        </a:rPr>
                        <a:t> </a:t>
                      </a:r>
                      <a:r>
                        <a:rPr lang="tr-TR" sz="1600" b="0" i="0" u="none" strike="noStrike" noProof="0" dirty="0">
                          <a:latin typeface="Calibri"/>
                        </a:rPr>
                        <a:t>Karında rahatsızlık hissi, bulantı, hafif </a:t>
                      </a:r>
                      <a:r>
                        <a:rPr lang="tr-TR" sz="1600" b="0" i="0" u="none" strike="noStrike" noProof="0" dirty="0" err="1">
                          <a:latin typeface="Calibri"/>
                        </a:rPr>
                        <a:t>periferal</a:t>
                      </a:r>
                      <a:r>
                        <a:rPr lang="tr-TR" sz="1600" b="0" i="0" u="none" strike="noStrike" noProof="0" dirty="0">
                          <a:latin typeface="Calibri"/>
                        </a:rPr>
                        <a:t> ödem, kulak çınlaması, baş dönmesi gibi yan etkiler seyrek ve hafif derecede görülebilir. Çok nadir olarak </a:t>
                      </a:r>
                      <a:r>
                        <a:rPr lang="tr-TR" sz="1600" b="0" i="0" u="none" strike="noStrike" noProof="0" dirty="0" err="1">
                          <a:latin typeface="Calibri"/>
                        </a:rPr>
                        <a:t>hematüri</a:t>
                      </a:r>
                      <a:r>
                        <a:rPr lang="tr-TR" sz="1600" b="0" i="0" u="none" strike="noStrike" noProof="0" dirty="0">
                          <a:latin typeface="Calibri"/>
                        </a:rPr>
                        <a:t>, </a:t>
                      </a:r>
                      <a:r>
                        <a:rPr lang="tr-TR" sz="1600" b="0" i="0" u="none" strike="noStrike" noProof="0" dirty="0" err="1">
                          <a:latin typeface="Calibri"/>
                        </a:rPr>
                        <a:t>gastrointestinal</a:t>
                      </a:r>
                      <a:r>
                        <a:rPr lang="tr-TR" sz="1600" b="0" i="0" u="none" strike="noStrike" noProof="0" dirty="0">
                          <a:latin typeface="Calibri"/>
                        </a:rPr>
                        <a:t> kanama ve/veya </a:t>
                      </a:r>
                      <a:r>
                        <a:rPr lang="tr-TR" sz="1600" b="0" i="0" u="none" strike="noStrike" noProof="0" dirty="0" err="1">
                          <a:latin typeface="Calibri"/>
                        </a:rPr>
                        <a:t>perforasyon</a:t>
                      </a:r>
                      <a:r>
                        <a:rPr lang="tr-TR" sz="1600" b="0" i="0" u="none" strike="noStrike" noProof="0" dirty="0">
                          <a:latin typeface="Calibri"/>
                        </a:rPr>
                        <a:t>, </a:t>
                      </a:r>
                      <a:r>
                        <a:rPr lang="tr-TR" sz="1600" b="0" i="0" u="none" strike="noStrike" noProof="0" dirty="0" err="1">
                          <a:latin typeface="Calibri"/>
                        </a:rPr>
                        <a:t>agranülositozis</a:t>
                      </a:r>
                      <a:r>
                        <a:rPr lang="tr-TR" sz="1600" b="0" i="0" u="none" strike="noStrike" noProof="0" dirty="0">
                          <a:latin typeface="Calibri"/>
                        </a:rPr>
                        <a:t> de dahil </a:t>
                      </a:r>
                      <a:r>
                        <a:rPr lang="tr-TR" sz="1600" b="0" i="0" u="none" strike="noStrike" noProof="0" dirty="0" err="1">
                          <a:latin typeface="Calibri"/>
                        </a:rPr>
                        <a:t>granülositopeni</a:t>
                      </a:r>
                      <a:r>
                        <a:rPr lang="tr-TR" sz="1600" b="0" i="0" u="none" strike="noStrike" noProof="0" dirty="0">
                          <a:latin typeface="Calibri"/>
                        </a:rPr>
                        <a:t>, </a:t>
                      </a:r>
                      <a:r>
                        <a:rPr lang="tr-TR" sz="1600" b="0" i="0" u="none" strike="noStrike" noProof="0" dirty="0" err="1">
                          <a:latin typeface="Calibri"/>
                        </a:rPr>
                        <a:t>allerjik</a:t>
                      </a:r>
                      <a:r>
                        <a:rPr lang="tr-TR" sz="1600" b="0" i="0" u="none" strike="noStrike" noProof="0" dirty="0">
                          <a:latin typeface="Calibri"/>
                        </a:rPr>
                        <a:t> deri döküntüleri bildirilmiştir</a:t>
                      </a:r>
                      <a:endParaRPr lang="tr-TR" sz="1600" dirty="0"/>
                    </a:p>
                  </a:txBody>
                  <a:tcPr/>
                </a:tc>
                <a:extLst>
                  <a:ext uri="{0D108BD9-81ED-4DB2-BD59-A6C34878D82A}">
                    <a16:rowId xmlns:a16="http://schemas.microsoft.com/office/drawing/2014/main" xmlns="" val="1064559189"/>
                  </a:ext>
                </a:extLst>
              </a:tr>
            </a:tbl>
          </a:graphicData>
        </a:graphic>
      </p:graphicFrame>
    </p:spTree>
    <p:extLst>
      <p:ext uri="{BB962C8B-B14F-4D97-AF65-F5344CB8AC3E}">
        <p14:creationId xmlns:p14="http://schemas.microsoft.com/office/powerpoint/2010/main" val="12556194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9F45F0F0-673D-4C2C-A28E-884E10AF077B}"/>
              </a:ext>
            </a:extLst>
          </p:cNvPr>
          <p:cNvGraphicFramePr>
            <a:graphicFrameLocks noGrp="1"/>
          </p:cNvGraphicFramePr>
          <p:nvPr>
            <p:extLst>
              <p:ext uri="{D42A27DB-BD31-4B8C-83A1-F6EECF244321}">
                <p14:modId xmlns:p14="http://schemas.microsoft.com/office/powerpoint/2010/main" val="228403623"/>
              </p:ext>
            </p:extLst>
          </p:nvPr>
        </p:nvGraphicFramePr>
        <p:xfrm>
          <a:off x="-2" y="0"/>
          <a:ext cx="12192001" cy="6858000"/>
        </p:xfrm>
        <a:graphic>
          <a:graphicData uri="http://schemas.openxmlformats.org/drawingml/2006/table">
            <a:tbl>
              <a:tblPr firstRow="1" bandRow="1">
                <a:tableStyleId>{9D7B26C5-4107-4FEC-AEDC-1716B250A1EF}</a:tableStyleId>
              </a:tblPr>
              <a:tblGrid>
                <a:gridCol w="1939638">
                  <a:extLst>
                    <a:ext uri="{9D8B030D-6E8A-4147-A177-3AD203B41FA5}">
                      <a16:colId xmlns:a16="http://schemas.microsoft.com/office/drawing/2014/main" xmlns="" val="3847041753"/>
                    </a:ext>
                  </a:extLst>
                </a:gridCol>
                <a:gridCol w="2242116">
                  <a:extLst>
                    <a:ext uri="{9D8B030D-6E8A-4147-A177-3AD203B41FA5}">
                      <a16:colId xmlns:a16="http://schemas.microsoft.com/office/drawing/2014/main" xmlns="" val="684144871"/>
                    </a:ext>
                  </a:extLst>
                </a:gridCol>
                <a:gridCol w="2387639">
                  <a:extLst>
                    <a:ext uri="{9D8B030D-6E8A-4147-A177-3AD203B41FA5}">
                      <a16:colId xmlns:a16="http://schemas.microsoft.com/office/drawing/2014/main" xmlns="" val="2459853765"/>
                    </a:ext>
                  </a:extLst>
                </a:gridCol>
                <a:gridCol w="2008648">
                  <a:extLst>
                    <a:ext uri="{9D8B030D-6E8A-4147-A177-3AD203B41FA5}">
                      <a16:colId xmlns:a16="http://schemas.microsoft.com/office/drawing/2014/main" xmlns="" val="2221385376"/>
                    </a:ext>
                  </a:extLst>
                </a:gridCol>
                <a:gridCol w="3613960">
                  <a:extLst>
                    <a:ext uri="{9D8B030D-6E8A-4147-A177-3AD203B41FA5}">
                      <a16:colId xmlns:a16="http://schemas.microsoft.com/office/drawing/2014/main" xmlns="" val="2374611752"/>
                    </a:ext>
                  </a:extLst>
                </a:gridCol>
              </a:tblGrid>
              <a:tr h="397795">
                <a:tc>
                  <a:txBody>
                    <a:bodyPr/>
                    <a:lstStyle/>
                    <a:p>
                      <a:r>
                        <a:rPr lang="tr-TR" dirty="0"/>
                        <a:t>İlaç  Adı</a:t>
                      </a:r>
                    </a:p>
                  </a:txBody>
                  <a:tcPr/>
                </a:tc>
                <a:tc>
                  <a:txBody>
                    <a:bodyPr/>
                    <a:lstStyle/>
                    <a:p>
                      <a:r>
                        <a:rPr lang="tr-TR" dirty="0" err="1"/>
                        <a:t>Endikasyonları</a:t>
                      </a:r>
                    </a:p>
                  </a:txBody>
                  <a:tcPr/>
                </a:tc>
                <a:tc>
                  <a:txBody>
                    <a:bodyPr/>
                    <a:lstStyle/>
                    <a:p>
                      <a:r>
                        <a:rPr lang="tr-TR" dirty="0" err="1"/>
                        <a:t>Kontrendikasyonları</a:t>
                      </a:r>
                    </a:p>
                  </a:txBody>
                  <a:tcPr/>
                </a:tc>
                <a:tc>
                  <a:txBody>
                    <a:bodyPr/>
                    <a:lstStyle/>
                    <a:p>
                      <a:r>
                        <a:rPr lang="tr-TR" dirty="0"/>
                        <a:t>Verilişi</a:t>
                      </a:r>
                    </a:p>
                  </a:txBody>
                  <a:tcPr/>
                </a:tc>
                <a:tc>
                  <a:txBody>
                    <a:bodyPr/>
                    <a:lstStyle/>
                    <a:p>
                      <a:r>
                        <a:rPr lang="tr-TR" dirty="0"/>
                        <a:t>Yan Etki</a:t>
                      </a:r>
                    </a:p>
                  </a:txBody>
                  <a:tcPr/>
                </a:tc>
                <a:extLst>
                  <a:ext uri="{0D108BD9-81ED-4DB2-BD59-A6C34878D82A}">
                    <a16:rowId xmlns:a16="http://schemas.microsoft.com/office/drawing/2014/main" xmlns="" val="2834343453"/>
                  </a:ext>
                </a:extLst>
              </a:tr>
              <a:tr h="6460205">
                <a:tc>
                  <a:txBody>
                    <a:bodyPr/>
                    <a:lstStyle/>
                    <a:p>
                      <a:r>
                        <a:rPr lang="tr-TR" sz="1600" dirty="0" err="1"/>
                        <a:t>Ketoprofen</a:t>
                      </a:r>
                    </a:p>
                  </a:txBody>
                  <a:tcPr/>
                </a:tc>
                <a:tc>
                  <a:txBody>
                    <a:bodyPr/>
                    <a:lstStyle/>
                    <a:p>
                      <a:pPr lvl="0" algn="l">
                        <a:lnSpc>
                          <a:spcPct val="100000"/>
                        </a:lnSpc>
                        <a:spcBef>
                          <a:spcPts val="0"/>
                        </a:spcBef>
                        <a:spcAft>
                          <a:spcPts val="0"/>
                        </a:spcAft>
                        <a:buNone/>
                      </a:pPr>
                      <a:r>
                        <a:rPr lang="tr-TR" sz="1600" b="0" i="0" u="none" strike="noStrike" noProof="0" dirty="0" err="1">
                          <a:latin typeface="Calibri"/>
                        </a:rPr>
                        <a:t>Romatoid</a:t>
                      </a:r>
                      <a:r>
                        <a:rPr lang="tr-TR" sz="1600" b="0" i="0" u="none" strike="noStrike" noProof="0" dirty="0">
                          <a:latin typeface="Calibri"/>
                        </a:rPr>
                        <a:t> </a:t>
                      </a:r>
                      <a:r>
                        <a:rPr lang="tr-TR" sz="1600" b="0" i="0" u="none" strike="noStrike" noProof="0" dirty="0" err="1">
                          <a:latin typeface="Calibri"/>
                        </a:rPr>
                        <a:t>artrit</a:t>
                      </a:r>
                      <a:r>
                        <a:rPr lang="tr-TR" sz="1600" b="0" i="0" u="none" strike="noStrike" noProof="0" dirty="0">
                          <a:latin typeface="Calibri"/>
                        </a:rPr>
                        <a:t>, </a:t>
                      </a:r>
                      <a:r>
                        <a:rPr lang="tr-TR" sz="1600" b="0" i="0" u="none" strike="noStrike" noProof="0" dirty="0" err="1">
                          <a:latin typeface="Calibri"/>
                        </a:rPr>
                        <a:t>osteoartrit</a:t>
                      </a:r>
                      <a:r>
                        <a:rPr lang="tr-TR" sz="1600" b="0" i="0" u="none" strike="noStrike" noProof="0" dirty="0">
                          <a:latin typeface="Calibri"/>
                        </a:rPr>
                        <a:t>, </a:t>
                      </a:r>
                      <a:r>
                        <a:rPr lang="tr-TR" sz="1600" b="0" i="0" u="none" strike="noStrike" noProof="0" dirty="0" err="1">
                          <a:latin typeface="Calibri"/>
                        </a:rPr>
                        <a:t>ankilozan</a:t>
                      </a:r>
                      <a:r>
                        <a:rPr lang="tr-TR" sz="1600" b="0" i="0" u="none" strike="noStrike" noProof="0" dirty="0">
                          <a:latin typeface="Calibri"/>
                        </a:rPr>
                        <a:t> </a:t>
                      </a:r>
                      <a:r>
                        <a:rPr lang="tr-TR" sz="1600" b="0" i="0" u="none" strike="noStrike" noProof="0" dirty="0" err="1">
                          <a:latin typeface="Calibri"/>
                        </a:rPr>
                        <a:t>spondilit</a:t>
                      </a:r>
                      <a:r>
                        <a:rPr lang="tr-TR" sz="1600" b="0" i="0" u="none" strike="noStrike" noProof="0" dirty="0">
                          <a:latin typeface="Calibri"/>
                        </a:rPr>
                        <a:t>, akut gut </a:t>
                      </a:r>
                      <a:r>
                        <a:rPr lang="tr-TR" sz="1600" b="0" i="0" u="none" strike="noStrike" noProof="0" dirty="0" err="1">
                          <a:latin typeface="Calibri"/>
                        </a:rPr>
                        <a:t>artriti</a:t>
                      </a:r>
                      <a:r>
                        <a:rPr lang="tr-TR" sz="1600" b="0" i="0" u="none" strike="noStrike" noProof="0" dirty="0">
                          <a:latin typeface="Calibri"/>
                        </a:rPr>
                        <a:t>, </a:t>
                      </a:r>
                      <a:r>
                        <a:rPr lang="tr-TR" sz="1600" b="0" i="0" u="none" strike="noStrike" noProof="0" dirty="0" err="1">
                          <a:latin typeface="Calibri"/>
                        </a:rPr>
                        <a:t>bursit</a:t>
                      </a:r>
                      <a:r>
                        <a:rPr lang="tr-TR" sz="1600" b="0" i="0" u="none" strike="noStrike" noProof="0" dirty="0">
                          <a:latin typeface="Calibri"/>
                        </a:rPr>
                        <a:t>, </a:t>
                      </a:r>
                      <a:r>
                        <a:rPr lang="tr-TR" sz="1600" b="0" i="0" u="none" strike="noStrike" noProof="0" dirty="0" err="1">
                          <a:latin typeface="Calibri"/>
                        </a:rPr>
                        <a:t>tendinit</a:t>
                      </a:r>
                      <a:r>
                        <a:rPr lang="tr-TR" sz="1600" b="0" i="0" u="none" strike="noStrike" noProof="0" dirty="0">
                          <a:latin typeface="Calibri"/>
                        </a:rPr>
                        <a:t>, </a:t>
                      </a:r>
                      <a:r>
                        <a:rPr lang="tr-TR" sz="1600" b="0" i="0" u="none" strike="noStrike" noProof="0" dirty="0" err="1">
                          <a:latin typeface="Calibri"/>
                        </a:rPr>
                        <a:t>travmatik</a:t>
                      </a:r>
                      <a:r>
                        <a:rPr lang="tr-TR" sz="1600" b="0" i="0" u="none" strike="noStrike" noProof="0" dirty="0">
                          <a:latin typeface="Calibri"/>
                        </a:rPr>
                        <a:t> </a:t>
                      </a:r>
                      <a:r>
                        <a:rPr lang="tr-TR" sz="1600" b="0" i="0" u="none" strike="noStrike" noProof="0" dirty="0" err="1">
                          <a:latin typeface="Calibri"/>
                        </a:rPr>
                        <a:t>sinovit</a:t>
                      </a:r>
                      <a:r>
                        <a:rPr lang="tr-TR" sz="1600" b="0" i="0" u="none" strike="noStrike" noProof="0" dirty="0">
                          <a:latin typeface="Calibri"/>
                        </a:rPr>
                        <a:t> gibi hastalıkların akut ve uzun süreli tedavisinde ve ağrılarının giderilmesinde </a:t>
                      </a:r>
                      <a:r>
                        <a:rPr lang="tr-TR" sz="1600" b="0" i="0" u="none" strike="noStrike" noProof="0" dirty="0" err="1">
                          <a:latin typeface="Calibri"/>
                        </a:rPr>
                        <a:t>endikedir</a:t>
                      </a:r>
                      <a:r>
                        <a:rPr lang="tr-TR" sz="1600" b="0" i="0" u="none" strike="noStrike" noProof="0" dirty="0">
                          <a:latin typeface="Calibri"/>
                        </a:rPr>
                        <a:t>. Ayrıca şurup formu 6 aylıktan büyük bebek ve çocuklarda (6 ay-11 yaş) ateşin </a:t>
                      </a:r>
                      <a:r>
                        <a:rPr lang="tr-TR" sz="1600" b="0" i="0" u="none" strike="noStrike" noProof="0" dirty="0" err="1">
                          <a:latin typeface="Calibri"/>
                        </a:rPr>
                        <a:t>semptomatik</a:t>
                      </a:r>
                      <a:r>
                        <a:rPr lang="tr-TR" sz="1600" b="0" i="0" u="none" strike="noStrike" noProof="0" dirty="0">
                          <a:latin typeface="Calibri"/>
                        </a:rPr>
                        <a:t> tedavisinde kullanılır.</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tc>
                  <a:txBody>
                    <a:bodyPr/>
                    <a:lstStyle/>
                    <a:p>
                      <a:pPr lvl="0" algn="l">
                        <a:lnSpc>
                          <a:spcPct val="100000"/>
                        </a:lnSpc>
                        <a:spcBef>
                          <a:spcPts val="0"/>
                        </a:spcBef>
                        <a:spcAft>
                          <a:spcPts val="0"/>
                        </a:spcAft>
                        <a:buNone/>
                      </a:pPr>
                      <a:r>
                        <a:rPr lang="tr-TR" sz="1600" b="0" i="0" u="none" strike="noStrike" noProof="0" dirty="0" err="1">
                          <a:latin typeface="Calibri"/>
                        </a:rPr>
                        <a:t>Asetilsalisilik</a:t>
                      </a:r>
                      <a:r>
                        <a:rPr lang="tr-TR" sz="1600" b="0" i="0" u="none" strike="noStrike" noProof="0" dirty="0">
                          <a:latin typeface="Calibri"/>
                        </a:rPr>
                        <a:t> asit ve diğer </a:t>
                      </a:r>
                      <a:r>
                        <a:rPr lang="tr-TR" sz="1600" b="0" i="0" u="none" strike="noStrike" noProof="0" dirty="0" err="1">
                          <a:latin typeface="Calibri"/>
                        </a:rPr>
                        <a:t>non-steroidal</a:t>
                      </a:r>
                      <a:r>
                        <a:rPr lang="tr-TR" sz="1600" b="0" i="0" u="none" strike="noStrike" noProof="0" dirty="0">
                          <a:latin typeface="Calibri"/>
                        </a:rPr>
                        <a:t> </a:t>
                      </a:r>
                      <a:r>
                        <a:rPr lang="tr-TR" sz="1600" b="0" i="0" u="none" strike="noStrike" noProof="0" dirty="0" err="1">
                          <a:latin typeface="Calibri"/>
                        </a:rPr>
                        <a:t>antienflamatuvar</a:t>
                      </a:r>
                      <a:r>
                        <a:rPr lang="tr-TR" sz="1600" b="0" i="0" u="none" strike="noStrike" noProof="0" dirty="0">
                          <a:latin typeface="Calibri"/>
                        </a:rPr>
                        <a:t> ilaçlara aşırı duyarlılığı olanlarda kullanılmamalıdır. Daha önce mide-barsak hastalığı (özellikle </a:t>
                      </a:r>
                      <a:r>
                        <a:rPr lang="tr-TR" sz="1600" b="0" i="0" u="none" strike="noStrike" noProof="0" dirty="0" err="1">
                          <a:latin typeface="Calibri"/>
                        </a:rPr>
                        <a:t>gastroduodenal</a:t>
                      </a:r>
                      <a:r>
                        <a:rPr lang="tr-TR" sz="1600" b="0" i="0" u="none" strike="noStrike" noProof="0" dirty="0">
                          <a:latin typeface="Calibri"/>
                        </a:rPr>
                        <a:t> ülser) geçirmiş olanlara </a:t>
                      </a:r>
                      <a:r>
                        <a:rPr lang="tr-TR" sz="1600" b="0" i="0" u="none" strike="noStrike" noProof="0" dirty="0" err="1">
                          <a:latin typeface="Calibri"/>
                        </a:rPr>
                        <a:t>ketoprofen</a:t>
                      </a:r>
                      <a:r>
                        <a:rPr lang="tr-TR" sz="1600" b="0" i="0" u="none" strike="noStrike" noProof="0" dirty="0">
                          <a:latin typeface="Calibri"/>
                        </a:rPr>
                        <a:t> tedavisi uygulanmamalıdır.</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tc>
                  <a:txBody>
                    <a:bodyPr/>
                    <a:lstStyle/>
                    <a:p>
                      <a:pPr lvl="0" algn="l">
                        <a:lnSpc>
                          <a:spcPct val="100000"/>
                        </a:lnSpc>
                        <a:spcBef>
                          <a:spcPts val="0"/>
                        </a:spcBef>
                        <a:spcAft>
                          <a:spcPts val="0"/>
                        </a:spcAft>
                        <a:buNone/>
                      </a:pPr>
                      <a:r>
                        <a:rPr lang="tr-TR" sz="1600" b="0" i="0" u="none" strike="noStrike" noProof="0" dirty="0">
                          <a:latin typeface="Calibri"/>
                        </a:rPr>
                        <a:t>Her 4 saatte bir 50-100 mg dozunda, derin </a:t>
                      </a:r>
                      <a:r>
                        <a:rPr lang="tr-TR" sz="1600" b="0" i="0" u="none" strike="noStrike" noProof="0" err="1">
                          <a:latin typeface="Calibri"/>
                        </a:rPr>
                        <a:t>intramüsküler</a:t>
                      </a:r>
                      <a:r>
                        <a:rPr lang="tr-TR" sz="1600" b="0" i="0" u="none" strike="noStrike" noProof="0" dirty="0">
                          <a:latin typeface="Calibri"/>
                        </a:rPr>
                        <a:t> enjeksiyon şeklinde kullanılır. </a:t>
                      </a:r>
                      <a:r>
                        <a:rPr lang="tr-TR" sz="1600" b="0" i="0" u="none" strike="noStrike" noProof="0" err="1">
                          <a:latin typeface="Calibri"/>
                        </a:rPr>
                        <a:t>İntramüsküler</a:t>
                      </a:r>
                      <a:r>
                        <a:rPr lang="tr-TR" sz="1600" b="0" i="0" u="none" strike="noStrike" noProof="0" dirty="0">
                          <a:latin typeface="Calibri"/>
                        </a:rPr>
                        <a:t> </a:t>
                      </a:r>
                      <a:r>
                        <a:rPr lang="tr-TR" sz="1600" b="0" i="0" u="none" strike="noStrike" noProof="0" err="1">
                          <a:latin typeface="Calibri"/>
                        </a:rPr>
                        <a:t>ketoprofen</a:t>
                      </a:r>
                      <a:r>
                        <a:rPr lang="tr-TR" sz="1600" b="0" i="0" u="none" strike="noStrike" noProof="0" dirty="0">
                          <a:latin typeface="Calibri"/>
                        </a:rPr>
                        <a:t> tedavisine 3 günden fazla devam edilmemeli, hastada </a:t>
                      </a:r>
                      <a:r>
                        <a:rPr lang="tr-TR" sz="1600" b="0" i="0" u="none" strike="noStrike" noProof="0" err="1">
                          <a:latin typeface="Calibri"/>
                        </a:rPr>
                        <a:t>intramüsküler</a:t>
                      </a:r>
                      <a:r>
                        <a:rPr lang="tr-TR" sz="1600" b="0" i="0" u="none" strike="noStrike" noProof="0" dirty="0">
                          <a:latin typeface="Calibri"/>
                        </a:rPr>
                        <a:t> uygulamayla tatmin edici bir yanıt alındıktan sonra oral </a:t>
                      </a:r>
                      <a:r>
                        <a:rPr lang="tr-TR" sz="1600" b="0" i="0" u="none" strike="noStrike" noProof="0" dirty="0" err="1">
                          <a:latin typeface="Calibri"/>
                        </a:rPr>
                        <a:t>ketoprofen</a:t>
                      </a:r>
                      <a:r>
                        <a:rPr lang="tr-TR" sz="1600" b="0" i="0" u="none" strike="noStrike" noProof="0" dirty="0">
                          <a:latin typeface="Calibri"/>
                        </a:rPr>
                        <a:t> tedavisine geçilmelidir.</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tc>
                  <a:txBody>
                    <a:bodyPr/>
                    <a:lstStyle/>
                    <a:p>
                      <a:pPr lvl="0">
                        <a:buNone/>
                      </a:pPr>
                      <a:r>
                        <a:rPr lang="tr-TR" sz="1600" b="0" i="0" u="none" strike="noStrike" noProof="0" dirty="0">
                          <a:latin typeface="Calibri"/>
                        </a:rPr>
                        <a:t>Gastrit, </a:t>
                      </a:r>
                      <a:r>
                        <a:rPr lang="tr-TR" sz="1600" b="0" i="0" u="none" strike="noStrike" noProof="0" dirty="0" err="1">
                          <a:latin typeface="Calibri"/>
                        </a:rPr>
                        <a:t>rektal</a:t>
                      </a:r>
                      <a:r>
                        <a:rPr lang="tr-TR" sz="1600" b="0" i="0" u="none" strike="noStrike" noProof="0" dirty="0">
                          <a:latin typeface="Calibri"/>
                        </a:rPr>
                        <a:t> kanama, </a:t>
                      </a:r>
                      <a:r>
                        <a:rPr lang="tr-TR" sz="1600" b="0" i="0" u="none" strike="noStrike" noProof="0" dirty="0" err="1">
                          <a:latin typeface="Calibri"/>
                        </a:rPr>
                        <a:t>melena</a:t>
                      </a:r>
                      <a:r>
                        <a:rPr lang="tr-TR" sz="1600" b="0" i="0" u="none" strike="noStrike" noProof="0" dirty="0">
                          <a:latin typeface="Calibri"/>
                        </a:rPr>
                        <a:t>, </a:t>
                      </a:r>
                      <a:r>
                        <a:rPr lang="tr-TR" sz="1600" b="0" i="0" u="none" strike="noStrike" noProof="0" dirty="0" err="1">
                          <a:latin typeface="Calibri"/>
                        </a:rPr>
                        <a:t>tükrük</a:t>
                      </a:r>
                      <a:r>
                        <a:rPr lang="tr-TR" sz="1600" b="0" i="0" u="none" strike="noStrike" noProof="0" dirty="0">
                          <a:latin typeface="Calibri"/>
                        </a:rPr>
                        <a:t> artması, </a:t>
                      </a:r>
                      <a:r>
                        <a:rPr lang="tr-TR" sz="1600" b="0" i="0" u="none" strike="noStrike" noProof="0" dirty="0" err="1">
                          <a:latin typeface="Calibri"/>
                        </a:rPr>
                        <a:t>peptik</a:t>
                      </a:r>
                      <a:r>
                        <a:rPr lang="tr-TR" sz="1600" b="0" i="0" u="none" strike="noStrike" noProof="0" dirty="0">
                          <a:latin typeface="Calibri"/>
                        </a:rPr>
                        <a:t> </a:t>
                      </a:r>
                      <a:r>
                        <a:rPr lang="tr-TR" sz="1600" b="0" i="0" u="none" strike="noStrike" noProof="0" dirty="0" err="1">
                          <a:latin typeface="Calibri"/>
                        </a:rPr>
                        <a:t>ülserasyon</a:t>
                      </a:r>
                      <a:r>
                        <a:rPr lang="tr-TR" sz="1600" b="0" i="0" u="none" strike="noStrike" noProof="0" dirty="0">
                          <a:latin typeface="Calibri"/>
                        </a:rPr>
                        <a:t>, </a:t>
                      </a:r>
                      <a:r>
                        <a:rPr lang="tr-TR" sz="1600" b="0" i="0" u="none" strike="noStrike" noProof="0" dirty="0" err="1">
                          <a:latin typeface="Calibri"/>
                        </a:rPr>
                        <a:t>gastrointestinal</a:t>
                      </a:r>
                      <a:r>
                        <a:rPr lang="tr-TR" sz="1600" b="0" i="0" u="none" strike="noStrike" noProof="0" dirty="0">
                          <a:latin typeface="Calibri"/>
                        </a:rPr>
                        <a:t> </a:t>
                      </a:r>
                      <a:r>
                        <a:rPr lang="tr-TR" sz="1600" b="0" i="0" u="none" strike="noStrike" noProof="0" dirty="0" err="1">
                          <a:latin typeface="Calibri"/>
                        </a:rPr>
                        <a:t>perforasyon</a:t>
                      </a:r>
                      <a:r>
                        <a:rPr lang="tr-TR" sz="1600" b="0" i="0" u="none" strike="noStrike" noProof="0" dirty="0">
                          <a:latin typeface="Calibri"/>
                        </a:rPr>
                        <a:t>, </a:t>
                      </a:r>
                      <a:r>
                        <a:rPr lang="tr-TR" sz="1600" b="0" i="0" u="none" strike="noStrike" noProof="0" dirty="0" err="1">
                          <a:latin typeface="Calibri"/>
                        </a:rPr>
                        <a:t>hematemez</a:t>
                      </a:r>
                      <a:r>
                        <a:rPr lang="tr-TR" sz="1600" b="0" i="0" u="none" strike="noStrike" noProof="0" dirty="0">
                          <a:latin typeface="Calibri"/>
                        </a:rPr>
                        <a:t> ve barsak </a:t>
                      </a:r>
                      <a:r>
                        <a:rPr lang="tr-TR" sz="1600" b="0" i="0" u="none" strike="noStrike" noProof="0" dirty="0" err="1">
                          <a:latin typeface="Calibri"/>
                        </a:rPr>
                        <a:t>ülserasyonu</a:t>
                      </a:r>
                      <a:r>
                        <a:rPr lang="tr-TR" sz="1600" b="0" i="0" u="none" strike="noStrike" noProof="0" dirty="0">
                          <a:latin typeface="Calibri"/>
                        </a:rPr>
                        <a:t> gibi sindirim sistemiyle ilgili yan </a:t>
                      </a:r>
                      <a:r>
                        <a:rPr lang="tr-TR" sz="1600" b="0" i="0" u="none" strike="noStrike" noProof="0" dirty="0" err="1">
                          <a:latin typeface="Calibri"/>
                        </a:rPr>
                        <a:t>etkiler;</a:t>
                      </a:r>
                      <a:r>
                        <a:rPr lang="tr-TR" sz="1600" b="0" i="0" u="none" strike="noStrike" noProof="0" dirty="0" err="1"/>
                        <a:t>dispne</a:t>
                      </a:r>
                      <a:r>
                        <a:rPr lang="tr-TR" sz="1600" b="0" i="0" u="none" strike="noStrike" noProof="0" dirty="0"/>
                        <a:t>, </a:t>
                      </a:r>
                      <a:r>
                        <a:rPr lang="tr-TR" sz="1600" b="0" i="0" u="none" strike="noStrike" noProof="0" dirty="0" err="1"/>
                        <a:t>hemoptizi</a:t>
                      </a:r>
                      <a:r>
                        <a:rPr lang="tr-TR" sz="1600" b="0" i="0" u="none" strike="noStrike" noProof="0" dirty="0"/>
                        <a:t>, </a:t>
                      </a:r>
                      <a:r>
                        <a:rPr lang="tr-TR" sz="1600" b="0" i="0" u="none" strike="noStrike" noProof="0" dirty="0" err="1"/>
                        <a:t>epistaksis</a:t>
                      </a:r>
                      <a:r>
                        <a:rPr lang="tr-TR" sz="1600" b="0" i="0" u="none" strike="noStrike" noProof="0" dirty="0"/>
                        <a:t>, </a:t>
                      </a:r>
                      <a:r>
                        <a:rPr lang="tr-TR" sz="1600" b="0" i="0" u="none" strike="noStrike" noProof="0" dirty="0" err="1"/>
                        <a:t>larenks</a:t>
                      </a:r>
                      <a:r>
                        <a:rPr lang="tr-TR" sz="1600" b="0" i="0" u="none" strike="noStrike" noProof="0" dirty="0"/>
                        <a:t> ödemi, </a:t>
                      </a:r>
                      <a:r>
                        <a:rPr lang="tr-TR" sz="1600" b="0" i="0" u="none" strike="noStrike" noProof="0" dirty="0" err="1"/>
                        <a:t>bronkospazm</a:t>
                      </a:r>
                      <a:r>
                        <a:rPr lang="tr-TR" sz="1600" b="0" i="0" u="none" strike="noStrike" noProof="0" dirty="0"/>
                        <a:t>, </a:t>
                      </a:r>
                      <a:r>
                        <a:rPr lang="tr-TR" sz="1600" b="0" i="0" u="none" strike="noStrike" noProof="0" dirty="0" err="1"/>
                        <a:t>rinit</a:t>
                      </a:r>
                      <a:r>
                        <a:rPr lang="tr-TR" sz="1600" b="0" i="0" u="none" strike="noStrike" noProof="0" dirty="0"/>
                        <a:t>, farenjit gibi solunum sistemiyle ilgili; hipertansiyon, </a:t>
                      </a:r>
                      <a:r>
                        <a:rPr lang="tr-TR" sz="1600" b="0" i="0" u="none" strike="noStrike" noProof="0" dirty="0" err="1"/>
                        <a:t>palpitasyon</a:t>
                      </a:r>
                      <a:r>
                        <a:rPr lang="tr-TR" sz="1600" b="0" i="0" u="none" strike="noStrike" noProof="0" dirty="0"/>
                        <a:t>, taşikardi, kalp yetmezliği, </a:t>
                      </a:r>
                      <a:r>
                        <a:rPr lang="tr-TR" sz="1600" b="0" i="0" u="none" strike="noStrike" noProof="0" dirty="0" err="1"/>
                        <a:t>vazodilatasyon</a:t>
                      </a:r>
                      <a:r>
                        <a:rPr lang="tr-TR" sz="1600" b="0" i="0" u="none" strike="noStrike" noProof="0" dirty="0"/>
                        <a:t> gibi </a:t>
                      </a:r>
                      <a:r>
                        <a:rPr lang="tr-TR" sz="1600" b="0" i="0" u="none" strike="noStrike" noProof="0" dirty="0" err="1"/>
                        <a:t>kardiyovasküler</a:t>
                      </a:r>
                      <a:r>
                        <a:rPr lang="tr-TR" sz="1600" b="0" i="0" u="none" strike="noStrike" noProof="0" dirty="0"/>
                        <a:t> sistemle ilgili; </a:t>
                      </a:r>
                      <a:r>
                        <a:rPr lang="tr-TR" sz="1600" b="0" i="0" u="none" strike="noStrike" noProof="0" dirty="0" err="1"/>
                        <a:t>alopesi</a:t>
                      </a:r>
                      <a:r>
                        <a:rPr lang="tr-TR" sz="1600" b="0" i="0" u="none" strike="noStrike" noProof="0" dirty="0"/>
                        <a:t>, </a:t>
                      </a:r>
                      <a:r>
                        <a:rPr lang="tr-TR" sz="1600" b="0" i="0" u="none" strike="noStrike" noProof="0" dirty="0" err="1"/>
                        <a:t>ekzema</a:t>
                      </a:r>
                      <a:r>
                        <a:rPr lang="tr-TR" sz="1600" b="0" i="0" u="none" strike="noStrike" noProof="0" dirty="0"/>
                        <a:t>, </a:t>
                      </a:r>
                      <a:r>
                        <a:rPr lang="tr-TR" sz="1600" b="0" i="0" u="none" strike="noStrike" noProof="0" dirty="0" err="1"/>
                        <a:t>prurit</a:t>
                      </a:r>
                      <a:r>
                        <a:rPr lang="tr-TR" sz="1600" b="0" i="0" u="none" strike="noStrike" noProof="0" dirty="0"/>
                        <a:t>, </a:t>
                      </a:r>
                      <a:r>
                        <a:rPr lang="tr-TR" sz="1600" b="0" i="0" u="none" strike="noStrike" noProof="0" dirty="0" err="1"/>
                        <a:t>purpura</a:t>
                      </a:r>
                      <a:r>
                        <a:rPr lang="tr-TR" sz="1600" b="0" i="0" u="none" strike="noStrike" noProof="0" dirty="0"/>
                        <a:t>, döküntü, ürtiker, terleme, </a:t>
                      </a:r>
                      <a:r>
                        <a:rPr lang="tr-TR" sz="1600" b="0" i="0" u="none" strike="noStrike" noProof="0" dirty="0" err="1"/>
                        <a:t>eksfolyatif</a:t>
                      </a:r>
                      <a:r>
                        <a:rPr lang="tr-TR" sz="1600" b="0" i="0" u="none" strike="noStrike" noProof="0" dirty="0"/>
                        <a:t> dermatit, renk değişmesi, </a:t>
                      </a:r>
                      <a:r>
                        <a:rPr lang="tr-TR" sz="1600" b="0" i="0" u="none" strike="noStrike" noProof="0" dirty="0" err="1"/>
                        <a:t>fotosensitivite</a:t>
                      </a:r>
                      <a:r>
                        <a:rPr lang="tr-TR" sz="1600" b="0" i="0" u="none" strike="noStrike" noProof="0" dirty="0"/>
                        <a:t> ve </a:t>
                      </a:r>
                      <a:r>
                        <a:rPr lang="tr-TR" sz="1600" b="0" i="0" u="none" strike="noStrike" noProof="0" dirty="0" err="1"/>
                        <a:t>onikoliz</a:t>
                      </a:r>
                      <a:r>
                        <a:rPr lang="tr-TR" sz="1600" b="0" i="0" u="none" strike="noStrike" noProof="0" dirty="0"/>
                        <a:t> gibi deriyle ilgili yan etkiler görülebilir. Genel olarak </a:t>
                      </a:r>
                      <a:r>
                        <a:rPr lang="tr-TR" sz="1600" b="0" i="0" u="none" strike="noStrike" noProof="0" dirty="0" err="1"/>
                        <a:t>konjonktivit</a:t>
                      </a:r>
                      <a:r>
                        <a:rPr lang="tr-TR" sz="1600" b="0" i="0" u="none" strike="noStrike" noProof="0" dirty="0"/>
                        <a:t>, göz ağrısı, işitme bozukluğu, </a:t>
                      </a:r>
                      <a:r>
                        <a:rPr lang="tr-TR" sz="1600" b="0" i="0" u="none" strike="noStrike" noProof="0" dirty="0" err="1"/>
                        <a:t>retinal</a:t>
                      </a:r>
                      <a:r>
                        <a:rPr lang="tr-TR" sz="1600" b="0" i="0" u="none" strike="noStrike" noProof="0" dirty="0"/>
                        <a:t> kanama ve </a:t>
                      </a:r>
                      <a:r>
                        <a:rPr lang="tr-TR" sz="1600" b="0" i="0" u="none" strike="noStrike" noProof="0" dirty="0" err="1"/>
                        <a:t>pigmentasyon</a:t>
                      </a:r>
                      <a:r>
                        <a:rPr lang="tr-TR" sz="1600" b="0" i="0" u="none" strike="noStrike" noProof="0" dirty="0"/>
                        <a:t> değişikliği, </a:t>
                      </a:r>
                      <a:r>
                        <a:rPr lang="tr-TR" sz="1600" b="0" i="0" u="none" strike="noStrike" noProof="0" dirty="0" err="1"/>
                        <a:t>tad</a:t>
                      </a:r>
                      <a:r>
                        <a:rPr lang="tr-TR" sz="1600" b="0" i="0" u="none" strike="noStrike" noProof="0" dirty="0"/>
                        <a:t> bozukluğu, titreme, </a:t>
                      </a:r>
                      <a:r>
                        <a:rPr lang="tr-TR" sz="1600" b="0" i="0" u="none" strike="noStrike" noProof="0" dirty="0" err="1"/>
                        <a:t>miyalji</a:t>
                      </a:r>
                      <a:r>
                        <a:rPr lang="tr-TR" sz="1600" b="0" i="0" u="none" strike="noStrike" noProof="0" dirty="0"/>
                        <a:t>, yüz ödemi, </a:t>
                      </a:r>
                      <a:r>
                        <a:rPr lang="tr-TR" sz="1600" b="0" i="0" u="none" strike="noStrike" noProof="0" dirty="0" err="1"/>
                        <a:t>hiperkoagülasyon</a:t>
                      </a:r>
                      <a:r>
                        <a:rPr lang="tr-TR" sz="1600" b="0" i="0" u="none" strike="noStrike" noProof="0" dirty="0"/>
                        <a:t>, </a:t>
                      </a:r>
                      <a:r>
                        <a:rPr lang="tr-TR" sz="1600" b="0" i="0" u="none" strike="noStrike" noProof="0" dirty="0" err="1"/>
                        <a:t>agranülositoz</a:t>
                      </a:r>
                      <a:r>
                        <a:rPr lang="tr-TR" sz="1600" b="0" i="0" u="none" strike="noStrike" noProof="0" dirty="0"/>
                        <a:t>, </a:t>
                      </a:r>
                      <a:endParaRPr lang="tr-TR" sz="1600" dirty="0"/>
                    </a:p>
                    <a:p>
                      <a:pPr lvl="0">
                        <a:buNone/>
                      </a:pPr>
                      <a:r>
                        <a:rPr lang="tr-TR" sz="1600" b="0" i="0" u="none" strike="noStrike" noProof="0" dirty="0"/>
                        <a:t>anemi, </a:t>
                      </a:r>
                      <a:r>
                        <a:rPr lang="tr-TR" sz="1600" b="0" i="0" u="none" strike="noStrike" noProof="0" dirty="0" err="1"/>
                        <a:t>hemoliz</a:t>
                      </a:r>
                      <a:r>
                        <a:rPr lang="tr-TR" sz="1600" b="0" i="0" u="none" strike="noStrike" noProof="0" dirty="0"/>
                        <a:t>, susama, </a:t>
                      </a:r>
                      <a:r>
                        <a:rPr lang="tr-TR" sz="1600" b="0" i="0" u="none" strike="noStrike" noProof="0" dirty="0" err="1"/>
                        <a:t>trombositopeni</a:t>
                      </a:r>
                      <a:r>
                        <a:rPr lang="tr-TR" sz="1600" b="0" i="0" u="none" strike="noStrike" noProof="0" dirty="0"/>
                        <a:t>, kilo alma ya da kaybetme, </a:t>
                      </a:r>
                      <a:r>
                        <a:rPr lang="tr-TR" sz="1600" b="0" i="0" u="none" strike="noStrike" noProof="0" dirty="0" err="1"/>
                        <a:t>hepatik</a:t>
                      </a:r>
                      <a:r>
                        <a:rPr lang="tr-TR" sz="1600" b="0" i="0" u="none" strike="noStrike" noProof="0" dirty="0"/>
                        <a:t> </a:t>
                      </a:r>
                      <a:r>
                        <a:rPr lang="tr-TR" sz="1600" b="0" i="0" u="none" strike="noStrike" noProof="0" dirty="0" err="1"/>
                        <a:t>disfonksiyon</a:t>
                      </a:r>
                      <a:r>
                        <a:rPr lang="tr-TR" sz="1600" b="0" i="0" u="none" strike="noStrike" noProof="0" dirty="0"/>
                        <a:t>, </a:t>
                      </a:r>
                      <a:r>
                        <a:rPr lang="tr-TR" sz="1600" b="0" i="0" u="none" strike="noStrike" noProof="0" dirty="0" err="1"/>
                        <a:t>hiponatremi</a:t>
                      </a:r>
                      <a:r>
                        <a:rPr lang="tr-TR" sz="1600" b="0" i="0" u="none" strike="noStrike" noProof="0" dirty="0"/>
                        <a:t> gibi yan etkiler görülebilir.</a:t>
                      </a:r>
                      <a:endParaRPr lang="tr-TR" sz="1600" dirty="0"/>
                    </a:p>
                  </a:txBody>
                  <a:tcPr/>
                </a:tc>
                <a:extLst>
                  <a:ext uri="{0D108BD9-81ED-4DB2-BD59-A6C34878D82A}">
                    <a16:rowId xmlns:a16="http://schemas.microsoft.com/office/drawing/2014/main" xmlns="" val="4051323086"/>
                  </a:ext>
                </a:extLst>
              </a:tr>
            </a:tbl>
          </a:graphicData>
        </a:graphic>
      </p:graphicFrame>
    </p:spTree>
    <p:extLst>
      <p:ext uri="{BB962C8B-B14F-4D97-AF65-F5344CB8AC3E}">
        <p14:creationId xmlns:p14="http://schemas.microsoft.com/office/powerpoint/2010/main" val="672045524"/>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2C75B3E9-6D50-4BA0-8A1C-C8CA971A1110}"/>
              </a:ext>
            </a:extLst>
          </p:cNvPr>
          <p:cNvGraphicFramePr>
            <a:graphicFrameLocks noGrp="1"/>
          </p:cNvGraphicFramePr>
          <p:nvPr>
            <p:extLst>
              <p:ext uri="{D42A27DB-BD31-4B8C-83A1-F6EECF244321}">
                <p14:modId xmlns:p14="http://schemas.microsoft.com/office/powerpoint/2010/main" val="1779530190"/>
              </p:ext>
            </p:extLst>
          </p:nvPr>
        </p:nvGraphicFramePr>
        <p:xfrm>
          <a:off x="0" y="0"/>
          <a:ext cx="12192000" cy="6858000"/>
        </p:xfrm>
        <a:graphic>
          <a:graphicData uri="http://schemas.openxmlformats.org/drawingml/2006/table">
            <a:tbl>
              <a:tblPr firstRow="1" bandRow="1">
                <a:tableStyleId>{9D7B26C5-4107-4FEC-AEDC-1716B250A1EF}</a:tableStyleId>
              </a:tblPr>
              <a:tblGrid>
                <a:gridCol w="1939636">
                  <a:extLst>
                    <a:ext uri="{9D8B030D-6E8A-4147-A177-3AD203B41FA5}">
                      <a16:colId xmlns:a16="http://schemas.microsoft.com/office/drawing/2014/main" xmlns="" val="592225637"/>
                    </a:ext>
                  </a:extLst>
                </a:gridCol>
                <a:gridCol w="2937164">
                  <a:extLst>
                    <a:ext uri="{9D8B030D-6E8A-4147-A177-3AD203B41FA5}">
                      <a16:colId xmlns:a16="http://schemas.microsoft.com/office/drawing/2014/main" xmlns="" val="1779594405"/>
                    </a:ext>
                  </a:extLst>
                </a:gridCol>
                <a:gridCol w="2438400">
                  <a:extLst>
                    <a:ext uri="{9D8B030D-6E8A-4147-A177-3AD203B41FA5}">
                      <a16:colId xmlns:a16="http://schemas.microsoft.com/office/drawing/2014/main" xmlns="" val="1863086379"/>
                    </a:ext>
                  </a:extLst>
                </a:gridCol>
                <a:gridCol w="2438400">
                  <a:extLst>
                    <a:ext uri="{9D8B030D-6E8A-4147-A177-3AD203B41FA5}">
                      <a16:colId xmlns:a16="http://schemas.microsoft.com/office/drawing/2014/main" xmlns="" val="279329880"/>
                    </a:ext>
                  </a:extLst>
                </a:gridCol>
                <a:gridCol w="2438400">
                  <a:extLst>
                    <a:ext uri="{9D8B030D-6E8A-4147-A177-3AD203B41FA5}">
                      <a16:colId xmlns:a16="http://schemas.microsoft.com/office/drawing/2014/main" xmlns="" val="3675286559"/>
                    </a:ext>
                  </a:extLst>
                </a:gridCol>
              </a:tblGrid>
              <a:tr h="415585">
                <a:tc>
                  <a:txBody>
                    <a:bodyPr/>
                    <a:lstStyle/>
                    <a:p>
                      <a:r>
                        <a:rPr lang="tr-TR" dirty="0"/>
                        <a:t>İlaç Adı</a:t>
                      </a:r>
                    </a:p>
                  </a:txBody>
                  <a:tcPr/>
                </a:tc>
                <a:tc>
                  <a:txBody>
                    <a:bodyPr/>
                    <a:lstStyle/>
                    <a:p>
                      <a:r>
                        <a:rPr lang="tr-TR" dirty="0" err="1"/>
                        <a:t>Endikasyonları</a:t>
                      </a:r>
                    </a:p>
                  </a:txBody>
                  <a:tcPr/>
                </a:tc>
                <a:tc>
                  <a:txBody>
                    <a:bodyPr/>
                    <a:lstStyle/>
                    <a:p>
                      <a:r>
                        <a:rPr lang="tr-TR" dirty="0" err="1"/>
                        <a:t>Kontrendikasyonları</a:t>
                      </a:r>
                    </a:p>
                  </a:txBody>
                  <a:tcPr/>
                </a:tc>
                <a:tc>
                  <a:txBody>
                    <a:bodyPr/>
                    <a:lstStyle/>
                    <a:p>
                      <a:r>
                        <a:rPr lang="tr-TR" dirty="0"/>
                        <a:t>Verilişi</a:t>
                      </a:r>
                    </a:p>
                  </a:txBody>
                  <a:tcPr/>
                </a:tc>
                <a:tc>
                  <a:txBody>
                    <a:bodyPr/>
                    <a:lstStyle/>
                    <a:p>
                      <a:r>
                        <a:rPr lang="tr-TR" dirty="0"/>
                        <a:t>Yan Etki</a:t>
                      </a:r>
                    </a:p>
                  </a:txBody>
                  <a:tcPr/>
                </a:tc>
                <a:extLst>
                  <a:ext uri="{0D108BD9-81ED-4DB2-BD59-A6C34878D82A}">
                    <a16:rowId xmlns:a16="http://schemas.microsoft.com/office/drawing/2014/main" xmlns="" val="3099170954"/>
                  </a:ext>
                </a:extLst>
              </a:tr>
              <a:tr h="6442415">
                <a:tc>
                  <a:txBody>
                    <a:bodyPr/>
                    <a:lstStyle/>
                    <a:p>
                      <a:r>
                        <a:rPr lang="tr-TR" sz="1600" dirty="0" err="1"/>
                        <a:t>Flurbiprofen</a:t>
                      </a:r>
                    </a:p>
                  </a:txBody>
                  <a:tcPr/>
                </a:tc>
                <a:tc>
                  <a:txBody>
                    <a:bodyPr/>
                    <a:lstStyle/>
                    <a:p>
                      <a:pPr lvl="0" algn="l">
                        <a:lnSpc>
                          <a:spcPct val="100000"/>
                        </a:lnSpc>
                        <a:spcBef>
                          <a:spcPts val="0"/>
                        </a:spcBef>
                        <a:spcAft>
                          <a:spcPts val="0"/>
                        </a:spcAft>
                        <a:buNone/>
                      </a:pPr>
                      <a:r>
                        <a:rPr lang="tr-TR" sz="1600" b="0" i="0" u="none" strike="noStrike" noProof="0" dirty="0" err="1">
                          <a:latin typeface="Calibri"/>
                        </a:rPr>
                        <a:t>Romatoid</a:t>
                      </a:r>
                      <a:r>
                        <a:rPr lang="tr-TR" sz="1600" b="0" i="0" u="none" strike="noStrike" noProof="0" dirty="0">
                          <a:latin typeface="Calibri"/>
                        </a:rPr>
                        <a:t> </a:t>
                      </a:r>
                      <a:r>
                        <a:rPr lang="tr-TR" sz="1600" b="0" i="0" u="none" strike="noStrike" noProof="0" dirty="0" err="1">
                          <a:latin typeface="Calibri"/>
                        </a:rPr>
                        <a:t>artrit</a:t>
                      </a:r>
                      <a:r>
                        <a:rPr lang="tr-TR" sz="1600" b="0" i="0" u="none" strike="noStrike" noProof="0" dirty="0">
                          <a:latin typeface="Calibri"/>
                        </a:rPr>
                        <a:t>, </a:t>
                      </a:r>
                      <a:r>
                        <a:rPr lang="tr-TR" sz="1600" b="0" i="0" u="none" strike="noStrike" noProof="0" dirty="0" err="1">
                          <a:latin typeface="Calibri"/>
                        </a:rPr>
                        <a:t>osteoartrit</a:t>
                      </a:r>
                      <a:r>
                        <a:rPr lang="tr-TR" sz="1600" b="0" i="0" u="none" strike="noStrike" noProof="0" dirty="0">
                          <a:latin typeface="Calibri"/>
                        </a:rPr>
                        <a:t>, </a:t>
                      </a:r>
                      <a:r>
                        <a:rPr lang="tr-TR" sz="1600" b="0" i="0" u="none" strike="noStrike" noProof="0" dirty="0" err="1">
                          <a:latin typeface="Calibri"/>
                        </a:rPr>
                        <a:t>ankilozan</a:t>
                      </a:r>
                      <a:r>
                        <a:rPr lang="tr-TR" sz="1600" b="0" i="0" u="none" strike="noStrike" noProof="0" dirty="0">
                          <a:latin typeface="Calibri"/>
                        </a:rPr>
                        <a:t> </a:t>
                      </a:r>
                      <a:r>
                        <a:rPr lang="tr-TR" sz="1600" b="0" i="0" u="none" strike="noStrike" noProof="0" dirty="0" err="1">
                          <a:latin typeface="Calibri"/>
                        </a:rPr>
                        <a:t>spondilit</a:t>
                      </a:r>
                      <a:r>
                        <a:rPr lang="tr-TR" sz="1600" b="0" i="0" u="none" strike="noStrike" noProof="0" dirty="0">
                          <a:latin typeface="Calibri"/>
                        </a:rPr>
                        <a:t>, </a:t>
                      </a:r>
                      <a:r>
                        <a:rPr lang="tr-TR" sz="1600" b="0" i="0" u="none" strike="noStrike" noProof="0" dirty="0" err="1">
                          <a:latin typeface="Calibri"/>
                        </a:rPr>
                        <a:t>bursit,tendinit</a:t>
                      </a:r>
                      <a:r>
                        <a:rPr lang="tr-TR" sz="1600" b="0" i="0" u="none" strike="noStrike" noProof="0" dirty="0">
                          <a:latin typeface="Calibri"/>
                        </a:rPr>
                        <a:t>, yumuşak doku </a:t>
                      </a:r>
                      <a:r>
                        <a:rPr lang="tr-TR" sz="1600" b="0" i="0" u="none" strike="noStrike" noProof="0" dirty="0" err="1">
                          <a:latin typeface="Calibri"/>
                        </a:rPr>
                        <a:t>yaralanmalrı</a:t>
                      </a:r>
                      <a:r>
                        <a:rPr lang="tr-TR" sz="1600" b="0" i="0" u="none" strike="noStrike" noProof="0" dirty="0">
                          <a:latin typeface="Calibri"/>
                        </a:rPr>
                        <a:t> ve </a:t>
                      </a:r>
                      <a:r>
                        <a:rPr lang="tr-TR" sz="1600" b="0" i="0" u="none" strike="noStrike" noProof="0" dirty="0" err="1">
                          <a:latin typeface="Calibri"/>
                        </a:rPr>
                        <a:t>dismenorede</a:t>
                      </a:r>
                      <a:r>
                        <a:rPr lang="tr-TR" sz="1600" b="0" i="0" u="none" strike="noStrike" noProof="0" dirty="0">
                          <a:latin typeface="Calibri"/>
                        </a:rPr>
                        <a:t> </a:t>
                      </a:r>
                      <a:r>
                        <a:rPr lang="tr-TR" sz="1600" b="0" i="0" u="none" strike="noStrike" noProof="0" dirty="0" err="1">
                          <a:latin typeface="Calibri"/>
                        </a:rPr>
                        <a:t>endikedir</a:t>
                      </a:r>
                      <a:r>
                        <a:rPr lang="tr-TR" sz="1600" b="0" i="0" u="none" strike="noStrike" noProof="0" dirty="0">
                          <a:latin typeface="Calibri"/>
                        </a:rPr>
                        <a:t>.</a:t>
                      </a:r>
                      <a:endParaRPr lang="tr-TR" sz="1600" dirty="0"/>
                    </a:p>
                    <a:p>
                      <a:pPr lvl="0" algn="l">
                        <a:lnSpc>
                          <a:spcPct val="100000"/>
                        </a:lnSpc>
                        <a:spcBef>
                          <a:spcPts val="0"/>
                        </a:spcBef>
                        <a:spcAft>
                          <a:spcPts val="0"/>
                        </a:spcAft>
                        <a:buNone/>
                      </a:pPr>
                      <a:endParaRPr lang="tr-TR" dirty="0"/>
                    </a:p>
                    <a:p>
                      <a:pPr lvl="0">
                        <a:buNone/>
                      </a:pPr>
                      <a:endParaRPr lang="tr-TR" dirty="0"/>
                    </a:p>
                  </a:txBody>
                  <a:tcPr/>
                </a:tc>
                <a:tc>
                  <a:txBody>
                    <a:bodyPr/>
                    <a:lstStyle/>
                    <a:p>
                      <a:pPr lvl="0" algn="l">
                        <a:lnSpc>
                          <a:spcPct val="100000"/>
                        </a:lnSpc>
                        <a:spcBef>
                          <a:spcPts val="0"/>
                        </a:spcBef>
                        <a:spcAft>
                          <a:spcPts val="0"/>
                        </a:spcAft>
                        <a:buNone/>
                      </a:pPr>
                      <a:r>
                        <a:rPr lang="tr-TR" sz="1600" b="0" i="0" u="none" strike="noStrike" noProof="0" dirty="0" err="1">
                          <a:latin typeface="Calibri"/>
                        </a:rPr>
                        <a:t>Flurbiprofen'e</a:t>
                      </a:r>
                      <a:r>
                        <a:rPr lang="tr-TR" sz="1600" b="0" i="0" u="none" strike="noStrike" noProof="0" dirty="0">
                          <a:latin typeface="Calibri"/>
                        </a:rPr>
                        <a:t> karşı aşırı duyarlılığı olan kişilerde </a:t>
                      </a:r>
                      <a:r>
                        <a:rPr lang="tr-TR" sz="1600" b="0" i="0" u="none" strike="noStrike" noProof="0" dirty="0" err="1">
                          <a:latin typeface="Calibri"/>
                        </a:rPr>
                        <a:t>kontrendikedir</a:t>
                      </a:r>
                      <a:r>
                        <a:rPr lang="tr-TR" sz="1600" b="0" i="0" u="none" strike="noStrike" noProof="0" dirty="0">
                          <a:latin typeface="Calibri"/>
                        </a:rPr>
                        <a:t>. </a:t>
                      </a:r>
                      <a:r>
                        <a:rPr lang="tr-TR" sz="1600" b="0" i="0" u="none" strike="noStrike" noProof="0" dirty="0" err="1">
                          <a:latin typeface="Calibri"/>
                        </a:rPr>
                        <a:t>Flurbiprofen</a:t>
                      </a:r>
                      <a:r>
                        <a:rPr lang="tr-TR" sz="1600" b="0" i="0" u="none" strike="noStrike" noProof="0" dirty="0">
                          <a:latin typeface="Calibri"/>
                        </a:rPr>
                        <a:t>; aspirin veya diğer </a:t>
                      </a:r>
                      <a:r>
                        <a:rPr lang="tr-TR" sz="1600" b="0" i="0" u="none" strike="noStrike" noProof="0" dirty="0" err="1">
                          <a:latin typeface="Calibri"/>
                        </a:rPr>
                        <a:t>nonsteroidal</a:t>
                      </a:r>
                      <a:r>
                        <a:rPr lang="tr-TR" sz="1600" b="0" i="0" u="none" strike="noStrike" noProof="0" dirty="0">
                          <a:latin typeface="Calibri"/>
                        </a:rPr>
                        <a:t> </a:t>
                      </a:r>
                      <a:r>
                        <a:rPr lang="tr-TR" sz="1600" b="0" i="0" u="none" strike="noStrike" noProof="0" dirty="0" err="1">
                          <a:latin typeface="Calibri"/>
                        </a:rPr>
                        <a:t>antienflamatuvar</a:t>
                      </a:r>
                      <a:r>
                        <a:rPr lang="tr-TR" sz="1600" b="0" i="0" u="none" strike="noStrike" noProof="0" dirty="0">
                          <a:latin typeface="Calibri"/>
                        </a:rPr>
                        <a:t> ilaçların astım, ürtiker veya diğer </a:t>
                      </a:r>
                      <a:r>
                        <a:rPr lang="tr-TR" sz="1600" b="0" i="0" u="none" strike="noStrike" noProof="0" dirty="0" err="1">
                          <a:latin typeface="Calibri"/>
                        </a:rPr>
                        <a:t>allerjik</a:t>
                      </a:r>
                      <a:r>
                        <a:rPr lang="tr-TR" sz="1600" b="0" i="0" u="none" strike="noStrike" noProof="0" dirty="0">
                          <a:latin typeface="Calibri"/>
                        </a:rPr>
                        <a:t> reaksiyonlara yol açtığı bilinen kişilerde </a:t>
                      </a:r>
                      <a:r>
                        <a:rPr lang="tr-TR" sz="1600" b="0" i="0" u="none" strike="noStrike" noProof="0" dirty="0" err="1">
                          <a:latin typeface="Calibri"/>
                        </a:rPr>
                        <a:t>kontrendikedir</a:t>
                      </a:r>
                      <a:r>
                        <a:rPr lang="tr-TR" sz="1600" b="0" i="0" u="none" strike="noStrike" noProof="0" dirty="0">
                          <a:latin typeface="Calibri"/>
                        </a:rPr>
                        <a:t>.</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tc>
                  <a:txBody>
                    <a:bodyPr/>
                    <a:lstStyle/>
                    <a:p>
                      <a:pPr lvl="0" algn="l">
                        <a:lnSpc>
                          <a:spcPct val="100000"/>
                        </a:lnSpc>
                        <a:spcBef>
                          <a:spcPts val="0"/>
                        </a:spcBef>
                        <a:spcAft>
                          <a:spcPts val="0"/>
                        </a:spcAft>
                        <a:buNone/>
                      </a:pPr>
                      <a:r>
                        <a:rPr lang="tr-TR" sz="1600" b="0" i="0" u="none" strike="noStrike" noProof="0" dirty="0">
                          <a:latin typeface="Calibri"/>
                        </a:rPr>
                        <a:t>Önerilen günlük doz; bölünmüş dozlar halinde 150-200 mg'dır. Semptomların şiddetine göre günlük doz toplam 300 mg'a çıkarılabilir.</a:t>
                      </a:r>
                      <a:endParaRPr lang="tr-TR" sz="1600" dirty="0"/>
                    </a:p>
                    <a:p>
                      <a:pPr lvl="0" algn="l">
                        <a:lnSpc>
                          <a:spcPct val="100000"/>
                        </a:lnSpc>
                        <a:spcBef>
                          <a:spcPts val="0"/>
                        </a:spcBef>
                        <a:spcAft>
                          <a:spcPts val="0"/>
                        </a:spcAft>
                        <a:buNone/>
                      </a:pPr>
                      <a:endParaRPr lang="tr-TR"/>
                    </a:p>
                    <a:p>
                      <a:pPr lvl="0">
                        <a:buNone/>
                      </a:pPr>
                      <a:endParaRPr lang="tr-TR" dirty="0"/>
                    </a:p>
                  </a:txBody>
                  <a:tcPr/>
                </a:tc>
                <a:tc>
                  <a:txBody>
                    <a:bodyPr/>
                    <a:lstStyle/>
                    <a:p>
                      <a:pPr lvl="0" algn="l">
                        <a:lnSpc>
                          <a:spcPct val="100000"/>
                        </a:lnSpc>
                        <a:spcBef>
                          <a:spcPts val="0"/>
                        </a:spcBef>
                        <a:spcAft>
                          <a:spcPts val="0"/>
                        </a:spcAft>
                        <a:buNone/>
                      </a:pPr>
                      <a:r>
                        <a:rPr lang="tr-TR" sz="1600" b="0" i="0" u="none" strike="noStrike" noProof="0" dirty="0" err="1">
                          <a:latin typeface="Calibri"/>
                        </a:rPr>
                        <a:t>Flurbiprofen</a:t>
                      </a:r>
                      <a:r>
                        <a:rPr lang="tr-TR" sz="1600" b="0" i="0" u="none" strike="noStrike" noProof="0" dirty="0">
                          <a:latin typeface="Calibri"/>
                        </a:rPr>
                        <a:t> tedavisi ile seyrek olarak görülen yan etkiler hafif şiddette, doza bağlı ve geçicidirler. </a:t>
                      </a:r>
                      <a:r>
                        <a:rPr lang="tr-TR" sz="1600" b="0" i="0" u="none" strike="noStrike" noProof="0" dirty="0" err="1">
                          <a:latin typeface="Calibri"/>
                        </a:rPr>
                        <a:t>Dispepsi</a:t>
                      </a:r>
                      <a:r>
                        <a:rPr lang="tr-TR" sz="1600" b="0" i="0" u="none" strike="noStrike" noProof="0" dirty="0">
                          <a:latin typeface="Calibri"/>
                        </a:rPr>
                        <a:t>, mide bulantısı, kusma, </a:t>
                      </a:r>
                      <a:r>
                        <a:rPr lang="tr-TR" sz="1600" b="0" i="0" u="none" strike="noStrike" noProof="0" dirty="0" err="1">
                          <a:latin typeface="Calibri"/>
                        </a:rPr>
                        <a:t>abdominal</a:t>
                      </a:r>
                      <a:r>
                        <a:rPr lang="tr-TR" sz="1600" b="0" i="0" u="none" strike="noStrike" noProof="0" dirty="0">
                          <a:latin typeface="Calibri"/>
                        </a:rPr>
                        <a:t> ağrı, gaz şikayetleri, </a:t>
                      </a:r>
                      <a:r>
                        <a:rPr lang="tr-TR" sz="1600" b="0" i="0" u="none" strike="noStrike" noProof="0" dirty="0" err="1">
                          <a:latin typeface="Calibri"/>
                        </a:rPr>
                        <a:t>diyare</a:t>
                      </a:r>
                      <a:r>
                        <a:rPr lang="tr-TR" sz="1600" b="0" i="0" u="none" strike="noStrike" noProof="0" dirty="0">
                          <a:latin typeface="Calibri"/>
                        </a:rPr>
                        <a:t>, </a:t>
                      </a:r>
                      <a:r>
                        <a:rPr lang="tr-TR" sz="1600" b="0" i="0" u="none" strike="noStrike" noProof="0" dirty="0" err="1">
                          <a:latin typeface="Calibri"/>
                        </a:rPr>
                        <a:t>konstipasyon</a:t>
                      </a:r>
                      <a:r>
                        <a:rPr lang="tr-TR" sz="1600" b="0" i="0" u="none" strike="noStrike" noProof="0" dirty="0">
                          <a:latin typeface="Calibri"/>
                        </a:rPr>
                        <a:t>, ürtiker, baş dönmesi, sinirlilik, kulak çınlaması, bulanık görme, </a:t>
                      </a:r>
                      <a:r>
                        <a:rPr lang="tr-TR" sz="1600" b="0" i="0" u="none" strike="noStrike" noProof="0" dirty="0" err="1">
                          <a:latin typeface="Calibri"/>
                        </a:rPr>
                        <a:t>rinit</a:t>
                      </a:r>
                      <a:r>
                        <a:rPr lang="tr-TR" sz="1600" b="0" i="0" u="none" strike="noStrike" noProof="0" dirty="0">
                          <a:latin typeface="Calibri"/>
                        </a:rPr>
                        <a:t>, vücut ağırlığı değişimleri.</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extLst>
                  <a:ext uri="{0D108BD9-81ED-4DB2-BD59-A6C34878D82A}">
                    <a16:rowId xmlns:a16="http://schemas.microsoft.com/office/drawing/2014/main" xmlns="" val="599952392"/>
                  </a:ext>
                </a:extLst>
              </a:tr>
            </a:tbl>
          </a:graphicData>
        </a:graphic>
      </p:graphicFrame>
    </p:spTree>
    <p:extLst>
      <p:ext uri="{BB962C8B-B14F-4D97-AF65-F5344CB8AC3E}">
        <p14:creationId xmlns:p14="http://schemas.microsoft.com/office/powerpoint/2010/main" val="386018548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3CD48FEA-03C8-4F0E-A0A0-F3A0AA484487}"/>
              </a:ext>
            </a:extLst>
          </p:cNvPr>
          <p:cNvGraphicFramePr>
            <a:graphicFrameLocks noGrp="1"/>
          </p:cNvGraphicFramePr>
          <p:nvPr>
            <p:extLst>
              <p:ext uri="{D42A27DB-BD31-4B8C-83A1-F6EECF244321}">
                <p14:modId xmlns:p14="http://schemas.microsoft.com/office/powerpoint/2010/main" val="3651763750"/>
              </p:ext>
            </p:extLst>
          </p:nvPr>
        </p:nvGraphicFramePr>
        <p:xfrm>
          <a:off x="0" y="0"/>
          <a:ext cx="12192000" cy="6858000"/>
        </p:xfrm>
        <a:graphic>
          <a:graphicData uri="http://schemas.openxmlformats.org/drawingml/2006/table">
            <a:tbl>
              <a:tblPr firstRow="1" bandRow="1">
                <a:tableStyleId>{9D7B26C5-4107-4FEC-AEDC-1716B250A1EF}</a:tableStyleId>
              </a:tblPr>
              <a:tblGrid>
                <a:gridCol w="1662545">
                  <a:extLst>
                    <a:ext uri="{9D8B030D-6E8A-4147-A177-3AD203B41FA5}">
                      <a16:colId xmlns:a16="http://schemas.microsoft.com/office/drawing/2014/main" xmlns="" val="3735960202"/>
                    </a:ext>
                  </a:extLst>
                </a:gridCol>
                <a:gridCol w="3214255">
                  <a:extLst>
                    <a:ext uri="{9D8B030D-6E8A-4147-A177-3AD203B41FA5}">
                      <a16:colId xmlns:a16="http://schemas.microsoft.com/office/drawing/2014/main" xmlns="" val="3597304378"/>
                    </a:ext>
                  </a:extLst>
                </a:gridCol>
                <a:gridCol w="2946400">
                  <a:extLst>
                    <a:ext uri="{9D8B030D-6E8A-4147-A177-3AD203B41FA5}">
                      <a16:colId xmlns:a16="http://schemas.microsoft.com/office/drawing/2014/main" xmlns="" val="1839484127"/>
                    </a:ext>
                  </a:extLst>
                </a:gridCol>
                <a:gridCol w="2215218">
                  <a:extLst>
                    <a:ext uri="{9D8B030D-6E8A-4147-A177-3AD203B41FA5}">
                      <a16:colId xmlns:a16="http://schemas.microsoft.com/office/drawing/2014/main" xmlns="" val="4081603852"/>
                    </a:ext>
                  </a:extLst>
                </a:gridCol>
                <a:gridCol w="2153582">
                  <a:extLst>
                    <a:ext uri="{9D8B030D-6E8A-4147-A177-3AD203B41FA5}">
                      <a16:colId xmlns:a16="http://schemas.microsoft.com/office/drawing/2014/main" xmlns="" val="748047468"/>
                    </a:ext>
                  </a:extLst>
                </a:gridCol>
              </a:tblGrid>
              <a:tr h="432863">
                <a:tc>
                  <a:txBody>
                    <a:bodyPr/>
                    <a:lstStyle/>
                    <a:p>
                      <a:r>
                        <a:rPr lang="tr-TR" dirty="0"/>
                        <a:t>İlaç Adı</a:t>
                      </a:r>
                    </a:p>
                  </a:txBody>
                  <a:tcPr/>
                </a:tc>
                <a:tc>
                  <a:txBody>
                    <a:bodyPr/>
                    <a:lstStyle/>
                    <a:p>
                      <a:r>
                        <a:rPr lang="tr-TR" dirty="0" err="1"/>
                        <a:t>Endikasyonları</a:t>
                      </a:r>
                    </a:p>
                  </a:txBody>
                  <a:tcPr/>
                </a:tc>
                <a:tc>
                  <a:txBody>
                    <a:bodyPr/>
                    <a:lstStyle/>
                    <a:p>
                      <a:r>
                        <a:rPr lang="tr-TR" dirty="0" err="1"/>
                        <a:t>Kontrendikasyonları</a:t>
                      </a:r>
                    </a:p>
                  </a:txBody>
                  <a:tcPr/>
                </a:tc>
                <a:tc>
                  <a:txBody>
                    <a:bodyPr/>
                    <a:lstStyle/>
                    <a:p>
                      <a:r>
                        <a:rPr lang="tr-TR" dirty="0"/>
                        <a:t>Verilişi</a:t>
                      </a:r>
                    </a:p>
                  </a:txBody>
                  <a:tcPr/>
                </a:tc>
                <a:tc>
                  <a:txBody>
                    <a:bodyPr/>
                    <a:lstStyle/>
                    <a:p>
                      <a:r>
                        <a:rPr lang="tr-TR" dirty="0"/>
                        <a:t>Yan Etki</a:t>
                      </a:r>
                    </a:p>
                  </a:txBody>
                  <a:tcPr/>
                </a:tc>
                <a:extLst>
                  <a:ext uri="{0D108BD9-81ED-4DB2-BD59-A6C34878D82A}">
                    <a16:rowId xmlns:a16="http://schemas.microsoft.com/office/drawing/2014/main" xmlns="" val="2782432784"/>
                  </a:ext>
                </a:extLst>
              </a:tr>
              <a:tr h="6425137">
                <a:tc>
                  <a:txBody>
                    <a:bodyPr/>
                    <a:lstStyle/>
                    <a:p>
                      <a:r>
                        <a:rPr lang="tr-TR" sz="1600" dirty="0" err="1"/>
                        <a:t>İndometasin</a:t>
                      </a:r>
                    </a:p>
                  </a:txBody>
                  <a:tcPr/>
                </a:tc>
                <a:tc>
                  <a:txBody>
                    <a:bodyPr/>
                    <a:lstStyle/>
                    <a:p>
                      <a:pPr lvl="0" algn="l">
                        <a:lnSpc>
                          <a:spcPct val="100000"/>
                        </a:lnSpc>
                        <a:spcBef>
                          <a:spcPts val="0"/>
                        </a:spcBef>
                        <a:spcAft>
                          <a:spcPts val="0"/>
                        </a:spcAft>
                        <a:buNone/>
                      </a:pPr>
                      <a:r>
                        <a:rPr lang="tr-TR" sz="1600" b="0" i="0" u="none" strike="noStrike" noProof="0" dirty="0" err="1">
                          <a:latin typeface="Calibri"/>
                        </a:rPr>
                        <a:t>Romatoid</a:t>
                      </a:r>
                      <a:r>
                        <a:rPr lang="tr-TR" sz="1600" b="0" i="0" u="none" strike="noStrike" noProof="0" dirty="0">
                          <a:latin typeface="Calibri"/>
                        </a:rPr>
                        <a:t> </a:t>
                      </a:r>
                      <a:r>
                        <a:rPr lang="tr-TR" sz="1600" b="0" i="0" u="none" strike="noStrike" noProof="0" dirty="0" err="1">
                          <a:latin typeface="Calibri"/>
                        </a:rPr>
                        <a:t>artrit</a:t>
                      </a:r>
                      <a:r>
                        <a:rPr lang="tr-TR" sz="1600" b="0" i="0" u="none" strike="noStrike" noProof="0" dirty="0">
                          <a:latin typeface="Calibri"/>
                        </a:rPr>
                        <a:t>, </a:t>
                      </a:r>
                      <a:r>
                        <a:rPr lang="tr-TR" sz="1600" b="0" i="0" u="none" strike="noStrike" noProof="0" dirty="0" err="1">
                          <a:latin typeface="Calibri"/>
                        </a:rPr>
                        <a:t>osteoartrit</a:t>
                      </a:r>
                      <a:r>
                        <a:rPr lang="tr-TR" sz="1600" b="0" i="0" u="none" strike="noStrike" noProof="0" dirty="0">
                          <a:latin typeface="Calibri"/>
                        </a:rPr>
                        <a:t>, kalçada </a:t>
                      </a:r>
                      <a:r>
                        <a:rPr lang="tr-TR" sz="1600" b="0" i="0" u="none" strike="noStrike" noProof="0" dirty="0" err="1">
                          <a:latin typeface="Calibri"/>
                        </a:rPr>
                        <a:t>dejeneratif</a:t>
                      </a:r>
                      <a:r>
                        <a:rPr lang="tr-TR" sz="1600" b="0" i="0" u="none" strike="noStrike" noProof="0" dirty="0">
                          <a:latin typeface="Calibri"/>
                        </a:rPr>
                        <a:t> eklem hastalığı, </a:t>
                      </a:r>
                      <a:r>
                        <a:rPr lang="tr-TR" sz="1600" b="0" i="0" u="none" strike="noStrike" noProof="0" dirty="0" err="1">
                          <a:latin typeface="Calibri"/>
                        </a:rPr>
                        <a:t>ankilozan</a:t>
                      </a:r>
                      <a:r>
                        <a:rPr lang="tr-TR" sz="1600" b="0" i="0" u="none" strike="noStrike" noProof="0" dirty="0">
                          <a:latin typeface="Calibri"/>
                        </a:rPr>
                        <a:t> </a:t>
                      </a:r>
                      <a:r>
                        <a:rPr lang="tr-TR" sz="1600" b="0" i="0" u="none" strike="noStrike" noProof="0" dirty="0" err="1">
                          <a:latin typeface="Calibri"/>
                        </a:rPr>
                        <a:t>spondilit</a:t>
                      </a:r>
                      <a:r>
                        <a:rPr lang="tr-TR" sz="1600" b="0" i="0" u="none" strike="noStrike" noProof="0" dirty="0">
                          <a:latin typeface="Calibri"/>
                        </a:rPr>
                        <a:t>, kas iskelet sistemiyle ilgili hastalıklar (</a:t>
                      </a:r>
                      <a:r>
                        <a:rPr lang="tr-TR" sz="1600" b="0" i="0" u="none" strike="noStrike" noProof="0" dirty="0" err="1">
                          <a:latin typeface="Calibri"/>
                        </a:rPr>
                        <a:t>bursit</a:t>
                      </a:r>
                      <a:r>
                        <a:rPr lang="tr-TR" sz="1600" b="0" i="0" u="none" strike="noStrike" noProof="0" dirty="0">
                          <a:latin typeface="Calibri"/>
                        </a:rPr>
                        <a:t>, </a:t>
                      </a:r>
                      <a:r>
                        <a:rPr lang="tr-TR" sz="1600" b="0" i="0" u="none" strike="noStrike" noProof="0" dirty="0" err="1">
                          <a:latin typeface="Calibri"/>
                        </a:rPr>
                        <a:t>tendinit</a:t>
                      </a:r>
                      <a:r>
                        <a:rPr lang="tr-TR" sz="1600" b="0" i="0" u="none" strike="noStrike" noProof="0" dirty="0">
                          <a:latin typeface="Calibri"/>
                        </a:rPr>
                        <a:t>, </a:t>
                      </a:r>
                      <a:r>
                        <a:rPr lang="tr-TR" sz="1600" b="0" i="0" u="none" strike="noStrike" noProof="0" dirty="0" err="1">
                          <a:latin typeface="Calibri"/>
                        </a:rPr>
                        <a:t>sinovit</a:t>
                      </a:r>
                      <a:r>
                        <a:rPr lang="tr-TR" sz="1600" b="0" i="0" u="none" strike="noStrike" noProof="0" dirty="0">
                          <a:latin typeface="Calibri"/>
                        </a:rPr>
                        <a:t>, </a:t>
                      </a:r>
                      <a:r>
                        <a:rPr lang="tr-TR" sz="1600" b="0" i="0" u="none" strike="noStrike" noProof="0" dirty="0" err="1">
                          <a:latin typeface="Calibri"/>
                        </a:rPr>
                        <a:t>tenosinovit</a:t>
                      </a:r>
                      <a:r>
                        <a:rPr lang="tr-TR" sz="1600" b="0" i="0" u="none" strike="noStrike" noProof="0" dirty="0">
                          <a:latin typeface="Calibri"/>
                        </a:rPr>
                        <a:t>, omuz </a:t>
                      </a:r>
                      <a:r>
                        <a:rPr lang="tr-TR" sz="1600" b="0" i="0" u="none" strike="noStrike" noProof="0" dirty="0" err="1">
                          <a:latin typeface="Calibri"/>
                        </a:rPr>
                        <a:t>kapsüliti</a:t>
                      </a:r>
                      <a:r>
                        <a:rPr lang="tr-TR" sz="1600" b="0" i="0" u="none" strike="noStrike" noProof="0" dirty="0">
                          <a:latin typeface="Calibri"/>
                        </a:rPr>
                        <a:t>, burkulma ve incinmeler), akut gut </a:t>
                      </a:r>
                      <a:r>
                        <a:rPr lang="tr-TR" sz="1600" b="0" i="0" u="none" strike="noStrike" noProof="0" dirty="0" err="1">
                          <a:latin typeface="Calibri"/>
                        </a:rPr>
                        <a:t>artriti</a:t>
                      </a:r>
                      <a:r>
                        <a:rPr lang="tr-TR" sz="1600" b="0" i="0" u="none" strike="noStrike" noProof="0" dirty="0">
                          <a:latin typeface="Calibri"/>
                        </a:rPr>
                        <a:t>, bel ağrısı, ortopedik girişimlerin ardından ortaya çıkan </a:t>
                      </a:r>
                      <a:r>
                        <a:rPr lang="tr-TR" sz="1600" b="0" i="0" u="none" strike="noStrike" noProof="0" dirty="0" err="1">
                          <a:latin typeface="Calibri"/>
                        </a:rPr>
                        <a:t>enflamasyon</a:t>
                      </a:r>
                      <a:r>
                        <a:rPr lang="tr-TR" sz="1600" b="0" i="0" u="none" strike="noStrike" noProof="0" dirty="0">
                          <a:latin typeface="Calibri"/>
                        </a:rPr>
                        <a:t>, ağrı ve şişme hallerinde </a:t>
                      </a:r>
                      <a:r>
                        <a:rPr lang="tr-TR" sz="1600" b="0" i="0" u="none" strike="noStrike" noProof="0" dirty="0" err="1">
                          <a:latin typeface="Calibri"/>
                        </a:rPr>
                        <a:t>endikedir</a:t>
                      </a:r>
                      <a:r>
                        <a:rPr lang="tr-TR" sz="1600" b="0" i="0" u="none" strike="noStrike" noProof="0" dirty="0">
                          <a:latin typeface="Calibri"/>
                        </a:rPr>
                        <a:t>.</a:t>
                      </a:r>
                      <a:endParaRPr lang="tr-TR" sz="1600" dirty="0"/>
                    </a:p>
                    <a:p>
                      <a:pPr lvl="0" algn="l">
                        <a:lnSpc>
                          <a:spcPct val="100000"/>
                        </a:lnSpc>
                        <a:spcBef>
                          <a:spcPts val="0"/>
                        </a:spcBef>
                        <a:spcAft>
                          <a:spcPts val="0"/>
                        </a:spcAft>
                        <a:buNone/>
                      </a:pPr>
                      <a:endParaRPr lang="tr-TR" sz="1600" dirty="0"/>
                    </a:p>
                    <a:p>
                      <a:pPr lvl="0">
                        <a:buNone/>
                      </a:pPr>
                      <a:endParaRPr lang="tr-TR" dirty="0"/>
                    </a:p>
                  </a:txBody>
                  <a:tcPr/>
                </a:tc>
                <a:tc>
                  <a:txBody>
                    <a:bodyPr/>
                    <a:lstStyle/>
                    <a:p>
                      <a:r>
                        <a:rPr lang="tr-TR" sz="1600" b="0" i="0" kern="1200" dirty="0" smtClean="0">
                          <a:solidFill>
                            <a:schemeClr val="tx1"/>
                          </a:solidFill>
                          <a:effectLst/>
                          <a:latin typeface="+mn-lt"/>
                          <a:ea typeface="+mn-ea"/>
                          <a:cs typeface="+mn-cs"/>
                        </a:rPr>
                        <a:t>Karaciğer yetmezliği ( </a:t>
                      </a:r>
                      <a:r>
                        <a:rPr lang="tr-TR" sz="1600" b="0" i="0" kern="1200" dirty="0" err="1" smtClean="0">
                          <a:solidFill>
                            <a:schemeClr val="tx1"/>
                          </a:solidFill>
                          <a:effectLst/>
                          <a:latin typeface="+mn-lt"/>
                          <a:ea typeface="+mn-ea"/>
                          <a:cs typeface="+mn-cs"/>
                        </a:rPr>
                        <a:t>Hepatik</a:t>
                      </a:r>
                      <a:r>
                        <a:rPr lang="tr-TR" sz="1600" b="0" i="0" kern="1200" dirty="0" smtClean="0">
                          <a:solidFill>
                            <a:schemeClr val="tx1"/>
                          </a:solidFill>
                          <a:effectLst/>
                          <a:latin typeface="+mn-lt"/>
                          <a:ea typeface="+mn-ea"/>
                          <a:cs typeface="+mn-cs"/>
                        </a:rPr>
                        <a:t> yetmezlik )</a:t>
                      </a:r>
                    </a:p>
                    <a:p>
                      <a:r>
                        <a:rPr lang="tr-TR" sz="1600" b="0" i="0" kern="1200" dirty="0" smtClean="0">
                          <a:solidFill>
                            <a:schemeClr val="tx1"/>
                          </a:solidFill>
                          <a:effectLst/>
                          <a:latin typeface="+mn-lt"/>
                          <a:ea typeface="+mn-ea"/>
                          <a:cs typeface="+mn-cs"/>
                        </a:rPr>
                        <a:t>Böbrek yetmezliği</a:t>
                      </a:r>
                    </a:p>
                    <a:p>
                      <a:r>
                        <a:rPr lang="tr-TR" sz="1600" b="0" i="0" kern="1200" dirty="0" smtClean="0">
                          <a:solidFill>
                            <a:schemeClr val="tx1"/>
                          </a:solidFill>
                          <a:effectLst/>
                          <a:latin typeface="+mn-lt"/>
                          <a:ea typeface="+mn-ea"/>
                          <a:cs typeface="+mn-cs"/>
                        </a:rPr>
                        <a:t>Gebelik</a:t>
                      </a:r>
                    </a:p>
                    <a:p>
                      <a:r>
                        <a:rPr lang="tr-TR" sz="1600" b="0" i="0" kern="1200" dirty="0" smtClean="0">
                          <a:solidFill>
                            <a:schemeClr val="tx1"/>
                          </a:solidFill>
                          <a:effectLst/>
                          <a:latin typeface="+mn-lt"/>
                          <a:ea typeface="+mn-ea"/>
                          <a:cs typeface="+mn-cs"/>
                        </a:rPr>
                        <a:t>Kanama riski taşıyan </a:t>
                      </a:r>
                      <a:r>
                        <a:rPr lang="tr-TR" sz="1600" b="0" i="0" kern="1200" dirty="0" err="1" smtClean="0">
                          <a:solidFill>
                            <a:schemeClr val="tx1"/>
                          </a:solidFill>
                          <a:effectLst/>
                          <a:latin typeface="+mn-lt"/>
                          <a:ea typeface="+mn-ea"/>
                          <a:cs typeface="+mn-cs"/>
                        </a:rPr>
                        <a:t>peptik</a:t>
                      </a:r>
                      <a:r>
                        <a:rPr lang="tr-TR" sz="1600" b="0" i="0" kern="1200" dirty="0" smtClean="0">
                          <a:solidFill>
                            <a:schemeClr val="tx1"/>
                          </a:solidFill>
                          <a:effectLst/>
                          <a:latin typeface="+mn-lt"/>
                          <a:ea typeface="+mn-ea"/>
                          <a:cs typeface="+mn-cs"/>
                        </a:rPr>
                        <a:t> ülser</a:t>
                      </a:r>
                    </a:p>
                    <a:p>
                      <a:r>
                        <a:rPr lang="tr-TR" sz="1600" b="0" i="0" kern="1200" dirty="0" err="1" smtClean="0">
                          <a:solidFill>
                            <a:schemeClr val="tx1"/>
                          </a:solidFill>
                          <a:effectLst/>
                          <a:latin typeface="+mn-lt"/>
                          <a:ea typeface="+mn-ea"/>
                          <a:cs typeface="+mn-cs"/>
                        </a:rPr>
                        <a:t>Konjestif</a:t>
                      </a:r>
                      <a:r>
                        <a:rPr lang="tr-TR" sz="1600" b="0" i="0" kern="1200" dirty="0" smtClean="0">
                          <a:solidFill>
                            <a:schemeClr val="tx1"/>
                          </a:solidFill>
                          <a:effectLst/>
                          <a:latin typeface="+mn-lt"/>
                          <a:ea typeface="+mn-ea"/>
                          <a:cs typeface="+mn-cs"/>
                        </a:rPr>
                        <a:t> kalp yetmezliği</a:t>
                      </a:r>
                    </a:p>
                    <a:p>
                      <a:r>
                        <a:rPr lang="tr-TR" sz="1600" b="0" i="0" kern="1200" dirty="0" err="1" smtClean="0">
                          <a:solidFill>
                            <a:schemeClr val="tx1"/>
                          </a:solidFill>
                          <a:effectLst/>
                          <a:latin typeface="+mn-lt"/>
                          <a:ea typeface="+mn-ea"/>
                          <a:cs typeface="+mn-cs"/>
                        </a:rPr>
                        <a:t>İndometazin</a:t>
                      </a:r>
                      <a:r>
                        <a:rPr lang="tr-TR" sz="1600" b="0" i="0" kern="1200" dirty="0" smtClean="0">
                          <a:solidFill>
                            <a:schemeClr val="tx1"/>
                          </a:solidFill>
                          <a:effectLst/>
                          <a:latin typeface="+mn-lt"/>
                          <a:ea typeface="+mn-ea"/>
                          <a:cs typeface="+mn-cs"/>
                        </a:rPr>
                        <a:t> alerjisi</a:t>
                      </a:r>
                    </a:p>
                    <a:p>
                      <a:r>
                        <a:rPr lang="tr-TR" sz="1600" b="0" i="0" kern="1200" dirty="0" smtClean="0">
                          <a:solidFill>
                            <a:schemeClr val="tx1"/>
                          </a:solidFill>
                          <a:effectLst/>
                          <a:latin typeface="+mn-lt"/>
                          <a:ea typeface="+mn-ea"/>
                          <a:cs typeface="+mn-cs"/>
                        </a:rPr>
                        <a:t>Koroner bypass cerrahisi</a:t>
                      </a:r>
                    </a:p>
                    <a:p>
                      <a:r>
                        <a:rPr lang="tr-TR" sz="1600" b="0" i="0" kern="1200" dirty="0" err="1" smtClean="0">
                          <a:solidFill>
                            <a:schemeClr val="tx1"/>
                          </a:solidFill>
                          <a:effectLst/>
                          <a:latin typeface="+mn-lt"/>
                          <a:ea typeface="+mn-ea"/>
                          <a:cs typeface="+mn-cs"/>
                        </a:rPr>
                        <a:t>Laktasyon</a:t>
                      </a:r>
                      <a:endParaRPr lang="tr-TR" sz="1600" b="0" i="0" kern="1200" dirty="0" smtClean="0">
                        <a:solidFill>
                          <a:schemeClr val="tx1"/>
                        </a:solidFill>
                        <a:effectLst/>
                        <a:latin typeface="+mn-lt"/>
                        <a:ea typeface="+mn-ea"/>
                        <a:cs typeface="+mn-cs"/>
                      </a:endParaRPr>
                    </a:p>
                    <a:p>
                      <a:pPr lvl="0">
                        <a:buNone/>
                      </a:pPr>
                      <a:endParaRPr lang="tr-TR" dirty="0"/>
                    </a:p>
                  </a:txBody>
                  <a:tcPr/>
                </a:tc>
                <a:tc>
                  <a:txBody>
                    <a:bodyPr/>
                    <a:lstStyle/>
                    <a:p>
                      <a:pPr lvl="0">
                        <a:buNone/>
                      </a:pPr>
                      <a:r>
                        <a:rPr lang="tr-TR" sz="1600" b="0" i="0" kern="1200" dirty="0" smtClean="0">
                          <a:solidFill>
                            <a:schemeClr val="tx1"/>
                          </a:solidFill>
                          <a:effectLst/>
                          <a:latin typeface="+mn-lt"/>
                          <a:ea typeface="+mn-ea"/>
                          <a:cs typeface="+mn-cs"/>
                        </a:rPr>
                        <a:t>Oral ( ağızdan ), </a:t>
                      </a:r>
                      <a:r>
                        <a:rPr lang="tr-TR" sz="1600" b="0" i="0" kern="1200" dirty="0" err="1" smtClean="0">
                          <a:solidFill>
                            <a:schemeClr val="tx1"/>
                          </a:solidFill>
                          <a:effectLst/>
                          <a:latin typeface="+mn-lt"/>
                          <a:ea typeface="+mn-ea"/>
                          <a:cs typeface="+mn-cs"/>
                        </a:rPr>
                        <a:t>Rektal</a:t>
                      </a:r>
                      <a:endParaRPr lang="tr-TR" sz="1600" b="0" i="0" kern="1200" dirty="0" smtClean="0">
                        <a:solidFill>
                          <a:schemeClr val="tx1"/>
                        </a:solidFill>
                        <a:effectLst/>
                        <a:latin typeface="+mn-lt"/>
                        <a:ea typeface="+mn-ea"/>
                        <a:cs typeface="+mn-cs"/>
                      </a:endParaRPr>
                    </a:p>
                    <a:p>
                      <a:pPr lvl="0">
                        <a:buNone/>
                      </a:pP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Supozituvar</a:t>
                      </a:r>
                      <a:r>
                        <a:rPr lang="tr-TR" sz="1600" b="0" i="0" kern="1200" dirty="0" smtClean="0">
                          <a:solidFill>
                            <a:schemeClr val="tx1"/>
                          </a:solidFill>
                          <a:effectLst/>
                          <a:latin typeface="+mn-lt"/>
                          <a:ea typeface="+mn-ea"/>
                          <a:cs typeface="+mn-cs"/>
                        </a:rPr>
                        <a:t> (</a:t>
                      </a:r>
                      <a:r>
                        <a:rPr lang="tr-TR" sz="1600" b="0" i="0" kern="1200" dirty="0" err="1" smtClean="0">
                          <a:solidFill>
                            <a:schemeClr val="tx1"/>
                          </a:solidFill>
                          <a:effectLst/>
                          <a:latin typeface="+mn-lt"/>
                          <a:ea typeface="+mn-ea"/>
                          <a:cs typeface="+mn-cs"/>
                        </a:rPr>
                        <a:t>Rektal</a:t>
                      </a:r>
                      <a:r>
                        <a:rPr lang="tr-TR" sz="1600" b="0" i="0" kern="1200" dirty="0" smtClean="0">
                          <a:solidFill>
                            <a:schemeClr val="tx1"/>
                          </a:solidFill>
                          <a:effectLst/>
                          <a:latin typeface="+mn-lt"/>
                          <a:ea typeface="+mn-ea"/>
                          <a:cs typeface="+mn-cs"/>
                        </a:rPr>
                        <a:t> fitil)</a:t>
                      </a:r>
                    </a:p>
                    <a:p>
                      <a:r>
                        <a:rPr lang="tr-TR" sz="1600" b="0" i="0" kern="1200" dirty="0" smtClean="0">
                          <a:solidFill>
                            <a:schemeClr val="tx1"/>
                          </a:solidFill>
                          <a:effectLst/>
                          <a:latin typeface="+mn-lt"/>
                          <a:ea typeface="+mn-ea"/>
                          <a:cs typeface="+mn-cs"/>
                        </a:rPr>
                        <a:t>Günde 1-2 defa 100mg </a:t>
                      </a:r>
                      <a:r>
                        <a:rPr lang="tr-TR" sz="1600" b="0" i="0" kern="1200" dirty="0" err="1" smtClean="0">
                          <a:solidFill>
                            <a:schemeClr val="tx1"/>
                          </a:solidFill>
                          <a:effectLst/>
                          <a:latin typeface="+mn-lt"/>
                          <a:ea typeface="+mn-ea"/>
                          <a:cs typeface="+mn-cs"/>
                        </a:rPr>
                        <a:t>rektal</a:t>
                      </a:r>
                      <a:r>
                        <a:rPr lang="tr-TR" sz="1600" b="0" i="0" kern="1200" dirty="0" smtClean="0">
                          <a:solidFill>
                            <a:schemeClr val="tx1"/>
                          </a:solidFill>
                          <a:effectLst/>
                          <a:latin typeface="+mn-lt"/>
                          <a:ea typeface="+mn-ea"/>
                          <a:cs typeface="+mn-cs"/>
                        </a:rPr>
                        <a:t> yoldan uygulanır</a:t>
                      </a:r>
                      <a:r>
                        <a:rPr lang="tr-TR" sz="1800" b="0" i="0" kern="1200" dirty="0" smtClean="0">
                          <a:solidFill>
                            <a:schemeClr val="tx1"/>
                          </a:solidFill>
                          <a:effectLst/>
                          <a:latin typeface="+mn-lt"/>
                          <a:ea typeface="+mn-ea"/>
                          <a:cs typeface="+mn-cs"/>
                        </a:rPr>
                        <a:t>.</a:t>
                      </a:r>
                    </a:p>
                    <a:p>
                      <a:endParaRPr lang="tr-TR" sz="18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Tablet, Kapsül</a:t>
                      </a:r>
                    </a:p>
                    <a:p>
                      <a:r>
                        <a:rPr lang="tr-TR" sz="1600" b="0" i="0" kern="1200" dirty="0" smtClean="0">
                          <a:solidFill>
                            <a:schemeClr val="tx1"/>
                          </a:solidFill>
                          <a:effectLst/>
                          <a:latin typeface="+mn-lt"/>
                          <a:ea typeface="+mn-ea"/>
                          <a:cs typeface="+mn-cs"/>
                        </a:rPr>
                        <a:t>Günde 75-150mg kullanılır. Toplam günlük doz 200mg'a kadar alınabilir</a:t>
                      </a:r>
                      <a:r>
                        <a:rPr lang="tr-TR" sz="1800" b="0" i="0" kern="1200" dirty="0" smtClean="0">
                          <a:solidFill>
                            <a:schemeClr val="tx1"/>
                          </a:solidFill>
                          <a:effectLst/>
                          <a:latin typeface="+mn-lt"/>
                          <a:ea typeface="+mn-ea"/>
                          <a:cs typeface="+mn-cs"/>
                        </a:rPr>
                        <a:t>.</a:t>
                      </a:r>
                      <a:endParaRPr lang="tr-TR" sz="1400" dirty="0"/>
                    </a:p>
                  </a:txBody>
                  <a:tcPr/>
                </a:tc>
                <a:tc>
                  <a:txBody>
                    <a:bodyPr/>
                    <a:lstStyle/>
                    <a:p>
                      <a:r>
                        <a:rPr lang="tr-TR" sz="1600" b="0" i="0" kern="1200" dirty="0" smtClean="0">
                          <a:solidFill>
                            <a:schemeClr val="tx1"/>
                          </a:solidFill>
                          <a:effectLst/>
                          <a:latin typeface="+mn-lt"/>
                          <a:ea typeface="+mn-ea"/>
                          <a:cs typeface="+mn-cs"/>
                        </a:rPr>
                        <a:t>Baş ağrısı</a:t>
                      </a:r>
                    </a:p>
                    <a:p>
                      <a:r>
                        <a:rPr lang="tr-TR" sz="1600" b="0" i="0" kern="1200" dirty="0" smtClean="0">
                          <a:solidFill>
                            <a:schemeClr val="tx1"/>
                          </a:solidFill>
                          <a:effectLst/>
                          <a:latin typeface="+mn-lt"/>
                          <a:ea typeface="+mn-ea"/>
                          <a:cs typeface="+mn-cs"/>
                        </a:rPr>
                        <a:t>Taşikardi Bulantı</a:t>
                      </a:r>
                    </a:p>
                    <a:p>
                      <a:r>
                        <a:rPr lang="tr-TR" sz="1600" b="0" i="0" kern="1200" dirty="0" smtClean="0">
                          <a:solidFill>
                            <a:schemeClr val="tx1"/>
                          </a:solidFill>
                          <a:effectLst/>
                          <a:latin typeface="+mn-lt"/>
                          <a:ea typeface="+mn-ea"/>
                          <a:cs typeface="+mn-cs"/>
                        </a:rPr>
                        <a:t>Bulanık görme</a:t>
                      </a:r>
                    </a:p>
                    <a:p>
                      <a:r>
                        <a:rPr lang="tr-TR" sz="1600" b="0" i="0" kern="1200" dirty="0" smtClean="0">
                          <a:solidFill>
                            <a:schemeClr val="tx1"/>
                          </a:solidFill>
                          <a:effectLst/>
                          <a:latin typeface="+mn-lt"/>
                          <a:ea typeface="+mn-ea"/>
                          <a:cs typeface="+mn-cs"/>
                        </a:rPr>
                        <a:t>Uykusuzluk</a:t>
                      </a:r>
                    </a:p>
                    <a:p>
                      <a:r>
                        <a:rPr lang="tr-TR" sz="1600" b="0" i="0" kern="1200" dirty="0" smtClean="0">
                          <a:solidFill>
                            <a:schemeClr val="tx1"/>
                          </a:solidFill>
                          <a:effectLst/>
                          <a:latin typeface="+mn-lt"/>
                          <a:ea typeface="+mn-ea"/>
                          <a:cs typeface="+mn-cs"/>
                        </a:rPr>
                        <a:t>Yüz kızarması</a:t>
                      </a:r>
                    </a:p>
                    <a:p>
                      <a:r>
                        <a:rPr lang="tr-TR" sz="1600" b="0" i="0" kern="1200" dirty="0" smtClean="0">
                          <a:solidFill>
                            <a:schemeClr val="tx1"/>
                          </a:solidFill>
                          <a:effectLst/>
                          <a:latin typeface="+mn-lt"/>
                          <a:ea typeface="+mn-ea"/>
                          <a:cs typeface="+mn-cs"/>
                        </a:rPr>
                        <a:t>Titreme</a:t>
                      </a:r>
                    </a:p>
                    <a:p>
                      <a:r>
                        <a:rPr lang="tr-TR" sz="1600" b="0" i="0" kern="1200" dirty="0" err="1" smtClean="0">
                          <a:solidFill>
                            <a:schemeClr val="tx1"/>
                          </a:solidFill>
                          <a:effectLst/>
                          <a:latin typeface="+mn-lt"/>
                          <a:ea typeface="+mn-ea"/>
                          <a:cs typeface="+mn-cs"/>
                        </a:rPr>
                        <a:t>Hiperglisemi</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Karın ağrısı</a:t>
                      </a:r>
                    </a:p>
                    <a:p>
                      <a:r>
                        <a:rPr lang="tr-TR" sz="1600" b="0" i="0" kern="1200" dirty="0" smtClean="0">
                          <a:solidFill>
                            <a:schemeClr val="tx1"/>
                          </a:solidFill>
                          <a:effectLst/>
                          <a:latin typeface="+mn-lt"/>
                          <a:ea typeface="+mn-ea"/>
                          <a:cs typeface="+mn-cs"/>
                        </a:rPr>
                        <a:t>Kusma</a:t>
                      </a:r>
                    </a:p>
                    <a:p>
                      <a:r>
                        <a:rPr lang="tr-TR" sz="1600" b="0" i="0" kern="1200" dirty="0" smtClean="0">
                          <a:solidFill>
                            <a:schemeClr val="tx1"/>
                          </a:solidFill>
                          <a:effectLst/>
                          <a:latin typeface="+mn-lt"/>
                          <a:ea typeface="+mn-ea"/>
                          <a:cs typeface="+mn-cs"/>
                        </a:rPr>
                        <a:t>Depresyon</a:t>
                      </a:r>
                    </a:p>
                    <a:p>
                      <a:r>
                        <a:rPr lang="tr-TR" sz="1600" b="0" i="0" kern="1200" dirty="0" smtClean="0">
                          <a:solidFill>
                            <a:schemeClr val="tx1"/>
                          </a:solidFill>
                          <a:effectLst/>
                          <a:latin typeface="+mn-lt"/>
                          <a:ea typeface="+mn-ea"/>
                          <a:cs typeface="+mn-cs"/>
                        </a:rPr>
                        <a:t>Hipertansiyon</a:t>
                      </a:r>
                    </a:p>
                    <a:p>
                      <a:r>
                        <a:rPr lang="tr-TR" sz="1600" b="0" i="0" kern="1200" dirty="0" err="1" smtClean="0">
                          <a:solidFill>
                            <a:schemeClr val="tx1"/>
                          </a:solidFill>
                          <a:effectLst/>
                          <a:latin typeface="+mn-lt"/>
                          <a:ea typeface="+mn-ea"/>
                          <a:cs typeface="+mn-cs"/>
                        </a:rPr>
                        <a:t>Diyare</a:t>
                      </a:r>
                      <a:endParaRPr lang="tr-TR" sz="1600" b="0" i="0" kern="1200" dirty="0" smtClean="0">
                        <a:solidFill>
                          <a:schemeClr val="tx1"/>
                        </a:solidFill>
                        <a:effectLst/>
                        <a:latin typeface="+mn-lt"/>
                        <a:ea typeface="+mn-ea"/>
                        <a:cs typeface="+mn-cs"/>
                      </a:endParaRPr>
                    </a:p>
                    <a:p>
                      <a:r>
                        <a:rPr lang="tr-TR" sz="1600" b="0" i="0" kern="1200" dirty="0" smtClean="0">
                          <a:solidFill>
                            <a:schemeClr val="tx1"/>
                          </a:solidFill>
                          <a:effectLst/>
                          <a:latin typeface="+mn-lt"/>
                          <a:ea typeface="+mn-ea"/>
                          <a:cs typeface="+mn-cs"/>
                        </a:rPr>
                        <a:t>Karaciğer fonksiyon testlerinde </a:t>
                      </a:r>
                      <a:r>
                        <a:rPr lang="tr-TR" sz="1600" b="0" i="0" kern="1200" dirty="0" err="1" smtClean="0">
                          <a:solidFill>
                            <a:schemeClr val="tx1"/>
                          </a:solidFill>
                          <a:effectLst/>
                          <a:latin typeface="+mn-lt"/>
                          <a:ea typeface="+mn-ea"/>
                          <a:cs typeface="+mn-cs"/>
                        </a:rPr>
                        <a:t>Alopesi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Trombositopeni</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Periferik</a:t>
                      </a:r>
                      <a:r>
                        <a:rPr lang="tr-TR" sz="1600" b="0" i="0" kern="1200" dirty="0" smtClean="0">
                          <a:solidFill>
                            <a:schemeClr val="tx1"/>
                          </a:solidFill>
                          <a:effectLst/>
                          <a:latin typeface="+mn-lt"/>
                          <a:ea typeface="+mn-ea"/>
                          <a:cs typeface="+mn-cs"/>
                        </a:rPr>
                        <a:t> ödem</a:t>
                      </a:r>
                    </a:p>
                    <a:p>
                      <a:r>
                        <a:rPr lang="tr-TR" sz="1600" b="0" i="0" kern="1200" dirty="0" err="1" smtClean="0">
                          <a:solidFill>
                            <a:schemeClr val="tx1"/>
                          </a:solidFill>
                          <a:effectLst/>
                          <a:latin typeface="+mn-lt"/>
                          <a:ea typeface="+mn-ea"/>
                          <a:cs typeface="+mn-cs"/>
                        </a:rPr>
                        <a:t>Agranülositoz</a:t>
                      </a:r>
                      <a:endParaRPr lang="tr-TR" sz="1600" b="0" i="0" kern="1200" dirty="0" smtClean="0">
                        <a:solidFill>
                          <a:schemeClr val="tx1"/>
                        </a:solidFill>
                        <a:effectLst/>
                        <a:latin typeface="+mn-lt"/>
                        <a:ea typeface="+mn-ea"/>
                        <a:cs typeface="+mn-cs"/>
                      </a:endParaRPr>
                    </a:p>
                    <a:p>
                      <a:r>
                        <a:rPr lang="tr-TR" sz="1600" b="0" i="0" kern="1200" dirty="0" err="1" smtClean="0">
                          <a:solidFill>
                            <a:schemeClr val="tx1"/>
                          </a:solidFill>
                          <a:effectLst/>
                          <a:latin typeface="+mn-lt"/>
                          <a:ea typeface="+mn-ea"/>
                          <a:cs typeface="+mn-cs"/>
                        </a:rPr>
                        <a:t>Aplastik</a:t>
                      </a:r>
                      <a:r>
                        <a:rPr lang="tr-TR" sz="1600" b="0" i="0" kern="1200" dirty="0" smtClean="0">
                          <a:solidFill>
                            <a:schemeClr val="tx1"/>
                          </a:solidFill>
                          <a:effectLst/>
                          <a:latin typeface="+mn-lt"/>
                          <a:ea typeface="+mn-ea"/>
                          <a:cs typeface="+mn-cs"/>
                        </a:rPr>
                        <a:t> anemi</a:t>
                      </a:r>
                    </a:p>
                    <a:p>
                      <a:r>
                        <a:rPr lang="tr-TR" sz="1600" b="0" i="0" kern="1200" dirty="0" smtClean="0">
                          <a:solidFill>
                            <a:schemeClr val="tx1"/>
                          </a:solidFill>
                          <a:effectLst/>
                          <a:latin typeface="+mn-lt"/>
                          <a:ea typeface="+mn-ea"/>
                          <a:cs typeface="+mn-cs"/>
                        </a:rPr>
                        <a:t>Tat alma bozuklukları</a:t>
                      </a:r>
                    </a:p>
                    <a:p>
                      <a:endParaRPr lang="tr-TR" dirty="0"/>
                    </a:p>
                  </a:txBody>
                  <a:tcPr/>
                </a:tc>
                <a:extLst>
                  <a:ext uri="{0D108BD9-81ED-4DB2-BD59-A6C34878D82A}">
                    <a16:rowId xmlns:a16="http://schemas.microsoft.com/office/drawing/2014/main" xmlns="" val="2496138149"/>
                  </a:ext>
                </a:extLst>
              </a:tr>
            </a:tbl>
          </a:graphicData>
        </a:graphic>
      </p:graphicFrame>
    </p:spTree>
    <p:extLst>
      <p:ext uri="{BB962C8B-B14F-4D97-AF65-F5344CB8AC3E}">
        <p14:creationId xmlns:p14="http://schemas.microsoft.com/office/powerpoint/2010/main" val="18417364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8103C12-D160-46FD-A500-E10DFC468A75}"/>
              </a:ext>
            </a:extLst>
          </p:cNvPr>
          <p:cNvSpPr>
            <a:spLocks noGrp="1"/>
          </p:cNvSpPr>
          <p:nvPr>
            <p:ph type="title"/>
          </p:nvPr>
        </p:nvSpPr>
        <p:spPr/>
        <p:txBody>
          <a:bodyPr>
            <a:normAutofit fontScale="90000"/>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6</a:t>
            </a:r>
            <a:r>
              <a:rPr lang="tr-TR" sz="2400" dirty="0"/>
              <a:t>. Draje Şeklindeki İlaçlar</a:t>
            </a:r>
          </a:p>
        </p:txBody>
      </p:sp>
      <p:sp>
        <p:nvSpPr>
          <p:cNvPr id="3" name="İçerik Yer Tutucusu 2">
            <a:extLst>
              <a:ext uri="{FF2B5EF4-FFF2-40B4-BE49-F238E27FC236}">
                <a16:creationId xmlns:a16="http://schemas.microsoft.com/office/drawing/2014/main" xmlns="" id="{D7EDB972-4FFE-4F3E-AF2D-F6A4207E6F50}"/>
              </a:ext>
            </a:extLst>
          </p:cNvPr>
          <p:cNvSpPr>
            <a:spLocks noGrp="1"/>
          </p:cNvSpPr>
          <p:nvPr>
            <p:ph sz="half" idx="1"/>
          </p:nvPr>
        </p:nvSpPr>
        <p:spPr/>
        <p:txBody>
          <a:bodyPr>
            <a:normAutofit/>
          </a:bodyPr>
          <a:lstStyle/>
          <a:p>
            <a:endParaRPr lang="tr-TR" sz="1600" dirty="0" smtClean="0"/>
          </a:p>
          <a:p>
            <a:endParaRPr lang="tr-TR" sz="1600" dirty="0"/>
          </a:p>
          <a:p>
            <a:endParaRPr lang="tr-TR" sz="1600" dirty="0" smtClean="0"/>
          </a:p>
          <a:p>
            <a:endParaRPr lang="tr-TR" sz="1600" dirty="0"/>
          </a:p>
          <a:p>
            <a:endParaRPr lang="tr-TR" sz="1600" dirty="0" smtClean="0"/>
          </a:p>
          <a:p>
            <a:r>
              <a:rPr lang="tr-TR" sz="1600" dirty="0" smtClean="0"/>
              <a:t>Hastanın </a:t>
            </a:r>
            <a:r>
              <a:rPr lang="tr-TR" sz="1600" dirty="0"/>
              <a:t>tadı veya kokusu nedeniyle kullanımının zor olacağı toz şeklindeki ilaçların şeker ya da çikolata gibi tatlı maddelerle kaplanmasıyla oluşturulan formdur. </a:t>
            </a:r>
          </a:p>
        </p:txBody>
      </p:sp>
      <p:pic>
        <p:nvPicPr>
          <p:cNvPr id="6" name="İçerik Yer Tutucusu 5" descr="yiyecek içeren bir resim&#10;&#10;Açıklama otomatik olarak oluşturuldu">
            <a:extLst>
              <a:ext uri="{FF2B5EF4-FFF2-40B4-BE49-F238E27FC236}">
                <a16:creationId xmlns:a16="http://schemas.microsoft.com/office/drawing/2014/main" xmlns="" id="{405BA40F-B8EE-49F9-B6F5-64D7A53FE953}"/>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286500" y="2796381"/>
            <a:ext cx="4953000" cy="2409825"/>
          </a:xfrm>
        </p:spPr>
      </p:pic>
    </p:spTree>
    <p:extLst>
      <p:ext uri="{BB962C8B-B14F-4D97-AF65-F5344CB8AC3E}">
        <p14:creationId xmlns:p14="http://schemas.microsoft.com/office/powerpoint/2010/main" val="73546233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2">
            <a:extLst>
              <a:ext uri="{FF2B5EF4-FFF2-40B4-BE49-F238E27FC236}">
                <a16:creationId xmlns:a16="http://schemas.microsoft.com/office/drawing/2014/main" xmlns="" id="{2608D2D7-4329-4701-998C-0D609F833F1B}"/>
              </a:ext>
            </a:extLst>
          </p:cNvPr>
          <p:cNvGraphicFramePr>
            <a:graphicFrameLocks noGrp="1"/>
          </p:cNvGraphicFramePr>
          <p:nvPr>
            <p:extLst>
              <p:ext uri="{D42A27DB-BD31-4B8C-83A1-F6EECF244321}">
                <p14:modId xmlns:p14="http://schemas.microsoft.com/office/powerpoint/2010/main" val="3637508745"/>
              </p:ext>
            </p:extLst>
          </p:nvPr>
        </p:nvGraphicFramePr>
        <p:xfrm>
          <a:off x="-1" y="0"/>
          <a:ext cx="12192000" cy="6768174"/>
        </p:xfrm>
        <a:graphic>
          <a:graphicData uri="http://schemas.openxmlformats.org/drawingml/2006/table">
            <a:tbl>
              <a:tblPr firstRow="1" bandRow="1">
                <a:tableStyleId>{9D7B26C5-4107-4FEC-AEDC-1716B250A1EF}</a:tableStyleId>
              </a:tblPr>
              <a:tblGrid>
                <a:gridCol w="2041237">
                  <a:extLst>
                    <a:ext uri="{9D8B030D-6E8A-4147-A177-3AD203B41FA5}">
                      <a16:colId xmlns:a16="http://schemas.microsoft.com/office/drawing/2014/main" xmlns="" val="2513358383"/>
                    </a:ext>
                  </a:extLst>
                </a:gridCol>
                <a:gridCol w="2835563">
                  <a:extLst>
                    <a:ext uri="{9D8B030D-6E8A-4147-A177-3AD203B41FA5}">
                      <a16:colId xmlns:a16="http://schemas.microsoft.com/office/drawing/2014/main" xmlns="" val="2780961697"/>
                    </a:ext>
                  </a:extLst>
                </a:gridCol>
                <a:gridCol w="2438400">
                  <a:extLst>
                    <a:ext uri="{9D8B030D-6E8A-4147-A177-3AD203B41FA5}">
                      <a16:colId xmlns:a16="http://schemas.microsoft.com/office/drawing/2014/main" xmlns="" val="1347216819"/>
                    </a:ext>
                  </a:extLst>
                </a:gridCol>
                <a:gridCol w="2438400">
                  <a:extLst>
                    <a:ext uri="{9D8B030D-6E8A-4147-A177-3AD203B41FA5}">
                      <a16:colId xmlns:a16="http://schemas.microsoft.com/office/drawing/2014/main" xmlns="" val="2720800413"/>
                    </a:ext>
                  </a:extLst>
                </a:gridCol>
                <a:gridCol w="2438400">
                  <a:extLst>
                    <a:ext uri="{9D8B030D-6E8A-4147-A177-3AD203B41FA5}">
                      <a16:colId xmlns:a16="http://schemas.microsoft.com/office/drawing/2014/main" xmlns="" val="956030060"/>
                    </a:ext>
                  </a:extLst>
                </a:gridCol>
              </a:tblGrid>
              <a:tr h="461818">
                <a:tc>
                  <a:txBody>
                    <a:bodyPr/>
                    <a:lstStyle/>
                    <a:p>
                      <a:pPr lvl="0">
                        <a:buNone/>
                      </a:pPr>
                      <a:r>
                        <a:rPr lang="tr-TR" dirty="0"/>
                        <a:t>İlaç Adı</a:t>
                      </a:r>
                    </a:p>
                  </a:txBody>
                  <a:tcPr/>
                </a:tc>
                <a:tc>
                  <a:txBody>
                    <a:bodyPr/>
                    <a:lstStyle/>
                    <a:p>
                      <a:r>
                        <a:rPr lang="tr-TR" dirty="0" err="1"/>
                        <a:t>Endikasyonları</a:t>
                      </a:r>
                    </a:p>
                  </a:txBody>
                  <a:tcPr/>
                </a:tc>
                <a:tc>
                  <a:txBody>
                    <a:bodyPr/>
                    <a:lstStyle/>
                    <a:p>
                      <a:r>
                        <a:rPr lang="tr-TR" dirty="0" err="1"/>
                        <a:t>Kontrendikasyonları</a:t>
                      </a:r>
                    </a:p>
                  </a:txBody>
                  <a:tcPr/>
                </a:tc>
                <a:tc>
                  <a:txBody>
                    <a:bodyPr/>
                    <a:lstStyle/>
                    <a:p>
                      <a:r>
                        <a:rPr lang="tr-TR" dirty="0"/>
                        <a:t>Verilişi</a:t>
                      </a:r>
                    </a:p>
                  </a:txBody>
                  <a:tcPr/>
                </a:tc>
                <a:tc>
                  <a:txBody>
                    <a:bodyPr/>
                    <a:lstStyle/>
                    <a:p>
                      <a:r>
                        <a:rPr lang="tr-TR" dirty="0"/>
                        <a:t>Yan Etki</a:t>
                      </a:r>
                    </a:p>
                  </a:txBody>
                  <a:tcPr/>
                </a:tc>
                <a:extLst>
                  <a:ext uri="{0D108BD9-81ED-4DB2-BD59-A6C34878D82A}">
                    <a16:rowId xmlns:a16="http://schemas.microsoft.com/office/drawing/2014/main" xmlns="" val="995097310"/>
                  </a:ext>
                </a:extLst>
              </a:tr>
              <a:tr h="6306356">
                <a:tc>
                  <a:txBody>
                    <a:bodyPr/>
                    <a:lstStyle/>
                    <a:p>
                      <a:r>
                        <a:rPr lang="tr-TR" sz="1600" dirty="0" err="1"/>
                        <a:t>Tiaprofenik</a:t>
                      </a:r>
                      <a:r>
                        <a:rPr lang="tr-TR" sz="1600" dirty="0"/>
                        <a:t> Asit</a:t>
                      </a:r>
                    </a:p>
                  </a:txBody>
                  <a:tcPr/>
                </a:tc>
                <a:tc>
                  <a:txBody>
                    <a:bodyPr/>
                    <a:lstStyle/>
                    <a:p>
                      <a:pPr lvl="0">
                        <a:buNone/>
                      </a:pPr>
                      <a:r>
                        <a:rPr lang="tr-TR" sz="1600" b="0" i="0" u="none" strike="noStrike" noProof="0" dirty="0" err="1">
                          <a:latin typeface="Calibri"/>
                        </a:rPr>
                        <a:t>Antienflamatuvar</a:t>
                      </a:r>
                      <a:r>
                        <a:rPr lang="tr-TR" sz="1600" b="0" i="0" u="none" strike="noStrike" noProof="0" dirty="0">
                          <a:latin typeface="Calibri"/>
                        </a:rPr>
                        <a:t> özelliğine bağlı analjezik etkisi nedeniyle </a:t>
                      </a:r>
                      <a:r>
                        <a:rPr lang="tr-TR" sz="1600" b="0" i="0" u="none" strike="noStrike" noProof="0" dirty="0" err="1">
                          <a:latin typeface="Calibri"/>
                        </a:rPr>
                        <a:t>romatizmal</a:t>
                      </a:r>
                      <a:r>
                        <a:rPr lang="tr-TR" sz="1600" b="0" i="0" u="none" strike="noStrike" noProof="0" dirty="0">
                          <a:latin typeface="Calibri"/>
                        </a:rPr>
                        <a:t> hastalıklar (artrozlar, </a:t>
                      </a:r>
                      <a:r>
                        <a:rPr lang="tr-TR" sz="1600" b="0" i="0" u="none" strike="noStrike" noProof="0" dirty="0" err="1">
                          <a:latin typeface="Calibri"/>
                        </a:rPr>
                        <a:t>romatoid</a:t>
                      </a:r>
                      <a:r>
                        <a:rPr lang="tr-TR" sz="1600" b="0" i="0" u="none" strike="noStrike" noProof="0" dirty="0">
                          <a:latin typeface="Calibri"/>
                        </a:rPr>
                        <a:t> </a:t>
                      </a:r>
                      <a:r>
                        <a:rPr lang="tr-TR" sz="1600" b="0" i="0" u="none" strike="noStrike" noProof="0" dirty="0" err="1">
                          <a:latin typeface="Calibri"/>
                        </a:rPr>
                        <a:t>artrit</a:t>
                      </a:r>
                      <a:r>
                        <a:rPr lang="tr-TR" sz="1600" b="0" i="0" u="none" strike="noStrike" noProof="0" dirty="0">
                          <a:latin typeface="Calibri"/>
                        </a:rPr>
                        <a:t>, </a:t>
                      </a:r>
                      <a:r>
                        <a:rPr lang="tr-TR" sz="1600" b="0" i="0" u="none" strike="noStrike" noProof="0" dirty="0" err="1">
                          <a:latin typeface="Calibri"/>
                        </a:rPr>
                        <a:t>poliartrit</a:t>
                      </a:r>
                      <a:r>
                        <a:rPr lang="tr-TR" sz="1600" b="0" i="0" u="none" strike="noStrike" noProof="0" dirty="0">
                          <a:latin typeface="Calibri"/>
                        </a:rPr>
                        <a:t>, </a:t>
                      </a:r>
                      <a:r>
                        <a:rPr lang="tr-TR" sz="1600" b="0" i="0" u="none" strike="noStrike" noProof="0" dirty="0" err="1">
                          <a:latin typeface="Calibri"/>
                        </a:rPr>
                        <a:t>periartrit</a:t>
                      </a:r>
                      <a:r>
                        <a:rPr lang="tr-TR" sz="1600" b="0" i="0" u="none" strike="noStrike" noProof="0" dirty="0">
                          <a:latin typeface="Calibri"/>
                        </a:rPr>
                        <a:t>, </a:t>
                      </a:r>
                      <a:r>
                        <a:rPr lang="tr-TR" sz="1600" b="0" i="0" u="none" strike="noStrike" noProof="0" dirty="0" err="1">
                          <a:latin typeface="Calibri"/>
                        </a:rPr>
                        <a:t>tendinit</a:t>
                      </a:r>
                      <a:r>
                        <a:rPr lang="tr-TR" sz="1600" b="0" i="0" u="none" strike="noStrike" noProof="0" dirty="0">
                          <a:latin typeface="Calibri"/>
                        </a:rPr>
                        <a:t>), burkulmalar, kırıklar, diğer travmalar, genel ve özel cerrahi dallarında karşılaşılan sekeller, ortopedik cerrahi, yüzeysel flebit ve </a:t>
                      </a:r>
                      <a:r>
                        <a:rPr lang="tr-TR" sz="1600" b="0" i="0" u="none" strike="noStrike" noProof="0" dirty="0" err="1">
                          <a:latin typeface="Calibri"/>
                        </a:rPr>
                        <a:t>fleboskleroz</a:t>
                      </a:r>
                      <a:r>
                        <a:rPr lang="tr-TR" sz="1600" b="0" i="0" u="none" strike="noStrike" noProof="0" dirty="0">
                          <a:latin typeface="Calibri"/>
                        </a:rPr>
                        <a:t>, </a:t>
                      </a:r>
                      <a:r>
                        <a:rPr lang="tr-TR" sz="1600" b="0" i="0" u="none" strike="noStrike" noProof="0" dirty="0" err="1">
                          <a:latin typeface="Calibri"/>
                        </a:rPr>
                        <a:t>tonsillit</a:t>
                      </a:r>
                      <a:r>
                        <a:rPr lang="tr-TR" sz="1600" b="0" i="0" u="none" strike="noStrike" noProof="0" dirty="0">
                          <a:latin typeface="Calibri"/>
                        </a:rPr>
                        <a:t>, farenjit, sinüzit ve </a:t>
                      </a:r>
                      <a:r>
                        <a:rPr lang="tr-TR" sz="1600" b="0" i="0" u="none" strike="noStrike" noProof="0" dirty="0" err="1">
                          <a:latin typeface="Calibri"/>
                        </a:rPr>
                        <a:t>otitin</a:t>
                      </a:r>
                      <a:r>
                        <a:rPr lang="tr-TR" sz="1600" b="0" i="0" u="none" strike="noStrike" noProof="0" dirty="0">
                          <a:latin typeface="Calibri"/>
                        </a:rPr>
                        <a:t> tedavisinde </a:t>
                      </a:r>
                      <a:r>
                        <a:rPr lang="tr-TR" sz="1600" b="0" i="0" u="none" strike="noStrike" noProof="0" dirty="0" err="1">
                          <a:latin typeface="Calibri"/>
                        </a:rPr>
                        <a:t>endikedir</a:t>
                      </a:r>
                      <a:r>
                        <a:rPr lang="tr-TR" sz="1600" b="0" i="0" u="none" strike="noStrike" noProof="0" dirty="0">
                          <a:latin typeface="Calibri"/>
                        </a:rPr>
                        <a:t>.</a:t>
                      </a:r>
                      <a:endParaRPr lang="tr-TR" sz="1600" dirty="0"/>
                    </a:p>
                  </a:txBody>
                  <a:tcPr/>
                </a:tc>
                <a:tc>
                  <a:txBody>
                    <a:bodyPr/>
                    <a:lstStyle/>
                    <a:p>
                      <a:pPr lvl="0" algn="l">
                        <a:lnSpc>
                          <a:spcPct val="100000"/>
                        </a:lnSpc>
                        <a:spcBef>
                          <a:spcPts val="0"/>
                        </a:spcBef>
                        <a:spcAft>
                          <a:spcPts val="0"/>
                        </a:spcAft>
                        <a:buNone/>
                      </a:pPr>
                      <a:r>
                        <a:rPr lang="tr-TR" sz="1600" b="0" i="0" u="none" strike="noStrike" noProof="0" dirty="0">
                          <a:latin typeface="Calibri"/>
                        </a:rPr>
                        <a:t>Mutlak </a:t>
                      </a:r>
                      <a:r>
                        <a:rPr lang="tr-TR" sz="1600" b="0" i="0" u="none" strike="noStrike" noProof="0" dirty="0" err="1">
                          <a:latin typeface="Calibri"/>
                        </a:rPr>
                        <a:t>kontrendikasyonlar</a:t>
                      </a:r>
                      <a:r>
                        <a:rPr lang="tr-TR" sz="1600" b="0" i="0" u="none" strike="noStrike" noProof="0" dirty="0">
                          <a:latin typeface="Calibri"/>
                        </a:rPr>
                        <a:t>: Belirgin bazı ilaçlara, örneğin aspirin veya </a:t>
                      </a:r>
                      <a:r>
                        <a:rPr lang="tr-TR" sz="1600" b="0" i="0" u="none" strike="noStrike" noProof="0" dirty="0" err="1">
                          <a:latin typeface="Calibri"/>
                        </a:rPr>
                        <a:t>prostaglandin</a:t>
                      </a:r>
                      <a:r>
                        <a:rPr lang="tr-TR" sz="1600" b="0" i="0" u="none" strike="noStrike" noProof="0" dirty="0">
                          <a:latin typeface="Calibri"/>
                        </a:rPr>
                        <a:t> </a:t>
                      </a:r>
                      <a:r>
                        <a:rPr lang="tr-TR" sz="1600" b="0" i="0" u="none" strike="noStrike" noProof="0" dirty="0" err="1">
                          <a:latin typeface="Calibri"/>
                        </a:rPr>
                        <a:t>sentetazı</a:t>
                      </a:r>
                      <a:r>
                        <a:rPr lang="tr-TR" sz="1600" b="0" i="0" u="none" strike="noStrike" noProof="0" dirty="0">
                          <a:latin typeface="Calibri"/>
                        </a:rPr>
                        <a:t> </a:t>
                      </a:r>
                      <a:r>
                        <a:rPr lang="tr-TR" sz="1600" b="0" i="0" u="none" strike="noStrike" noProof="0" dirty="0" err="1">
                          <a:latin typeface="Calibri"/>
                        </a:rPr>
                        <a:t>inhibe</a:t>
                      </a:r>
                      <a:r>
                        <a:rPr lang="tr-TR" sz="1600" b="0" i="0" u="none" strike="noStrike" noProof="0" dirty="0">
                          <a:latin typeface="Calibri"/>
                        </a:rPr>
                        <a:t> edici diğer preparatlara karşı </a:t>
                      </a:r>
                      <a:r>
                        <a:rPr lang="tr-TR" sz="1600" b="0" i="0" u="none" strike="noStrike" noProof="0" dirty="0" err="1">
                          <a:latin typeface="Calibri"/>
                        </a:rPr>
                        <a:t>astma</a:t>
                      </a:r>
                      <a:r>
                        <a:rPr lang="tr-TR" sz="1600" b="0" i="0" u="none" strike="noStrike" noProof="0" dirty="0">
                          <a:latin typeface="Calibri"/>
                        </a:rPr>
                        <a:t> kriziyle reaksiyon gösteren hastalar, </a:t>
                      </a:r>
                      <a:r>
                        <a:rPr lang="tr-TR" sz="1600" b="0" i="0" u="none" strike="noStrike" noProof="0" dirty="0" err="1">
                          <a:latin typeface="Calibri"/>
                        </a:rPr>
                        <a:t>tiaprofenik</a:t>
                      </a:r>
                      <a:r>
                        <a:rPr lang="tr-TR" sz="1600" b="0" i="0" u="none" strike="noStrike" noProof="0" dirty="0">
                          <a:latin typeface="Calibri"/>
                        </a:rPr>
                        <a:t> aside karşı aşırı duyarlılık, </a:t>
                      </a:r>
                      <a:r>
                        <a:rPr lang="tr-TR" sz="1600" b="0" i="0" u="none" strike="noStrike" noProof="0" dirty="0" err="1">
                          <a:latin typeface="Calibri"/>
                        </a:rPr>
                        <a:t>anamnezde</a:t>
                      </a:r>
                      <a:r>
                        <a:rPr lang="tr-TR" sz="1600" b="0" i="0" u="none" strike="noStrike" noProof="0" dirty="0">
                          <a:latin typeface="Calibri"/>
                        </a:rPr>
                        <a:t> mevcut veya geçirilmekte olan mide ülseri, ağır </a:t>
                      </a:r>
                      <a:r>
                        <a:rPr lang="tr-TR" sz="1600" b="0" i="0" u="none" strike="noStrike" noProof="0" dirty="0" err="1">
                          <a:latin typeface="Calibri"/>
                        </a:rPr>
                        <a:t>hepatosellüler</a:t>
                      </a:r>
                      <a:r>
                        <a:rPr lang="tr-TR" sz="1600" b="0" i="0" u="none" strike="noStrike" noProof="0" dirty="0">
                          <a:latin typeface="Calibri"/>
                        </a:rPr>
                        <a:t> ve </a:t>
                      </a:r>
                      <a:r>
                        <a:rPr lang="tr-TR" sz="1600" b="0" i="0" u="none" strike="noStrike" noProof="0" dirty="0" err="1">
                          <a:latin typeface="Calibri"/>
                        </a:rPr>
                        <a:t>renal</a:t>
                      </a:r>
                      <a:r>
                        <a:rPr lang="tr-TR" sz="1600" b="0" i="0" u="none" strike="noStrike" noProof="0" dirty="0">
                          <a:latin typeface="Calibri"/>
                        </a:rPr>
                        <a:t> yetmezlikler. </a:t>
                      </a:r>
                      <a:r>
                        <a:rPr lang="tr-TR" sz="1600" b="0" i="0" u="none" strike="noStrike" noProof="0" dirty="0" err="1">
                          <a:latin typeface="Calibri"/>
                        </a:rPr>
                        <a:t>Nisbi</a:t>
                      </a:r>
                      <a:r>
                        <a:rPr lang="tr-TR" sz="1600" b="0" i="0" u="none" strike="noStrike" noProof="0" dirty="0">
                          <a:latin typeface="Calibri"/>
                        </a:rPr>
                        <a:t> </a:t>
                      </a:r>
                      <a:r>
                        <a:rPr lang="tr-TR" sz="1600" b="0" i="0" u="none" strike="noStrike" noProof="0" dirty="0" err="1">
                          <a:latin typeface="Calibri"/>
                        </a:rPr>
                        <a:t>kontrendikasyonlar</a:t>
                      </a:r>
                      <a:r>
                        <a:rPr lang="tr-TR" sz="1600" b="0" i="0" u="none" strike="noStrike" noProof="0" dirty="0">
                          <a:latin typeface="Calibri"/>
                        </a:rPr>
                        <a:t>: Başka bir </a:t>
                      </a:r>
                      <a:r>
                        <a:rPr lang="tr-TR" sz="1600" b="0" i="0" u="none" strike="noStrike" noProof="0" dirty="0" err="1">
                          <a:latin typeface="Calibri"/>
                        </a:rPr>
                        <a:t>antienflamatuvar</a:t>
                      </a:r>
                      <a:r>
                        <a:rPr lang="tr-TR" sz="1600" b="0" i="0" u="none" strike="noStrike" noProof="0" dirty="0">
                          <a:latin typeface="Calibri"/>
                        </a:rPr>
                        <a:t> ilaçla, örneğin aspirinle birlikte kullanımı, oral </a:t>
                      </a:r>
                      <a:r>
                        <a:rPr lang="tr-TR" sz="1600" b="0" i="0" u="none" strike="noStrike" noProof="0" dirty="0" err="1">
                          <a:latin typeface="Calibri"/>
                        </a:rPr>
                        <a:t>antikoagülanlardan</a:t>
                      </a:r>
                      <a:r>
                        <a:rPr lang="tr-TR" sz="1600" b="0" i="0" u="none" strike="noStrike" noProof="0" dirty="0">
                          <a:latin typeface="Calibri"/>
                        </a:rPr>
                        <a:t> </a:t>
                      </a:r>
                      <a:r>
                        <a:rPr lang="tr-TR" sz="1600" b="0" i="0" u="none" strike="noStrike" noProof="0" dirty="0" err="1">
                          <a:latin typeface="Calibri"/>
                        </a:rPr>
                        <a:t>heparinle</a:t>
                      </a:r>
                      <a:r>
                        <a:rPr lang="tr-TR" sz="1600" b="0" i="0" u="none" strike="noStrike" noProof="0" dirty="0">
                          <a:latin typeface="Calibri"/>
                        </a:rPr>
                        <a:t>, hipoglisemi yapan </a:t>
                      </a:r>
                      <a:r>
                        <a:rPr lang="tr-TR" sz="1600" b="0" i="0" u="none" strike="noStrike" noProof="0" dirty="0" err="1">
                          <a:latin typeface="Calibri"/>
                        </a:rPr>
                        <a:t>sülfamidlerle</a:t>
                      </a:r>
                      <a:r>
                        <a:rPr lang="tr-TR" sz="1600" b="0" i="0" u="none" strike="noStrike" noProof="0" dirty="0">
                          <a:latin typeface="Calibri"/>
                        </a:rPr>
                        <a:t> ve lityumla birlikte kullanımı.</a:t>
                      </a:r>
                      <a:endParaRPr lang="tr-TR" sz="1600" dirty="0"/>
                    </a:p>
                    <a:p>
                      <a:pPr lvl="0" algn="l">
                        <a:lnSpc>
                          <a:spcPct val="100000"/>
                        </a:lnSpc>
                        <a:spcBef>
                          <a:spcPts val="0"/>
                        </a:spcBef>
                        <a:spcAft>
                          <a:spcPts val="0"/>
                        </a:spcAft>
                        <a:buNone/>
                      </a:pPr>
                      <a:endParaRPr lang="tr-TR" sz="1600" dirty="0"/>
                    </a:p>
                    <a:p>
                      <a:pPr lvl="0">
                        <a:buNone/>
                      </a:pPr>
                      <a:endParaRPr lang="tr-TR" sz="1600" dirty="0"/>
                    </a:p>
                  </a:txBody>
                  <a:tcPr/>
                </a:tc>
                <a:tc>
                  <a:txBody>
                    <a:bodyPr/>
                    <a:lstStyle/>
                    <a:p>
                      <a:pPr lvl="0">
                        <a:buNone/>
                      </a:pPr>
                      <a:r>
                        <a:rPr lang="tr-TR" sz="1600" b="0" i="0" u="none" strike="noStrike" noProof="0" dirty="0">
                          <a:latin typeface="Calibri"/>
                        </a:rPr>
                        <a:t>Akşam yemeğinden 2 ila 4 saat sonra 300 </a:t>
                      </a:r>
                      <a:r>
                        <a:rPr lang="tr-TR" sz="1600" b="0" i="0" u="none" strike="noStrike" noProof="0" dirty="0" err="1">
                          <a:latin typeface="Calibri"/>
                        </a:rPr>
                        <a:t>mg'lık</a:t>
                      </a:r>
                      <a:r>
                        <a:rPr lang="tr-TR" sz="1600" b="0" i="0" u="none" strike="noStrike" noProof="0" dirty="0">
                          <a:latin typeface="Calibri"/>
                        </a:rPr>
                        <a:t> 2 tablet alınır. Tabletler kırılmamalı, çiğnenmeden bir miktar sıvıyla yutulmalıdır.</a:t>
                      </a:r>
                      <a:endParaRPr lang="tr-TR" sz="1600" dirty="0"/>
                    </a:p>
                  </a:txBody>
                  <a:tcPr/>
                </a:tc>
                <a:tc>
                  <a:txBody>
                    <a:bodyPr/>
                    <a:lstStyle/>
                    <a:p>
                      <a:pPr lvl="0">
                        <a:buNone/>
                      </a:pPr>
                      <a:r>
                        <a:rPr lang="tr-TR" sz="1600" b="0" i="0" u="none" strike="noStrike" noProof="0" dirty="0" err="1">
                          <a:latin typeface="Calibri"/>
                        </a:rPr>
                        <a:t>Gastrointestinal</a:t>
                      </a:r>
                      <a:r>
                        <a:rPr lang="tr-TR" sz="1600" b="0" i="0" u="none" strike="noStrike" noProof="0" dirty="0">
                          <a:latin typeface="Calibri"/>
                        </a:rPr>
                        <a:t>: Bulantı, kusma, </a:t>
                      </a:r>
                      <a:r>
                        <a:rPr lang="tr-TR" sz="1600" b="0" i="0" u="none" strike="noStrike" noProof="0" dirty="0" err="1">
                          <a:latin typeface="Calibri"/>
                        </a:rPr>
                        <a:t>epigastrik</a:t>
                      </a:r>
                      <a:r>
                        <a:rPr lang="tr-TR" sz="1600" b="0" i="0" u="none" strike="noStrike" noProof="0" dirty="0">
                          <a:latin typeface="Calibri"/>
                        </a:rPr>
                        <a:t> ağrı, pasaj bozuklukları, ülser, ülser </a:t>
                      </a:r>
                      <a:r>
                        <a:rPr lang="tr-TR" sz="1600" b="0" i="0" u="none" strike="noStrike" noProof="0" dirty="0" err="1">
                          <a:latin typeface="Calibri"/>
                        </a:rPr>
                        <a:t>perforasyonu</a:t>
                      </a:r>
                      <a:r>
                        <a:rPr lang="tr-TR" sz="1600" b="0" i="0" u="none" strike="noStrike" noProof="0" dirty="0">
                          <a:latin typeface="Calibri"/>
                        </a:rPr>
                        <a:t> , anemiye sebep olan gizli veya açık </a:t>
                      </a:r>
                      <a:r>
                        <a:rPr lang="tr-TR" sz="1600" b="0" i="0" u="none" strike="noStrike" noProof="0" dirty="0" err="1">
                          <a:latin typeface="Calibri"/>
                        </a:rPr>
                        <a:t>gastrointestinal</a:t>
                      </a:r>
                      <a:r>
                        <a:rPr lang="tr-TR" sz="1600" b="0" i="0" u="none" strike="noStrike" noProof="0" dirty="0">
                          <a:latin typeface="Calibri"/>
                        </a:rPr>
                        <a:t> kanama. </a:t>
                      </a:r>
                      <a:r>
                        <a:rPr lang="tr-TR" sz="1600" b="0" i="0" u="none" strike="noStrike" noProof="0" dirty="0" err="1">
                          <a:latin typeface="Calibri"/>
                        </a:rPr>
                        <a:t>Hipersensitivite</a:t>
                      </a:r>
                      <a:r>
                        <a:rPr lang="tr-TR" sz="1600" b="0" i="0" u="none" strike="noStrike" noProof="0" dirty="0">
                          <a:latin typeface="Calibri"/>
                        </a:rPr>
                        <a:t> reaksiyonları: </a:t>
                      </a:r>
                      <a:r>
                        <a:rPr lang="tr-TR" sz="1600" b="0" i="0" u="none" strike="noStrike" noProof="0" dirty="0" err="1">
                          <a:latin typeface="Calibri"/>
                        </a:rPr>
                        <a:t>Mukokutanöz</a:t>
                      </a:r>
                      <a:r>
                        <a:rPr lang="tr-TR" sz="1600" b="0" i="0" u="none" strike="noStrike" noProof="0" dirty="0">
                          <a:latin typeface="Calibri"/>
                        </a:rPr>
                        <a:t>: </a:t>
                      </a:r>
                      <a:r>
                        <a:rPr lang="tr-TR" sz="1600" b="0" i="0" u="none" strike="noStrike" noProof="0" dirty="0" err="1">
                          <a:latin typeface="Calibri"/>
                        </a:rPr>
                        <a:t>Raş</a:t>
                      </a:r>
                      <a:r>
                        <a:rPr lang="tr-TR" sz="1600" b="0" i="0" u="none" strike="noStrike" noProof="0" dirty="0">
                          <a:latin typeface="Calibri"/>
                        </a:rPr>
                        <a:t>, ürtiker, kaşıntı, </a:t>
                      </a:r>
                      <a:r>
                        <a:rPr lang="tr-TR" sz="1600" b="0" i="0" u="none" strike="noStrike" noProof="0" dirty="0" err="1">
                          <a:latin typeface="Calibri"/>
                        </a:rPr>
                        <a:t>anjiyonörotik</a:t>
                      </a:r>
                      <a:r>
                        <a:rPr lang="tr-TR" sz="1600" b="0" i="0" u="none" strike="noStrike" noProof="0" dirty="0">
                          <a:latin typeface="Calibri"/>
                        </a:rPr>
                        <a:t> ödem, </a:t>
                      </a:r>
                      <a:r>
                        <a:rPr lang="tr-TR" sz="1600" b="0" i="0" u="none" strike="noStrike" noProof="0" dirty="0" err="1">
                          <a:latin typeface="Calibri"/>
                        </a:rPr>
                        <a:t>purpura</a:t>
                      </a:r>
                      <a:r>
                        <a:rPr lang="tr-TR" sz="1600" b="0" i="0" u="none" strike="noStrike" noProof="0" dirty="0">
                          <a:latin typeface="Calibri"/>
                        </a:rPr>
                        <a:t>; çok nadiren </a:t>
                      </a:r>
                      <a:r>
                        <a:rPr lang="tr-TR" sz="1600" b="0" i="0" u="none" strike="noStrike" noProof="0" dirty="0" err="1">
                          <a:latin typeface="Calibri"/>
                        </a:rPr>
                        <a:t>polimorfik</a:t>
                      </a:r>
                      <a:r>
                        <a:rPr lang="tr-TR" sz="1600" b="0" i="0" u="none" strike="noStrike" noProof="0" dirty="0">
                          <a:latin typeface="Calibri"/>
                        </a:rPr>
                        <a:t> </a:t>
                      </a:r>
                      <a:r>
                        <a:rPr lang="tr-TR" sz="1600" b="0" i="0" u="none" strike="noStrike" noProof="0" dirty="0" err="1">
                          <a:latin typeface="Calibri"/>
                        </a:rPr>
                        <a:t>eritem</a:t>
                      </a:r>
                      <a:r>
                        <a:rPr lang="tr-TR" sz="1600" b="0" i="0" u="none" strike="noStrike" noProof="0" dirty="0">
                          <a:latin typeface="Calibri"/>
                        </a:rPr>
                        <a:t> ve lokalize döküntüler, çok nadiren </a:t>
                      </a:r>
                      <a:r>
                        <a:rPr lang="tr-TR" sz="1600" b="0" i="0" u="none" strike="noStrike" noProof="0" dirty="0" err="1">
                          <a:latin typeface="Calibri"/>
                        </a:rPr>
                        <a:t>fotosensitivite</a:t>
                      </a:r>
                      <a:r>
                        <a:rPr lang="tr-TR" sz="1600" b="0" i="0" u="none" strike="noStrike" noProof="0" dirty="0">
                          <a:latin typeface="Calibri"/>
                        </a:rPr>
                        <a:t>. </a:t>
                      </a:r>
                      <a:r>
                        <a:rPr lang="tr-TR" sz="1600" b="0" i="0" u="none" strike="noStrike" noProof="0" dirty="0" err="1">
                          <a:latin typeface="Calibri"/>
                        </a:rPr>
                        <a:t>Respiratuvar</a:t>
                      </a:r>
                      <a:r>
                        <a:rPr lang="tr-TR" sz="1600" b="0" i="0" u="none" strike="noStrike" noProof="0" dirty="0">
                          <a:latin typeface="Calibri"/>
                        </a:rPr>
                        <a:t>: Özellikle aspirin ve diğer </a:t>
                      </a:r>
                      <a:r>
                        <a:rPr lang="tr-TR" sz="1600" b="0" i="0" u="none" strike="noStrike" noProof="0" dirty="0" err="1">
                          <a:latin typeface="Calibri"/>
                        </a:rPr>
                        <a:t>nonsteroid</a:t>
                      </a:r>
                      <a:r>
                        <a:rPr lang="tr-TR" sz="1600" b="0" i="0" u="none" strike="noStrike" noProof="0" dirty="0">
                          <a:latin typeface="Calibri"/>
                        </a:rPr>
                        <a:t> </a:t>
                      </a:r>
                      <a:r>
                        <a:rPr lang="tr-TR" sz="1600" b="0" i="0" u="none" strike="noStrike" noProof="0" dirty="0" err="1">
                          <a:latin typeface="Calibri"/>
                        </a:rPr>
                        <a:t>antienflamatuvar</a:t>
                      </a:r>
                      <a:r>
                        <a:rPr lang="tr-TR" sz="1600" b="0" i="0" u="none" strike="noStrike" noProof="0" dirty="0">
                          <a:latin typeface="Calibri"/>
                        </a:rPr>
                        <a:t> ilaçlara karşı </a:t>
                      </a:r>
                      <a:r>
                        <a:rPr lang="tr-TR" sz="1600" b="0" i="0" u="none" strike="noStrike" noProof="0" dirty="0" err="1">
                          <a:latin typeface="Calibri"/>
                        </a:rPr>
                        <a:t>allerjisi</a:t>
                      </a:r>
                      <a:r>
                        <a:rPr lang="tr-TR" sz="1600" b="0" i="0" u="none" strike="noStrike" noProof="0" dirty="0">
                          <a:latin typeface="Calibri"/>
                        </a:rPr>
                        <a:t> olanlarda </a:t>
                      </a:r>
                      <a:r>
                        <a:rPr lang="tr-TR" sz="1600" b="0" i="0" u="none" strike="noStrike" noProof="0" dirty="0" err="1">
                          <a:latin typeface="Calibri"/>
                        </a:rPr>
                        <a:t>astma</a:t>
                      </a:r>
                      <a:r>
                        <a:rPr lang="tr-TR" sz="1600" b="0" i="0" u="none" strike="noStrike" noProof="0" dirty="0">
                          <a:latin typeface="Calibri"/>
                        </a:rPr>
                        <a:t> atakları. </a:t>
                      </a:r>
                      <a:endParaRPr lang="tr-TR" sz="1600" dirty="0"/>
                    </a:p>
                  </a:txBody>
                  <a:tcPr/>
                </a:tc>
                <a:extLst>
                  <a:ext uri="{0D108BD9-81ED-4DB2-BD59-A6C34878D82A}">
                    <a16:rowId xmlns:a16="http://schemas.microsoft.com/office/drawing/2014/main" xmlns="" val="1332573935"/>
                  </a:ext>
                </a:extLst>
              </a:tr>
            </a:tbl>
          </a:graphicData>
        </a:graphic>
      </p:graphicFrame>
    </p:spTree>
    <p:extLst>
      <p:ext uri="{BB962C8B-B14F-4D97-AF65-F5344CB8AC3E}">
        <p14:creationId xmlns:p14="http://schemas.microsoft.com/office/powerpoint/2010/main" val="4239539360"/>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400" dirty="0" smtClean="0"/>
              <a:t>GÖRSEL KAYNAKÇASI</a:t>
            </a:r>
            <a:endParaRPr lang="tr-TR" sz="2400" dirty="0"/>
          </a:p>
        </p:txBody>
      </p:sp>
      <p:sp>
        <p:nvSpPr>
          <p:cNvPr id="3" name="İçerik Yer Tutucusu 2"/>
          <p:cNvSpPr>
            <a:spLocks noGrp="1"/>
          </p:cNvSpPr>
          <p:nvPr>
            <p:ph idx="1"/>
          </p:nvPr>
        </p:nvSpPr>
        <p:spPr/>
        <p:txBody>
          <a:bodyPr>
            <a:normAutofit/>
          </a:bodyPr>
          <a:lstStyle/>
          <a:p>
            <a:r>
              <a:rPr lang="tr-TR" sz="1600" dirty="0" smtClean="0">
                <a:hlinkClick r:id="rId2"/>
              </a:rPr>
              <a:t>https</a:t>
            </a:r>
            <a:r>
              <a:rPr lang="tr-TR" sz="1600" dirty="0">
                <a:hlinkClick r:id="rId2"/>
              </a:rPr>
              <a:t>://</a:t>
            </a:r>
            <a:r>
              <a:rPr lang="tr-TR" sz="1600" dirty="0" smtClean="0">
                <a:hlinkClick r:id="rId2"/>
              </a:rPr>
              <a:t>www.ilactr.com/ilac/gripin.html</a:t>
            </a:r>
            <a:r>
              <a:rPr lang="tr-TR" sz="1600" dirty="0" smtClean="0"/>
              <a:t>  07.03.2020  21.52</a:t>
            </a:r>
          </a:p>
          <a:p>
            <a:r>
              <a:rPr lang="tr-TR" sz="1600" dirty="0">
                <a:hlinkClick r:id="rId3"/>
              </a:rPr>
              <a:t>https://</a:t>
            </a:r>
            <a:r>
              <a:rPr lang="tr-TR" sz="1600" dirty="0" smtClean="0">
                <a:hlinkClick r:id="rId3"/>
              </a:rPr>
              <a:t>www.ilacprospektusu.com/ilac/67/choragon-1500-iu-3-ampul</a:t>
            </a:r>
            <a:r>
              <a:rPr lang="tr-TR" sz="1600" dirty="0" smtClean="0"/>
              <a:t>   07.03.2020   22.26</a:t>
            </a:r>
          </a:p>
          <a:p>
            <a:r>
              <a:rPr lang="tr-TR" sz="1600" dirty="0">
                <a:hlinkClick r:id="rId4"/>
              </a:rPr>
              <a:t>https://</a:t>
            </a:r>
            <a:r>
              <a:rPr lang="tr-TR" sz="1600" dirty="0" smtClean="0">
                <a:hlinkClick r:id="rId4"/>
              </a:rPr>
              <a:t>www.ilacprospektusu.com/ilac/140/cefobid-1-gr-1-flakon</a:t>
            </a:r>
            <a:r>
              <a:rPr lang="tr-TR" sz="1600" dirty="0" smtClean="0"/>
              <a:t>      07.03.2020    22.29</a:t>
            </a:r>
          </a:p>
          <a:p>
            <a:r>
              <a:rPr lang="tr-TR" sz="1600" dirty="0">
                <a:hlinkClick r:id="rId5"/>
              </a:rPr>
              <a:t>https://</a:t>
            </a:r>
            <a:r>
              <a:rPr lang="tr-TR" sz="1600" dirty="0" smtClean="0">
                <a:hlinkClick r:id="rId5"/>
              </a:rPr>
              <a:t>www.ilactr.com/ilac/tanflex-gargara.html</a:t>
            </a:r>
            <a:r>
              <a:rPr lang="tr-TR" sz="1600" dirty="0" smtClean="0"/>
              <a:t>    07.03.2020  22.44</a:t>
            </a:r>
          </a:p>
          <a:p>
            <a:r>
              <a:rPr lang="tr-TR" sz="1600" dirty="0">
                <a:hlinkClick r:id="rId6"/>
              </a:rPr>
              <a:t>https://</a:t>
            </a:r>
            <a:r>
              <a:rPr lang="tr-TR" sz="1600" dirty="0" smtClean="0">
                <a:hlinkClick r:id="rId6"/>
              </a:rPr>
              <a:t>www.hastaneler.gen.tr/ilac-rehberi/1418/oksizinc-losyon.html</a:t>
            </a:r>
            <a:r>
              <a:rPr lang="tr-TR" sz="1600" dirty="0" smtClean="0"/>
              <a:t>     07.03.2020  22.50</a:t>
            </a:r>
          </a:p>
          <a:p>
            <a:r>
              <a:rPr lang="tr-TR" sz="1600" dirty="0">
                <a:hlinkClick r:id="rId7"/>
              </a:rPr>
              <a:t>https://</a:t>
            </a:r>
            <a:r>
              <a:rPr lang="tr-TR" sz="1600" dirty="0" smtClean="0">
                <a:hlinkClick r:id="rId7"/>
              </a:rPr>
              <a:t>www.ilactr.com/ilac/btenema.html</a:t>
            </a:r>
            <a:r>
              <a:rPr lang="tr-TR" sz="1600" dirty="0" smtClean="0"/>
              <a:t>  07.03.2020  22.58</a:t>
            </a:r>
          </a:p>
          <a:p>
            <a:r>
              <a:rPr lang="tr-TR" sz="1600" dirty="0">
                <a:hlinkClick r:id="rId8"/>
              </a:rPr>
              <a:t>https://</a:t>
            </a:r>
            <a:r>
              <a:rPr lang="tr-TR" sz="1600" dirty="0" smtClean="0">
                <a:hlinkClick r:id="rId8"/>
              </a:rPr>
              <a:t>www.bakimstore.com/cornenflam-goz-damlasi.htm</a:t>
            </a:r>
            <a:r>
              <a:rPr lang="tr-TR" sz="1600" dirty="0" smtClean="0"/>
              <a:t>     07.03.2020  23.11</a:t>
            </a:r>
            <a:endParaRPr lang="tr-TR" sz="1600" dirty="0"/>
          </a:p>
        </p:txBody>
      </p:sp>
    </p:spTree>
    <p:extLst>
      <p:ext uri="{BB962C8B-B14F-4D97-AF65-F5344CB8AC3E}">
        <p14:creationId xmlns:p14="http://schemas.microsoft.com/office/powerpoint/2010/main" val="2480288001"/>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t>KAYNAKÇA</a:t>
            </a:r>
            <a:endParaRPr lang="tr-TR" sz="2400" dirty="0"/>
          </a:p>
        </p:txBody>
      </p:sp>
      <p:sp>
        <p:nvSpPr>
          <p:cNvPr id="4" name="İçerik Yer Tutucusu 3"/>
          <p:cNvSpPr>
            <a:spLocks noGrp="1"/>
          </p:cNvSpPr>
          <p:nvPr>
            <p:ph idx="1"/>
          </p:nvPr>
        </p:nvSpPr>
        <p:spPr>
          <a:xfrm>
            <a:off x="838200" y="1851751"/>
            <a:ext cx="10515600" cy="4351338"/>
          </a:xfrm>
        </p:spPr>
        <p:txBody>
          <a:bodyPr>
            <a:normAutofit/>
          </a:bodyPr>
          <a:lstStyle/>
          <a:p>
            <a:r>
              <a:rPr lang="tr-TR" sz="1600" dirty="0" smtClean="0"/>
              <a:t>Nobel tıp kitabevleri / Farmakoloji kitabı Eylül 2017</a:t>
            </a:r>
          </a:p>
          <a:p>
            <a:r>
              <a:rPr lang="tr-TR" sz="1600" dirty="0" smtClean="0"/>
              <a:t>Prof. Dr. KAYAALLP S. Oğuz, Rasyonel Tedavi Yönünden Tıbbi Farmakoloji Cilt 2, </a:t>
            </a:r>
            <a:r>
              <a:rPr lang="tr-TR" sz="1600" dirty="0" err="1" smtClean="0"/>
              <a:t>Feryal</a:t>
            </a:r>
            <a:r>
              <a:rPr lang="tr-TR" sz="1600" dirty="0" smtClean="0"/>
              <a:t> Matbaacılık,1990,ANKARA</a:t>
            </a:r>
          </a:p>
          <a:p>
            <a:r>
              <a:rPr lang="tr-TR" sz="1600" dirty="0" err="1" smtClean="0"/>
              <a:t>Doç.Dr</a:t>
            </a:r>
            <a:r>
              <a:rPr lang="tr-TR" sz="1600" dirty="0" smtClean="0"/>
              <a:t>. SUNAM Gültekin, Genel </a:t>
            </a:r>
            <a:r>
              <a:rPr lang="tr-TR" sz="1600" dirty="0" err="1" smtClean="0"/>
              <a:t>Farmakoloji,kutulmuş</a:t>
            </a:r>
            <a:r>
              <a:rPr lang="tr-TR" sz="1600" dirty="0" smtClean="0"/>
              <a:t> Matbaası,1968,İSTANBUL</a:t>
            </a:r>
          </a:p>
          <a:p>
            <a:r>
              <a:rPr lang="tr-TR" sz="1600" dirty="0" smtClean="0"/>
              <a:t>Prof. Dr. KAYAALP S. Oğuz, Rasyonel Tedavi Yönünden Tıbbi Farmakoloji Cilt 1,Pelikan Yayıncılık,2009,ANKARA</a:t>
            </a:r>
          </a:p>
          <a:p>
            <a:r>
              <a:rPr lang="tr-TR" sz="1600" dirty="0" smtClean="0"/>
              <a:t>Richard D. </a:t>
            </a:r>
            <a:r>
              <a:rPr lang="tr-TR" sz="1600" dirty="0" err="1" smtClean="0"/>
              <a:t>Howland,Mary</a:t>
            </a:r>
            <a:r>
              <a:rPr lang="tr-TR" sz="1600" dirty="0" smtClean="0"/>
              <a:t> J. </a:t>
            </a:r>
            <a:r>
              <a:rPr lang="tr-TR" sz="1600" dirty="0" err="1" smtClean="0"/>
              <a:t>Mycek,Farmakoloji,Nobel</a:t>
            </a:r>
            <a:r>
              <a:rPr lang="tr-TR" sz="1600" dirty="0" smtClean="0"/>
              <a:t> </a:t>
            </a:r>
            <a:r>
              <a:rPr lang="tr-TR" sz="1600" dirty="0" err="1" smtClean="0"/>
              <a:t>Tıb</a:t>
            </a:r>
            <a:r>
              <a:rPr lang="tr-TR" sz="1600" dirty="0" smtClean="0"/>
              <a:t> Kitabevi,2009,İSTANBUL</a:t>
            </a:r>
          </a:p>
          <a:p>
            <a:pPr lvl="0"/>
            <a:r>
              <a:rPr lang="tr-TR" sz="1600" dirty="0">
                <a:solidFill>
                  <a:prstClr val="black"/>
                </a:solidFill>
                <a:hlinkClick r:id="rId2"/>
              </a:rPr>
              <a:t>https://1ilac.com/</a:t>
            </a:r>
            <a:endParaRPr lang="tr-TR" sz="1600" dirty="0">
              <a:solidFill>
                <a:prstClr val="black"/>
              </a:solidFill>
            </a:endParaRPr>
          </a:p>
          <a:p>
            <a:pPr lvl="0"/>
            <a:r>
              <a:rPr lang="tr-TR" sz="1600" dirty="0">
                <a:solidFill>
                  <a:prstClr val="black"/>
                </a:solidFill>
                <a:hlinkClick r:id="rId3"/>
              </a:rPr>
              <a:t>https://www.medikalhavuz.com/</a:t>
            </a:r>
            <a:endParaRPr lang="tr-TR" sz="1600" dirty="0">
              <a:solidFill>
                <a:prstClr val="black"/>
              </a:solidFill>
            </a:endParaRPr>
          </a:p>
          <a:p>
            <a:endParaRPr lang="tr-TR" sz="1600" dirty="0"/>
          </a:p>
        </p:txBody>
      </p:sp>
    </p:spTree>
    <p:extLst>
      <p:ext uri="{BB962C8B-B14F-4D97-AF65-F5344CB8AC3E}">
        <p14:creationId xmlns:p14="http://schemas.microsoft.com/office/powerpoint/2010/main" val="20771465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447</TotalTime>
  <Words>5960</Words>
  <Application>Microsoft Office PowerPoint</Application>
  <PresentationFormat>Geniş ekran</PresentationFormat>
  <Paragraphs>1178</Paragraphs>
  <Slides>92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92</vt:i4>
      </vt:variant>
    </vt:vector>
  </HeadingPairs>
  <TitlesOfParts>
    <vt:vector size="97" baseType="lpstr">
      <vt:lpstr>Arial</vt:lpstr>
      <vt:lpstr>Calibri</vt:lpstr>
      <vt:lpstr>Calibri Light</vt:lpstr>
      <vt:lpstr>Times New Roman</vt:lpstr>
      <vt:lpstr>Office Teması</vt:lpstr>
      <vt:lpstr>İLAÇLARIN FARMASÖTİK ŞEKİLLERİ</vt:lpstr>
      <vt:lpstr>PowerPoint Sunusu</vt:lpstr>
      <vt:lpstr>KATI İLAÇ ŞEKİLLERİ</vt:lpstr>
      <vt:lpstr>  </vt:lpstr>
      <vt:lpstr>             2. Paket Şeklindeki İlaçlar</vt:lpstr>
      <vt:lpstr>             3. Kapsül Şeklindeki İlaçlar</vt:lpstr>
      <vt:lpstr>          4. Kaşe Şeklindeki İlaçlar</vt:lpstr>
      <vt:lpstr>         5. Tablet(Komprime) Şeklindeki İlaçlar</vt:lpstr>
      <vt:lpstr>             6. Draje Şeklindeki İlaçlar</vt:lpstr>
      <vt:lpstr>           7. Pilül Şeklindeki İlaçlar</vt:lpstr>
      <vt:lpstr>          8. Supozituvar(Fitil) Şeklindeki İlaçlar</vt:lpstr>
      <vt:lpstr>          9. Sabunlar</vt:lpstr>
      <vt:lpstr>SIVI İLAÇ ŞEKİLLERİ</vt:lpstr>
      <vt:lpstr>             1. Solüsyon Şeklindeki İlaçlar</vt:lpstr>
      <vt:lpstr>PowerPoint Sunusu</vt:lpstr>
      <vt:lpstr>PowerPoint Sunusu</vt:lpstr>
      <vt:lpstr>PowerPoint Sunusu</vt:lpstr>
      <vt:lpstr>PowerPoint Sunusu</vt:lpstr>
      <vt:lpstr>PowerPoint Sunusu</vt:lpstr>
      <vt:lpstr>            2. Süspansiyon Şeklindeki İlaçlar</vt:lpstr>
      <vt:lpstr>             3. Emülsiyon Şeklindeki İlaçlar</vt:lpstr>
      <vt:lpstr>             4. Ekstre Şeklindeki İlaçlar</vt:lpstr>
      <vt:lpstr>           5. Şurup Şeklindeki İlaçlar</vt:lpstr>
      <vt:lpstr>              6. Posyon Şeklindeki İlaçlar</vt:lpstr>
      <vt:lpstr>              7. Gargara Şeklindeki İlaçlar</vt:lpstr>
      <vt:lpstr>               8. Losyon Şeklindeki İlaçlar</vt:lpstr>
      <vt:lpstr>           9. Lavman Şeklindeki İlaçlar</vt:lpstr>
      <vt:lpstr>              10. Dekoksiyon Şeklindeki İlaçlar</vt:lpstr>
      <vt:lpstr>             Bazı Notlar:</vt:lpstr>
      <vt:lpstr>PowerPoint Sunusu</vt:lpstr>
      <vt:lpstr>PowerPoint Sunusu</vt:lpstr>
      <vt:lpstr>PowerPoint Sunusu</vt:lpstr>
      <vt:lpstr>PowerPoint Sunusu</vt:lpstr>
      <vt:lpstr>YARI- KATI İLAÇ ŞEKİLLERİ</vt:lpstr>
      <vt:lpstr>             1. Pomat(Merhem ) ve Krem</vt:lpstr>
      <vt:lpstr>             2. Pat( macun) </vt:lpstr>
      <vt:lpstr>             3. Lapa </vt:lpstr>
      <vt:lpstr>              4. Yakı </vt:lpstr>
      <vt:lpstr>              5. Transdermal Terapötik Sistem (TTS)</vt:lpstr>
      <vt:lpstr>GAZ İLAÇ ŞEKİLLERİ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GÖRSEL KAYNAKÇASI</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İLAÇLARIN FARMASÖTİK ŞEKİLLERİ</dc:title>
  <dc:creator>ilknur</dc:creator>
  <cp:lastModifiedBy>KILIÇ</cp:lastModifiedBy>
  <cp:revision>74</cp:revision>
  <dcterms:created xsi:type="dcterms:W3CDTF">2020-03-07T19:46:32Z</dcterms:created>
  <dcterms:modified xsi:type="dcterms:W3CDTF">2020-03-19T11:36:23Z</dcterms:modified>
</cp:coreProperties>
</file>