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6CC19CA-3AC9-4CE3-BB74-604857286606}"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914243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CC19CA-3AC9-4CE3-BB74-604857286606}"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461539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CC19CA-3AC9-4CE3-BB74-604857286606}"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181656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CC19CA-3AC9-4CE3-BB74-604857286606}"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2200643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6CC19CA-3AC9-4CE3-BB74-604857286606}"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3679814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CC19CA-3AC9-4CE3-BB74-604857286606}"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2930464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CC19CA-3AC9-4CE3-BB74-604857286606}"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63899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CC19CA-3AC9-4CE3-BB74-604857286606}"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3079947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CC19CA-3AC9-4CE3-BB74-604857286606}"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634782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CC19CA-3AC9-4CE3-BB74-604857286606}"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46059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CC19CA-3AC9-4CE3-BB74-604857286606}"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8D32E1-D81E-4E0D-B3F1-569FC8A24F37}" type="slidenum">
              <a:rPr lang="tr-TR" smtClean="0"/>
              <a:t>‹#›</a:t>
            </a:fld>
            <a:endParaRPr lang="tr-TR"/>
          </a:p>
        </p:txBody>
      </p:sp>
    </p:spTree>
    <p:extLst>
      <p:ext uri="{BB962C8B-B14F-4D97-AF65-F5344CB8AC3E}">
        <p14:creationId xmlns:p14="http://schemas.microsoft.com/office/powerpoint/2010/main" val="15367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C19CA-3AC9-4CE3-BB74-604857286606}"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D32E1-D81E-4E0D-B3F1-569FC8A24F37}" type="slidenum">
              <a:rPr lang="tr-TR" smtClean="0"/>
              <a:t>‹#›</a:t>
            </a:fld>
            <a:endParaRPr lang="tr-TR"/>
          </a:p>
        </p:txBody>
      </p:sp>
    </p:spTree>
    <p:extLst>
      <p:ext uri="{BB962C8B-B14F-4D97-AF65-F5344CB8AC3E}">
        <p14:creationId xmlns:p14="http://schemas.microsoft.com/office/powerpoint/2010/main" val="2168814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Etik Değerlere Uygun Davranışların Sonuçları </a:t>
            </a:r>
            <a:endParaRPr lang="tr-TR" b="1" dirty="0"/>
          </a:p>
        </p:txBody>
      </p:sp>
      <p:sp>
        <p:nvSpPr>
          <p:cNvPr id="3" name="İçerik Yer Tutucusu 2"/>
          <p:cNvSpPr>
            <a:spLocks noGrp="1"/>
          </p:cNvSpPr>
          <p:nvPr>
            <p:ph idx="1"/>
          </p:nvPr>
        </p:nvSpPr>
        <p:spPr/>
        <p:txBody>
          <a:bodyPr>
            <a:normAutofit fontScale="85000" lnSpcReduction="10000"/>
          </a:bodyPr>
          <a:lstStyle/>
          <a:p>
            <a:pPr marL="0" indent="0" algn="just">
              <a:buNone/>
            </a:pPr>
            <a:r>
              <a:rPr lang="tr-TR" dirty="0" smtClean="0"/>
              <a:t>       Etik değerlere uygun davranışların çeşitli sonuçları vardır. Bunlar olumlu ya da olumsuz sonuçlar olabilir. Olumlu sonuçlara baktığımızda şunları görebiliriz: </a:t>
            </a:r>
          </a:p>
          <a:p>
            <a:pPr marL="0" indent="0" algn="just">
              <a:buNone/>
            </a:pPr>
            <a:endParaRPr lang="tr-TR" dirty="0" smtClean="0"/>
          </a:p>
          <a:p>
            <a:pPr algn="just">
              <a:buFont typeface="Wingdings" panose="05000000000000000000" pitchFamily="2" charset="2"/>
              <a:buChar char="ü"/>
            </a:pPr>
            <a:r>
              <a:rPr lang="tr-TR" dirty="0" smtClean="0"/>
              <a:t>Saygınlık kazanma</a:t>
            </a:r>
          </a:p>
          <a:p>
            <a:pPr algn="just">
              <a:buFont typeface="Wingdings" panose="05000000000000000000" pitchFamily="2" charset="2"/>
              <a:buChar char="ü"/>
            </a:pPr>
            <a:r>
              <a:rPr lang="tr-TR" dirty="0" smtClean="0"/>
              <a:t>Güvenirlik</a:t>
            </a:r>
          </a:p>
          <a:p>
            <a:pPr algn="just">
              <a:buFont typeface="Wingdings" panose="05000000000000000000" pitchFamily="2" charset="2"/>
              <a:buChar char="ü"/>
            </a:pPr>
            <a:r>
              <a:rPr lang="tr-TR" dirty="0" smtClean="0"/>
              <a:t>İyi bir imaja sahip olma</a:t>
            </a:r>
          </a:p>
          <a:p>
            <a:pPr algn="just">
              <a:buFont typeface="Wingdings" panose="05000000000000000000" pitchFamily="2" charset="2"/>
              <a:buChar char="ü"/>
            </a:pPr>
            <a:r>
              <a:rPr lang="tr-TR" dirty="0" smtClean="0"/>
              <a:t>Problem çözümünde yardım görme</a:t>
            </a:r>
          </a:p>
          <a:p>
            <a:pPr algn="just">
              <a:buFont typeface="Wingdings" panose="05000000000000000000" pitchFamily="2" charset="2"/>
              <a:buChar char="ü"/>
            </a:pPr>
            <a:r>
              <a:rPr lang="tr-TR" dirty="0" smtClean="0"/>
              <a:t>Etik değerler özellikle sosyal çalkantı dönemlerinde ahlaki çöküşü azaltır ve toplum açısından kötü niyetli girişimlere karşı önleyici rol oynar.</a:t>
            </a:r>
          </a:p>
          <a:p>
            <a:pPr algn="just">
              <a:buFont typeface="Wingdings" panose="05000000000000000000" pitchFamily="2" charset="2"/>
              <a:buChar char="ü"/>
            </a:pPr>
            <a:r>
              <a:rPr lang="tr-TR" dirty="0" smtClean="0"/>
              <a:t>Toplumda kabul görme vb.  </a:t>
            </a:r>
          </a:p>
          <a:p>
            <a:pPr marL="0" indent="0">
              <a:buNone/>
            </a:pPr>
            <a:r>
              <a:rPr lang="tr-TR" dirty="0" smtClean="0"/>
              <a:t> </a:t>
            </a:r>
            <a:endParaRPr lang="tr-TR" dirty="0"/>
          </a:p>
        </p:txBody>
      </p:sp>
    </p:spTree>
    <p:extLst>
      <p:ext uri="{BB962C8B-B14F-4D97-AF65-F5344CB8AC3E}">
        <p14:creationId xmlns:p14="http://schemas.microsoft.com/office/powerpoint/2010/main" val="2113209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80123" y="123182"/>
            <a:ext cx="8122117" cy="6986528"/>
          </a:xfrm>
          <a:prstGeom prst="rect">
            <a:avLst/>
          </a:prstGeom>
        </p:spPr>
        <p:txBody>
          <a:bodyPr wrap="square">
            <a:spAutoFit/>
          </a:bodyPr>
          <a:lstStyle/>
          <a:p>
            <a:r>
              <a:rPr lang="tr-TR" sz="2800" b="1" dirty="0"/>
              <a:t>Bir sorgulama örneği </a:t>
            </a:r>
            <a:r>
              <a:rPr lang="tr-TR" sz="2800" b="1" dirty="0" smtClean="0"/>
              <a:t>;</a:t>
            </a:r>
          </a:p>
          <a:p>
            <a:endParaRPr lang="tr-TR" sz="2000" dirty="0" smtClean="0"/>
          </a:p>
          <a:p>
            <a:r>
              <a:rPr lang="tr-TR" sz="2000" dirty="0" smtClean="0"/>
              <a:t>Problemi </a:t>
            </a:r>
            <a:r>
              <a:rPr lang="tr-TR" sz="2000" dirty="0"/>
              <a:t>tanımla ve açıklığa </a:t>
            </a:r>
            <a:r>
              <a:rPr lang="tr-TR" sz="2000" dirty="0" smtClean="0"/>
              <a:t>kavuştur.</a:t>
            </a:r>
          </a:p>
          <a:p>
            <a:r>
              <a:rPr lang="tr-TR" sz="2000" dirty="0" smtClean="0"/>
              <a:t>Tüm </a:t>
            </a:r>
            <a:r>
              <a:rPr lang="tr-TR" sz="2000" dirty="0"/>
              <a:t>olası gerçekleri öğrenmeye </a:t>
            </a:r>
            <a:r>
              <a:rPr lang="tr-TR" sz="2000" dirty="0" smtClean="0"/>
              <a:t>çalış.</a:t>
            </a:r>
          </a:p>
          <a:p>
            <a:r>
              <a:rPr lang="tr-TR" sz="2000" dirty="0" smtClean="0"/>
              <a:t>Bütün </a:t>
            </a:r>
            <a:r>
              <a:rPr lang="tr-TR" sz="2000" dirty="0"/>
              <a:t>tercihleri-seçenekleri </a:t>
            </a:r>
            <a:r>
              <a:rPr lang="tr-TR" sz="2000" dirty="0" smtClean="0"/>
              <a:t>sırala.</a:t>
            </a:r>
          </a:p>
          <a:p>
            <a:r>
              <a:rPr lang="tr-TR" sz="2000" dirty="0" smtClean="0"/>
              <a:t>Her </a:t>
            </a:r>
            <a:r>
              <a:rPr lang="tr-TR" sz="2000" dirty="0"/>
              <a:t>tercihi bunları sorarak test et. </a:t>
            </a:r>
            <a:endParaRPr lang="tr-TR" sz="2000" dirty="0" smtClean="0"/>
          </a:p>
          <a:p>
            <a:endParaRPr lang="tr-TR" sz="2000" dirty="0" smtClean="0"/>
          </a:p>
          <a:p>
            <a:pPr marL="285750" indent="-285750">
              <a:buFont typeface="Arial" panose="020B0604020202020204" pitchFamily="34" charset="0"/>
              <a:buChar char="•"/>
            </a:pPr>
            <a:r>
              <a:rPr lang="tr-TR" sz="2000" dirty="0" smtClean="0"/>
              <a:t>Doğru mu?</a:t>
            </a:r>
          </a:p>
          <a:p>
            <a:pPr marL="285750" indent="-285750">
              <a:buFont typeface="Arial" panose="020B0604020202020204" pitchFamily="34" charset="0"/>
              <a:buChar char="•"/>
            </a:pPr>
            <a:r>
              <a:rPr lang="tr-TR" sz="2000" dirty="0" smtClean="0"/>
              <a:t>Yasal mı?</a:t>
            </a:r>
          </a:p>
          <a:p>
            <a:pPr marL="285750" indent="-285750">
              <a:buFont typeface="Arial" panose="020B0604020202020204" pitchFamily="34" charset="0"/>
              <a:buChar char="•"/>
            </a:pPr>
            <a:r>
              <a:rPr lang="tr-TR" sz="2000" dirty="0" smtClean="0"/>
              <a:t>Yararlı </a:t>
            </a:r>
            <a:r>
              <a:rPr lang="tr-TR" sz="2000" dirty="0"/>
              <a:t>mı? </a:t>
            </a:r>
            <a:endParaRPr lang="tr-TR" sz="2000" dirty="0" smtClean="0"/>
          </a:p>
          <a:p>
            <a:endParaRPr lang="tr-TR" sz="2000" dirty="0" smtClean="0"/>
          </a:p>
          <a:p>
            <a:r>
              <a:rPr lang="tr-TR" sz="2000" dirty="0"/>
              <a:t>Kararını ver, ancak hala emin değilsen şunları </a:t>
            </a:r>
            <a:r>
              <a:rPr lang="tr-TR" sz="2000" dirty="0" smtClean="0"/>
              <a:t>yap.</a:t>
            </a:r>
          </a:p>
          <a:p>
            <a:endParaRPr lang="tr-TR" sz="2000" dirty="0" smtClean="0"/>
          </a:p>
          <a:p>
            <a:pPr marL="285750" indent="-285750">
              <a:buFont typeface="Arial" panose="020B0604020202020204" pitchFamily="34" charset="0"/>
              <a:buChar char="•"/>
            </a:pPr>
            <a:r>
              <a:rPr lang="tr-TR" sz="2000" dirty="0" smtClean="0"/>
              <a:t>Eğer </a:t>
            </a:r>
            <a:r>
              <a:rPr lang="tr-TR" sz="2000" dirty="0"/>
              <a:t>yanlış olduğunu biliyorsan </a:t>
            </a:r>
            <a:r>
              <a:rPr lang="tr-TR" sz="2000" dirty="0" smtClean="0"/>
              <a:t>yapma.</a:t>
            </a:r>
          </a:p>
          <a:p>
            <a:pPr marL="285750" indent="-285750">
              <a:buFont typeface="Arial" panose="020B0604020202020204" pitchFamily="34" charset="0"/>
              <a:buChar char="•"/>
            </a:pPr>
            <a:r>
              <a:rPr lang="tr-TR" sz="2000" dirty="0" smtClean="0"/>
              <a:t>Emin </a:t>
            </a:r>
            <a:r>
              <a:rPr lang="tr-TR" sz="2000" dirty="0"/>
              <a:t>değilsen </a:t>
            </a:r>
            <a:r>
              <a:rPr lang="tr-TR" sz="2000" dirty="0" smtClean="0"/>
              <a:t>sor.</a:t>
            </a:r>
          </a:p>
          <a:p>
            <a:pPr marL="285750" indent="-285750">
              <a:buFont typeface="Arial" panose="020B0604020202020204" pitchFamily="34" charset="0"/>
              <a:buChar char="•"/>
            </a:pPr>
            <a:r>
              <a:rPr lang="tr-TR" sz="2000" dirty="0" smtClean="0"/>
              <a:t>Bir </a:t>
            </a:r>
            <a:r>
              <a:rPr lang="tr-TR" sz="2000" dirty="0"/>
              <a:t>yanıt alıncaya kadar sormaya devam </a:t>
            </a:r>
            <a:r>
              <a:rPr lang="tr-TR" sz="2000" dirty="0" smtClean="0"/>
              <a:t>et.</a:t>
            </a:r>
          </a:p>
          <a:p>
            <a:pPr marL="285750" indent="-285750">
              <a:buFont typeface="Arial" panose="020B0604020202020204" pitchFamily="34" charset="0"/>
              <a:buChar char="•"/>
            </a:pPr>
            <a:r>
              <a:rPr lang="tr-TR" sz="2000" dirty="0" smtClean="0"/>
              <a:t>İki </a:t>
            </a:r>
            <a:r>
              <a:rPr lang="tr-TR" sz="2000" dirty="0"/>
              <a:t>soru daha sorarak kararını yeniden gözden </a:t>
            </a:r>
            <a:r>
              <a:rPr lang="tr-TR" sz="2000" dirty="0" smtClean="0"/>
              <a:t>geçir.</a:t>
            </a:r>
          </a:p>
          <a:p>
            <a:pPr marL="285750" indent="-285750">
              <a:buFont typeface="Arial" panose="020B0604020202020204" pitchFamily="34" charset="0"/>
              <a:buChar char="•"/>
            </a:pPr>
            <a:r>
              <a:rPr lang="tr-TR" sz="2000" dirty="0" smtClean="0"/>
              <a:t>Ailem </a:t>
            </a:r>
            <a:r>
              <a:rPr lang="tr-TR" sz="2000" dirty="0"/>
              <a:t>bunu öğrenseydi kendimi nasıl </a:t>
            </a:r>
            <a:r>
              <a:rPr lang="tr-TR" sz="2000" dirty="0" smtClean="0"/>
              <a:t>hissederdim.</a:t>
            </a:r>
          </a:p>
          <a:p>
            <a:pPr marL="285750" indent="-285750">
              <a:buFont typeface="Arial" panose="020B0604020202020204" pitchFamily="34" charset="0"/>
              <a:buChar char="•"/>
            </a:pPr>
            <a:r>
              <a:rPr lang="tr-TR" sz="2000" dirty="0" smtClean="0"/>
              <a:t>Vereceğim </a:t>
            </a:r>
            <a:r>
              <a:rPr lang="tr-TR" sz="2000" dirty="0"/>
              <a:t>karar basında yayınlanmış olsaydı kendimi nasıl </a:t>
            </a:r>
            <a:r>
              <a:rPr lang="tr-TR" sz="2000" dirty="0" smtClean="0"/>
              <a:t>hissederdim.</a:t>
            </a:r>
          </a:p>
          <a:p>
            <a:pPr marL="285750" indent="-285750">
              <a:buFont typeface="Arial" panose="020B0604020202020204" pitchFamily="34" charset="0"/>
              <a:buChar char="•"/>
            </a:pPr>
            <a:endParaRPr lang="tr-TR" sz="2000" dirty="0" smtClean="0"/>
          </a:p>
          <a:p>
            <a:r>
              <a:rPr lang="tr-TR" sz="2000" dirty="0" smtClean="0"/>
              <a:t>Eyleme </a:t>
            </a:r>
            <a:r>
              <a:rPr lang="tr-TR" sz="2000" dirty="0"/>
              <a:t>geç. </a:t>
            </a:r>
          </a:p>
          <a:p>
            <a:r>
              <a:rPr lang="tr-TR" sz="2000" dirty="0"/>
              <a:t> </a:t>
            </a:r>
          </a:p>
        </p:txBody>
      </p:sp>
    </p:spTree>
    <p:extLst>
      <p:ext uri="{BB962C8B-B14F-4D97-AF65-F5344CB8AC3E}">
        <p14:creationId xmlns:p14="http://schemas.microsoft.com/office/powerpoint/2010/main" val="3855737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a:xfrm>
            <a:off x="838200" y="1825625"/>
            <a:ext cx="10515600" cy="539623"/>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894906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87552" y="1820317"/>
            <a:ext cx="10058400" cy="2246769"/>
          </a:xfrm>
          <a:prstGeom prst="rect">
            <a:avLst/>
          </a:prstGeom>
        </p:spPr>
        <p:txBody>
          <a:bodyPr wrap="square">
            <a:spAutoFit/>
          </a:bodyPr>
          <a:lstStyle/>
          <a:p>
            <a:pPr algn="just"/>
            <a:r>
              <a:rPr lang="tr-TR" sz="2800" dirty="0" smtClean="0"/>
              <a:t>       İşletmelerde oluşan etik programlar yardımıyla, bireysel değerler ile örgütsel değerlerin yakınlaşması sağlanır. Böylece motivasyon ve performans sağlanır. Bireyler arası karşılıklı güveni oluşturmaya çalışan etik değerler, toplam kalite yönetimine ve stratejik planların uygulanmasına yardımcı olurlar. </a:t>
            </a:r>
            <a:endParaRPr lang="tr-TR" sz="2800" dirty="0"/>
          </a:p>
        </p:txBody>
      </p:sp>
    </p:spTree>
    <p:extLst>
      <p:ext uri="{BB962C8B-B14F-4D97-AF65-F5344CB8AC3E}">
        <p14:creationId xmlns:p14="http://schemas.microsoft.com/office/powerpoint/2010/main" val="1026657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97915"/>
          </a:xfrm>
        </p:spPr>
        <p:txBody>
          <a:bodyPr/>
          <a:lstStyle/>
          <a:p>
            <a:pPr algn="just"/>
            <a:r>
              <a:rPr lang="tr-TR" b="1" dirty="0" smtClean="0"/>
              <a:t>Etik değerlere uymayan davranışların sonuçları </a:t>
            </a:r>
            <a:endParaRPr lang="tr-TR" b="1" dirty="0"/>
          </a:p>
        </p:txBody>
      </p:sp>
      <p:pic>
        <p:nvPicPr>
          <p:cNvPr id="5" name="İçerik Yer Tutucusu 4"/>
          <p:cNvPicPr>
            <a:picLocks noGrp="1" noChangeAspect="1"/>
          </p:cNvPicPr>
          <p:nvPr>
            <p:ph idx="1"/>
          </p:nvPr>
        </p:nvPicPr>
        <p:blipFill>
          <a:blip r:embed="rId2"/>
          <a:stretch>
            <a:fillRect/>
          </a:stretch>
        </p:blipFill>
        <p:spPr>
          <a:xfrm>
            <a:off x="1597152" y="1597152"/>
            <a:ext cx="8997696" cy="4462272"/>
          </a:xfrm>
          <a:prstGeom prst="rect">
            <a:avLst/>
          </a:prstGeom>
        </p:spPr>
      </p:pic>
    </p:spTree>
    <p:extLst>
      <p:ext uri="{BB962C8B-B14F-4D97-AF65-F5344CB8AC3E}">
        <p14:creationId xmlns:p14="http://schemas.microsoft.com/office/powerpoint/2010/main" val="13451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5088" y="1905661"/>
            <a:ext cx="10070592" cy="2677656"/>
          </a:xfrm>
          <a:prstGeom prst="rect">
            <a:avLst/>
          </a:prstGeom>
        </p:spPr>
        <p:txBody>
          <a:bodyPr wrap="square">
            <a:spAutoFit/>
          </a:bodyPr>
          <a:lstStyle/>
          <a:p>
            <a:pPr algn="just"/>
            <a:r>
              <a:rPr lang="tr-TR" sz="2800" dirty="0" smtClean="0"/>
              <a:t>        Ailedeki </a:t>
            </a:r>
            <a:r>
              <a:rPr lang="tr-TR" sz="2800" dirty="0"/>
              <a:t>her birey, birbirine sevgi, saygı, hoşgörü, anlayış ve ilgi gösterirse, o ailenin mutlu olarak yaşamını sürdürmesi için bütün koşullar hazır demektir. Günlük davranışlarında nazik ve kibar davranan bir kişi evinde de böyle davranabilir. Günlük yaşamımızda teşekkür ederim, özür dilerim, lütfen gibi ifadeler yerinde kullanılmalıdır.</a:t>
            </a:r>
          </a:p>
        </p:txBody>
      </p:sp>
    </p:spTree>
    <p:extLst>
      <p:ext uri="{BB962C8B-B14F-4D97-AF65-F5344CB8AC3E}">
        <p14:creationId xmlns:p14="http://schemas.microsoft.com/office/powerpoint/2010/main" val="2500447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904" y="543574"/>
            <a:ext cx="10619232" cy="5693866"/>
          </a:xfrm>
          <a:prstGeom prst="rect">
            <a:avLst/>
          </a:prstGeom>
        </p:spPr>
        <p:txBody>
          <a:bodyPr wrap="square">
            <a:spAutoFit/>
          </a:bodyPr>
          <a:lstStyle/>
          <a:p>
            <a:pPr algn="just"/>
            <a:r>
              <a:rPr lang="tr-TR" sz="2800" dirty="0" smtClean="0"/>
              <a:t>         Çocukların </a:t>
            </a:r>
            <a:r>
              <a:rPr lang="tr-TR" sz="2800" dirty="0"/>
              <a:t>bir arada yaşama sonucu anne babalarından </a:t>
            </a:r>
            <a:r>
              <a:rPr lang="tr-TR" sz="2800" dirty="0" smtClean="0"/>
              <a:t>öğrendikleri </a:t>
            </a:r>
            <a:r>
              <a:rPr lang="tr-TR" sz="2800" dirty="0"/>
              <a:t>davranışlar, töreler, gelenek, görenek ve ahlaki değer yargılarıdır. Bu nedenle ebeveyn çocuklara her zaman iyi örnek olmak zorundadır. Çocukların yanında sigara alkol vb. kötü alışkanlıkları gerçekleştiren büyüğün çocuğa bunu kullanma, yapma demesi çocuğun bu davranışı edinmesini engellemeye yetmez. Şunu unutmamak gerekir, çocukların nasihatten çok, iyi örneklere ihtiyacı vardır. </a:t>
            </a:r>
            <a:endParaRPr lang="tr-TR" sz="2800" dirty="0" smtClean="0"/>
          </a:p>
          <a:p>
            <a:pPr algn="just"/>
            <a:endParaRPr lang="tr-TR" sz="2800" dirty="0" smtClean="0"/>
          </a:p>
          <a:p>
            <a:pPr algn="just"/>
            <a:r>
              <a:rPr lang="tr-TR" sz="2800" dirty="0" smtClean="0"/>
              <a:t>Thales’in </a:t>
            </a:r>
            <a:r>
              <a:rPr lang="tr-TR" sz="2800" dirty="0"/>
              <a:t>şu sözü bunu doğrulamaktadır. </a:t>
            </a:r>
            <a:endParaRPr lang="tr-TR" sz="2800" dirty="0" smtClean="0"/>
          </a:p>
          <a:p>
            <a:pPr algn="just"/>
            <a:endParaRPr lang="tr-TR" sz="2800" dirty="0" smtClean="0"/>
          </a:p>
          <a:p>
            <a:pPr algn="just"/>
            <a:r>
              <a:rPr lang="tr-TR" sz="2800" b="1" i="1" dirty="0" smtClean="0"/>
              <a:t>‘’Siz </a:t>
            </a:r>
            <a:r>
              <a:rPr lang="tr-TR" sz="2800" b="1" i="1" dirty="0"/>
              <a:t>büyüklerinize nasıl davranırsanız, ileride çocuklarınız da size öyle </a:t>
            </a:r>
            <a:r>
              <a:rPr lang="tr-TR" sz="2800" b="1" i="1" dirty="0" smtClean="0"/>
              <a:t>davranacaktır.’’</a:t>
            </a:r>
          </a:p>
          <a:p>
            <a:pPr algn="r"/>
            <a:r>
              <a:rPr lang="tr-TR" sz="2800" b="1" dirty="0" smtClean="0"/>
              <a:t>                                                                                THALES </a:t>
            </a:r>
            <a:endParaRPr lang="tr-TR" sz="2800" b="1" dirty="0"/>
          </a:p>
        </p:txBody>
      </p:sp>
    </p:spTree>
    <p:extLst>
      <p:ext uri="{BB962C8B-B14F-4D97-AF65-F5344CB8AC3E}">
        <p14:creationId xmlns:p14="http://schemas.microsoft.com/office/powerpoint/2010/main" val="17044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5088" y="577703"/>
            <a:ext cx="9753600" cy="5262979"/>
          </a:xfrm>
          <a:prstGeom prst="rect">
            <a:avLst/>
          </a:prstGeom>
        </p:spPr>
        <p:txBody>
          <a:bodyPr wrap="square">
            <a:spAutoFit/>
          </a:bodyPr>
          <a:lstStyle/>
          <a:p>
            <a:pPr algn="just"/>
            <a:r>
              <a:rPr lang="tr-TR" sz="2800" dirty="0"/>
              <a:t>Demetrios ise</a:t>
            </a:r>
            <a:r>
              <a:rPr lang="tr-TR" sz="2800" dirty="0" smtClean="0"/>
              <a:t>;</a:t>
            </a:r>
          </a:p>
          <a:p>
            <a:pPr algn="just"/>
            <a:endParaRPr lang="tr-TR" sz="2800" dirty="0" smtClean="0"/>
          </a:p>
          <a:p>
            <a:pPr algn="just"/>
            <a:r>
              <a:rPr lang="tr-TR" sz="2800" b="1" dirty="0" smtClean="0"/>
              <a:t>‘’Kendi </a:t>
            </a:r>
            <a:r>
              <a:rPr lang="tr-TR" sz="2800" b="1" dirty="0"/>
              <a:t>evinizde iken </a:t>
            </a:r>
            <a:r>
              <a:rPr lang="tr-TR" sz="2800" b="1" dirty="0" smtClean="0"/>
              <a:t>ailenize</a:t>
            </a:r>
          </a:p>
          <a:p>
            <a:pPr algn="just"/>
            <a:r>
              <a:rPr lang="tr-TR" sz="2800" b="1" dirty="0" smtClean="0"/>
              <a:t>Sokakta </a:t>
            </a:r>
            <a:r>
              <a:rPr lang="tr-TR" sz="2800" b="1" dirty="0"/>
              <a:t>iken gelip </a:t>
            </a:r>
            <a:r>
              <a:rPr lang="tr-TR" sz="2800" b="1" dirty="0" smtClean="0"/>
              <a:t>geçenlere</a:t>
            </a:r>
          </a:p>
          <a:p>
            <a:pPr algn="just"/>
            <a:r>
              <a:rPr lang="tr-TR" sz="2800" b="1" dirty="0" smtClean="0"/>
              <a:t>Yalnızken </a:t>
            </a:r>
            <a:r>
              <a:rPr lang="tr-TR" sz="2800" b="1" dirty="0"/>
              <a:t>kendinize saygılı </a:t>
            </a:r>
            <a:r>
              <a:rPr lang="tr-TR" sz="2800" b="1" dirty="0" smtClean="0"/>
              <a:t>olunuz’’ </a:t>
            </a:r>
            <a:r>
              <a:rPr lang="tr-TR" sz="2800" dirty="0" smtClean="0"/>
              <a:t> demiştir.</a:t>
            </a:r>
            <a:endParaRPr lang="tr-TR" sz="2800" b="1" dirty="0" smtClean="0"/>
          </a:p>
          <a:p>
            <a:pPr algn="just"/>
            <a:endParaRPr lang="tr-TR" sz="2800" b="1" dirty="0" smtClean="0"/>
          </a:p>
          <a:p>
            <a:pPr algn="just"/>
            <a:endParaRPr lang="tr-TR" sz="2800" b="1" dirty="0" smtClean="0"/>
          </a:p>
          <a:p>
            <a:pPr algn="just"/>
            <a:r>
              <a:rPr lang="tr-TR" sz="2800" dirty="0" smtClean="0"/>
              <a:t>       Bununla </a:t>
            </a:r>
            <a:r>
              <a:rPr lang="tr-TR" sz="2800" dirty="0"/>
              <a:t>birlikte etik değerlere uygun davranışların olumsuz sayılabilecek bazı sonuçları olabilir. Bu konuda maddi ve manevi zarar görmeyi örnek olarak verebiliriz. Bazen dürüst ve ahlaki davranmak arkadaş kaybına sebep olabilmektedir. </a:t>
            </a:r>
            <a:endParaRPr lang="tr-TR" sz="2800" dirty="0" smtClean="0"/>
          </a:p>
          <a:p>
            <a:endParaRPr lang="tr-TR" sz="2800" dirty="0" smtClean="0"/>
          </a:p>
        </p:txBody>
      </p:sp>
    </p:spTree>
    <p:extLst>
      <p:ext uri="{BB962C8B-B14F-4D97-AF65-F5344CB8AC3E}">
        <p14:creationId xmlns:p14="http://schemas.microsoft.com/office/powerpoint/2010/main" val="2191501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Sorgulama </a:t>
            </a:r>
          </a:p>
        </p:txBody>
      </p:sp>
      <p:sp>
        <p:nvSpPr>
          <p:cNvPr id="3" name="İçerik Yer Tutucusu 2"/>
          <p:cNvSpPr>
            <a:spLocks noGrp="1"/>
          </p:cNvSpPr>
          <p:nvPr>
            <p:ph idx="1"/>
          </p:nvPr>
        </p:nvSpPr>
        <p:spPr>
          <a:xfrm>
            <a:off x="838200" y="1825625"/>
            <a:ext cx="10515600" cy="3282823"/>
          </a:xfrm>
        </p:spPr>
        <p:txBody>
          <a:bodyPr/>
          <a:lstStyle/>
          <a:p>
            <a:pPr marL="0" indent="0" algn="just">
              <a:buNone/>
            </a:pPr>
            <a:r>
              <a:rPr lang="tr-TR" dirty="0" smtClean="0"/>
              <a:t>         Etik</a:t>
            </a:r>
            <a:r>
              <a:rPr lang="tr-TR" dirty="0"/>
              <a:t>; bireyler arasındaki ilişkileri bir bireyin diğer bireylere yönelen eylemleriyle uyguladığı ilişkileri incelemekle yetinmez, olanın yanı </a:t>
            </a:r>
            <a:r>
              <a:rPr lang="tr-TR" dirty="0" smtClean="0"/>
              <a:t>sıra </a:t>
            </a:r>
            <a:r>
              <a:rPr lang="tr-TR" dirty="0"/>
              <a:t>olması gerekeni de araştırır. Çünkü etiğin amacı sadece bireylerin birbirlerine nasıl davrandıklarını </a:t>
            </a:r>
            <a:r>
              <a:rPr lang="tr-TR" dirty="0" smtClean="0"/>
              <a:t>öğrenmek </a:t>
            </a:r>
            <a:r>
              <a:rPr lang="tr-TR" dirty="0"/>
              <a:t>değil, ahlaki ilke ve değerlerin birey ve toplum yaşamındaki önemini kavramak ve insanlara nasıl davranmaları gerektiğini de öğretmektir. </a:t>
            </a:r>
          </a:p>
        </p:txBody>
      </p:sp>
    </p:spTree>
    <p:extLst>
      <p:ext uri="{BB962C8B-B14F-4D97-AF65-F5344CB8AC3E}">
        <p14:creationId xmlns:p14="http://schemas.microsoft.com/office/powerpoint/2010/main" val="188523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3856" y="1514547"/>
            <a:ext cx="10094976" cy="3539430"/>
          </a:xfrm>
          <a:prstGeom prst="rect">
            <a:avLst/>
          </a:prstGeom>
        </p:spPr>
        <p:txBody>
          <a:bodyPr wrap="square">
            <a:spAutoFit/>
          </a:bodyPr>
          <a:lstStyle/>
          <a:p>
            <a:pPr algn="just"/>
            <a:r>
              <a:rPr lang="tr-TR" sz="2800" dirty="0" smtClean="0"/>
              <a:t>       Toplumsal </a:t>
            </a:r>
            <a:r>
              <a:rPr lang="tr-TR" sz="2800" dirty="0"/>
              <a:t>yaşam içinde herkesin üzerinde anlaştığı, gittikçe genişleyen ortak bir değerler sistemine ihtiyaç vardır. Toplumsal yaşama temel oluşturan bu etik değerler, toplumda çekişen ve çatışan tarafların hiçbir ortak yanı kalmadığında bile ortak tutamak durumundadırlar. Kimse dürüstlüğü değil de yalancılığı ya da sahtekârlığı öneremez. Sadakat yerine ihaneti, adalet yerine haksızlığı kimse değerli gösteremez. Fakat gerçek adaletin, sadakatin, dürüstlüğün ne olduğu sürekli tartışma konusudur. </a:t>
            </a:r>
          </a:p>
        </p:txBody>
      </p:sp>
    </p:spTree>
    <p:extLst>
      <p:ext uri="{BB962C8B-B14F-4D97-AF65-F5344CB8AC3E}">
        <p14:creationId xmlns:p14="http://schemas.microsoft.com/office/powerpoint/2010/main" val="1541369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9744" y="1111240"/>
            <a:ext cx="10034016" cy="4401205"/>
          </a:xfrm>
          <a:prstGeom prst="rect">
            <a:avLst/>
          </a:prstGeom>
        </p:spPr>
        <p:txBody>
          <a:bodyPr wrap="square">
            <a:spAutoFit/>
          </a:bodyPr>
          <a:lstStyle/>
          <a:p>
            <a:pPr algn="just"/>
            <a:r>
              <a:rPr lang="tr-TR" sz="2800" dirty="0" smtClean="0"/>
              <a:t>      İnsanlar </a:t>
            </a:r>
            <a:r>
              <a:rPr lang="tr-TR" sz="2800" dirty="0"/>
              <a:t>en uygunsuz davranışlarını bile ahlaki </a:t>
            </a:r>
            <a:r>
              <a:rPr lang="tr-TR" sz="2800" dirty="0" smtClean="0"/>
              <a:t>sınırlar </a:t>
            </a:r>
            <a:r>
              <a:rPr lang="tr-TR" sz="2800" dirty="0"/>
              <a:t>içinde göstermeye çalışırlar. Ör; dürüstlüğü değil de yalancılığı ya da sahtekârlığı kimse öneremez.  Ahlaki olan davranışın kişinin kendine olan yararının yanı sıra topluma da yararı vardır. </a:t>
            </a:r>
            <a:endParaRPr lang="tr-TR" sz="2800" dirty="0" smtClean="0"/>
          </a:p>
          <a:p>
            <a:pPr algn="just"/>
            <a:endParaRPr lang="tr-TR" sz="2800" dirty="0" smtClean="0"/>
          </a:p>
          <a:p>
            <a:pPr algn="just"/>
            <a:r>
              <a:rPr lang="tr-TR" sz="2800" dirty="0" smtClean="0"/>
              <a:t>      Genel </a:t>
            </a:r>
            <a:r>
              <a:rPr lang="tr-TR" sz="2800" dirty="0"/>
              <a:t>olarak insanlar gerçekleştirecekleri her faaliyet öncesinde bir planlama yaparlar. Bu planlama içerisinde faaliyetin kendilerine sağlayacağı fayda hedef alınır. Bununla birlikte </a:t>
            </a:r>
            <a:r>
              <a:rPr lang="tr-TR" sz="2800" dirty="0" smtClean="0"/>
              <a:t>ilgili </a:t>
            </a:r>
            <a:r>
              <a:rPr lang="tr-TR" sz="2800" dirty="0"/>
              <a:t>faaliyetin ahlaki olup olmadığı da sorgulanır. Bu konuda çeşitli sorgulama biçimleri geliştirilebilir.</a:t>
            </a:r>
          </a:p>
        </p:txBody>
      </p:sp>
    </p:spTree>
    <p:extLst>
      <p:ext uri="{BB962C8B-B14F-4D97-AF65-F5344CB8AC3E}">
        <p14:creationId xmlns:p14="http://schemas.microsoft.com/office/powerpoint/2010/main" val="33814305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620</Words>
  <Application>Microsoft Office PowerPoint</Application>
  <PresentationFormat>Geniş ekran</PresentationFormat>
  <Paragraphs>57</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vt:lpstr>
      <vt:lpstr>Office Teması</vt:lpstr>
      <vt:lpstr>Etik Değerlere Uygun Davranışların Sonuçları </vt:lpstr>
      <vt:lpstr>PowerPoint Sunusu</vt:lpstr>
      <vt:lpstr>Etik değerlere uymayan davranışların sonuçları </vt:lpstr>
      <vt:lpstr>PowerPoint Sunusu</vt:lpstr>
      <vt:lpstr>PowerPoint Sunusu</vt:lpstr>
      <vt:lpstr>PowerPoint Sunusu</vt:lpstr>
      <vt:lpstr>Etik Sorgulama </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7</cp:revision>
  <dcterms:created xsi:type="dcterms:W3CDTF">2019-08-23T06:02:56Z</dcterms:created>
  <dcterms:modified xsi:type="dcterms:W3CDTF">2019-08-27T15:41:15Z</dcterms:modified>
</cp:coreProperties>
</file>