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BDDDDED1-6515-40A0-843A-3883BD44A1FD}" type="datetimeFigureOut">
              <a:rPr lang="tr-TR" smtClean="0"/>
              <a:t>17.01.2018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48A0D94-BF99-46C6-AD4B-6C25794FCE43}" type="slidenum">
              <a:rPr lang="tr-TR" smtClean="0"/>
              <a:t>‹#›</a:t>
            </a:fld>
            <a:endParaRPr lang="tr-TR"/>
          </a:p>
        </p:txBody>
      </p:sp>
    </p:spTree>
    <p:extLst>
      <p:ext uri="{BB962C8B-B14F-4D97-AF65-F5344CB8AC3E}">
        <p14:creationId xmlns:p14="http://schemas.microsoft.com/office/powerpoint/2010/main" val="27176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DDDDED1-6515-40A0-843A-3883BD44A1FD}" type="datetimeFigureOut">
              <a:rPr lang="tr-TR" smtClean="0"/>
              <a:t>17.01.2018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48A0D94-BF99-46C6-AD4B-6C25794FCE43}" type="slidenum">
              <a:rPr lang="tr-TR" smtClean="0"/>
              <a:t>‹#›</a:t>
            </a:fld>
            <a:endParaRPr lang="tr-TR"/>
          </a:p>
        </p:txBody>
      </p:sp>
    </p:spTree>
    <p:extLst>
      <p:ext uri="{BB962C8B-B14F-4D97-AF65-F5344CB8AC3E}">
        <p14:creationId xmlns:p14="http://schemas.microsoft.com/office/powerpoint/2010/main" val="30565690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DDDDED1-6515-40A0-843A-3883BD44A1FD}" type="datetimeFigureOut">
              <a:rPr lang="tr-TR" smtClean="0"/>
              <a:t>17.01.2018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48A0D94-BF99-46C6-AD4B-6C25794FCE43}" type="slidenum">
              <a:rPr lang="tr-TR" smtClean="0"/>
              <a:t>‹#›</a:t>
            </a:fld>
            <a:endParaRPr lang="tr-TR"/>
          </a:p>
        </p:txBody>
      </p:sp>
    </p:spTree>
    <p:extLst>
      <p:ext uri="{BB962C8B-B14F-4D97-AF65-F5344CB8AC3E}">
        <p14:creationId xmlns:p14="http://schemas.microsoft.com/office/powerpoint/2010/main" val="14014688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Başlık, Metin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4638"/>
            <a:ext cx="10972800" cy="1143000"/>
          </a:xfrm>
        </p:spPr>
        <p:txBody>
          <a:bodyPr/>
          <a:lstStyle/>
          <a:p>
            <a:r>
              <a:rPr lang="tr-TR" smtClean="0"/>
              <a:t>Asıl başlık stili için tıklatın</a:t>
            </a:r>
            <a:endParaRPr lang="tr-TR"/>
          </a:p>
        </p:txBody>
      </p:sp>
      <p:sp>
        <p:nvSpPr>
          <p:cNvPr id="3" name="2 Metin Yer Tutucusu"/>
          <p:cNvSpPr>
            <a:spLocks noGrp="1"/>
          </p:cNvSpPr>
          <p:nvPr>
            <p:ph type="body" sz="half" idx="1"/>
          </p:nvPr>
        </p:nvSpPr>
        <p:spPr>
          <a:xfrm>
            <a:off x="609600" y="1600201"/>
            <a:ext cx="5384800" cy="452596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6197600" y="1600201"/>
            <a:ext cx="5384800" cy="452596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fld id="{F0D7F517-7A5D-49EA-8CA0-8EF4F2274EF2}" type="slidenum">
              <a:rPr lang="en-GB" altLang="tr-TR"/>
              <a:pPr/>
              <a:t>‹#›</a:t>
            </a:fld>
            <a:endParaRPr lang="en-GB" altLang="tr-TR"/>
          </a:p>
        </p:txBody>
      </p:sp>
    </p:spTree>
    <p:extLst>
      <p:ext uri="{BB962C8B-B14F-4D97-AF65-F5344CB8AC3E}">
        <p14:creationId xmlns:p14="http://schemas.microsoft.com/office/powerpoint/2010/main" val="25365745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DDDDED1-6515-40A0-843A-3883BD44A1FD}" type="datetimeFigureOut">
              <a:rPr lang="tr-TR" smtClean="0"/>
              <a:t>17.01.2018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48A0D94-BF99-46C6-AD4B-6C25794FCE43}" type="slidenum">
              <a:rPr lang="tr-TR" smtClean="0"/>
              <a:t>‹#›</a:t>
            </a:fld>
            <a:endParaRPr lang="tr-TR"/>
          </a:p>
        </p:txBody>
      </p:sp>
    </p:spTree>
    <p:extLst>
      <p:ext uri="{BB962C8B-B14F-4D97-AF65-F5344CB8AC3E}">
        <p14:creationId xmlns:p14="http://schemas.microsoft.com/office/powerpoint/2010/main" val="41559504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BDDDDED1-6515-40A0-843A-3883BD44A1FD}" type="datetimeFigureOut">
              <a:rPr lang="tr-TR" smtClean="0"/>
              <a:t>17.01.2018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48A0D94-BF99-46C6-AD4B-6C25794FCE43}" type="slidenum">
              <a:rPr lang="tr-TR" smtClean="0"/>
              <a:t>‹#›</a:t>
            </a:fld>
            <a:endParaRPr lang="tr-TR"/>
          </a:p>
        </p:txBody>
      </p:sp>
    </p:spTree>
    <p:extLst>
      <p:ext uri="{BB962C8B-B14F-4D97-AF65-F5344CB8AC3E}">
        <p14:creationId xmlns:p14="http://schemas.microsoft.com/office/powerpoint/2010/main" val="19839059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BDDDDED1-6515-40A0-843A-3883BD44A1FD}" type="datetimeFigureOut">
              <a:rPr lang="tr-TR" smtClean="0"/>
              <a:t>17.01.2018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48A0D94-BF99-46C6-AD4B-6C25794FCE43}" type="slidenum">
              <a:rPr lang="tr-TR" smtClean="0"/>
              <a:t>‹#›</a:t>
            </a:fld>
            <a:endParaRPr lang="tr-TR"/>
          </a:p>
        </p:txBody>
      </p:sp>
    </p:spTree>
    <p:extLst>
      <p:ext uri="{BB962C8B-B14F-4D97-AF65-F5344CB8AC3E}">
        <p14:creationId xmlns:p14="http://schemas.microsoft.com/office/powerpoint/2010/main" val="10392920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BDDDDED1-6515-40A0-843A-3883BD44A1FD}" type="datetimeFigureOut">
              <a:rPr lang="tr-TR" smtClean="0"/>
              <a:t>17.01.2018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548A0D94-BF99-46C6-AD4B-6C25794FCE43}" type="slidenum">
              <a:rPr lang="tr-TR" smtClean="0"/>
              <a:t>‹#›</a:t>
            </a:fld>
            <a:endParaRPr lang="tr-TR"/>
          </a:p>
        </p:txBody>
      </p:sp>
    </p:spTree>
    <p:extLst>
      <p:ext uri="{BB962C8B-B14F-4D97-AF65-F5344CB8AC3E}">
        <p14:creationId xmlns:p14="http://schemas.microsoft.com/office/powerpoint/2010/main" val="28682494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BDDDDED1-6515-40A0-843A-3883BD44A1FD}" type="datetimeFigureOut">
              <a:rPr lang="tr-TR" smtClean="0"/>
              <a:t>17.01.2018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548A0D94-BF99-46C6-AD4B-6C25794FCE43}" type="slidenum">
              <a:rPr lang="tr-TR" smtClean="0"/>
              <a:t>‹#›</a:t>
            </a:fld>
            <a:endParaRPr lang="tr-TR"/>
          </a:p>
        </p:txBody>
      </p:sp>
    </p:spTree>
    <p:extLst>
      <p:ext uri="{BB962C8B-B14F-4D97-AF65-F5344CB8AC3E}">
        <p14:creationId xmlns:p14="http://schemas.microsoft.com/office/powerpoint/2010/main" val="11627424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BDDDDED1-6515-40A0-843A-3883BD44A1FD}" type="datetimeFigureOut">
              <a:rPr lang="tr-TR" smtClean="0"/>
              <a:t>17.01.2018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548A0D94-BF99-46C6-AD4B-6C25794FCE43}" type="slidenum">
              <a:rPr lang="tr-TR" smtClean="0"/>
              <a:t>‹#›</a:t>
            </a:fld>
            <a:endParaRPr lang="tr-TR"/>
          </a:p>
        </p:txBody>
      </p:sp>
    </p:spTree>
    <p:extLst>
      <p:ext uri="{BB962C8B-B14F-4D97-AF65-F5344CB8AC3E}">
        <p14:creationId xmlns:p14="http://schemas.microsoft.com/office/powerpoint/2010/main" val="3687787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BDDDDED1-6515-40A0-843A-3883BD44A1FD}" type="datetimeFigureOut">
              <a:rPr lang="tr-TR" smtClean="0"/>
              <a:t>17.01.2018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48A0D94-BF99-46C6-AD4B-6C25794FCE43}" type="slidenum">
              <a:rPr lang="tr-TR" smtClean="0"/>
              <a:t>‹#›</a:t>
            </a:fld>
            <a:endParaRPr lang="tr-TR"/>
          </a:p>
        </p:txBody>
      </p:sp>
    </p:spTree>
    <p:extLst>
      <p:ext uri="{BB962C8B-B14F-4D97-AF65-F5344CB8AC3E}">
        <p14:creationId xmlns:p14="http://schemas.microsoft.com/office/powerpoint/2010/main" val="39329607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BDDDDED1-6515-40A0-843A-3883BD44A1FD}" type="datetimeFigureOut">
              <a:rPr lang="tr-TR" smtClean="0"/>
              <a:t>17.01.2018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48A0D94-BF99-46C6-AD4B-6C25794FCE43}" type="slidenum">
              <a:rPr lang="tr-TR" smtClean="0"/>
              <a:t>‹#›</a:t>
            </a:fld>
            <a:endParaRPr lang="tr-TR"/>
          </a:p>
        </p:txBody>
      </p:sp>
    </p:spTree>
    <p:extLst>
      <p:ext uri="{BB962C8B-B14F-4D97-AF65-F5344CB8AC3E}">
        <p14:creationId xmlns:p14="http://schemas.microsoft.com/office/powerpoint/2010/main" val="20093463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DDDED1-6515-40A0-843A-3883BD44A1FD}" type="datetimeFigureOut">
              <a:rPr lang="tr-TR" smtClean="0"/>
              <a:t>17.01.2018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48A0D94-BF99-46C6-AD4B-6C25794FCE43}" type="slidenum">
              <a:rPr lang="tr-TR" smtClean="0"/>
              <a:t>‹#›</a:t>
            </a:fld>
            <a:endParaRPr lang="tr-TR"/>
          </a:p>
        </p:txBody>
      </p:sp>
    </p:spTree>
    <p:extLst>
      <p:ext uri="{BB962C8B-B14F-4D97-AF65-F5344CB8AC3E}">
        <p14:creationId xmlns:p14="http://schemas.microsoft.com/office/powerpoint/2010/main" val="22274634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WordArt 2"/>
          <p:cNvSpPr>
            <a:spLocks noChangeArrowheads="1" noChangeShapeType="1" noTextEdit="1"/>
          </p:cNvSpPr>
          <p:nvPr/>
        </p:nvSpPr>
        <p:spPr bwMode="auto">
          <a:xfrm>
            <a:off x="2895600" y="2286000"/>
            <a:ext cx="6096000" cy="1219200"/>
          </a:xfrm>
          <a:prstGeom prst="rect">
            <a:avLst/>
          </a:prstGeom>
        </p:spPr>
        <p:txBody>
          <a:bodyPr wrap="none" fromWordArt="1">
            <a:prstTxWarp prst="textPlain">
              <a:avLst>
                <a:gd name="adj" fmla="val 50000"/>
              </a:avLst>
            </a:prstTxWarp>
          </a:bodyPr>
          <a:lstStyle/>
          <a:p>
            <a:pPr algn="ctr"/>
            <a:r>
              <a:rPr lang="tr-TR" sz="3600" kern="10">
                <a:ln w="9525">
                  <a:solidFill>
                    <a:srgbClr val="000000"/>
                  </a:solidFill>
                  <a:round/>
                  <a:headEnd/>
                  <a:tailEnd/>
                </a:ln>
                <a:solidFill>
                  <a:srgbClr val="CC0000"/>
                </a:solidFill>
                <a:latin typeface="Arial Black" panose="020B0A04020102020204" pitchFamily="34" charset="0"/>
              </a:rPr>
              <a:t>MENDEL KANUNLARI</a:t>
            </a:r>
          </a:p>
        </p:txBody>
      </p:sp>
    </p:spTree>
    <p:extLst>
      <p:ext uri="{BB962C8B-B14F-4D97-AF65-F5344CB8AC3E}">
        <p14:creationId xmlns:p14="http://schemas.microsoft.com/office/powerpoint/2010/main" val="315351736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Freeform 2"/>
          <p:cNvSpPr>
            <a:spLocks/>
          </p:cNvSpPr>
          <p:nvPr/>
        </p:nvSpPr>
        <p:spPr bwMode="auto">
          <a:xfrm>
            <a:off x="3071813" y="3573463"/>
            <a:ext cx="163512" cy="990600"/>
          </a:xfrm>
          <a:custGeom>
            <a:avLst/>
            <a:gdLst>
              <a:gd name="T0" fmla="*/ 478575 w 20000"/>
              <a:gd name="T1" fmla="*/ 1604425 h 20000"/>
              <a:gd name="T2" fmla="*/ 400506 w 20000"/>
              <a:gd name="T3" fmla="*/ 2075406 h 20000"/>
              <a:gd name="T4" fmla="*/ 353717 w 20000"/>
              <a:gd name="T5" fmla="*/ 2799138 h 20000"/>
              <a:gd name="T6" fmla="*/ 327719 w 20000"/>
              <a:gd name="T7" fmla="*/ 3270119 h 20000"/>
              <a:gd name="T8" fmla="*/ 249650 w 20000"/>
              <a:gd name="T9" fmla="*/ 3961954 h 20000"/>
              <a:gd name="T10" fmla="*/ 176863 w 20000"/>
              <a:gd name="T11" fmla="*/ 5127247 h 20000"/>
              <a:gd name="T12" fmla="*/ 98859 w 20000"/>
              <a:gd name="T13" fmla="*/ 5819032 h 20000"/>
              <a:gd name="T14" fmla="*/ 78003 w 20000"/>
              <a:gd name="T15" fmla="*/ 6290062 h 20000"/>
              <a:gd name="T16" fmla="*/ 25998 w 20000"/>
              <a:gd name="T17" fmla="*/ 7013745 h 20000"/>
              <a:gd name="T18" fmla="*/ 0 w 20000"/>
              <a:gd name="T19" fmla="*/ 12140992 h 20000"/>
              <a:gd name="T20" fmla="*/ 52005 w 20000"/>
              <a:gd name="T21" fmla="*/ 15882141 h 20000"/>
              <a:gd name="T22" fmla="*/ 78003 w 20000"/>
              <a:gd name="T23" fmla="*/ 22424906 h 20000"/>
              <a:gd name="T24" fmla="*/ 124858 w 20000"/>
              <a:gd name="T25" fmla="*/ 29877784 h 20000"/>
              <a:gd name="T26" fmla="*/ 150856 w 20000"/>
              <a:gd name="T27" fmla="*/ 35949518 h 20000"/>
              <a:gd name="T28" fmla="*/ 202861 w 20000"/>
              <a:gd name="T29" fmla="*/ 38748607 h 20000"/>
              <a:gd name="T30" fmla="*/ 228860 w 20000"/>
              <a:gd name="T31" fmla="*/ 42963263 h 20000"/>
              <a:gd name="T32" fmla="*/ 275714 w 20000"/>
              <a:gd name="T33" fmla="*/ 45983157 h 20000"/>
              <a:gd name="T34" fmla="*/ 301721 w 20000"/>
              <a:gd name="T35" fmla="*/ 48308838 h 20000"/>
              <a:gd name="T36" fmla="*/ 353717 w 20000"/>
              <a:gd name="T37" fmla="*/ 48782295 h 20000"/>
              <a:gd name="T38" fmla="*/ 728225 w 20000"/>
              <a:gd name="T39" fmla="*/ 48782295 h 20000"/>
              <a:gd name="T40" fmla="*/ 806229 w 20000"/>
              <a:gd name="T41" fmla="*/ 48561490 h 20000"/>
              <a:gd name="T42" fmla="*/ 905088 w 20000"/>
              <a:gd name="T43" fmla="*/ 46925217 h 20000"/>
              <a:gd name="T44" fmla="*/ 905088 w 20000"/>
              <a:gd name="T45" fmla="*/ 42710561 h 20000"/>
              <a:gd name="T46" fmla="*/ 879081 w 20000"/>
              <a:gd name="T47" fmla="*/ 41106185 h 20000"/>
              <a:gd name="T48" fmla="*/ 832227 w 20000"/>
              <a:gd name="T49" fmla="*/ 40164125 h 20000"/>
              <a:gd name="T50" fmla="*/ 806229 w 20000"/>
              <a:gd name="T51" fmla="*/ 38307047 h 20000"/>
              <a:gd name="T52" fmla="*/ 754224 w 20000"/>
              <a:gd name="T53" fmla="*/ 35036878 h 20000"/>
              <a:gd name="T54" fmla="*/ 728225 w 20000"/>
              <a:gd name="T55" fmla="*/ 31043076 h 20000"/>
              <a:gd name="T56" fmla="*/ 681436 w 20000"/>
              <a:gd name="T57" fmla="*/ 28243938 h 20000"/>
              <a:gd name="T58" fmla="*/ 702227 w 20000"/>
              <a:gd name="T59" fmla="*/ 10725474 h 20000"/>
              <a:gd name="T60" fmla="*/ 806229 w 20000"/>
              <a:gd name="T61" fmla="*/ 9812884 h 20000"/>
              <a:gd name="T62" fmla="*/ 879081 w 20000"/>
              <a:gd name="T63" fmla="*/ 9089201 h 20000"/>
              <a:gd name="T64" fmla="*/ 957085 w 20000"/>
              <a:gd name="T65" fmla="*/ 8397366 h 20000"/>
              <a:gd name="T66" fmla="*/ 1003874 w 20000"/>
              <a:gd name="T67" fmla="*/ 8147140 h 20000"/>
              <a:gd name="T68" fmla="*/ 1081943 w 20000"/>
              <a:gd name="T69" fmla="*/ 7484775 h 20000"/>
              <a:gd name="T70" fmla="*/ 1154738 w 20000"/>
              <a:gd name="T71" fmla="*/ 6761093 h 20000"/>
              <a:gd name="T72" fmla="*/ 1206735 w 20000"/>
              <a:gd name="T73" fmla="*/ 5819032 h 20000"/>
              <a:gd name="T74" fmla="*/ 1258805 w 20000"/>
              <a:gd name="T75" fmla="*/ 5127247 h 20000"/>
              <a:gd name="T76" fmla="*/ 1284804 w 20000"/>
              <a:gd name="T77" fmla="*/ 4435412 h 20000"/>
              <a:gd name="T78" fmla="*/ 1331593 w 20000"/>
              <a:gd name="T79" fmla="*/ 3490924 h 20000"/>
              <a:gd name="T80" fmla="*/ 1305594 w 20000"/>
              <a:gd name="T81" fmla="*/ 2546436 h 20000"/>
              <a:gd name="T82" fmla="*/ 1258805 w 20000"/>
              <a:gd name="T83" fmla="*/ 2075406 h 20000"/>
              <a:gd name="T84" fmla="*/ 1206735 w 20000"/>
              <a:gd name="T85" fmla="*/ 1415518 h 20000"/>
              <a:gd name="T86" fmla="*/ 1081943 w 20000"/>
              <a:gd name="T87" fmla="*/ 691786 h 20000"/>
              <a:gd name="T88" fmla="*/ 983091 w 20000"/>
              <a:gd name="T89" fmla="*/ 471030 h 20000"/>
              <a:gd name="T90" fmla="*/ 832227 w 20000"/>
              <a:gd name="T91" fmla="*/ 0 h 20000"/>
              <a:gd name="T92" fmla="*/ 530580 w 20000"/>
              <a:gd name="T93" fmla="*/ 220805 h 20000"/>
              <a:gd name="T94" fmla="*/ 478575 w 20000"/>
              <a:gd name="T95" fmla="*/ 691786 h 20000"/>
              <a:gd name="T96" fmla="*/ 379724 w 20000"/>
              <a:gd name="T97" fmla="*/ 502928 h 20000"/>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20000"/>
              <a:gd name="T148" fmla="*/ 0 h 20000"/>
              <a:gd name="T149" fmla="*/ 20000 w 20000"/>
              <a:gd name="T150" fmla="*/ 20000 h 20000"/>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20000" h="20000">
                <a:moveTo>
                  <a:pt x="5681" y="205"/>
                </a:moveTo>
                <a:lnTo>
                  <a:pt x="7938" y="474"/>
                </a:lnTo>
                <a:lnTo>
                  <a:pt x="7160" y="654"/>
                </a:lnTo>
                <a:lnTo>
                  <a:pt x="6770" y="654"/>
                </a:lnTo>
                <a:lnTo>
                  <a:pt x="6381" y="756"/>
                </a:lnTo>
                <a:lnTo>
                  <a:pt x="5992" y="846"/>
                </a:lnTo>
                <a:lnTo>
                  <a:pt x="5681" y="949"/>
                </a:lnTo>
                <a:lnTo>
                  <a:pt x="5681" y="1038"/>
                </a:lnTo>
                <a:lnTo>
                  <a:pt x="5292" y="1141"/>
                </a:lnTo>
                <a:lnTo>
                  <a:pt x="5292" y="1231"/>
                </a:lnTo>
                <a:lnTo>
                  <a:pt x="4903" y="1231"/>
                </a:lnTo>
                <a:lnTo>
                  <a:pt x="4903" y="1333"/>
                </a:lnTo>
                <a:lnTo>
                  <a:pt x="4514" y="1423"/>
                </a:lnTo>
                <a:lnTo>
                  <a:pt x="4125" y="1526"/>
                </a:lnTo>
                <a:lnTo>
                  <a:pt x="3735" y="1615"/>
                </a:lnTo>
                <a:lnTo>
                  <a:pt x="3735" y="1718"/>
                </a:lnTo>
                <a:lnTo>
                  <a:pt x="2646" y="1987"/>
                </a:lnTo>
                <a:lnTo>
                  <a:pt x="2646" y="2090"/>
                </a:lnTo>
                <a:lnTo>
                  <a:pt x="2257" y="2179"/>
                </a:lnTo>
                <a:lnTo>
                  <a:pt x="1868" y="2282"/>
                </a:lnTo>
                <a:lnTo>
                  <a:pt x="1479" y="2372"/>
                </a:lnTo>
                <a:lnTo>
                  <a:pt x="1479" y="2474"/>
                </a:lnTo>
                <a:lnTo>
                  <a:pt x="1167" y="2474"/>
                </a:lnTo>
                <a:lnTo>
                  <a:pt x="1167" y="2564"/>
                </a:lnTo>
                <a:lnTo>
                  <a:pt x="778" y="2667"/>
                </a:lnTo>
                <a:lnTo>
                  <a:pt x="778" y="2756"/>
                </a:lnTo>
                <a:lnTo>
                  <a:pt x="389" y="2859"/>
                </a:lnTo>
                <a:lnTo>
                  <a:pt x="389" y="3128"/>
                </a:lnTo>
                <a:lnTo>
                  <a:pt x="0" y="3231"/>
                </a:lnTo>
                <a:lnTo>
                  <a:pt x="0" y="4949"/>
                </a:lnTo>
                <a:lnTo>
                  <a:pt x="389" y="5038"/>
                </a:lnTo>
                <a:lnTo>
                  <a:pt x="389" y="6282"/>
                </a:lnTo>
                <a:lnTo>
                  <a:pt x="778" y="6474"/>
                </a:lnTo>
                <a:lnTo>
                  <a:pt x="778" y="7128"/>
                </a:lnTo>
                <a:lnTo>
                  <a:pt x="1167" y="7231"/>
                </a:lnTo>
                <a:lnTo>
                  <a:pt x="1167" y="9141"/>
                </a:lnTo>
                <a:lnTo>
                  <a:pt x="1479" y="9333"/>
                </a:lnTo>
                <a:lnTo>
                  <a:pt x="1479" y="11987"/>
                </a:lnTo>
                <a:lnTo>
                  <a:pt x="1868" y="12179"/>
                </a:lnTo>
                <a:lnTo>
                  <a:pt x="1868" y="13897"/>
                </a:lnTo>
                <a:lnTo>
                  <a:pt x="2257" y="14090"/>
                </a:lnTo>
                <a:lnTo>
                  <a:pt x="2257" y="14654"/>
                </a:lnTo>
                <a:lnTo>
                  <a:pt x="2646" y="14744"/>
                </a:lnTo>
                <a:lnTo>
                  <a:pt x="2646" y="15615"/>
                </a:lnTo>
                <a:lnTo>
                  <a:pt x="3035" y="15795"/>
                </a:lnTo>
                <a:lnTo>
                  <a:pt x="3035" y="16372"/>
                </a:lnTo>
                <a:lnTo>
                  <a:pt x="3424" y="16564"/>
                </a:lnTo>
                <a:lnTo>
                  <a:pt x="3424" y="17513"/>
                </a:lnTo>
                <a:lnTo>
                  <a:pt x="3735" y="17705"/>
                </a:lnTo>
                <a:lnTo>
                  <a:pt x="3735" y="18551"/>
                </a:lnTo>
                <a:lnTo>
                  <a:pt x="4125" y="18744"/>
                </a:lnTo>
                <a:lnTo>
                  <a:pt x="4125" y="19500"/>
                </a:lnTo>
                <a:lnTo>
                  <a:pt x="4514" y="19603"/>
                </a:lnTo>
                <a:lnTo>
                  <a:pt x="4514" y="19692"/>
                </a:lnTo>
                <a:lnTo>
                  <a:pt x="4903" y="19795"/>
                </a:lnTo>
                <a:lnTo>
                  <a:pt x="4903" y="19885"/>
                </a:lnTo>
                <a:lnTo>
                  <a:pt x="5292" y="19885"/>
                </a:lnTo>
                <a:lnTo>
                  <a:pt x="5292" y="19987"/>
                </a:lnTo>
                <a:lnTo>
                  <a:pt x="10506" y="19987"/>
                </a:lnTo>
                <a:lnTo>
                  <a:pt x="10895" y="19885"/>
                </a:lnTo>
                <a:lnTo>
                  <a:pt x="11284" y="19885"/>
                </a:lnTo>
                <a:lnTo>
                  <a:pt x="11673" y="19795"/>
                </a:lnTo>
                <a:lnTo>
                  <a:pt x="12062" y="19795"/>
                </a:lnTo>
                <a:lnTo>
                  <a:pt x="13152" y="19500"/>
                </a:lnTo>
                <a:lnTo>
                  <a:pt x="13541" y="19321"/>
                </a:lnTo>
                <a:lnTo>
                  <a:pt x="13541" y="19128"/>
                </a:lnTo>
                <a:lnTo>
                  <a:pt x="13930" y="19038"/>
                </a:lnTo>
                <a:lnTo>
                  <a:pt x="13930" y="17513"/>
                </a:lnTo>
                <a:lnTo>
                  <a:pt x="13541" y="17410"/>
                </a:lnTo>
                <a:lnTo>
                  <a:pt x="13541" y="17026"/>
                </a:lnTo>
                <a:lnTo>
                  <a:pt x="13152" y="16936"/>
                </a:lnTo>
                <a:lnTo>
                  <a:pt x="13152" y="16756"/>
                </a:lnTo>
                <a:lnTo>
                  <a:pt x="12763" y="16756"/>
                </a:lnTo>
                <a:lnTo>
                  <a:pt x="12763" y="16462"/>
                </a:lnTo>
                <a:lnTo>
                  <a:pt x="12451" y="16372"/>
                </a:lnTo>
                <a:lnTo>
                  <a:pt x="12451" y="16077"/>
                </a:lnTo>
                <a:lnTo>
                  <a:pt x="12062" y="15885"/>
                </a:lnTo>
                <a:lnTo>
                  <a:pt x="12062" y="15615"/>
                </a:lnTo>
                <a:lnTo>
                  <a:pt x="11673" y="15513"/>
                </a:lnTo>
                <a:lnTo>
                  <a:pt x="11673" y="14372"/>
                </a:lnTo>
                <a:lnTo>
                  <a:pt x="11284" y="14282"/>
                </a:lnTo>
                <a:lnTo>
                  <a:pt x="11284" y="13513"/>
                </a:lnTo>
                <a:lnTo>
                  <a:pt x="10895" y="13410"/>
                </a:lnTo>
                <a:lnTo>
                  <a:pt x="10895" y="12654"/>
                </a:lnTo>
                <a:lnTo>
                  <a:pt x="10506" y="12462"/>
                </a:lnTo>
                <a:lnTo>
                  <a:pt x="10506" y="11615"/>
                </a:lnTo>
                <a:lnTo>
                  <a:pt x="10195" y="11513"/>
                </a:lnTo>
                <a:lnTo>
                  <a:pt x="10195" y="4949"/>
                </a:lnTo>
                <a:lnTo>
                  <a:pt x="10506" y="4846"/>
                </a:lnTo>
                <a:lnTo>
                  <a:pt x="10506" y="4372"/>
                </a:lnTo>
                <a:lnTo>
                  <a:pt x="11673" y="4090"/>
                </a:lnTo>
                <a:lnTo>
                  <a:pt x="11673" y="4000"/>
                </a:lnTo>
                <a:lnTo>
                  <a:pt x="12062" y="4000"/>
                </a:lnTo>
                <a:lnTo>
                  <a:pt x="12763" y="3808"/>
                </a:lnTo>
                <a:lnTo>
                  <a:pt x="13152" y="3808"/>
                </a:lnTo>
                <a:lnTo>
                  <a:pt x="13152" y="3705"/>
                </a:lnTo>
                <a:lnTo>
                  <a:pt x="13930" y="3615"/>
                </a:lnTo>
                <a:lnTo>
                  <a:pt x="13930" y="3513"/>
                </a:lnTo>
                <a:lnTo>
                  <a:pt x="14319" y="3423"/>
                </a:lnTo>
                <a:lnTo>
                  <a:pt x="14708" y="3423"/>
                </a:lnTo>
                <a:lnTo>
                  <a:pt x="14708" y="3321"/>
                </a:lnTo>
                <a:lnTo>
                  <a:pt x="15019" y="3321"/>
                </a:lnTo>
                <a:lnTo>
                  <a:pt x="15409" y="3231"/>
                </a:lnTo>
                <a:lnTo>
                  <a:pt x="15798" y="3128"/>
                </a:lnTo>
                <a:lnTo>
                  <a:pt x="16187" y="3051"/>
                </a:lnTo>
                <a:lnTo>
                  <a:pt x="16576" y="2949"/>
                </a:lnTo>
                <a:lnTo>
                  <a:pt x="16965" y="2859"/>
                </a:lnTo>
                <a:lnTo>
                  <a:pt x="17276" y="2756"/>
                </a:lnTo>
                <a:lnTo>
                  <a:pt x="17665" y="2667"/>
                </a:lnTo>
                <a:lnTo>
                  <a:pt x="17665" y="2564"/>
                </a:lnTo>
                <a:lnTo>
                  <a:pt x="18054" y="2372"/>
                </a:lnTo>
                <a:lnTo>
                  <a:pt x="18444" y="2282"/>
                </a:lnTo>
                <a:lnTo>
                  <a:pt x="18444" y="2179"/>
                </a:lnTo>
                <a:lnTo>
                  <a:pt x="18833" y="2090"/>
                </a:lnTo>
                <a:lnTo>
                  <a:pt x="18833" y="1987"/>
                </a:lnTo>
                <a:lnTo>
                  <a:pt x="19222" y="1897"/>
                </a:lnTo>
                <a:lnTo>
                  <a:pt x="19222" y="1808"/>
                </a:lnTo>
                <a:lnTo>
                  <a:pt x="19533" y="1615"/>
                </a:lnTo>
                <a:lnTo>
                  <a:pt x="19533" y="1423"/>
                </a:lnTo>
                <a:lnTo>
                  <a:pt x="19922" y="1423"/>
                </a:lnTo>
                <a:lnTo>
                  <a:pt x="19922" y="1333"/>
                </a:lnTo>
                <a:lnTo>
                  <a:pt x="19533" y="1333"/>
                </a:lnTo>
                <a:lnTo>
                  <a:pt x="19533" y="1038"/>
                </a:lnTo>
                <a:lnTo>
                  <a:pt x="19222" y="949"/>
                </a:lnTo>
                <a:lnTo>
                  <a:pt x="19222" y="846"/>
                </a:lnTo>
                <a:lnTo>
                  <a:pt x="18833" y="846"/>
                </a:lnTo>
                <a:lnTo>
                  <a:pt x="18833" y="756"/>
                </a:lnTo>
                <a:lnTo>
                  <a:pt x="18444" y="654"/>
                </a:lnTo>
                <a:lnTo>
                  <a:pt x="18054" y="577"/>
                </a:lnTo>
                <a:lnTo>
                  <a:pt x="17276" y="474"/>
                </a:lnTo>
                <a:lnTo>
                  <a:pt x="16965" y="385"/>
                </a:lnTo>
                <a:lnTo>
                  <a:pt x="16187" y="282"/>
                </a:lnTo>
                <a:lnTo>
                  <a:pt x="15798" y="282"/>
                </a:lnTo>
                <a:lnTo>
                  <a:pt x="15409" y="192"/>
                </a:lnTo>
                <a:lnTo>
                  <a:pt x="14708" y="192"/>
                </a:lnTo>
                <a:lnTo>
                  <a:pt x="14319" y="90"/>
                </a:lnTo>
                <a:lnTo>
                  <a:pt x="13152" y="90"/>
                </a:lnTo>
                <a:lnTo>
                  <a:pt x="12451" y="0"/>
                </a:lnTo>
                <a:lnTo>
                  <a:pt x="8249" y="0"/>
                </a:lnTo>
                <a:lnTo>
                  <a:pt x="8249" y="90"/>
                </a:lnTo>
                <a:lnTo>
                  <a:pt x="7938" y="90"/>
                </a:lnTo>
                <a:lnTo>
                  <a:pt x="7938" y="192"/>
                </a:lnTo>
                <a:lnTo>
                  <a:pt x="7549" y="192"/>
                </a:lnTo>
                <a:lnTo>
                  <a:pt x="7160" y="282"/>
                </a:lnTo>
                <a:lnTo>
                  <a:pt x="7160" y="577"/>
                </a:lnTo>
                <a:lnTo>
                  <a:pt x="6770" y="577"/>
                </a:lnTo>
                <a:lnTo>
                  <a:pt x="5681" y="205"/>
                </a:lnTo>
                <a:close/>
              </a:path>
            </a:pathLst>
          </a:custGeom>
          <a:solidFill>
            <a:srgbClr val="FFFFFF"/>
          </a:solidFill>
          <a:ln w="12700">
            <a:solidFill>
              <a:srgbClr val="000000"/>
            </a:solidFill>
            <a:round/>
            <a:headEnd type="none" w="sm" len="sm"/>
            <a:tailEnd type="none" w="sm" len="sm"/>
          </a:ln>
        </p:spPr>
        <p:txBody>
          <a:bodyPr/>
          <a:lstStyle/>
          <a:p>
            <a:endParaRPr lang="tr-TR"/>
          </a:p>
        </p:txBody>
      </p:sp>
      <p:sp>
        <p:nvSpPr>
          <p:cNvPr id="59395" name="Freeform 3"/>
          <p:cNvSpPr>
            <a:spLocks/>
          </p:cNvSpPr>
          <p:nvPr/>
        </p:nvSpPr>
        <p:spPr bwMode="auto">
          <a:xfrm>
            <a:off x="2495551" y="3573463"/>
            <a:ext cx="163513" cy="990600"/>
          </a:xfrm>
          <a:custGeom>
            <a:avLst/>
            <a:gdLst>
              <a:gd name="T0" fmla="*/ 478586 w 20000"/>
              <a:gd name="T1" fmla="*/ 1604425 h 20000"/>
              <a:gd name="T2" fmla="*/ 400509 w 20000"/>
              <a:gd name="T3" fmla="*/ 2075406 h 20000"/>
              <a:gd name="T4" fmla="*/ 353728 w 20000"/>
              <a:gd name="T5" fmla="*/ 2799138 h 20000"/>
              <a:gd name="T6" fmla="*/ 327721 w 20000"/>
              <a:gd name="T7" fmla="*/ 3270119 h 20000"/>
              <a:gd name="T8" fmla="*/ 249652 w 20000"/>
              <a:gd name="T9" fmla="*/ 3961954 h 20000"/>
              <a:gd name="T10" fmla="*/ 176864 w 20000"/>
              <a:gd name="T11" fmla="*/ 5127247 h 20000"/>
              <a:gd name="T12" fmla="*/ 98860 w 20000"/>
              <a:gd name="T13" fmla="*/ 5819032 h 20000"/>
              <a:gd name="T14" fmla="*/ 78004 w 20000"/>
              <a:gd name="T15" fmla="*/ 6290062 h 20000"/>
              <a:gd name="T16" fmla="*/ 25999 w 20000"/>
              <a:gd name="T17" fmla="*/ 7013745 h 20000"/>
              <a:gd name="T18" fmla="*/ 0 w 20000"/>
              <a:gd name="T19" fmla="*/ 12140992 h 20000"/>
              <a:gd name="T20" fmla="*/ 52005 w 20000"/>
              <a:gd name="T21" fmla="*/ 15882141 h 20000"/>
              <a:gd name="T22" fmla="*/ 78004 w 20000"/>
              <a:gd name="T23" fmla="*/ 22424906 h 20000"/>
              <a:gd name="T24" fmla="*/ 124859 w 20000"/>
              <a:gd name="T25" fmla="*/ 29877784 h 20000"/>
              <a:gd name="T26" fmla="*/ 150857 w 20000"/>
              <a:gd name="T27" fmla="*/ 35949518 h 20000"/>
              <a:gd name="T28" fmla="*/ 202862 w 20000"/>
              <a:gd name="T29" fmla="*/ 38748607 h 20000"/>
              <a:gd name="T30" fmla="*/ 228861 w 20000"/>
              <a:gd name="T31" fmla="*/ 42963263 h 20000"/>
              <a:gd name="T32" fmla="*/ 275724 w 20000"/>
              <a:gd name="T33" fmla="*/ 45983157 h 20000"/>
              <a:gd name="T34" fmla="*/ 301722 w 20000"/>
              <a:gd name="T35" fmla="*/ 48308838 h 20000"/>
              <a:gd name="T36" fmla="*/ 353728 w 20000"/>
              <a:gd name="T37" fmla="*/ 48782295 h 20000"/>
              <a:gd name="T38" fmla="*/ 728238 w 20000"/>
              <a:gd name="T39" fmla="*/ 48782295 h 20000"/>
              <a:gd name="T40" fmla="*/ 806242 w 20000"/>
              <a:gd name="T41" fmla="*/ 48561490 h 20000"/>
              <a:gd name="T42" fmla="*/ 905094 w 20000"/>
              <a:gd name="T43" fmla="*/ 46925217 h 20000"/>
              <a:gd name="T44" fmla="*/ 905094 w 20000"/>
              <a:gd name="T45" fmla="*/ 42710561 h 20000"/>
              <a:gd name="T46" fmla="*/ 879095 w 20000"/>
              <a:gd name="T47" fmla="*/ 41106185 h 20000"/>
              <a:gd name="T48" fmla="*/ 832240 w 20000"/>
              <a:gd name="T49" fmla="*/ 40164125 h 20000"/>
              <a:gd name="T50" fmla="*/ 806242 w 20000"/>
              <a:gd name="T51" fmla="*/ 38307047 h 20000"/>
              <a:gd name="T52" fmla="*/ 754236 w 20000"/>
              <a:gd name="T53" fmla="*/ 35036878 h 20000"/>
              <a:gd name="T54" fmla="*/ 728238 w 20000"/>
              <a:gd name="T55" fmla="*/ 31043076 h 20000"/>
              <a:gd name="T56" fmla="*/ 681449 w 20000"/>
              <a:gd name="T57" fmla="*/ 28243938 h 20000"/>
              <a:gd name="T58" fmla="*/ 702231 w 20000"/>
              <a:gd name="T59" fmla="*/ 10725474 h 20000"/>
              <a:gd name="T60" fmla="*/ 806242 w 20000"/>
              <a:gd name="T61" fmla="*/ 9812884 h 20000"/>
              <a:gd name="T62" fmla="*/ 879095 w 20000"/>
              <a:gd name="T63" fmla="*/ 9089201 h 20000"/>
              <a:gd name="T64" fmla="*/ 957099 w 20000"/>
              <a:gd name="T65" fmla="*/ 8397366 h 20000"/>
              <a:gd name="T66" fmla="*/ 1003888 w 20000"/>
              <a:gd name="T67" fmla="*/ 8147140 h 20000"/>
              <a:gd name="T68" fmla="*/ 1081957 w 20000"/>
              <a:gd name="T69" fmla="*/ 7484775 h 20000"/>
              <a:gd name="T70" fmla="*/ 1154753 w 20000"/>
              <a:gd name="T71" fmla="*/ 6761093 h 20000"/>
              <a:gd name="T72" fmla="*/ 1206750 w 20000"/>
              <a:gd name="T73" fmla="*/ 5819032 h 20000"/>
              <a:gd name="T74" fmla="*/ 1258821 w 20000"/>
              <a:gd name="T75" fmla="*/ 5127247 h 20000"/>
              <a:gd name="T76" fmla="*/ 1284820 w 20000"/>
              <a:gd name="T77" fmla="*/ 4435412 h 20000"/>
              <a:gd name="T78" fmla="*/ 1331609 w 20000"/>
              <a:gd name="T79" fmla="*/ 3490924 h 20000"/>
              <a:gd name="T80" fmla="*/ 1305610 w 20000"/>
              <a:gd name="T81" fmla="*/ 2546436 h 20000"/>
              <a:gd name="T82" fmla="*/ 1258821 w 20000"/>
              <a:gd name="T83" fmla="*/ 2075406 h 20000"/>
              <a:gd name="T84" fmla="*/ 1206750 w 20000"/>
              <a:gd name="T85" fmla="*/ 1415518 h 20000"/>
              <a:gd name="T86" fmla="*/ 1081957 w 20000"/>
              <a:gd name="T87" fmla="*/ 691786 h 20000"/>
              <a:gd name="T88" fmla="*/ 983097 w 20000"/>
              <a:gd name="T89" fmla="*/ 471030 h 20000"/>
              <a:gd name="T90" fmla="*/ 832240 w 20000"/>
              <a:gd name="T91" fmla="*/ 0 h 20000"/>
              <a:gd name="T92" fmla="*/ 530583 w 20000"/>
              <a:gd name="T93" fmla="*/ 220805 h 20000"/>
              <a:gd name="T94" fmla="*/ 478586 w 20000"/>
              <a:gd name="T95" fmla="*/ 691786 h 20000"/>
              <a:gd name="T96" fmla="*/ 379726 w 20000"/>
              <a:gd name="T97" fmla="*/ 502928 h 20000"/>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20000"/>
              <a:gd name="T148" fmla="*/ 0 h 20000"/>
              <a:gd name="T149" fmla="*/ 20000 w 20000"/>
              <a:gd name="T150" fmla="*/ 20000 h 20000"/>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20000" h="20000">
                <a:moveTo>
                  <a:pt x="5681" y="205"/>
                </a:moveTo>
                <a:lnTo>
                  <a:pt x="7938" y="474"/>
                </a:lnTo>
                <a:lnTo>
                  <a:pt x="7160" y="654"/>
                </a:lnTo>
                <a:lnTo>
                  <a:pt x="6770" y="654"/>
                </a:lnTo>
                <a:lnTo>
                  <a:pt x="6381" y="756"/>
                </a:lnTo>
                <a:lnTo>
                  <a:pt x="5992" y="846"/>
                </a:lnTo>
                <a:lnTo>
                  <a:pt x="5681" y="949"/>
                </a:lnTo>
                <a:lnTo>
                  <a:pt x="5681" y="1038"/>
                </a:lnTo>
                <a:lnTo>
                  <a:pt x="5292" y="1141"/>
                </a:lnTo>
                <a:lnTo>
                  <a:pt x="5292" y="1231"/>
                </a:lnTo>
                <a:lnTo>
                  <a:pt x="4903" y="1231"/>
                </a:lnTo>
                <a:lnTo>
                  <a:pt x="4903" y="1333"/>
                </a:lnTo>
                <a:lnTo>
                  <a:pt x="4514" y="1423"/>
                </a:lnTo>
                <a:lnTo>
                  <a:pt x="4125" y="1526"/>
                </a:lnTo>
                <a:lnTo>
                  <a:pt x="3735" y="1615"/>
                </a:lnTo>
                <a:lnTo>
                  <a:pt x="3735" y="1718"/>
                </a:lnTo>
                <a:lnTo>
                  <a:pt x="2646" y="1987"/>
                </a:lnTo>
                <a:lnTo>
                  <a:pt x="2646" y="2090"/>
                </a:lnTo>
                <a:lnTo>
                  <a:pt x="2257" y="2179"/>
                </a:lnTo>
                <a:lnTo>
                  <a:pt x="1868" y="2282"/>
                </a:lnTo>
                <a:lnTo>
                  <a:pt x="1479" y="2372"/>
                </a:lnTo>
                <a:lnTo>
                  <a:pt x="1479" y="2474"/>
                </a:lnTo>
                <a:lnTo>
                  <a:pt x="1167" y="2474"/>
                </a:lnTo>
                <a:lnTo>
                  <a:pt x="1167" y="2564"/>
                </a:lnTo>
                <a:lnTo>
                  <a:pt x="778" y="2667"/>
                </a:lnTo>
                <a:lnTo>
                  <a:pt x="778" y="2756"/>
                </a:lnTo>
                <a:lnTo>
                  <a:pt x="389" y="2859"/>
                </a:lnTo>
                <a:lnTo>
                  <a:pt x="389" y="3128"/>
                </a:lnTo>
                <a:lnTo>
                  <a:pt x="0" y="3231"/>
                </a:lnTo>
                <a:lnTo>
                  <a:pt x="0" y="4949"/>
                </a:lnTo>
                <a:lnTo>
                  <a:pt x="389" y="5038"/>
                </a:lnTo>
                <a:lnTo>
                  <a:pt x="389" y="6282"/>
                </a:lnTo>
                <a:lnTo>
                  <a:pt x="778" y="6474"/>
                </a:lnTo>
                <a:lnTo>
                  <a:pt x="778" y="7128"/>
                </a:lnTo>
                <a:lnTo>
                  <a:pt x="1167" y="7231"/>
                </a:lnTo>
                <a:lnTo>
                  <a:pt x="1167" y="9141"/>
                </a:lnTo>
                <a:lnTo>
                  <a:pt x="1479" y="9333"/>
                </a:lnTo>
                <a:lnTo>
                  <a:pt x="1479" y="11987"/>
                </a:lnTo>
                <a:lnTo>
                  <a:pt x="1868" y="12179"/>
                </a:lnTo>
                <a:lnTo>
                  <a:pt x="1868" y="13897"/>
                </a:lnTo>
                <a:lnTo>
                  <a:pt x="2257" y="14090"/>
                </a:lnTo>
                <a:lnTo>
                  <a:pt x="2257" y="14654"/>
                </a:lnTo>
                <a:lnTo>
                  <a:pt x="2646" y="14744"/>
                </a:lnTo>
                <a:lnTo>
                  <a:pt x="2646" y="15615"/>
                </a:lnTo>
                <a:lnTo>
                  <a:pt x="3035" y="15795"/>
                </a:lnTo>
                <a:lnTo>
                  <a:pt x="3035" y="16372"/>
                </a:lnTo>
                <a:lnTo>
                  <a:pt x="3424" y="16564"/>
                </a:lnTo>
                <a:lnTo>
                  <a:pt x="3424" y="17513"/>
                </a:lnTo>
                <a:lnTo>
                  <a:pt x="3735" y="17705"/>
                </a:lnTo>
                <a:lnTo>
                  <a:pt x="3735" y="18551"/>
                </a:lnTo>
                <a:lnTo>
                  <a:pt x="4125" y="18744"/>
                </a:lnTo>
                <a:lnTo>
                  <a:pt x="4125" y="19500"/>
                </a:lnTo>
                <a:lnTo>
                  <a:pt x="4514" y="19603"/>
                </a:lnTo>
                <a:lnTo>
                  <a:pt x="4514" y="19692"/>
                </a:lnTo>
                <a:lnTo>
                  <a:pt x="4903" y="19795"/>
                </a:lnTo>
                <a:lnTo>
                  <a:pt x="4903" y="19885"/>
                </a:lnTo>
                <a:lnTo>
                  <a:pt x="5292" y="19885"/>
                </a:lnTo>
                <a:lnTo>
                  <a:pt x="5292" y="19987"/>
                </a:lnTo>
                <a:lnTo>
                  <a:pt x="10506" y="19987"/>
                </a:lnTo>
                <a:lnTo>
                  <a:pt x="10895" y="19885"/>
                </a:lnTo>
                <a:lnTo>
                  <a:pt x="11284" y="19885"/>
                </a:lnTo>
                <a:lnTo>
                  <a:pt x="11673" y="19795"/>
                </a:lnTo>
                <a:lnTo>
                  <a:pt x="12062" y="19795"/>
                </a:lnTo>
                <a:lnTo>
                  <a:pt x="13152" y="19500"/>
                </a:lnTo>
                <a:lnTo>
                  <a:pt x="13541" y="19321"/>
                </a:lnTo>
                <a:lnTo>
                  <a:pt x="13541" y="19128"/>
                </a:lnTo>
                <a:lnTo>
                  <a:pt x="13930" y="19038"/>
                </a:lnTo>
                <a:lnTo>
                  <a:pt x="13930" y="17513"/>
                </a:lnTo>
                <a:lnTo>
                  <a:pt x="13541" y="17410"/>
                </a:lnTo>
                <a:lnTo>
                  <a:pt x="13541" y="17026"/>
                </a:lnTo>
                <a:lnTo>
                  <a:pt x="13152" y="16936"/>
                </a:lnTo>
                <a:lnTo>
                  <a:pt x="13152" y="16756"/>
                </a:lnTo>
                <a:lnTo>
                  <a:pt x="12763" y="16756"/>
                </a:lnTo>
                <a:lnTo>
                  <a:pt x="12763" y="16462"/>
                </a:lnTo>
                <a:lnTo>
                  <a:pt x="12451" y="16372"/>
                </a:lnTo>
                <a:lnTo>
                  <a:pt x="12451" y="16077"/>
                </a:lnTo>
                <a:lnTo>
                  <a:pt x="12062" y="15885"/>
                </a:lnTo>
                <a:lnTo>
                  <a:pt x="12062" y="15615"/>
                </a:lnTo>
                <a:lnTo>
                  <a:pt x="11673" y="15513"/>
                </a:lnTo>
                <a:lnTo>
                  <a:pt x="11673" y="14372"/>
                </a:lnTo>
                <a:lnTo>
                  <a:pt x="11284" y="14282"/>
                </a:lnTo>
                <a:lnTo>
                  <a:pt x="11284" y="13513"/>
                </a:lnTo>
                <a:lnTo>
                  <a:pt x="10895" y="13410"/>
                </a:lnTo>
                <a:lnTo>
                  <a:pt x="10895" y="12654"/>
                </a:lnTo>
                <a:lnTo>
                  <a:pt x="10506" y="12462"/>
                </a:lnTo>
                <a:lnTo>
                  <a:pt x="10506" y="11615"/>
                </a:lnTo>
                <a:lnTo>
                  <a:pt x="10195" y="11513"/>
                </a:lnTo>
                <a:lnTo>
                  <a:pt x="10195" y="4949"/>
                </a:lnTo>
                <a:lnTo>
                  <a:pt x="10506" y="4846"/>
                </a:lnTo>
                <a:lnTo>
                  <a:pt x="10506" y="4372"/>
                </a:lnTo>
                <a:lnTo>
                  <a:pt x="11673" y="4090"/>
                </a:lnTo>
                <a:lnTo>
                  <a:pt x="11673" y="4000"/>
                </a:lnTo>
                <a:lnTo>
                  <a:pt x="12062" y="4000"/>
                </a:lnTo>
                <a:lnTo>
                  <a:pt x="12763" y="3808"/>
                </a:lnTo>
                <a:lnTo>
                  <a:pt x="13152" y="3808"/>
                </a:lnTo>
                <a:lnTo>
                  <a:pt x="13152" y="3705"/>
                </a:lnTo>
                <a:lnTo>
                  <a:pt x="13930" y="3615"/>
                </a:lnTo>
                <a:lnTo>
                  <a:pt x="13930" y="3513"/>
                </a:lnTo>
                <a:lnTo>
                  <a:pt x="14319" y="3423"/>
                </a:lnTo>
                <a:lnTo>
                  <a:pt x="14708" y="3423"/>
                </a:lnTo>
                <a:lnTo>
                  <a:pt x="14708" y="3321"/>
                </a:lnTo>
                <a:lnTo>
                  <a:pt x="15019" y="3321"/>
                </a:lnTo>
                <a:lnTo>
                  <a:pt x="15409" y="3231"/>
                </a:lnTo>
                <a:lnTo>
                  <a:pt x="15798" y="3128"/>
                </a:lnTo>
                <a:lnTo>
                  <a:pt x="16187" y="3051"/>
                </a:lnTo>
                <a:lnTo>
                  <a:pt x="16576" y="2949"/>
                </a:lnTo>
                <a:lnTo>
                  <a:pt x="16965" y="2859"/>
                </a:lnTo>
                <a:lnTo>
                  <a:pt x="17276" y="2756"/>
                </a:lnTo>
                <a:lnTo>
                  <a:pt x="17665" y="2667"/>
                </a:lnTo>
                <a:lnTo>
                  <a:pt x="17665" y="2564"/>
                </a:lnTo>
                <a:lnTo>
                  <a:pt x="18054" y="2372"/>
                </a:lnTo>
                <a:lnTo>
                  <a:pt x="18444" y="2282"/>
                </a:lnTo>
                <a:lnTo>
                  <a:pt x="18444" y="2179"/>
                </a:lnTo>
                <a:lnTo>
                  <a:pt x="18833" y="2090"/>
                </a:lnTo>
                <a:lnTo>
                  <a:pt x="18833" y="1987"/>
                </a:lnTo>
                <a:lnTo>
                  <a:pt x="19222" y="1897"/>
                </a:lnTo>
                <a:lnTo>
                  <a:pt x="19222" y="1808"/>
                </a:lnTo>
                <a:lnTo>
                  <a:pt x="19533" y="1615"/>
                </a:lnTo>
                <a:lnTo>
                  <a:pt x="19533" y="1423"/>
                </a:lnTo>
                <a:lnTo>
                  <a:pt x="19922" y="1423"/>
                </a:lnTo>
                <a:lnTo>
                  <a:pt x="19922" y="1333"/>
                </a:lnTo>
                <a:lnTo>
                  <a:pt x="19533" y="1333"/>
                </a:lnTo>
                <a:lnTo>
                  <a:pt x="19533" y="1038"/>
                </a:lnTo>
                <a:lnTo>
                  <a:pt x="19222" y="949"/>
                </a:lnTo>
                <a:lnTo>
                  <a:pt x="19222" y="846"/>
                </a:lnTo>
                <a:lnTo>
                  <a:pt x="18833" y="846"/>
                </a:lnTo>
                <a:lnTo>
                  <a:pt x="18833" y="756"/>
                </a:lnTo>
                <a:lnTo>
                  <a:pt x="18444" y="654"/>
                </a:lnTo>
                <a:lnTo>
                  <a:pt x="18054" y="577"/>
                </a:lnTo>
                <a:lnTo>
                  <a:pt x="17276" y="474"/>
                </a:lnTo>
                <a:lnTo>
                  <a:pt x="16965" y="385"/>
                </a:lnTo>
                <a:lnTo>
                  <a:pt x="16187" y="282"/>
                </a:lnTo>
                <a:lnTo>
                  <a:pt x="15798" y="282"/>
                </a:lnTo>
                <a:lnTo>
                  <a:pt x="15409" y="192"/>
                </a:lnTo>
                <a:lnTo>
                  <a:pt x="14708" y="192"/>
                </a:lnTo>
                <a:lnTo>
                  <a:pt x="14319" y="90"/>
                </a:lnTo>
                <a:lnTo>
                  <a:pt x="13152" y="90"/>
                </a:lnTo>
                <a:lnTo>
                  <a:pt x="12451" y="0"/>
                </a:lnTo>
                <a:lnTo>
                  <a:pt x="8249" y="0"/>
                </a:lnTo>
                <a:lnTo>
                  <a:pt x="8249" y="90"/>
                </a:lnTo>
                <a:lnTo>
                  <a:pt x="7938" y="90"/>
                </a:lnTo>
                <a:lnTo>
                  <a:pt x="7938" y="192"/>
                </a:lnTo>
                <a:lnTo>
                  <a:pt x="7549" y="192"/>
                </a:lnTo>
                <a:lnTo>
                  <a:pt x="7160" y="282"/>
                </a:lnTo>
                <a:lnTo>
                  <a:pt x="7160" y="577"/>
                </a:lnTo>
                <a:lnTo>
                  <a:pt x="6770" y="577"/>
                </a:lnTo>
                <a:lnTo>
                  <a:pt x="5681" y="205"/>
                </a:lnTo>
                <a:close/>
              </a:path>
            </a:pathLst>
          </a:custGeom>
          <a:solidFill>
            <a:srgbClr val="FFFFFF"/>
          </a:solidFill>
          <a:ln w="12700">
            <a:solidFill>
              <a:srgbClr val="000000"/>
            </a:solidFill>
            <a:round/>
            <a:headEnd type="none" w="sm" len="sm"/>
            <a:tailEnd type="none" w="sm" len="sm"/>
          </a:ln>
        </p:spPr>
        <p:txBody>
          <a:bodyPr/>
          <a:lstStyle/>
          <a:p>
            <a:endParaRPr lang="tr-TR"/>
          </a:p>
        </p:txBody>
      </p:sp>
      <p:sp>
        <p:nvSpPr>
          <p:cNvPr id="59396" name="Oval 4"/>
          <p:cNvSpPr>
            <a:spLocks noChangeArrowheads="1"/>
          </p:cNvSpPr>
          <p:nvPr/>
        </p:nvSpPr>
        <p:spPr bwMode="auto">
          <a:xfrm>
            <a:off x="2495550" y="3933825"/>
            <a:ext cx="90488" cy="90488"/>
          </a:xfrm>
          <a:prstGeom prst="ellipse">
            <a:avLst/>
          </a:prstGeom>
          <a:solidFill>
            <a:srgbClr val="000000"/>
          </a:solidFill>
          <a:ln w="12700">
            <a:solidFill>
              <a:srgbClr val="000000"/>
            </a:solidFill>
            <a:round/>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tr-TR" altLang="tr-TR"/>
          </a:p>
        </p:txBody>
      </p:sp>
      <p:sp>
        <p:nvSpPr>
          <p:cNvPr id="59397" name="Oval 5"/>
          <p:cNvSpPr>
            <a:spLocks noChangeArrowheads="1"/>
          </p:cNvSpPr>
          <p:nvPr/>
        </p:nvSpPr>
        <p:spPr bwMode="auto">
          <a:xfrm>
            <a:off x="3071814" y="4365625"/>
            <a:ext cx="90487" cy="90488"/>
          </a:xfrm>
          <a:prstGeom prst="ellipse">
            <a:avLst/>
          </a:prstGeom>
          <a:solidFill>
            <a:srgbClr val="000000"/>
          </a:solidFill>
          <a:ln w="12700">
            <a:solidFill>
              <a:srgbClr val="000000"/>
            </a:solidFill>
            <a:round/>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tr-TR" altLang="tr-TR"/>
          </a:p>
        </p:txBody>
      </p:sp>
      <p:sp>
        <p:nvSpPr>
          <p:cNvPr id="59398" name="Oval 6"/>
          <p:cNvSpPr>
            <a:spLocks noChangeArrowheads="1"/>
          </p:cNvSpPr>
          <p:nvPr/>
        </p:nvSpPr>
        <p:spPr bwMode="auto">
          <a:xfrm>
            <a:off x="3071814" y="4149725"/>
            <a:ext cx="90487" cy="90488"/>
          </a:xfrm>
          <a:prstGeom prst="ellipse">
            <a:avLst/>
          </a:prstGeom>
          <a:solidFill>
            <a:srgbClr val="000000"/>
          </a:solidFill>
          <a:ln w="12700">
            <a:solidFill>
              <a:srgbClr val="000000"/>
            </a:solidFill>
            <a:round/>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tr-TR" altLang="tr-TR"/>
          </a:p>
        </p:txBody>
      </p:sp>
      <p:sp>
        <p:nvSpPr>
          <p:cNvPr id="59399" name="Oval 7"/>
          <p:cNvSpPr>
            <a:spLocks noChangeArrowheads="1"/>
          </p:cNvSpPr>
          <p:nvPr/>
        </p:nvSpPr>
        <p:spPr bwMode="auto">
          <a:xfrm>
            <a:off x="2495550" y="4365625"/>
            <a:ext cx="90488" cy="90488"/>
          </a:xfrm>
          <a:prstGeom prst="ellipse">
            <a:avLst/>
          </a:prstGeom>
          <a:solidFill>
            <a:srgbClr val="000000"/>
          </a:solidFill>
          <a:ln w="12700">
            <a:solidFill>
              <a:srgbClr val="000000"/>
            </a:solidFill>
            <a:round/>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tr-TR" altLang="tr-TR"/>
          </a:p>
        </p:txBody>
      </p:sp>
      <p:sp>
        <p:nvSpPr>
          <p:cNvPr id="59400" name="Oval 8"/>
          <p:cNvSpPr>
            <a:spLocks noChangeArrowheads="1"/>
          </p:cNvSpPr>
          <p:nvPr/>
        </p:nvSpPr>
        <p:spPr bwMode="auto">
          <a:xfrm>
            <a:off x="2495550" y="4149725"/>
            <a:ext cx="90488" cy="90488"/>
          </a:xfrm>
          <a:prstGeom prst="ellipse">
            <a:avLst/>
          </a:prstGeom>
          <a:solidFill>
            <a:srgbClr val="000000"/>
          </a:solidFill>
          <a:ln w="12700">
            <a:solidFill>
              <a:srgbClr val="000000"/>
            </a:solidFill>
            <a:round/>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tr-TR" altLang="tr-TR"/>
          </a:p>
        </p:txBody>
      </p:sp>
      <p:sp>
        <p:nvSpPr>
          <p:cNvPr id="59401" name="Oval 9"/>
          <p:cNvSpPr>
            <a:spLocks noChangeArrowheads="1"/>
          </p:cNvSpPr>
          <p:nvPr/>
        </p:nvSpPr>
        <p:spPr bwMode="auto">
          <a:xfrm>
            <a:off x="3071814" y="3860800"/>
            <a:ext cx="90487" cy="90488"/>
          </a:xfrm>
          <a:prstGeom prst="ellipse">
            <a:avLst/>
          </a:prstGeom>
          <a:solidFill>
            <a:srgbClr val="000000"/>
          </a:solidFill>
          <a:ln w="12700">
            <a:solidFill>
              <a:srgbClr val="000000"/>
            </a:solidFill>
            <a:round/>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tr-TR" altLang="tr-TR"/>
          </a:p>
        </p:txBody>
      </p:sp>
      <p:sp>
        <p:nvSpPr>
          <p:cNvPr id="59402" name="Freeform 10"/>
          <p:cNvSpPr>
            <a:spLocks/>
          </p:cNvSpPr>
          <p:nvPr/>
        </p:nvSpPr>
        <p:spPr bwMode="auto">
          <a:xfrm>
            <a:off x="5664201" y="3573463"/>
            <a:ext cx="163513" cy="990600"/>
          </a:xfrm>
          <a:custGeom>
            <a:avLst/>
            <a:gdLst>
              <a:gd name="T0" fmla="*/ 478586 w 20000"/>
              <a:gd name="T1" fmla="*/ 1604425 h 20000"/>
              <a:gd name="T2" fmla="*/ 400509 w 20000"/>
              <a:gd name="T3" fmla="*/ 2075406 h 20000"/>
              <a:gd name="T4" fmla="*/ 353728 w 20000"/>
              <a:gd name="T5" fmla="*/ 2799138 h 20000"/>
              <a:gd name="T6" fmla="*/ 327721 w 20000"/>
              <a:gd name="T7" fmla="*/ 3270119 h 20000"/>
              <a:gd name="T8" fmla="*/ 249652 w 20000"/>
              <a:gd name="T9" fmla="*/ 3961954 h 20000"/>
              <a:gd name="T10" fmla="*/ 176864 w 20000"/>
              <a:gd name="T11" fmla="*/ 5127247 h 20000"/>
              <a:gd name="T12" fmla="*/ 98860 w 20000"/>
              <a:gd name="T13" fmla="*/ 5819032 h 20000"/>
              <a:gd name="T14" fmla="*/ 78004 w 20000"/>
              <a:gd name="T15" fmla="*/ 6290062 h 20000"/>
              <a:gd name="T16" fmla="*/ 25999 w 20000"/>
              <a:gd name="T17" fmla="*/ 7013745 h 20000"/>
              <a:gd name="T18" fmla="*/ 0 w 20000"/>
              <a:gd name="T19" fmla="*/ 12140992 h 20000"/>
              <a:gd name="T20" fmla="*/ 52005 w 20000"/>
              <a:gd name="T21" fmla="*/ 15882141 h 20000"/>
              <a:gd name="T22" fmla="*/ 78004 w 20000"/>
              <a:gd name="T23" fmla="*/ 22424906 h 20000"/>
              <a:gd name="T24" fmla="*/ 124859 w 20000"/>
              <a:gd name="T25" fmla="*/ 29877784 h 20000"/>
              <a:gd name="T26" fmla="*/ 150857 w 20000"/>
              <a:gd name="T27" fmla="*/ 35949518 h 20000"/>
              <a:gd name="T28" fmla="*/ 202862 w 20000"/>
              <a:gd name="T29" fmla="*/ 38748607 h 20000"/>
              <a:gd name="T30" fmla="*/ 228861 w 20000"/>
              <a:gd name="T31" fmla="*/ 42963263 h 20000"/>
              <a:gd name="T32" fmla="*/ 275724 w 20000"/>
              <a:gd name="T33" fmla="*/ 45983157 h 20000"/>
              <a:gd name="T34" fmla="*/ 301722 w 20000"/>
              <a:gd name="T35" fmla="*/ 48308838 h 20000"/>
              <a:gd name="T36" fmla="*/ 353728 w 20000"/>
              <a:gd name="T37" fmla="*/ 48782295 h 20000"/>
              <a:gd name="T38" fmla="*/ 728238 w 20000"/>
              <a:gd name="T39" fmla="*/ 48782295 h 20000"/>
              <a:gd name="T40" fmla="*/ 806242 w 20000"/>
              <a:gd name="T41" fmla="*/ 48561490 h 20000"/>
              <a:gd name="T42" fmla="*/ 905094 w 20000"/>
              <a:gd name="T43" fmla="*/ 46925217 h 20000"/>
              <a:gd name="T44" fmla="*/ 905094 w 20000"/>
              <a:gd name="T45" fmla="*/ 42710561 h 20000"/>
              <a:gd name="T46" fmla="*/ 879095 w 20000"/>
              <a:gd name="T47" fmla="*/ 41106185 h 20000"/>
              <a:gd name="T48" fmla="*/ 832240 w 20000"/>
              <a:gd name="T49" fmla="*/ 40164125 h 20000"/>
              <a:gd name="T50" fmla="*/ 806242 w 20000"/>
              <a:gd name="T51" fmla="*/ 38307047 h 20000"/>
              <a:gd name="T52" fmla="*/ 754236 w 20000"/>
              <a:gd name="T53" fmla="*/ 35036878 h 20000"/>
              <a:gd name="T54" fmla="*/ 728238 w 20000"/>
              <a:gd name="T55" fmla="*/ 31043076 h 20000"/>
              <a:gd name="T56" fmla="*/ 681449 w 20000"/>
              <a:gd name="T57" fmla="*/ 28243938 h 20000"/>
              <a:gd name="T58" fmla="*/ 702231 w 20000"/>
              <a:gd name="T59" fmla="*/ 10725474 h 20000"/>
              <a:gd name="T60" fmla="*/ 806242 w 20000"/>
              <a:gd name="T61" fmla="*/ 9812884 h 20000"/>
              <a:gd name="T62" fmla="*/ 879095 w 20000"/>
              <a:gd name="T63" fmla="*/ 9089201 h 20000"/>
              <a:gd name="T64" fmla="*/ 957099 w 20000"/>
              <a:gd name="T65" fmla="*/ 8397366 h 20000"/>
              <a:gd name="T66" fmla="*/ 1003888 w 20000"/>
              <a:gd name="T67" fmla="*/ 8147140 h 20000"/>
              <a:gd name="T68" fmla="*/ 1081957 w 20000"/>
              <a:gd name="T69" fmla="*/ 7484775 h 20000"/>
              <a:gd name="T70" fmla="*/ 1154753 w 20000"/>
              <a:gd name="T71" fmla="*/ 6761093 h 20000"/>
              <a:gd name="T72" fmla="*/ 1206750 w 20000"/>
              <a:gd name="T73" fmla="*/ 5819032 h 20000"/>
              <a:gd name="T74" fmla="*/ 1258821 w 20000"/>
              <a:gd name="T75" fmla="*/ 5127247 h 20000"/>
              <a:gd name="T76" fmla="*/ 1284820 w 20000"/>
              <a:gd name="T77" fmla="*/ 4435412 h 20000"/>
              <a:gd name="T78" fmla="*/ 1331609 w 20000"/>
              <a:gd name="T79" fmla="*/ 3490924 h 20000"/>
              <a:gd name="T80" fmla="*/ 1305610 w 20000"/>
              <a:gd name="T81" fmla="*/ 2546436 h 20000"/>
              <a:gd name="T82" fmla="*/ 1258821 w 20000"/>
              <a:gd name="T83" fmla="*/ 2075406 h 20000"/>
              <a:gd name="T84" fmla="*/ 1206750 w 20000"/>
              <a:gd name="T85" fmla="*/ 1415518 h 20000"/>
              <a:gd name="T86" fmla="*/ 1081957 w 20000"/>
              <a:gd name="T87" fmla="*/ 691786 h 20000"/>
              <a:gd name="T88" fmla="*/ 983097 w 20000"/>
              <a:gd name="T89" fmla="*/ 471030 h 20000"/>
              <a:gd name="T90" fmla="*/ 832240 w 20000"/>
              <a:gd name="T91" fmla="*/ 0 h 20000"/>
              <a:gd name="T92" fmla="*/ 530583 w 20000"/>
              <a:gd name="T93" fmla="*/ 220805 h 20000"/>
              <a:gd name="T94" fmla="*/ 478586 w 20000"/>
              <a:gd name="T95" fmla="*/ 691786 h 20000"/>
              <a:gd name="T96" fmla="*/ 379726 w 20000"/>
              <a:gd name="T97" fmla="*/ 502928 h 20000"/>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20000"/>
              <a:gd name="T148" fmla="*/ 0 h 20000"/>
              <a:gd name="T149" fmla="*/ 20000 w 20000"/>
              <a:gd name="T150" fmla="*/ 20000 h 20000"/>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20000" h="20000">
                <a:moveTo>
                  <a:pt x="5681" y="205"/>
                </a:moveTo>
                <a:lnTo>
                  <a:pt x="7938" y="474"/>
                </a:lnTo>
                <a:lnTo>
                  <a:pt x="7160" y="654"/>
                </a:lnTo>
                <a:lnTo>
                  <a:pt x="6770" y="654"/>
                </a:lnTo>
                <a:lnTo>
                  <a:pt x="6381" y="756"/>
                </a:lnTo>
                <a:lnTo>
                  <a:pt x="5992" y="846"/>
                </a:lnTo>
                <a:lnTo>
                  <a:pt x="5681" y="949"/>
                </a:lnTo>
                <a:lnTo>
                  <a:pt x="5681" y="1038"/>
                </a:lnTo>
                <a:lnTo>
                  <a:pt x="5292" y="1141"/>
                </a:lnTo>
                <a:lnTo>
                  <a:pt x="5292" y="1231"/>
                </a:lnTo>
                <a:lnTo>
                  <a:pt x="4903" y="1231"/>
                </a:lnTo>
                <a:lnTo>
                  <a:pt x="4903" y="1333"/>
                </a:lnTo>
                <a:lnTo>
                  <a:pt x="4514" y="1423"/>
                </a:lnTo>
                <a:lnTo>
                  <a:pt x="4125" y="1526"/>
                </a:lnTo>
                <a:lnTo>
                  <a:pt x="3735" y="1615"/>
                </a:lnTo>
                <a:lnTo>
                  <a:pt x="3735" y="1718"/>
                </a:lnTo>
                <a:lnTo>
                  <a:pt x="2646" y="1987"/>
                </a:lnTo>
                <a:lnTo>
                  <a:pt x="2646" y="2090"/>
                </a:lnTo>
                <a:lnTo>
                  <a:pt x="2257" y="2179"/>
                </a:lnTo>
                <a:lnTo>
                  <a:pt x="1868" y="2282"/>
                </a:lnTo>
                <a:lnTo>
                  <a:pt x="1479" y="2372"/>
                </a:lnTo>
                <a:lnTo>
                  <a:pt x="1479" y="2474"/>
                </a:lnTo>
                <a:lnTo>
                  <a:pt x="1167" y="2474"/>
                </a:lnTo>
                <a:lnTo>
                  <a:pt x="1167" y="2564"/>
                </a:lnTo>
                <a:lnTo>
                  <a:pt x="778" y="2667"/>
                </a:lnTo>
                <a:lnTo>
                  <a:pt x="778" y="2756"/>
                </a:lnTo>
                <a:lnTo>
                  <a:pt x="389" y="2859"/>
                </a:lnTo>
                <a:lnTo>
                  <a:pt x="389" y="3128"/>
                </a:lnTo>
                <a:lnTo>
                  <a:pt x="0" y="3231"/>
                </a:lnTo>
                <a:lnTo>
                  <a:pt x="0" y="4949"/>
                </a:lnTo>
                <a:lnTo>
                  <a:pt x="389" y="5038"/>
                </a:lnTo>
                <a:lnTo>
                  <a:pt x="389" y="6282"/>
                </a:lnTo>
                <a:lnTo>
                  <a:pt x="778" y="6474"/>
                </a:lnTo>
                <a:lnTo>
                  <a:pt x="778" y="7128"/>
                </a:lnTo>
                <a:lnTo>
                  <a:pt x="1167" y="7231"/>
                </a:lnTo>
                <a:lnTo>
                  <a:pt x="1167" y="9141"/>
                </a:lnTo>
                <a:lnTo>
                  <a:pt x="1479" y="9333"/>
                </a:lnTo>
                <a:lnTo>
                  <a:pt x="1479" y="11987"/>
                </a:lnTo>
                <a:lnTo>
                  <a:pt x="1868" y="12179"/>
                </a:lnTo>
                <a:lnTo>
                  <a:pt x="1868" y="13897"/>
                </a:lnTo>
                <a:lnTo>
                  <a:pt x="2257" y="14090"/>
                </a:lnTo>
                <a:lnTo>
                  <a:pt x="2257" y="14654"/>
                </a:lnTo>
                <a:lnTo>
                  <a:pt x="2646" y="14744"/>
                </a:lnTo>
                <a:lnTo>
                  <a:pt x="2646" y="15615"/>
                </a:lnTo>
                <a:lnTo>
                  <a:pt x="3035" y="15795"/>
                </a:lnTo>
                <a:lnTo>
                  <a:pt x="3035" y="16372"/>
                </a:lnTo>
                <a:lnTo>
                  <a:pt x="3424" y="16564"/>
                </a:lnTo>
                <a:lnTo>
                  <a:pt x="3424" y="17513"/>
                </a:lnTo>
                <a:lnTo>
                  <a:pt x="3735" y="17705"/>
                </a:lnTo>
                <a:lnTo>
                  <a:pt x="3735" y="18551"/>
                </a:lnTo>
                <a:lnTo>
                  <a:pt x="4125" y="18744"/>
                </a:lnTo>
                <a:lnTo>
                  <a:pt x="4125" y="19500"/>
                </a:lnTo>
                <a:lnTo>
                  <a:pt x="4514" y="19603"/>
                </a:lnTo>
                <a:lnTo>
                  <a:pt x="4514" y="19692"/>
                </a:lnTo>
                <a:lnTo>
                  <a:pt x="4903" y="19795"/>
                </a:lnTo>
                <a:lnTo>
                  <a:pt x="4903" y="19885"/>
                </a:lnTo>
                <a:lnTo>
                  <a:pt x="5292" y="19885"/>
                </a:lnTo>
                <a:lnTo>
                  <a:pt x="5292" y="19987"/>
                </a:lnTo>
                <a:lnTo>
                  <a:pt x="10506" y="19987"/>
                </a:lnTo>
                <a:lnTo>
                  <a:pt x="10895" y="19885"/>
                </a:lnTo>
                <a:lnTo>
                  <a:pt x="11284" y="19885"/>
                </a:lnTo>
                <a:lnTo>
                  <a:pt x="11673" y="19795"/>
                </a:lnTo>
                <a:lnTo>
                  <a:pt x="12062" y="19795"/>
                </a:lnTo>
                <a:lnTo>
                  <a:pt x="13152" y="19500"/>
                </a:lnTo>
                <a:lnTo>
                  <a:pt x="13541" y="19321"/>
                </a:lnTo>
                <a:lnTo>
                  <a:pt x="13541" y="19128"/>
                </a:lnTo>
                <a:lnTo>
                  <a:pt x="13930" y="19038"/>
                </a:lnTo>
                <a:lnTo>
                  <a:pt x="13930" y="17513"/>
                </a:lnTo>
                <a:lnTo>
                  <a:pt x="13541" y="17410"/>
                </a:lnTo>
                <a:lnTo>
                  <a:pt x="13541" y="17026"/>
                </a:lnTo>
                <a:lnTo>
                  <a:pt x="13152" y="16936"/>
                </a:lnTo>
                <a:lnTo>
                  <a:pt x="13152" y="16756"/>
                </a:lnTo>
                <a:lnTo>
                  <a:pt x="12763" y="16756"/>
                </a:lnTo>
                <a:lnTo>
                  <a:pt x="12763" y="16462"/>
                </a:lnTo>
                <a:lnTo>
                  <a:pt x="12451" y="16372"/>
                </a:lnTo>
                <a:lnTo>
                  <a:pt x="12451" y="16077"/>
                </a:lnTo>
                <a:lnTo>
                  <a:pt x="12062" y="15885"/>
                </a:lnTo>
                <a:lnTo>
                  <a:pt x="12062" y="15615"/>
                </a:lnTo>
                <a:lnTo>
                  <a:pt x="11673" y="15513"/>
                </a:lnTo>
                <a:lnTo>
                  <a:pt x="11673" y="14372"/>
                </a:lnTo>
                <a:lnTo>
                  <a:pt x="11284" y="14282"/>
                </a:lnTo>
                <a:lnTo>
                  <a:pt x="11284" y="13513"/>
                </a:lnTo>
                <a:lnTo>
                  <a:pt x="10895" y="13410"/>
                </a:lnTo>
                <a:lnTo>
                  <a:pt x="10895" y="12654"/>
                </a:lnTo>
                <a:lnTo>
                  <a:pt x="10506" y="12462"/>
                </a:lnTo>
                <a:lnTo>
                  <a:pt x="10506" y="11615"/>
                </a:lnTo>
                <a:lnTo>
                  <a:pt x="10195" y="11513"/>
                </a:lnTo>
                <a:lnTo>
                  <a:pt x="10195" y="4949"/>
                </a:lnTo>
                <a:lnTo>
                  <a:pt x="10506" y="4846"/>
                </a:lnTo>
                <a:lnTo>
                  <a:pt x="10506" y="4372"/>
                </a:lnTo>
                <a:lnTo>
                  <a:pt x="11673" y="4090"/>
                </a:lnTo>
                <a:lnTo>
                  <a:pt x="11673" y="4000"/>
                </a:lnTo>
                <a:lnTo>
                  <a:pt x="12062" y="4000"/>
                </a:lnTo>
                <a:lnTo>
                  <a:pt x="12763" y="3808"/>
                </a:lnTo>
                <a:lnTo>
                  <a:pt x="13152" y="3808"/>
                </a:lnTo>
                <a:lnTo>
                  <a:pt x="13152" y="3705"/>
                </a:lnTo>
                <a:lnTo>
                  <a:pt x="13930" y="3615"/>
                </a:lnTo>
                <a:lnTo>
                  <a:pt x="13930" y="3513"/>
                </a:lnTo>
                <a:lnTo>
                  <a:pt x="14319" y="3423"/>
                </a:lnTo>
                <a:lnTo>
                  <a:pt x="14708" y="3423"/>
                </a:lnTo>
                <a:lnTo>
                  <a:pt x="14708" y="3321"/>
                </a:lnTo>
                <a:lnTo>
                  <a:pt x="15019" y="3321"/>
                </a:lnTo>
                <a:lnTo>
                  <a:pt x="15409" y="3231"/>
                </a:lnTo>
                <a:lnTo>
                  <a:pt x="15798" y="3128"/>
                </a:lnTo>
                <a:lnTo>
                  <a:pt x="16187" y="3051"/>
                </a:lnTo>
                <a:lnTo>
                  <a:pt x="16576" y="2949"/>
                </a:lnTo>
                <a:lnTo>
                  <a:pt x="16965" y="2859"/>
                </a:lnTo>
                <a:lnTo>
                  <a:pt x="17276" y="2756"/>
                </a:lnTo>
                <a:lnTo>
                  <a:pt x="17665" y="2667"/>
                </a:lnTo>
                <a:lnTo>
                  <a:pt x="17665" y="2564"/>
                </a:lnTo>
                <a:lnTo>
                  <a:pt x="18054" y="2372"/>
                </a:lnTo>
                <a:lnTo>
                  <a:pt x="18444" y="2282"/>
                </a:lnTo>
                <a:lnTo>
                  <a:pt x="18444" y="2179"/>
                </a:lnTo>
                <a:lnTo>
                  <a:pt x="18833" y="2090"/>
                </a:lnTo>
                <a:lnTo>
                  <a:pt x="18833" y="1987"/>
                </a:lnTo>
                <a:lnTo>
                  <a:pt x="19222" y="1897"/>
                </a:lnTo>
                <a:lnTo>
                  <a:pt x="19222" y="1808"/>
                </a:lnTo>
                <a:lnTo>
                  <a:pt x="19533" y="1615"/>
                </a:lnTo>
                <a:lnTo>
                  <a:pt x="19533" y="1423"/>
                </a:lnTo>
                <a:lnTo>
                  <a:pt x="19922" y="1423"/>
                </a:lnTo>
                <a:lnTo>
                  <a:pt x="19922" y="1333"/>
                </a:lnTo>
                <a:lnTo>
                  <a:pt x="19533" y="1333"/>
                </a:lnTo>
                <a:lnTo>
                  <a:pt x="19533" y="1038"/>
                </a:lnTo>
                <a:lnTo>
                  <a:pt x="19222" y="949"/>
                </a:lnTo>
                <a:lnTo>
                  <a:pt x="19222" y="846"/>
                </a:lnTo>
                <a:lnTo>
                  <a:pt x="18833" y="846"/>
                </a:lnTo>
                <a:lnTo>
                  <a:pt x="18833" y="756"/>
                </a:lnTo>
                <a:lnTo>
                  <a:pt x="18444" y="654"/>
                </a:lnTo>
                <a:lnTo>
                  <a:pt x="18054" y="577"/>
                </a:lnTo>
                <a:lnTo>
                  <a:pt x="17276" y="474"/>
                </a:lnTo>
                <a:lnTo>
                  <a:pt x="16965" y="385"/>
                </a:lnTo>
                <a:lnTo>
                  <a:pt x="16187" y="282"/>
                </a:lnTo>
                <a:lnTo>
                  <a:pt x="15798" y="282"/>
                </a:lnTo>
                <a:lnTo>
                  <a:pt x="15409" y="192"/>
                </a:lnTo>
                <a:lnTo>
                  <a:pt x="14708" y="192"/>
                </a:lnTo>
                <a:lnTo>
                  <a:pt x="14319" y="90"/>
                </a:lnTo>
                <a:lnTo>
                  <a:pt x="13152" y="90"/>
                </a:lnTo>
                <a:lnTo>
                  <a:pt x="12451" y="0"/>
                </a:lnTo>
                <a:lnTo>
                  <a:pt x="8249" y="0"/>
                </a:lnTo>
                <a:lnTo>
                  <a:pt x="8249" y="90"/>
                </a:lnTo>
                <a:lnTo>
                  <a:pt x="7938" y="90"/>
                </a:lnTo>
                <a:lnTo>
                  <a:pt x="7938" y="192"/>
                </a:lnTo>
                <a:lnTo>
                  <a:pt x="7549" y="192"/>
                </a:lnTo>
                <a:lnTo>
                  <a:pt x="7160" y="282"/>
                </a:lnTo>
                <a:lnTo>
                  <a:pt x="7160" y="577"/>
                </a:lnTo>
                <a:lnTo>
                  <a:pt x="6770" y="577"/>
                </a:lnTo>
                <a:lnTo>
                  <a:pt x="5681" y="205"/>
                </a:lnTo>
                <a:close/>
              </a:path>
            </a:pathLst>
          </a:custGeom>
          <a:solidFill>
            <a:srgbClr val="FFFFFF"/>
          </a:solidFill>
          <a:ln w="12700">
            <a:solidFill>
              <a:srgbClr val="000000"/>
            </a:solidFill>
            <a:round/>
            <a:headEnd type="none" w="sm" len="sm"/>
            <a:tailEnd type="none" w="sm" len="sm"/>
          </a:ln>
        </p:spPr>
        <p:txBody>
          <a:bodyPr/>
          <a:lstStyle/>
          <a:p>
            <a:endParaRPr lang="tr-TR"/>
          </a:p>
        </p:txBody>
      </p:sp>
      <p:sp>
        <p:nvSpPr>
          <p:cNvPr id="59403" name="Freeform 11"/>
          <p:cNvSpPr>
            <a:spLocks/>
          </p:cNvSpPr>
          <p:nvPr/>
        </p:nvSpPr>
        <p:spPr bwMode="auto">
          <a:xfrm>
            <a:off x="6240463" y="3573463"/>
            <a:ext cx="163512" cy="990600"/>
          </a:xfrm>
          <a:custGeom>
            <a:avLst/>
            <a:gdLst>
              <a:gd name="T0" fmla="*/ 478575 w 20000"/>
              <a:gd name="T1" fmla="*/ 1604425 h 20000"/>
              <a:gd name="T2" fmla="*/ 400506 w 20000"/>
              <a:gd name="T3" fmla="*/ 2075406 h 20000"/>
              <a:gd name="T4" fmla="*/ 353717 w 20000"/>
              <a:gd name="T5" fmla="*/ 2799138 h 20000"/>
              <a:gd name="T6" fmla="*/ 327719 w 20000"/>
              <a:gd name="T7" fmla="*/ 3270119 h 20000"/>
              <a:gd name="T8" fmla="*/ 249650 w 20000"/>
              <a:gd name="T9" fmla="*/ 3961954 h 20000"/>
              <a:gd name="T10" fmla="*/ 176863 w 20000"/>
              <a:gd name="T11" fmla="*/ 5127247 h 20000"/>
              <a:gd name="T12" fmla="*/ 98859 w 20000"/>
              <a:gd name="T13" fmla="*/ 5819032 h 20000"/>
              <a:gd name="T14" fmla="*/ 78003 w 20000"/>
              <a:gd name="T15" fmla="*/ 6290062 h 20000"/>
              <a:gd name="T16" fmla="*/ 25998 w 20000"/>
              <a:gd name="T17" fmla="*/ 7013745 h 20000"/>
              <a:gd name="T18" fmla="*/ 0 w 20000"/>
              <a:gd name="T19" fmla="*/ 12140992 h 20000"/>
              <a:gd name="T20" fmla="*/ 52005 w 20000"/>
              <a:gd name="T21" fmla="*/ 15882141 h 20000"/>
              <a:gd name="T22" fmla="*/ 78003 w 20000"/>
              <a:gd name="T23" fmla="*/ 22424906 h 20000"/>
              <a:gd name="T24" fmla="*/ 124858 w 20000"/>
              <a:gd name="T25" fmla="*/ 29877784 h 20000"/>
              <a:gd name="T26" fmla="*/ 150856 w 20000"/>
              <a:gd name="T27" fmla="*/ 35949518 h 20000"/>
              <a:gd name="T28" fmla="*/ 202861 w 20000"/>
              <a:gd name="T29" fmla="*/ 38748607 h 20000"/>
              <a:gd name="T30" fmla="*/ 228860 w 20000"/>
              <a:gd name="T31" fmla="*/ 42963263 h 20000"/>
              <a:gd name="T32" fmla="*/ 275714 w 20000"/>
              <a:gd name="T33" fmla="*/ 45983157 h 20000"/>
              <a:gd name="T34" fmla="*/ 301721 w 20000"/>
              <a:gd name="T35" fmla="*/ 48308838 h 20000"/>
              <a:gd name="T36" fmla="*/ 353717 w 20000"/>
              <a:gd name="T37" fmla="*/ 48782295 h 20000"/>
              <a:gd name="T38" fmla="*/ 728225 w 20000"/>
              <a:gd name="T39" fmla="*/ 48782295 h 20000"/>
              <a:gd name="T40" fmla="*/ 806229 w 20000"/>
              <a:gd name="T41" fmla="*/ 48561490 h 20000"/>
              <a:gd name="T42" fmla="*/ 905088 w 20000"/>
              <a:gd name="T43" fmla="*/ 46925217 h 20000"/>
              <a:gd name="T44" fmla="*/ 905088 w 20000"/>
              <a:gd name="T45" fmla="*/ 42710561 h 20000"/>
              <a:gd name="T46" fmla="*/ 879081 w 20000"/>
              <a:gd name="T47" fmla="*/ 41106185 h 20000"/>
              <a:gd name="T48" fmla="*/ 832227 w 20000"/>
              <a:gd name="T49" fmla="*/ 40164125 h 20000"/>
              <a:gd name="T50" fmla="*/ 806229 w 20000"/>
              <a:gd name="T51" fmla="*/ 38307047 h 20000"/>
              <a:gd name="T52" fmla="*/ 754224 w 20000"/>
              <a:gd name="T53" fmla="*/ 35036878 h 20000"/>
              <a:gd name="T54" fmla="*/ 728225 w 20000"/>
              <a:gd name="T55" fmla="*/ 31043076 h 20000"/>
              <a:gd name="T56" fmla="*/ 681436 w 20000"/>
              <a:gd name="T57" fmla="*/ 28243938 h 20000"/>
              <a:gd name="T58" fmla="*/ 702227 w 20000"/>
              <a:gd name="T59" fmla="*/ 10725474 h 20000"/>
              <a:gd name="T60" fmla="*/ 806229 w 20000"/>
              <a:gd name="T61" fmla="*/ 9812884 h 20000"/>
              <a:gd name="T62" fmla="*/ 879081 w 20000"/>
              <a:gd name="T63" fmla="*/ 9089201 h 20000"/>
              <a:gd name="T64" fmla="*/ 957085 w 20000"/>
              <a:gd name="T65" fmla="*/ 8397366 h 20000"/>
              <a:gd name="T66" fmla="*/ 1003874 w 20000"/>
              <a:gd name="T67" fmla="*/ 8147140 h 20000"/>
              <a:gd name="T68" fmla="*/ 1081943 w 20000"/>
              <a:gd name="T69" fmla="*/ 7484775 h 20000"/>
              <a:gd name="T70" fmla="*/ 1154738 w 20000"/>
              <a:gd name="T71" fmla="*/ 6761093 h 20000"/>
              <a:gd name="T72" fmla="*/ 1206735 w 20000"/>
              <a:gd name="T73" fmla="*/ 5819032 h 20000"/>
              <a:gd name="T74" fmla="*/ 1258805 w 20000"/>
              <a:gd name="T75" fmla="*/ 5127247 h 20000"/>
              <a:gd name="T76" fmla="*/ 1284804 w 20000"/>
              <a:gd name="T77" fmla="*/ 4435412 h 20000"/>
              <a:gd name="T78" fmla="*/ 1331593 w 20000"/>
              <a:gd name="T79" fmla="*/ 3490924 h 20000"/>
              <a:gd name="T80" fmla="*/ 1305594 w 20000"/>
              <a:gd name="T81" fmla="*/ 2546436 h 20000"/>
              <a:gd name="T82" fmla="*/ 1258805 w 20000"/>
              <a:gd name="T83" fmla="*/ 2075406 h 20000"/>
              <a:gd name="T84" fmla="*/ 1206735 w 20000"/>
              <a:gd name="T85" fmla="*/ 1415518 h 20000"/>
              <a:gd name="T86" fmla="*/ 1081943 w 20000"/>
              <a:gd name="T87" fmla="*/ 691786 h 20000"/>
              <a:gd name="T88" fmla="*/ 983091 w 20000"/>
              <a:gd name="T89" fmla="*/ 471030 h 20000"/>
              <a:gd name="T90" fmla="*/ 832227 w 20000"/>
              <a:gd name="T91" fmla="*/ 0 h 20000"/>
              <a:gd name="T92" fmla="*/ 530580 w 20000"/>
              <a:gd name="T93" fmla="*/ 220805 h 20000"/>
              <a:gd name="T94" fmla="*/ 478575 w 20000"/>
              <a:gd name="T95" fmla="*/ 691786 h 20000"/>
              <a:gd name="T96" fmla="*/ 379724 w 20000"/>
              <a:gd name="T97" fmla="*/ 502928 h 20000"/>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20000"/>
              <a:gd name="T148" fmla="*/ 0 h 20000"/>
              <a:gd name="T149" fmla="*/ 20000 w 20000"/>
              <a:gd name="T150" fmla="*/ 20000 h 20000"/>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20000" h="20000">
                <a:moveTo>
                  <a:pt x="5681" y="205"/>
                </a:moveTo>
                <a:lnTo>
                  <a:pt x="7938" y="474"/>
                </a:lnTo>
                <a:lnTo>
                  <a:pt x="7160" y="654"/>
                </a:lnTo>
                <a:lnTo>
                  <a:pt x="6770" y="654"/>
                </a:lnTo>
                <a:lnTo>
                  <a:pt x="6381" y="756"/>
                </a:lnTo>
                <a:lnTo>
                  <a:pt x="5992" y="846"/>
                </a:lnTo>
                <a:lnTo>
                  <a:pt x="5681" y="949"/>
                </a:lnTo>
                <a:lnTo>
                  <a:pt x="5681" y="1038"/>
                </a:lnTo>
                <a:lnTo>
                  <a:pt x="5292" y="1141"/>
                </a:lnTo>
                <a:lnTo>
                  <a:pt x="5292" y="1231"/>
                </a:lnTo>
                <a:lnTo>
                  <a:pt x="4903" y="1231"/>
                </a:lnTo>
                <a:lnTo>
                  <a:pt x="4903" y="1333"/>
                </a:lnTo>
                <a:lnTo>
                  <a:pt x="4514" y="1423"/>
                </a:lnTo>
                <a:lnTo>
                  <a:pt x="4125" y="1526"/>
                </a:lnTo>
                <a:lnTo>
                  <a:pt x="3735" y="1615"/>
                </a:lnTo>
                <a:lnTo>
                  <a:pt x="3735" y="1718"/>
                </a:lnTo>
                <a:lnTo>
                  <a:pt x="2646" y="1987"/>
                </a:lnTo>
                <a:lnTo>
                  <a:pt x="2646" y="2090"/>
                </a:lnTo>
                <a:lnTo>
                  <a:pt x="2257" y="2179"/>
                </a:lnTo>
                <a:lnTo>
                  <a:pt x="1868" y="2282"/>
                </a:lnTo>
                <a:lnTo>
                  <a:pt x="1479" y="2372"/>
                </a:lnTo>
                <a:lnTo>
                  <a:pt x="1479" y="2474"/>
                </a:lnTo>
                <a:lnTo>
                  <a:pt x="1167" y="2474"/>
                </a:lnTo>
                <a:lnTo>
                  <a:pt x="1167" y="2564"/>
                </a:lnTo>
                <a:lnTo>
                  <a:pt x="778" y="2667"/>
                </a:lnTo>
                <a:lnTo>
                  <a:pt x="778" y="2756"/>
                </a:lnTo>
                <a:lnTo>
                  <a:pt x="389" y="2859"/>
                </a:lnTo>
                <a:lnTo>
                  <a:pt x="389" y="3128"/>
                </a:lnTo>
                <a:lnTo>
                  <a:pt x="0" y="3231"/>
                </a:lnTo>
                <a:lnTo>
                  <a:pt x="0" y="4949"/>
                </a:lnTo>
                <a:lnTo>
                  <a:pt x="389" y="5038"/>
                </a:lnTo>
                <a:lnTo>
                  <a:pt x="389" y="6282"/>
                </a:lnTo>
                <a:lnTo>
                  <a:pt x="778" y="6474"/>
                </a:lnTo>
                <a:lnTo>
                  <a:pt x="778" y="7128"/>
                </a:lnTo>
                <a:lnTo>
                  <a:pt x="1167" y="7231"/>
                </a:lnTo>
                <a:lnTo>
                  <a:pt x="1167" y="9141"/>
                </a:lnTo>
                <a:lnTo>
                  <a:pt x="1479" y="9333"/>
                </a:lnTo>
                <a:lnTo>
                  <a:pt x="1479" y="11987"/>
                </a:lnTo>
                <a:lnTo>
                  <a:pt x="1868" y="12179"/>
                </a:lnTo>
                <a:lnTo>
                  <a:pt x="1868" y="13897"/>
                </a:lnTo>
                <a:lnTo>
                  <a:pt x="2257" y="14090"/>
                </a:lnTo>
                <a:lnTo>
                  <a:pt x="2257" y="14654"/>
                </a:lnTo>
                <a:lnTo>
                  <a:pt x="2646" y="14744"/>
                </a:lnTo>
                <a:lnTo>
                  <a:pt x="2646" y="15615"/>
                </a:lnTo>
                <a:lnTo>
                  <a:pt x="3035" y="15795"/>
                </a:lnTo>
                <a:lnTo>
                  <a:pt x="3035" y="16372"/>
                </a:lnTo>
                <a:lnTo>
                  <a:pt x="3424" y="16564"/>
                </a:lnTo>
                <a:lnTo>
                  <a:pt x="3424" y="17513"/>
                </a:lnTo>
                <a:lnTo>
                  <a:pt x="3735" y="17705"/>
                </a:lnTo>
                <a:lnTo>
                  <a:pt x="3735" y="18551"/>
                </a:lnTo>
                <a:lnTo>
                  <a:pt x="4125" y="18744"/>
                </a:lnTo>
                <a:lnTo>
                  <a:pt x="4125" y="19500"/>
                </a:lnTo>
                <a:lnTo>
                  <a:pt x="4514" y="19603"/>
                </a:lnTo>
                <a:lnTo>
                  <a:pt x="4514" y="19692"/>
                </a:lnTo>
                <a:lnTo>
                  <a:pt x="4903" y="19795"/>
                </a:lnTo>
                <a:lnTo>
                  <a:pt x="4903" y="19885"/>
                </a:lnTo>
                <a:lnTo>
                  <a:pt x="5292" y="19885"/>
                </a:lnTo>
                <a:lnTo>
                  <a:pt x="5292" y="19987"/>
                </a:lnTo>
                <a:lnTo>
                  <a:pt x="10506" y="19987"/>
                </a:lnTo>
                <a:lnTo>
                  <a:pt x="10895" y="19885"/>
                </a:lnTo>
                <a:lnTo>
                  <a:pt x="11284" y="19885"/>
                </a:lnTo>
                <a:lnTo>
                  <a:pt x="11673" y="19795"/>
                </a:lnTo>
                <a:lnTo>
                  <a:pt x="12062" y="19795"/>
                </a:lnTo>
                <a:lnTo>
                  <a:pt x="13152" y="19500"/>
                </a:lnTo>
                <a:lnTo>
                  <a:pt x="13541" y="19321"/>
                </a:lnTo>
                <a:lnTo>
                  <a:pt x="13541" y="19128"/>
                </a:lnTo>
                <a:lnTo>
                  <a:pt x="13930" y="19038"/>
                </a:lnTo>
                <a:lnTo>
                  <a:pt x="13930" y="17513"/>
                </a:lnTo>
                <a:lnTo>
                  <a:pt x="13541" y="17410"/>
                </a:lnTo>
                <a:lnTo>
                  <a:pt x="13541" y="17026"/>
                </a:lnTo>
                <a:lnTo>
                  <a:pt x="13152" y="16936"/>
                </a:lnTo>
                <a:lnTo>
                  <a:pt x="13152" y="16756"/>
                </a:lnTo>
                <a:lnTo>
                  <a:pt x="12763" y="16756"/>
                </a:lnTo>
                <a:lnTo>
                  <a:pt x="12763" y="16462"/>
                </a:lnTo>
                <a:lnTo>
                  <a:pt x="12451" y="16372"/>
                </a:lnTo>
                <a:lnTo>
                  <a:pt x="12451" y="16077"/>
                </a:lnTo>
                <a:lnTo>
                  <a:pt x="12062" y="15885"/>
                </a:lnTo>
                <a:lnTo>
                  <a:pt x="12062" y="15615"/>
                </a:lnTo>
                <a:lnTo>
                  <a:pt x="11673" y="15513"/>
                </a:lnTo>
                <a:lnTo>
                  <a:pt x="11673" y="14372"/>
                </a:lnTo>
                <a:lnTo>
                  <a:pt x="11284" y="14282"/>
                </a:lnTo>
                <a:lnTo>
                  <a:pt x="11284" y="13513"/>
                </a:lnTo>
                <a:lnTo>
                  <a:pt x="10895" y="13410"/>
                </a:lnTo>
                <a:lnTo>
                  <a:pt x="10895" y="12654"/>
                </a:lnTo>
                <a:lnTo>
                  <a:pt x="10506" y="12462"/>
                </a:lnTo>
                <a:lnTo>
                  <a:pt x="10506" y="11615"/>
                </a:lnTo>
                <a:lnTo>
                  <a:pt x="10195" y="11513"/>
                </a:lnTo>
                <a:lnTo>
                  <a:pt x="10195" y="4949"/>
                </a:lnTo>
                <a:lnTo>
                  <a:pt x="10506" y="4846"/>
                </a:lnTo>
                <a:lnTo>
                  <a:pt x="10506" y="4372"/>
                </a:lnTo>
                <a:lnTo>
                  <a:pt x="11673" y="4090"/>
                </a:lnTo>
                <a:lnTo>
                  <a:pt x="11673" y="4000"/>
                </a:lnTo>
                <a:lnTo>
                  <a:pt x="12062" y="4000"/>
                </a:lnTo>
                <a:lnTo>
                  <a:pt x="12763" y="3808"/>
                </a:lnTo>
                <a:lnTo>
                  <a:pt x="13152" y="3808"/>
                </a:lnTo>
                <a:lnTo>
                  <a:pt x="13152" y="3705"/>
                </a:lnTo>
                <a:lnTo>
                  <a:pt x="13930" y="3615"/>
                </a:lnTo>
                <a:lnTo>
                  <a:pt x="13930" y="3513"/>
                </a:lnTo>
                <a:lnTo>
                  <a:pt x="14319" y="3423"/>
                </a:lnTo>
                <a:lnTo>
                  <a:pt x="14708" y="3423"/>
                </a:lnTo>
                <a:lnTo>
                  <a:pt x="14708" y="3321"/>
                </a:lnTo>
                <a:lnTo>
                  <a:pt x="15019" y="3321"/>
                </a:lnTo>
                <a:lnTo>
                  <a:pt x="15409" y="3231"/>
                </a:lnTo>
                <a:lnTo>
                  <a:pt x="15798" y="3128"/>
                </a:lnTo>
                <a:lnTo>
                  <a:pt x="16187" y="3051"/>
                </a:lnTo>
                <a:lnTo>
                  <a:pt x="16576" y="2949"/>
                </a:lnTo>
                <a:lnTo>
                  <a:pt x="16965" y="2859"/>
                </a:lnTo>
                <a:lnTo>
                  <a:pt x="17276" y="2756"/>
                </a:lnTo>
                <a:lnTo>
                  <a:pt x="17665" y="2667"/>
                </a:lnTo>
                <a:lnTo>
                  <a:pt x="17665" y="2564"/>
                </a:lnTo>
                <a:lnTo>
                  <a:pt x="18054" y="2372"/>
                </a:lnTo>
                <a:lnTo>
                  <a:pt x="18444" y="2282"/>
                </a:lnTo>
                <a:lnTo>
                  <a:pt x="18444" y="2179"/>
                </a:lnTo>
                <a:lnTo>
                  <a:pt x="18833" y="2090"/>
                </a:lnTo>
                <a:lnTo>
                  <a:pt x="18833" y="1987"/>
                </a:lnTo>
                <a:lnTo>
                  <a:pt x="19222" y="1897"/>
                </a:lnTo>
                <a:lnTo>
                  <a:pt x="19222" y="1808"/>
                </a:lnTo>
                <a:lnTo>
                  <a:pt x="19533" y="1615"/>
                </a:lnTo>
                <a:lnTo>
                  <a:pt x="19533" y="1423"/>
                </a:lnTo>
                <a:lnTo>
                  <a:pt x="19922" y="1423"/>
                </a:lnTo>
                <a:lnTo>
                  <a:pt x="19922" y="1333"/>
                </a:lnTo>
                <a:lnTo>
                  <a:pt x="19533" y="1333"/>
                </a:lnTo>
                <a:lnTo>
                  <a:pt x="19533" y="1038"/>
                </a:lnTo>
                <a:lnTo>
                  <a:pt x="19222" y="949"/>
                </a:lnTo>
                <a:lnTo>
                  <a:pt x="19222" y="846"/>
                </a:lnTo>
                <a:lnTo>
                  <a:pt x="18833" y="846"/>
                </a:lnTo>
                <a:lnTo>
                  <a:pt x="18833" y="756"/>
                </a:lnTo>
                <a:lnTo>
                  <a:pt x="18444" y="654"/>
                </a:lnTo>
                <a:lnTo>
                  <a:pt x="18054" y="577"/>
                </a:lnTo>
                <a:lnTo>
                  <a:pt x="17276" y="474"/>
                </a:lnTo>
                <a:lnTo>
                  <a:pt x="16965" y="385"/>
                </a:lnTo>
                <a:lnTo>
                  <a:pt x="16187" y="282"/>
                </a:lnTo>
                <a:lnTo>
                  <a:pt x="15798" y="282"/>
                </a:lnTo>
                <a:lnTo>
                  <a:pt x="15409" y="192"/>
                </a:lnTo>
                <a:lnTo>
                  <a:pt x="14708" y="192"/>
                </a:lnTo>
                <a:lnTo>
                  <a:pt x="14319" y="90"/>
                </a:lnTo>
                <a:lnTo>
                  <a:pt x="13152" y="90"/>
                </a:lnTo>
                <a:lnTo>
                  <a:pt x="12451" y="0"/>
                </a:lnTo>
                <a:lnTo>
                  <a:pt x="8249" y="0"/>
                </a:lnTo>
                <a:lnTo>
                  <a:pt x="8249" y="90"/>
                </a:lnTo>
                <a:lnTo>
                  <a:pt x="7938" y="90"/>
                </a:lnTo>
                <a:lnTo>
                  <a:pt x="7938" y="192"/>
                </a:lnTo>
                <a:lnTo>
                  <a:pt x="7549" y="192"/>
                </a:lnTo>
                <a:lnTo>
                  <a:pt x="7160" y="282"/>
                </a:lnTo>
                <a:lnTo>
                  <a:pt x="7160" y="577"/>
                </a:lnTo>
                <a:lnTo>
                  <a:pt x="6770" y="577"/>
                </a:lnTo>
                <a:lnTo>
                  <a:pt x="5681" y="205"/>
                </a:lnTo>
                <a:close/>
              </a:path>
            </a:pathLst>
          </a:custGeom>
          <a:solidFill>
            <a:srgbClr val="FFFFFF"/>
          </a:solidFill>
          <a:ln w="12700">
            <a:solidFill>
              <a:srgbClr val="000000"/>
            </a:solidFill>
            <a:round/>
            <a:headEnd type="none" w="sm" len="sm"/>
            <a:tailEnd type="none" w="sm" len="sm"/>
          </a:ln>
        </p:spPr>
        <p:txBody>
          <a:bodyPr/>
          <a:lstStyle/>
          <a:p>
            <a:endParaRPr lang="tr-TR"/>
          </a:p>
        </p:txBody>
      </p:sp>
      <p:sp>
        <p:nvSpPr>
          <p:cNvPr id="59404" name="Freeform 12"/>
          <p:cNvSpPr>
            <a:spLocks/>
          </p:cNvSpPr>
          <p:nvPr/>
        </p:nvSpPr>
        <p:spPr bwMode="auto">
          <a:xfrm>
            <a:off x="6672263" y="3573463"/>
            <a:ext cx="163512" cy="990600"/>
          </a:xfrm>
          <a:custGeom>
            <a:avLst/>
            <a:gdLst>
              <a:gd name="T0" fmla="*/ 478575 w 20000"/>
              <a:gd name="T1" fmla="*/ 1604425 h 20000"/>
              <a:gd name="T2" fmla="*/ 400506 w 20000"/>
              <a:gd name="T3" fmla="*/ 2075406 h 20000"/>
              <a:gd name="T4" fmla="*/ 353717 w 20000"/>
              <a:gd name="T5" fmla="*/ 2799138 h 20000"/>
              <a:gd name="T6" fmla="*/ 327719 w 20000"/>
              <a:gd name="T7" fmla="*/ 3270119 h 20000"/>
              <a:gd name="T8" fmla="*/ 249650 w 20000"/>
              <a:gd name="T9" fmla="*/ 3961954 h 20000"/>
              <a:gd name="T10" fmla="*/ 176863 w 20000"/>
              <a:gd name="T11" fmla="*/ 5127247 h 20000"/>
              <a:gd name="T12" fmla="*/ 98859 w 20000"/>
              <a:gd name="T13" fmla="*/ 5819032 h 20000"/>
              <a:gd name="T14" fmla="*/ 78003 w 20000"/>
              <a:gd name="T15" fmla="*/ 6290062 h 20000"/>
              <a:gd name="T16" fmla="*/ 25998 w 20000"/>
              <a:gd name="T17" fmla="*/ 7013745 h 20000"/>
              <a:gd name="T18" fmla="*/ 0 w 20000"/>
              <a:gd name="T19" fmla="*/ 12140992 h 20000"/>
              <a:gd name="T20" fmla="*/ 52005 w 20000"/>
              <a:gd name="T21" fmla="*/ 15882141 h 20000"/>
              <a:gd name="T22" fmla="*/ 78003 w 20000"/>
              <a:gd name="T23" fmla="*/ 22424906 h 20000"/>
              <a:gd name="T24" fmla="*/ 124858 w 20000"/>
              <a:gd name="T25" fmla="*/ 29877784 h 20000"/>
              <a:gd name="T26" fmla="*/ 150856 w 20000"/>
              <a:gd name="T27" fmla="*/ 35949518 h 20000"/>
              <a:gd name="T28" fmla="*/ 202861 w 20000"/>
              <a:gd name="T29" fmla="*/ 38748607 h 20000"/>
              <a:gd name="T30" fmla="*/ 228860 w 20000"/>
              <a:gd name="T31" fmla="*/ 42963263 h 20000"/>
              <a:gd name="T32" fmla="*/ 275714 w 20000"/>
              <a:gd name="T33" fmla="*/ 45983157 h 20000"/>
              <a:gd name="T34" fmla="*/ 301721 w 20000"/>
              <a:gd name="T35" fmla="*/ 48308838 h 20000"/>
              <a:gd name="T36" fmla="*/ 353717 w 20000"/>
              <a:gd name="T37" fmla="*/ 48782295 h 20000"/>
              <a:gd name="T38" fmla="*/ 728225 w 20000"/>
              <a:gd name="T39" fmla="*/ 48782295 h 20000"/>
              <a:gd name="T40" fmla="*/ 806229 w 20000"/>
              <a:gd name="T41" fmla="*/ 48561490 h 20000"/>
              <a:gd name="T42" fmla="*/ 905088 w 20000"/>
              <a:gd name="T43" fmla="*/ 46925217 h 20000"/>
              <a:gd name="T44" fmla="*/ 905088 w 20000"/>
              <a:gd name="T45" fmla="*/ 42710561 h 20000"/>
              <a:gd name="T46" fmla="*/ 879081 w 20000"/>
              <a:gd name="T47" fmla="*/ 41106185 h 20000"/>
              <a:gd name="T48" fmla="*/ 832227 w 20000"/>
              <a:gd name="T49" fmla="*/ 40164125 h 20000"/>
              <a:gd name="T50" fmla="*/ 806229 w 20000"/>
              <a:gd name="T51" fmla="*/ 38307047 h 20000"/>
              <a:gd name="T52" fmla="*/ 754224 w 20000"/>
              <a:gd name="T53" fmla="*/ 35036878 h 20000"/>
              <a:gd name="T54" fmla="*/ 728225 w 20000"/>
              <a:gd name="T55" fmla="*/ 31043076 h 20000"/>
              <a:gd name="T56" fmla="*/ 681436 w 20000"/>
              <a:gd name="T57" fmla="*/ 28243938 h 20000"/>
              <a:gd name="T58" fmla="*/ 702227 w 20000"/>
              <a:gd name="T59" fmla="*/ 10725474 h 20000"/>
              <a:gd name="T60" fmla="*/ 806229 w 20000"/>
              <a:gd name="T61" fmla="*/ 9812884 h 20000"/>
              <a:gd name="T62" fmla="*/ 879081 w 20000"/>
              <a:gd name="T63" fmla="*/ 9089201 h 20000"/>
              <a:gd name="T64" fmla="*/ 957085 w 20000"/>
              <a:gd name="T65" fmla="*/ 8397366 h 20000"/>
              <a:gd name="T66" fmla="*/ 1003874 w 20000"/>
              <a:gd name="T67" fmla="*/ 8147140 h 20000"/>
              <a:gd name="T68" fmla="*/ 1081943 w 20000"/>
              <a:gd name="T69" fmla="*/ 7484775 h 20000"/>
              <a:gd name="T70" fmla="*/ 1154738 w 20000"/>
              <a:gd name="T71" fmla="*/ 6761093 h 20000"/>
              <a:gd name="T72" fmla="*/ 1206735 w 20000"/>
              <a:gd name="T73" fmla="*/ 5819032 h 20000"/>
              <a:gd name="T74" fmla="*/ 1258805 w 20000"/>
              <a:gd name="T75" fmla="*/ 5127247 h 20000"/>
              <a:gd name="T76" fmla="*/ 1284804 w 20000"/>
              <a:gd name="T77" fmla="*/ 4435412 h 20000"/>
              <a:gd name="T78" fmla="*/ 1331593 w 20000"/>
              <a:gd name="T79" fmla="*/ 3490924 h 20000"/>
              <a:gd name="T80" fmla="*/ 1305594 w 20000"/>
              <a:gd name="T81" fmla="*/ 2546436 h 20000"/>
              <a:gd name="T82" fmla="*/ 1258805 w 20000"/>
              <a:gd name="T83" fmla="*/ 2075406 h 20000"/>
              <a:gd name="T84" fmla="*/ 1206735 w 20000"/>
              <a:gd name="T85" fmla="*/ 1415518 h 20000"/>
              <a:gd name="T86" fmla="*/ 1081943 w 20000"/>
              <a:gd name="T87" fmla="*/ 691786 h 20000"/>
              <a:gd name="T88" fmla="*/ 983091 w 20000"/>
              <a:gd name="T89" fmla="*/ 471030 h 20000"/>
              <a:gd name="T90" fmla="*/ 832227 w 20000"/>
              <a:gd name="T91" fmla="*/ 0 h 20000"/>
              <a:gd name="T92" fmla="*/ 530580 w 20000"/>
              <a:gd name="T93" fmla="*/ 220805 h 20000"/>
              <a:gd name="T94" fmla="*/ 478575 w 20000"/>
              <a:gd name="T95" fmla="*/ 691786 h 20000"/>
              <a:gd name="T96" fmla="*/ 379724 w 20000"/>
              <a:gd name="T97" fmla="*/ 502928 h 20000"/>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20000"/>
              <a:gd name="T148" fmla="*/ 0 h 20000"/>
              <a:gd name="T149" fmla="*/ 20000 w 20000"/>
              <a:gd name="T150" fmla="*/ 20000 h 20000"/>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20000" h="20000">
                <a:moveTo>
                  <a:pt x="5681" y="205"/>
                </a:moveTo>
                <a:lnTo>
                  <a:pt x="7938" y="474"/>
                </a:lnTo>
                <a:lnTo>
                  <a:pt x="7160" y="654"/>
                </a:lnTo>
                <a:lnTo>
                  <a:pt x="6770" y="654"/>
                </a:lnTo>
                <a:lnTo>
                  <a:pt x="6381" y="756"/>
                </a:lnTo>
                <a:lnTo>
                  <a:pt x="5992" y="846"/>
                </a:lnTo>
                <a:lnTo>
                  <a:pt x="5681" y="949"/>
                </a:lnTo>
                <a:lnTo>
                  <a:pt x="5681" y="1038"/>
                </a:lnTo>
                <a:lnTo>
                  <a:pt x="5292" y="1141"/>
                </a:lnTo>
                <a:lnTo>
                  <a:pt x="5292" y="1231"/>
                </a:lnTo>
                <a:lnTo>
                  <a:pt x="4903" y="1231"/>
                </a:lnTo>
                <a:lnTo>
                  <a:pt x="4903" y="1333"/>
                </a:lnTo>
                <a:lnTo>
                  <a:pt x="4514" y="1423"/>
                </a:lnTo>
                <a:lnTo>
                  <a:pt x="4125" y="1526"/>
                </a:lnTo>
                <a:lnTo>
                  <a:pt x="3735" y="1615"/>
                </a:lnTo>
                <a:lnTo>
                  <a:pt x="3735" y="1718"/>
                </a:lnTo>
                <a:lnTo>
                  <a:pt x="2646" y="1987"/>
                </a:lnTo>
                <a:lnTo>
                  <a:pt x="2646" y="2090"/>
                </a:lnTo>
                <a:lnTo>
                  <a:pt x="2257" y="2179"/>
                </a:lnTo>
                <a:lnTo>
                  <a:pt x="1868" y="2282"/>
                </a:lnTo>
                <a:lnTo>
                  <a:pt x="1479" y="2372"/>
                </a:lnTo>
                <a:lnTo>
                  <a:pt x="1479" y="2474"/>
                </a:lnTo>
                <a:lnTo>
                  <a:pt x="1167" y="2474"/>
                </a:lnTo>
                <a:lnTo>
                  <a:pt x="1167" y="2564"/>
                </a:lnTo>
                <a:lnTo>
                  <a:pt x="778" y="2667"/>
                </a:lnTo>
                <a:lnTo>
                  <a:pt x="778" y="2756"/>
                </a:lnTo>
                <a:lnTo>
                  <a:pt x="389" y="2859"/>
                </a:lnTo>
                <a:lnTo>
                  <a:pt x="389" y="3128"/>
                </a:lnTo>
                <a:lnTo>
                  <a:pt x="0" y="3231"/>
                </a:lnTo>
                <a:lnTo>
                  <a:pt x="0" y="4949"/>
                </a:lnTo>
                <a:lnTo>
                  <a:pt x="389" y="5038"/>
                </a:lnTo>
                <a:lnTo>
                  <a:pt x="389" y="6282"/>
                </a:lnTo>
                <a:lnTo>
                  <a:pt x="778" y="6474"/>
                </a:lnTo>
                <a:lnTo>
                  <a:pt x="778" y="7128"/>
                </a:lnTo>
                <a:lnTo>
                  <a:pt x="1167" y="7231"/>
                </a:lnTo>
                <a:lnTo>
                  <a:pt x="1167" y="9141"/>
                </a:lnTo>
                <a:lnTo>
                  <a:pt x="1479" y="9333"/>
                </a:lnTo>
                <a:lnTo>
                  <a:pt x="1479" y="11987"/>
                </a:lnTo>
                <a:lnTo>
                  <a:pt x="1868" y="12179"/>
                </a:lnTo>
                <a:lnTo>
                  <a:pt x="1868" y="13897"/>
                </a:lnTo>
                <a:lnTo>
                  <a:pt x="2257" y="14090"/>
                </a:lnTo>
                <a:lnTo>
                  <a:pt x="2257" y="14654"/>
                </a:lnTo>
                <a:lnTo>
                  <a:pt x="2646" y="14744"/>
                </a:lnTo>
                <a:lnTo>
                  <a:pt x="2646" y="15615"/>
                </a:lnTo>
                <a:lnTo>
                  <a:pt x="3035" y="15795"/>
                </a:lnTo>
                <a:lnTo>
                  <a:pt x="3035" y="16372"/>
                </a:lnTo>
                <a:lnTo>
                  <a:pt x="3424" y="16564"/>
                </a:lnTo>
                <a:lnTo>
                  <a:pt x="3424" y="17513"/>
                </a:lnTo>
                <a:lnTo>
                  <a:pt x="3735" y="17705"/>
                </a:lnTo>
                <a:lnTo>
                  <a:pt x="3735" y="18551"/>
                </a:lnTo>
                <a:lnTo>
                  <a:pt x="4125" y="18744"/>
                </a:lnTo>
                <a:lnTo>
                  <a:pt x="4125" y="19500"/>
                </a:lnTo>
                <a:lnTo>
                  <a:pt x="4514" y="19603"/>
                </a:lnTo>
                <a:lnTo>
                  <a:pt x="4514" y="19692"/>
                </a:lnTo>
                <a:lnTo>
                  <a:pt x="4903" y="19795"/>
                </a:lnTo>
                <a:lnTo>
                  <a:pt x="4903" y="19885"/>
                </a:lnTo>
                <a:lnTo>
                  <a:pt x="5292" y="19885"/>
                </a:lnTo>
                <a:lnTo>
                  <a:pt x="5292" y="19987"/>
                </a:lnTo>
                <a:lnTo>
                  <a:pt x="10506" y="19987"/>
                </a:lnTo>
                <a:lnTo>
                  <a:pt x="10895" y="19885"/>
                </a:lnTo>
                <a:lnTo>
                  <a:pt x="11284" y="19885"/>
                </a:lnTo>
                <a:lnTo>
                  <a:pt x="11673" y="19795"/>
                </a:lnTo>
                <a:lnTo>
                  <a:pt x="12062" y="19795"/>
                </a:lnTo>
                <a:lnTo>
                  <a:pt x="13152" y="19500"/>
                </a:lnTo>
                <a:lnTo>
                  <a:pt x="13541" y="19321"/>
                </a:lnTo>
                <a:lnTo>
                  <a:pt x="13541" y="19128"/>
                </a:lnTo>
                <a:lnTo>
                  <a:pt x="13930" y="19038"/>
                </a:lnTo>
                <a:lnTo>
                  <a:pt x="13930" y="17513"/>
                </a:lnTo>
                <a:lnTo>
                  <a:pt x="13541" y="17410"/>
                </a:lnTo>
                <a:lnTo>
                  <a:pt x="13541" y="17026"/>
                </a:lnTo>
                <a:lnTo>
                  <a:pt x="13152" y="16936"/>
                </a:lnTo>
                <a:lnTo>
                  <a:pt x="13152" y="16756"/>
                </a:lnTo>
                <a:lnTo>
                  <a:pt x="12763" y="16756"/>
                </a:lnTo>
                <a:lnTo>
                  <a:pt x="12763" y="16462"/>
                </a:lnTo>
                <a:lnTo>
                  <a:pt x="12451" y="16372"/>
                </a:lnTo>
                <a:lnTo>
                  <a:pt x="12451" y="16077"/>
                </a:lnTo>
                <a:lnTo>
                  <a:pt x="12062" y="15885"/>
                </a:lnTo>
                <a:lnTo>
                  <a:pt x="12062" y="15615"/>
                </a:lnTo>
                <a:lnTo>
                  <a:pt x="11673" y="15513"/>
                </a:lnTo>
                <a:lnTo>
                  <a:pt x="11673" y="14372"/>
                </a:lnTo>
                <a:lnTo>
                  <a:pt x="11284" y="14282"/>
                </a:lnTo>
                <a:lnTo>
                  <a:pt x="11284" y="13513"/>
                </a:lnTo>
                <a:lnTo>
                  <a:pt x="10895" y="13410"/>
                </a:lnTo>
                <a:lnTo>
                  <a:pt x="10895" y="12654"/>
                </a:lnTo>
                <a:lnTo>
                  <a:pt x="10506" y="12462"/>
                </a:lnTo>
                <a:lnTo>
                  <a:pt x="10506" y="11615"/>
                </a:lnTo>
                <a:lnTo>
                  <a:pt x="10195" y="11513"/>
                </a:lnTo>
                <a:lnTo>
                  <a:pt x="10195" y="4949"/>
                </a:lnTo>
                <a:lnTo>
                  <a:pt x="10506" y="4846"/>
                </a:lnTo>
                <a:lnTo>
                  <a:pt x="10506" y="4372"/>
                </a:lnTo>
                <a:lnTo>
                  <a:pt x="11673" y="4090"/>
                </a:lnTo>
                <a:lnTo>
                  <a:pt x="11673" y="4000"/>
                </a:lnTo>
                <a:lnTo>
                  <a:pt x="12062" y="4000"/>
                </a:lnTo>
                <a:lnTo>
                  <a:pt x="12763" y="3808"/>
                </a:lnTo>
                <a:lnTo>
                  <a:pt x="13152" y="3808"/>
                </a:lnTo>
                <a:lnTo>
                  <a:pt x="13152" y="3705"/>
                </a:lnTo>
                <a:lnTo>
                  <a:pt x="13930" y="3615"/>
                </a:lnTo>
                <a:lnTo>
                  <a:pt x="13930" y="3513"/>
                </a:lnTo>
                <a:lnTo>
                  <a:pt x="14319" y="3423"/>
                </a:lnTo>
                <a:lnTo>
                  <a:pt x="14708" y="3423"/>
                </a:lnTo>
                <a:lnTo>
                  <a:pt x="14708" y="3321"/>
                </a:lnTo>
                <a:lnTo>
                  <a:pt x="15019" y="3321"/>
                </a:lnTo>
                <a:lnTo>
                  <a:pt x="15409" y="3231"/>
                </a:lnTo>
                <a:lnTo>
                  <a:pt x="15798" y="3128"/>
                </a:lnTo>
                <a:lnTo>
                  <a:pt x="16187" y="3051"/>
                </a:lnTo>
                <a:lnTo>
                  <a:pt x="16576" y="2949"/>
                </a:lnTo>
                <a:lnTo>
                  <a:pt x="16965" y="2859"/>
                </a:lnTo>
                <a:lnTo>
                  <a:pt x="17276" y="2756"/>
                </a:lnTo>
                <a:lnTo>
                  <a:pt x="17665" y="2667"/>
                </a:lnTo>
                <a:lnTo>
                  <a:pt x="17665" y="2564"/>
                </a:lnTo>
                <a:lnTo>
                  <a:pt x="18054" y="2372"/>
                </a:lnTo>
                <a:lnTo>
                  <a:pt x="18444" y="2282"/>
                </a:lnTo>
                <a:lnTo>
                  <a:pt x="18444" y="2179"/>
                </a:lnTo>
                <a:lnTo>
                  <a:pt x="18833" y="2090"/>
                </a:lnTo>
                <a:lnTo>
                  <a:pt x="18833" y="1987"/>
                </a:lnTo>
                <a:lnTo>
                  <a:pt x="19222" y="1897"/>
                </a:lnTo>
                <a:lnTo>
                  <a:pt x="19222" y="1808"/>
                </a:lnTo>
                <a:lnTo>
                  <a:pt x="19533" y="1615"/>
                </a:lnTo>
                <a:lnTo>
                  <a:pt x="19533" y="1423"/>
                </a:lnTo>
                <a:lnTo>
                  <a:pt x="19922" y="1423"/>
                </a:lnTo>
                <a:lnTo>
                  <a:pt x="19922" y="1333"/>
                </a:lnTo>
                <a:lnTo>
                  <a:pt x="19533" y="1333"/>
                </a:lnTo>
                <a:lnTo>
                  <a:pt x="19533" y="1038"/>
                </a:lnTo>
                <a:lnTo>
                  <a:pt x="19222" y="949"/>
                </a:lnTo>
                <a:lnTo>
                  <a:pt x="19222" y="846"/>
                </a:lnTo>
                <a:lnTo>
                  <a:pt x="18833" y="846"/>
                </a:lnTo>
                <a:lnTo>
                  <a:pt x="18833" y="756"/>
                </a:lnTo>
                <a:lnTo>
                  <a:pt x="18444" y="654"/>
                </a:lnTo>
                <a:lnTo>
                  <a:pt x="18054" y="577"/>
                </a:lnTo>
                <a:lnTo>
                  <a:pt x="17276" y="474"/>
                </a:lnTo>
                <a:lnTo>
                  <a:pt x="16965" y="385"/>
                </a:lnTo>
                <a:lnTo>
                  <a:pt x="16187" y="282"/>
                </a:lnTo>
                <a:lnTo>
                  <a:pt x="15798" y="282"/>
                </a:lnTo>
                <a:lnTo>
                  <a:pt x="15409" y="192"/>
                </a:lnTo>
                <a:lnTo>
                  <a:pt x="14708" y="192"/>
                </a:lnTo>
                <a:lnTo>
                  <a:pt x="14319" y="90"/>
                </a:lnTo>
                <a:lnTo>
                  <a:pt x="13152" y="90"/>
                </a:lnTo>
                <a:lnTo>
                  <a:pt x="12451" y="0"/>
                </a:lnTo>
                <a:lnTo>
                  <a:pt x="8249" y="0"/>
                </a:lnTo>
                <a:lnTo>
                  <a:pt x="8249" y="90"/>
                </a:lnTo>
                <a:lnTo>
                  <a:pt x="7938" y="90"/>
                </a:lnTo>
                <a:lnTo>
                  <a:pt x="7938" y="192"/>
                </a:lnTo>
                <a:lnTo>
                  <a:pt x="7549" y="192"/>
                </a:lnTo>
                <a:lnTo>
                  <a:pt x="7160" y="282"/>
                </a:lnTo>
                <a:lnTo>
                  <a:pt x="7160" y="577"/>
                </a:lnTo>
                <a:lnTo>
                  <a:pt x="6770" y="577"/>
                </a:lnTo>
                <a:lnTo>
                  <a:pt x="5681" y="205"/>
                </a:lnTo>
                <a:close/>
              </a:path>
            </a:pathLst>
          </a:custGeom>
          <a:solidFill>
            <a:srgbClr val="FFFFFF"/>
          </a:solidFill>
          <a:ln w="12700">
            <a:solidFill>
              <a:srgbClr val="000000"/>
            </a:solidFill>
            <a:round/>
            <a:headEnd type="none" w="sm" len="sm"/>
            <a:tailEnd type="none" w="sm" len="sm"/>
          </a:ln>
        </p:spPr>
        <p:txBody>
          <a:bodyPr/>
          <a:lstStyle/>
          <a:p>
            <a:endParaRPr lang="tr-TR"/>
          </a:p>
        </p:txBody>
      </p:sp>
      <p:sp>
        <p:nvSpPr>
          <p:cNvPr id="59405" name="Freeform 13"/>
          <p:cNvSpPr>
            <a:spLocks/>
          </p:cNvSpPr>
          <p:nvPr/>
        </p:nvSpPr>
        <p:spPr bwMode="auto">
          <a:xfrm>
            <a:off x="7032626" y="3573463"/>
            <a:ext cx="163513" cy="990600"/>
          </a:xfrm>
          <a:custGeom>
            <a:avLst/>
            <a:gdLst>
              <a:gd name="T0" fmla="*/ 478586 w 20000"/>
              <a:gd name="T1" fmla="*/ 1604425 h 20000"/>
              <a:gd name="T2" fmla="*/ 400509 w 20000"/>
              <a:gd name="T3" fmla="*/ 2075406 h 20000"/>
              <a:gd name="T4" fmla="*/ 353728 w 20000"/>
              <a:gd name="T5" fmla="*/ 2799138 h 20000"/>
              <a:gd name="T6" fmla="*/ 327721 w 20000"/>
              <a:gd name="T7" fmla="*/ 3270119 h 20000"/>
              <a:gd name="T8" fmla="*/ 249652 w 20000"/>
              <a:gd name="T9" fmla="*/ 3961954 h 20000"/>
              <a:gd name="T10" fmla="*/ 176864 w 20000"/>
              <a:gd name="T11" fmla="*/ 5127247 h 20000"/>
              <a:gd name="T12" fmla="*/ 98860 w 20000"/>
              <a:gd name="T13" fmla="*/ 5819032 h 20000"/>
              <a:gd name="T14" fmla="*/ 78004 w 20000"/>
              <a:gd name="T15" fmla="*/ 6290062 h 20000"/>
              <a:gd name="T16" fmla="*/ 25999 w 20000"/>
              <a:gd name="T17" fmla="*/ 7013745 h 20000"/>
              <a:gd name="T18" fmla="*/ 0 w 20000"/>
              <a:gd name="T19" fmla="*/ 12140992 h 20000"/>
              <a:gd name="T20" fmla="*/ 52005 w 20000"/>
              <a:gd name="T21" fmla="*/ 15882141 h 20000"/>
              <a:gd name="T22" fmla="*/ 78004 w 20000"/>
              <a:gd name="T23" fmla="*/ 22424906 h 20000"/>
              <a:gd name="T24" fmla="*/ 124859 w 20000"/>
              <a:gd name="T25" fmla="*/ 29877784 h 20000"/>
              <a:gd name="T26" fmla="*/ 150857 w 20000"/>
              <a:gd name="T27" fmla="*/ 35949518 h 20000"/>
              <a:gd name="T28" fmla="*/ 202862 w 20000"/>
              <a:gd name="T29" fmla="*/ 38748607 h 20000"/>
              <a:gd name="T30" fmla="*/ 228861 w 20000"/>
              <a:gd name="T31" fmla="*/ 42963263 h 20000"/>
              <a:gd name="T32" fmla="*/ 275724 w 20000"/>
              <a:gd name="T33" fmla="*/ 45983157 h 20000"/>
              <a:gd name="T34" fmla="*/ 301722 w 20000"/>
              <a:gd name="T35" fmla="*/ 48308838 h 20000"/>
              <a:gd name="T36" fmla="*/ 353728 w 20000"/>
              <a:gd name="T37" fmla="*/ 48782295 h 20000"/>
              <a:gd name="T38" fmla="*/ 728238 w 20000"/>
              <a:gd name="T39" fmla="*/ 48782295 h 20000"/>
              <a:gd name="T40" fmla="*/ 806242 w 20000"/>
              <a:gd name="T41" fmla="*/ 48561490 h 20000"/>
              <a:gd name="T42" fmla="*/ 905094 w 20000"/>
              <a:gd name="T43" fmla="*/ 46925217 h 20000"/>
              <a:gd name="T44" fmla="*/ 905094 w 20000"/>
              <a:gd name="T45" fmla="*/ 42710561 h 20000"/>
              <a:gd name="T46" fmla="*/ 879095 w 20000"/>
              <a:gd name="T47" fmla="*/ 41106185 h 20000"/>
              <a:gd name="T48" fmla="*/ 832240 w 20000"/>
              <a:gd name="T49" fmla="*/ 40164125 h 20000"/>
              <a:gd name="T50" fmla="*/ 806242 w 20000"/>
              <a:gd name="T51" fmla="*/ 38307047 h 20000"/>
              <a:gd name="T52" fmla="*/ 754236 w 20000"/>
              <a:gd name="T53" fmla="*/ 35036878 h 20000"/>
              <a:gd name="T54" fmla="*/ 728238 w 20000"/>
              <a:gd name="T55" fmla="*/ 31043076 h 20000"/>
              <a:gd name="T56" fmla="*/ 681449 w 20000"/>
              <a:gd name="T57" fmla="*/ 28243938 h 20000"/>
              <a:gd name="T58" fmla="*/ 702231 w 20000"/>
              <a:gd name="T59" fmla="*/ 10725474 h 20000"/>
              <a:gd name="T60" fmla="*/ 806242 w 20000"/>
              <a:gd name="T61" fmla="*/ 9812884 h 20000"/>
              <a:gd name="T62" fmla="*/ 879095 w 20000"/>
              <a:gd name="T63" fmla="*/ 9089201 h 20000"/>
              <a:gd name="T64" fmla="*/ 957099 w 20000"/>
              <a:gd name="T65" fmla="*/ 8397366 h 20000"/>
              <a:gd name="T66" fmla="*/ 1003888 w 20000"/>
              <a:gd name="T67" fmla="*/ 8147140 h 20000"/>
              <a:gd name="T68" fmla="*/ 1081957 w 20000"/>
              <a:gd name="T69" fmla="*/ 7484775 h 20000"/>
              <a:gd name="T70" fmla="*/ 1154753 w 20000"/>
              <a:gd name="T71" fmla="*/ 6761093 h 20000"/>
              <a:gd name="T72" fmla="*/ 1206750 w 20000"/>
              <a:gd name="T73" fmla="*/ 5819032 h 20000"/>
              <a:gd name="T74" fmla="*/ 1258821 w 20000"/>
              <a:gd name="T75" fmla="*/ 5127247 h 20000"/>
              <a:gd name="T76" fmla="*/ 1284820 w 20000"/>
              <a:gd name="T77" fmla="*/ 4435412 h 20000"/>
              <a:gd name="T78" fmla="*/ 1331609 w 20000"/>
              <a:gd name="T79" fmla="*/ 3490924 h 20000"/>
              <a:gd name="T80" fmla="*/ 1305610 w 20000"/>
              <a:gd name="T81" fmla="*/ 2546436 h 20000"/>
              <a:gd name="T82" fmla="*/ 1258821 w 20000"/>
              <a:gd name="T83" fmla="*/ 2075406 h 20000"/>
              <a:gd name="T84" fmla="*/ 1206750 w 20000"/>
              <a:gd name="T85" fmla="*/ 1415518 h 20000"/>
              <a:gd name="T86" fmla="*/ 1081957 w 20000"/>
              <a:gd name="T87" fmla="*/ 691786 h 20000"/>
              <a:gd name="T88" fmla="*/ 983097 w 20000"/>
              <a:gd name="T89" fmla="*/ 471030 h 20000"/>
              <a:gd name="T90" fmla="*/ 832240 w 20000"/>
              <a:gd name="T91" fmla="*/ 0 h 20000"/>
              <a:gd name="T92" fmla="*/ 530583 w 20000"/>
              <a:gd name="T93" fmla="*/ 220805 h 20000"/>
              <a:gd name="T94" fmla="*/ 478586 w 20000"/>
              <a:gd name="T95" fmla="*/ 691786 h 20000"/>
              <a:gd name="T96" fmla="*/ 379726 w 20000"/>
              <a:gd name="T97" fmla="*/ 502928 h 20000"/>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20000"/>
              <a:gd name="T148" fmla="*/ 0 h 20000"/>
              <a:gd name="T149" fmla="*/ 20000 w 20000"/>
              <a:gd name="T150" fmla="*/ 20000 h 20000"/>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20000" h="20000">
                <a:moveTo>
                  <a:pt x="5681" y="205"/>
                </a:moveTo>
                <a:lnTo>
                  <a:pt x="7938" y="474"/>
                </a:lnTo>
                <a:lnTo>
                  <a:pt x="7160" y="654"/>
                </a:lnTo>
                <a:lnTo>
                  <a:pt x="6770" y="654"/>
                </a:lnTo>
                <a:lnTo>
                  <a:pt x="6381" y="756"/>
                </a:lnTo>
                <a:lnTo>
                  <a:pt x="5992" y="846"/>
                </a:lnTo>
                <a:lnTo>
                  <a:pt x="5681" y="949"/>
                </a:lnTo>
                <a:lnTo>
                  <a:pt x="5681" y="1038"/>
                </a:lnTo>
                <a:lnTo>
                  <a:pt x="5292" y="1141"/>
                </a:lnTo>
                <a:lnTo>
                  <a:pt x="5292" y="1231"/>
                </a:lnTo>
                <a:lnTo>
                  <a:pt x="4903" y="1231"/>
                </a:lnTo>
                <a:lnTo>
                  <a:pt x="4903" y="1333"/>
                </a:lnTo>
                <a:lnTo>
                  <a:pt x="4514" y="1423"/>
                </a:lnTo>
                <a:lnTo>
                  <a:pt x="4125" y="1526"/>
                </a:lnTo>
                <a:lnTo>
                  <a:pt x="3735" y="1615"/>
                </a:lnTo>
                <a:lnTo>
                  <a:pt x="3735" y="1718"/>
                </a:lnTo>
                <a:lnTo>
                  <a:pt x="2646" y="1987"/>
                </a:lnTo>
                <a:lnTo>
                  <a:pt x="2646" y="2090"/>
                </a:lnTo>
                <a:lnTo>
                  <a:pt x="2257" y="2179"/>
                </a:lnTo>
                <a:lnTo>
                  <a:pt x="1868" y="2282"/>
                </a:lnTo>
                <a:lnTo>
                  <a:pt x="1479" y="2372"/>
                </a:lnTo>
                <a:lnTo>
                  <a:pt x="1479" y="2474"/>
                </a:lnTo>
                <a:lnTo>
                  <a:pt x="1167" y="2474"/>
                </a:lnTo>
                <a:lnTo>
                  <a:pt x="1167" y="2564"/>
                </a:lnTo>
                <a:lnTo>
                  <a:pt x="778" y="2667"/>
                </a:lnTo>
                <a:lnTo>
                  <a:pt x="778" y="2756"/>
                </a:lnTo>
                <a:lnTo>
                  <a:pt x="389" y="2859"/>
                </a:lnTo>
                <a:lnTo>
                  <a:pt x="389" y="3128"/>
                </a:lnTo>
                <a:lnTo>
                  <a:pt x="0" y="3231"/>
                </a:lnTo>
                <a:lnTo>
                  <a:pt x="0" y="4949"/>
                </a:lnTo>
                <a:lnTo>
                  <a:pt x="389" y="5038"/>
                </a:lnTo>
                <a:lnTo>
                  <a:pt x="389" y="6282"/>
                </a:lnTo>
                <a:lnTo>
                  <a:pt x="778" y="6474"/>
                </a:lnTo>
                <a:lnTo>
                  <a:pt x="778" y="7128"/>
                </a:lnTo>
                <a:lnTo>
                  <a:pt x="1167" y="7231"/>
                </a:lnTo>
                <a:lnTo>
                  <a:pt x="1167" y="9141"/>
                </a:lnTo>
                <a:lnTo>
                  <a:pt x="1479" y="9333"/>
                </a:lnTo>
                <a:lnTo>
                  <a:pt x="1479" y="11987"/>
                </a:lnTo>
                <a:lnTo>
                  <a:pt x="1868" y="12179"/>
                </a:lnTo>
                <a:lnTo>
                  <a:pt x="1868" y="13897"/>
                </a:lnTo>
                <a:lnTo>
                  <a:pt x="2257" y="14090"/>
                </a:lnTo>
                <a:lnTo>
                  <a:pt x="2257" y="14654"/>
                </a:lnTo>
                <a:lnTo>
                  <a:pt x="2646" y="14744"/>
                </a:lnTo>
                <a:lnTo>
                  <a:pt x="2646" y="15615"/>
                </a:lnTo>
                <a:lnTo>
                  <a:pt x="3035" y="15795"/>
                </a:lnTo>
                <a:lnTo>
                  <a:pt x="3035" y="16372"/>
                </a:lnTo>
                <a:lnTo>
                  <a:pt x="3424" y="16564"/>
                </a:lnTo>
                <a:lnTo>
                  <a:pt x="3424" y="17513"/>
                </a:lnTo>
                <a:lnTo>
                  <a:pt x="3735" y="17705"/>
                </a:lnTo>
                <a:lnTo>
                  <a:pt x="3735" y="18551"/>
                </a:lnTo>
                <a:lnTo>
                  <a:pt x="4125" y="18744"/>
                </a:lnTo>
                <a:lnTo>
                  <a:pt x="4125" y="19500"/>
                </a:lnTo>
                <a:lnTo>
                  <a:pt x="4514" y="19603"/>
                </a:lnTo>
                <a:lnTo>
                  <a:pt x="4514" y="19692"/>
                </a:lnTo>
                <a:lnTo>
                  <a:pt x="4903" y="19795"/>
                </a:lnTo>
                <a:lnTo>
                  <a:pt x="4903" y="19885"/>
                </a:lnTo>
                <a:lnTo>
                  <a:pt x="5292" y="19885"/>
                </a:lnTo>
                <a:lnTo>
                  <a:pt x="5292" y="19987"/>
                </a:lnTo>
                <a:lnTo>
                  <a:pt x="10506" y="19987"/>
                </a:lnTo>
                <a:lnTo>
                  <a:pt x="10895" y="19885"/>
                </a:lnTo>
                <a:lnTo>
                  <a:pt x="11284" y="19885"/>
                </a:lnTo>
                <a:lnTo>
                  <a:pt x="11673" y="19795"/>
                </a:lnTo>
                <a:lnTo>
                  <a:pt x="12062" y="19795"/>
                </a:lnTo>
                <a:lnTo>
                  <a:pt x="13152" y="19500"/>
                </a:lnTo>
                <a:lnTo>
                  <a:pt x="13541" y="19321"/>
                </a:lnTo>
                <a:lnTo>
                  <a:pt x="13541" y="19128"/>
                </a:lnTo>
                <a:lnTo>
                  <a:pt x="13930" y="19038"/>
                </a:lnTo>
                <a:lnTo>
                  <a:pt x="13930" y="17513"/>
                </a:lnTo>
                <a:lnTo>
                  <a:pt x="13541" y="17410"/>
                </a:lnTo>
                <a:lnTo>
                  <a:pt x="13541" y="17026"/>
                </a:lnTo>
                <a:lnTo>
                  <a:pt x="13152" y="16936"/>
                </a:lnTo>
                <a:lnTo>
                  <a:pt x="13152" y="16756"/>
                </a:lnTo>
                <a:lnTo>
                  <a:pt x="12763" y="16756"/>
                </a:lnTo>
                <a:lnTo>
                  <a:pt x="12763" y="16462"/>
                </a:lnTo>
                <a:lnTo>
                  <a:pt x="12451" y="16372"/>
                </a:lnTo>
                <a:lnTo>
                  <a:pt x="12451" y="16077"/>
                </a:lnTo>
                <a:lnTo>
                  <a:pt x="12062" y="15885"/>
                </a:lnTo>
                <a:lnTo>
                  <a:pt x="12062" y="15615"/>
                </a:lnTo>
                <a:lnTo>
                  <a:pt x="11673" y="15513"/>
                </a:lnTo>
                <a:lnTo>
                  <a:pt x="11673" y="14372"/>
                </a:lnTo>
                <a:lnTo>
                  <a:pt x="11284" y="14282"/>
                </a:lnTo>
                <a:lnTo>
                  <a:pt x="11284" y="13513"/>
                </a:lnTo>
                <a:lnTo>
                  <a:pt x="10895" y="13410"/>
                </a:lnTo>
                <a:lnTo>
                  <a:pt x="10895" y="12654"/>
                </a:lnTo>
                <a:lnTo>
                  <a:pt x="10506" y="12462"/>
                </a:lnTo>
                <a:lnTo>
                  <a:pt x="10506" y="11615"/>
                </a:lnTo>
                <a:lnTo>
                  <a:pt x="10195" y="11513"/>
                </a:lnTo>
                <a:lnTo>
                  <a:pt x="10195" y="4949"/>
                </a:lnTo>
                <a:lnTo>
                  <a:pt x="10506" y="4846"/>
                </a:lnTo>
                <a:lnTo>
                  <a:pt x="10506" y="4372"/>
                </a:lnTo>
                <a:lnTo>
                  <a:pt x="11673" y="4090"/>
                </a:lnTo>
                <a:lnTo>
                  <a:pt x="11673" y="4000"/>
                </a:lnTo>
                <a:lnTo>
                  <a:pt x="12062" y="4000"/>
                </a:lnTo>
                <a:lnTo>
                  <a:pt x="12763" y="3808"/>
                </a:lnTo>
                <a:lnTo>
                  <a:pt x="13152" y="3808"/>
                </a:lnTo>
                <a:lnTo>
                  <a:pt x="13152" y="3705"/>
                </a:lnTo>
                <a:lnTo>
                  <a:pt x="13930" y="3615"/>
                </a:lnTo>
                <a:lnTo>
                  <a:pt x="13930" y="3513"/>
                </a:lnTo>
                <a:lnTo>
                  <a:pt x="14319" y="3423"/>
                </a:lnTo>
                <a:lnTo>
                  <a:pt x="14708" y="3423"/>
                </a:lnTo>
                <a:lnTo>
                  <a:pt x="14708" y="3321"/>
                </a:lnTo>
                <a:lnTo>
                  <a:pt x="15019" y="3321"/>
                </a:lnTo>
                <a:lnTo>
                  <a:pt x="15409" y="3231"/>
                </a:lnTo>
                <a:lnTo>
                  <a:pt x="15798" y="3128"/>
                </a:lnTo>
                <a:lnTo>
                  <a:pt x="16187" y="3051"/>
                </a:lnTo>
                <a:lnTo>
                  <a:pt x="16576" y="2949"/>
                </a:lnTo>
                <a:lnTo>
                  <a:pt x="16965" y="2859"/>
                </a:lnTo>
                <a:lnTo>
                  <a:pt x="17276" y="2756"/>
                </a:lnTo>
                <a:lnTo>
                  <a:pt x="17665" y="2667"/>
                </a:lnTo>
                <a:lnTo>
                  <a:pt x="17665" y="2564"/>
                </a:lnTo>
                <a:lnTo>
                  <a:pt x="18054" y="2372"/>
                </a:lnTo>
                <a:lnTo>
                  <a:pt x="18444" y="2282"/>
                </a:lnTo>
                <a:lnTo>
                  <a:pt x="18444" y="2179"/>
                </a:lnTo>
                <a:lnTo>
                  <a:pt x="18833" y="2090"/>
                </a:lnTo>
                <a:lnTo>
                  <a:pt x="18833" y="1987"/>
                </a:lnTo>
                <a:lnTo>
                  <a:pt x="19222" y="1897"/>
                </a:lnTo>
                <a:lnTo>
                  <a:pt x="19222" y="1808"/>
                </a:lnTo>
                <a:lnTo>
                  <a:pt x="19533" y="1615"/>
                </a:lnTo>
                <a:lnTo>
                  <a:pt x="19533" y="1423"/>
                </a:lnTo>
                <a:lnTo>
                  <a:pt x="19922" y="1423"/>
                </a:lnTo>
                <a:lnTo>
                  <a:pt x="19922" y="1333"/>
                </a:lnTo>
                <a:lnTo>
                  <a:pt x="19533" y="1333"/>
                </a:lnTo>
                <a:lnTo>
                  <a:pt x="19533" y="1038"/>
                </a:lnTo>
                <a:lnTo>
                  <a:pt x="19222" y="949"/>
                </a:lnTo>
                <a:lnTo>
                  <a:pt x="19222" y="846"/>
                </a:lnTo>
                <a:lnTo>
                  <a:pt x="18833" y="846"/>
                </a:lnTo>
                <a:lnTo>
                  <a:pt x="18833" y="756"/>
                </a:lnTo>
                <a:lnTo>
                  <a:pt x="18444" y="654"/>
                </a:lnTo>
                <a:lnTo>
                  <a:pt x="18054" y="577"/>
                </a:lnTo>
                <a:lnTo>
                  <a:pt x="17276" y="474"/>
                </a:lnTo>
                <a:lnTo>
                  <a:pt x="16965" y="385"/>
                </a:lnTo>
                <a:lnTo>
                  <a:pt x="16187" y="282"/>
                </a:lnTo>
                <a:lnTo>
                  <a:pt x="15798" y="282"/>
                </a:lnTo>
                <a:lnTo>
                  <a:pt x="15409" y="192"/>
                </a:lnTo>
                <a:lnTo>
                  <a:pt x="14708" y="192"/>
                </a:lnTo>
                <a:lnTo>
                  <a:pt x="14319" y="90"/>
                </a:lnTo>
                <a:lnTo>
                  <a:pt x="13152" y="90"/>
                </a:lnTo>
                <a:lnTo>
                  <a:pt x="12451" y="0"/>
                </a:lnTo>
                <a:lnTo>
                  <a:pt x="8249" y="0"/>
                </a:lnTo>
                <a:lnTo>
                  <a:pt x="8249" y="90"/>
                </a:lnTo>
                <a:lnTo>
                  <a:pt x="7938" y="90"/>
                </a:lnTo>
                <a:lnTo>
                  <a:pt x="7938" y="192"/>
                </a:lnTo>
                <a:lnTo>
                  <a:pt x="7549" y="192"/>
                </a:lnTo>
                <a:lnTo>
                  <a:pt x="7160" y="282"/>
                </a:lnTo>
                <a:lnTo>
                  <a:pt x="7160" y="577"/>
                </a:lnTo>
                <a:lnTo>
                  <a:pt x="6770" y="577"/>
                </a:lnTo>
                <a:lnTo>
                  <a:pt x="5681" y="205"/>
                </a:lnTo>
                <a:close/>
              </a:path>
            </a:pathLst>
          </a:custGeom>
          <a:solidFill>
            <a:srgbClr val="FFFFFF"/>
          </a:solidFill>
          <a:ln w="12700">
            <a:solidFill>
              <a:srgbClr val="000000"/>
            </a:solidFill>
            <a:round/>
            <a:headEnd type="none" w="sm" len="sm"/>
            <a:tailEnd type="none" w="sm" len="sm"/>
          </a:ln>
        </p:spPr>
        <p:txBody>
          <a:bodyPr/>
          <a:lstStyle/>
          <a:p>
            <a:endParaRPr lang="tr-TR"/>
          </a:p>
        </p:txBody>
      </p:sp>
      <p:sp>
        <p:nvSpPr>
          <p:cNvPr id="59406" name="Freeform 14"/>
          <p:cNvSpPr>
            <a:spLocks/>
          </p:cNvSpPr>
          <p:nvPr/>
        </p:nvSpPr>
        <p:spPr bwMode="auto">
          <a:xfrm>
            <a:off x="7751763" y="3573463"/>
            <a:ext cx="163512" cy="990600"/>
          </a:xfrm>
          <a:custGeom>
            <a:avLst/>
            <a:gdLst>
              <a:gd name="T0" fmla="*/ 478575 w 20000"/>
              <a:gd name="T1" fmla="*/ 1604425 h 20000"/>
              <a:gd name="T2" fmla="*/ 400506 w 20000"/>
              <a:gd name="T3" fmla="*/ 2075406 h 20000"/>
              <a:gd name="T4" fmla="*/ 353717 w 20000"/>
              <a:gd name="T5" fmla="*/ 2799138 h 20000"/>
              <a:gd name="T6" fmla="*/ 327719 w 20000"/>
              <a:gd name="T7" fmla="*/ 3270119 h 20000"/>
              <a:gd name="T8" fmla="*/ 249650 w 20000"/>
              <a:gd name="T9" fmla="*/ 3961954 h 20000"/>
              <a:gd name="T10" fmla="*/ 176863 w 20000"/>
              <a:gd name="T11" fmla="*/ 5127247 h 20000"/>
              <a:gd name="T12" fmla="*/ 98859 w 20000"/>
              <a:gd name="T13" fmla="*/ 5819032 h 20000"/>
              <a:gd name="T14" fmla="*/ 78003 w 20000"/>
              <a:gd name="T15" fmla="*/ 6290062 h 20000"/>
              <a:gd name="T16" fmla="*/ 25998 w 20000"/>
              <a:gd name="T17" fmla="*/ 7013745 h 20000"/>
              <a:gd name="T18" fmla="*/ 0 w 20000"/>
              <a:gd name="T19" fmla="*/ 12140992 h 20000"/>
              <a:gd name="T20" fmla="*/ 52005 w 20000"/>
              <a:gd name="T21" fmla="*/ 15882141 h 20000"/>
              <a:gd name="T22" fmla="*/ 78003 w 20000"/>
              <a:gd name="T23" fmla="*/ 22424906 h 20000"/>
              <a:gd name="T24" fmla="*/ 124858 w 20000"/>
              <a:gd name="T25" fmla="*/ 29877784 h 20000"/>
              <a:gd name="T26" fmla="*/ 150856 w 20000"/>
              <a:gd name="T27" fmla="*/ 35949518 h 20000"/>
              <a:gd name="T28" fmla="*/ 202861 w 20000"/>
              <a:gd name="T29" fmla="*/ 38748607 h 20000"/>
              <a:gd name="T30" fmla="*/ 228860 w 20000"/>
              <a:gd name="T31" fmla="*/ 42963263 h 20000"/>
              <a:gd name="T32" fmla="*/ 275714 w 20000"/>
              <a:gd name="T33" fmla="*/ 45983157 h 20000"/>
              <a:gd name="T34" fmla="*/ 301721 w 20000"/>
              <a:gd name="T35" fmla="*/ 48308838 h 20000"/>
              <a:gd name="T36" fmla="*/ 353717 w 20000"/>
              <a:gd name="T37" fmla="*/ 48782295 h 20000"/>
              <a:gd name="T38" fmla="*/ 728225 w 20000"/>
              <a:gd name="T39" fmla="*/ 48782295 h 20000"/>
              <a:gd name="T40" fmla="*/ 806229 w 20000"/>
              <a:gd name="T41" fmla="*/ 48561490 h 20000"/>
              <a:gd name="T42" fmla="*/ 905088 w 20000"/>
              <a:gd name="T43" fmla="*/ 46925217 h 20000"/>
              <a:gd name="T44" fmla="*/ 905088 w 20000"/>
              <a:gd name="T45" fmla="*/ 42710561 h 20000"/>
              <a:gd name="T46" fmla="*/ 879081 w 20000"/>
              <a:gd name="T47" fmla="*/ 41106185 h 20000"/>
              <a:gd name="T48" fmla="*/ 832227 w 20000"/>
              <a:gd name="T49" fmla="*/ 40164125 h 20000"/>
              <a:gd name="T50" fmla="*/ 806229 w 20000"/>
              <a:gd name="T51" fmla="*/ 38307047 h 20000"/>
              <a:gd name="T52" fmla="*/ 754224 w 20000"/>
              <a:gd name="T53" fmla="*/ 35036878 h 20000"/>
              <a:gd name="T54" fmla="*/ 728225 w 20000"/>
              <a:gd name="T55" fmla="*/ 31043076 h 20000"/>
              <a:gd name="T56" fmla="*/ 681436 w 20000"/>
              <a:gd name="T57" fmla="*/ 28243938 h 20000"/>
              <a:gd name="T58" fmla="*/ 702227 w 20000"/>
              <a:gd name="T59" fmla="*/ 10725474 h 20000"/>
              <a:gd name="T60" fmla="*/ 806229 w 20000"/>
              <a:gd name="T61" fmla="*/ 9812884 h 20000"/>
              <a:gd name="T62" fmla="*/ 879081 w 20000"/>
              <a:gd name="T63" fmla="*/ 9089201 h 20000"/>
              <a:gd name="T64" fmla="*/ 957085 w 20000"/>
              <a:gd name="T65" fmla="*/ 8397366 h 20000"/>
              <a:gd name="T66" fmla="*/ 1003874 w 20000"/>
              <a:gd name="T67" fmla="*/ 8147140 h 20000"/>
              <a:gd name="T68" fmla="*/ 1081943 w 20000"/>
              <a:gd name="T69" fmla="*/ 7484775 h 20000"/>
              <a:gd name="T70" fmla="*/ 1154738 w 20000"/>
              <a:gd name="T71" fmla="*/ 6761093 h 20000"/>
              <a:gd name="T72" fmla="*/ 1206735 w 20000"/>
              <a:gd name="T73" fmla="*/ 5819032 h 20000"/>
              <a:gd name="T74" fmla="*/ 1258805 w 20000"/>
              <a:gd name="T75" fmla="*/ 5127247 h 20000"/>
              <a:gd name="T76" fmla="*/ 1284804 w 20000"/>
              <a:gd name="T77" fmla="*/ 4435412 h 20000"/>
              <a:gd name="T78" fmla="*/ 1331593 w 20000"/>
              <a:gd name="T79" fmla="*/ 3490924 h 20000"/>
              <a:gd name="T80" fmla="*/ 1305594 w 20000"/>
              <a:gd name="T81" fmla="*/ 2546436 h 20000"/>
              <a:gd name="T82" fmla="*/ 1258805 w 20000"/>
              <a:gd name="T83" fmla="*/ 2075406 h 20000"/>
              <a:gd name="T84" fmla="*/ 1206735 w 20000"/>
              <a:gd name="T85" fmla="*/ 1415518 h 20000"/>
              <a:gd name="T86" fmla="*/ 1081943 w 20000"/>
              <a:gd name="T87" fmla="*/ 691786 h 20000"/>
              <a:gd name="T88" fmla="*/ 983091 w 20000"/>
              <a:gd name="T89" fmla="*/ 471030 h 20000"/>
              <a:gd name="T90" fmla="*/ 832227 w 20000"/>
              <a:gd name="T91" fmla="*/ 0 h 20000"/>
              <a:gd name="T92" fmla="*/ 530580 w 20000"/>
              <a:gd name="T93" fmla="*/ 220805 h 20000"/>
              <a:gd name="T94" fmla="*/ 478575 w 20000"/>
              <a:gd name="T95" fmla="*/ 691786 h 20000"/>
              <a:gd name="T96" fmla="*/ 379724 w 20000"/>
              <a:gd name="T97" fmla="*/ 502928 h 20000"/>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20000"/>
              <a:gd name="T148" fmla="*/ 0 h 20000"/>
              <a:gd name="T149" fmla="*/ 20000 w 20000"/>
              <a:gd name="T150" fmla="*/ 20000 h 20000"/>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20000" h="20000">
                <a:moveTo>
                  <a:pt x="5681" y="205"/>
                </a:moveTo>
                <a:lnTo>
                  <a:pt x="7938" y="474"/>
                </a:lnTo>
                <a:lnTo>
                  <a:pt x="7160" y="654"/>
                </a:lnTo>
                <a:lnTo>
                  <a:pt x="6770" y="654"/>
                </a:lnTo>
                <a:lnTo>
                  <a:pt x="6381" y="756"/>
                </a:lnTo>
                <a:lnTo>
                  <a:pt x="5992" y="846"/>
                </a:lnTo>
                <a:lnTo>
                  <a:pt x="5681" y="949"/>
                </a:lnTo>
                <a:lnTo>
                  <a:pt x="5681" y="1038"/>
                </a:lnTo>
                <a:lnTo>
                  <a:pt x="5292" y="1141"/>
                </a:lnTo>
                <a:lnTo>
                  <a:pt x="5292" y="1231"/>
                </a:lnTo>
                <a:lnTo>
                  <a:pt x="4903" y="1231"/>
                </a:lnTo>
                <a:lnTo>
                  <a:pt x="4903" y="1333"/>
                </a:lnTo>
                <a:lnTo>
                  <a:pt x="4514" y="1423"/>
                </a:lnTo>
                <a:lnTo>
                  <a:pt x="4125" y="1526"/>
                </a:lnTo>
                <a:lnTo>
                  <a:pt x="3735" y="1615"/>
                </a:lnTo>
                <a:lnTo>
                  <a:pt x="3735" y="1718"/>
                </a:lnTo>
                <a:lnTo>
                  <a:pt x="2646" y="1987"/>
                </a:lnTo>
                <a:lnTo>
                  <a:pt x="2646" y="2090"/>
                </a:lnTo>
                <a:lnTo>
                  <a:pt x="2257" y="2179"/>
                </a:lnTo>
                <a:lnTo>
                  <a:pt x="1868" y="2282"/>
                </a:lnTo>
                <a:lnTo>
                  <a:pt x="1479" y="2372"/>
                </a:lnTo>
                <a:lnTo>
                  <a:pt x="1479" y="2474"/>
                </a:lnTo>
                <a:lnTo>
                  <a:pt x="1167" y="2474"/>
                </a:lnTo>
                <a:lnTo>
                  <a:pt x="1167" y="2564"/>
                </a:lnTo>
                <a:lnTo>
                  <a:pt x="778" y="2667"/>
                </a:lnTo>
                <a:lnTo>
                  <a:pt x="778" y="2756"/>
                </a:lnTo>
                <a:lnTo>
                  <a:pt x="389" y="2859"/>
                </a:lnTo>
                <a:lnTo>
                  <a:pt x="389" y="3128"/>
                </a:lnTo>
                <a:lnTo>
                  <a:pt x="0" y="3231"/>
                </a:lnTo>
                <a:lnTo>
                  <a:pt x="0" y="4949"/>
                </a:lnTo>
                <a:lnTo>
                  <a:pt x="389" y="5038"/>
                </a:lnTo>
                <a:lnTo>
                  <a:pt x="389" y="6282"/>
                </a:lnTo>
                <a:lnTo>
                  <a:pt x="778" y="6474"/>
                </a:lnTo>
                <a:lnTo>
                  <a:pt x="778" y="7128"/>
                </a:lnTo>
                <a:lnTo>
                  <a:pt x="1167" y="7231"/>
                </a:lnTo>
                <a:lnTo>
                  <a:pt x="1167" y="9141"/>
                </a:lnTo>
                <a:lnTo>
                  <a:pt x="1479" y="9333"/>
                </a:lnTo>
                <a:lnTo>
                  <a:pt x="1479" y="11987"/>
                </a:lnTo>
                <a:lnTo>
                  <a:pt x="1868" y="12179"/>
                </a:lnTo>
                <a:lnTo>
                  <a:pt x="1868" y="13897"/>
                </a:lnTo>
                <a:lnTo>
                  <a:pt x="2257" y="14090"/>
                </a:lnTo>
                <a:lnTo>
                  <a:pt x="2257" y="14654"/>
                </a:lnTo>
                <a:lnTo>
                  <a:pt x="2646" y="14744"/>
                </a:lnTo>
                <a:lnTo>
                  <a:pt x="2646" y="15615"/>
                </a:lnTo>
                <a:lnTo>
                  <a:pt x="3035" y="15795"/>
                </a:lnTo>
                <a:lnTo>
                  <a:pt x="3035" y="16372"/>
                </a:lnTo>
                <a:lnTo>
                  <a:pt x="3424" y="16564"/>
                </a:lnTo>
                <a:lnTo>
                  <a:pt x="3424" y="17513"/>
                </a:lnTo>
                <a:lnTo>
                  <a:pt x="3735" y="17705"/>
                </a:lnTo>
                <a:lnTo>
                  <a:pt x="3735" y="18551"/>
                </a:lnTo>
                <a:lnTo>
                  <a:pt x="4125" y="18744"/>
                </a:lnTo>
                <a:lnTo>
                  <a:pt x="4125" y="19500"/>
                </a:lnTo>
                <a:lnTo>
                  <a:pt x="4514" y="19603"/>
                </a:lnTo>
                <a:lnTo>
                  <a:pt x="4514" y="19692"/>
                </a:lnTo>
                <a:lnTo>
                  <a:pt x="4903" y="19795"/>
                </a:lnTo>
                <a:lnTo>
                  <a:pt x="4903" y="19885"/>
                </a:lnTo>
                <a:lnTo>
                  <a:pt x="5292" y="19885"/>
                </a:lnTo>
                <a:lnTo>
                  <a:pt x="5292" y="19987"/>
                </a:lnTo>
                <a:lnTo>
                  <a:pt x="10506" y="19987"/>
                </a:lnTo>
                <a:lnTo>
                  <a:pt x="10895" y="19885"/>
                </a:lnTo>
                <a:lnTo>
                  <a:pt x="11284" y="19885"/>
                </a:lnTo>
                <a:lnTo>
                  <a:pt x="11673" y="19795"/>
                </a:lnTo>
                <a:lnTo>
                  <a:pt x="12062" y="19795"/>
                </a:lnTo>
                <a:lnTo>
                  <a:pt x="13152" y="19500"/>
                </a:lnTo>
                <a:lnTo>
                  <a:pt x="13541" y="19321"/>
                </a:lnTo>
                <a:lnTo>
                  <a:pt x="13541" y="19128"/>
                </a:lnTo>
                <a:lnTo>
                  <a:pt x="13930" y="19038"/>
                </a:lnTo>
                <a:lnTo>
                  <a:pt x="13930" y="17513"/>
                </a:lnTo>
                <a:lnTo>
                  <a:pt x="13541" y="17410"/>
                </a:lnTo>
                <a:lnTo>
                  <a:pt x="13541" y="17026"/>
                </a:lnTo>
                <a:lnTo>
                  <a:pt x="13152" y="16936"/>
                </a:lnTo>
                <a:lnTo>
                  <a:pt x="13152" y="16756"/>
                </a:lnTo>
                <a:lnTo>
                  <a:pt x="12763" y="16756"/>
                </a:lnTo>
                <a:lnTo>
                  <a:pt x="12763" y="16462"/>
                </a:lnTo>
                <a:lnTo>
                  <a:pt x="12451" y="16372"/>
                </a:lnTo>
                <a:lnTo>
                  <a:pt x="12451" y="16077"/>
                </a:lnTo>
                <a:lnTo>
                  <a:pt x="12062" y="15885"/>
                </a:lnTo>
                <a:lnTo>
                  <a:pt x="12062" y="15615"/>
                </a:lnTo>
                <a:lnTo>
                  <a:pt x="11673" y="15513"/>
                </a:lnTo>
                <a:lnTo>
                  <a:pt x="11673" y="14372"/>
                </a:lnTo>
                <a:lnTo>
                  <a:pt x="11284" y="14282"/>
                </a:lnTo>
                <a:lnTo>
                  <a:pt x="11284" y="13513"/>
                </a:lnTo>
                <a:lnTo>
                  <a:pt x="10895" y="13410"/>
                </a:lnTo>
                <a:lnTo>
                  <a:pt x="10895" y="12654"/>
                </a:lnTo>
                <a:lnTo>
                  <a:pt x="10506" y="12462"/>
                </a:lnTo>
                <a:lnTo>
                  <a:pt x="10506" y="11615"/>
                </a:lnTo>
                <a:lnTo>
                  <a:pt x="10195" y="11513"/>
                </a:lnTo>
                <a:lnTo>
                  <a:pt x="10195" y="4949"/>
                </a:lnTo>
                <a:lnTo>
                  <a:pt x="10506" y="4846"/>
                </a:lnTo>
                <a:lnTo>
                  <a:pt x="10506" y="4372"/>
                </a:lnTo>
                <a:lnTo>
                  <a:pt x="11673" y="4090"/>
                </a:lnTo>
                <a:lnTo>
                  <a:pt x="11673" y="4000"/>
                </a:lnTo>
                <a:lnTo>
                  <a:pt x="12062" y="4000"/>
                </a:lnTo>
                <a:lnTo>
                  <a:pt x="12763" y="3808"/>
                </a:lnTo>
                <a:lnTo>
                  <a:pt x="13152" y="3808"/>
                </a:lnTo>
                <a:lnTo>
                  <a:pt x="13152" y="3705"/>
                </a:lnTo>
                <a:lnTo>
                  <a:pt x="13930" y="3615"/>
                </a:lnTo>
                <a:lnTo>
                  <a:pt x="13930" y="3513"/>
                </a:lnTo>
                <a:lnTo>
                  <a:pt x="14319" y="3423"/>
                </a:lnTo>
                <a:lnTo>
                  <a:pt x="14708" y="3423"/>
                </a:lnTo>
                <a:lnTo>
                  <a:pt x="14708" y="3321"/>
                </a:lnTo>
                <a:lnTo>
                  <a:pt x="15019" y="3321"/>
                </a:lnTo>
                <a:lnTo>
                  <a:pt x="15409" y="3231"/>
                </a:lnTo>
                <a:lnTo>
                  <a:pt x="15798" y="3128"/>
                </a:lnTo>
                <a:lnTo>
                  <a:pt x="16187" y="3051"/>
                </a:lnTo>
                <a:lnTo>
                  <a:pt x="16576" y="2949"/>
                </a:lnTo>
                <a:lnTo>
                  <a:pt x="16965" y="2859"/>
                </a:lnTo>
                <a:lnTo>
                  <a:pt x="17276" y="2756"/>
                </a:lnTo>
                <a:lnTo>
                  <a:pt x="17665" y="2667"/>
                </a:lnTo>
                <a:lnTo>
                  <a:pt x="17665" y="2564"/>
                </a:lnTo>
                <a:lnTo>
                  <a:pt x="18054" y="2372"/>
                </a:lnTo>
                <a:lnTo>
                  <a:pt x="18444" y="2282"/>
                </a:lnTo>
                <a:lnTo>
                  <a:pt x="18444" y="2179"/>
                </a:lnTo>
                <a:lnTo>
                  <a:pt x="18833" y="2090"/>
                </a:lnTo>
                <a:lnTo>
                  <a:pt x="18833" y="1987"/>
                </a:lnTo>
                <a:lnTo>
                  <a:pt x="19222" y="1897"/>
                </a:lnTo>
                <a:lnTo>
                  <a:pt x="19222" y="1808"/>
                </a:lnTo>
                <a:lnTo>
                  <a:pt x="19533" y="1615"/>
                </a:lnTo>
                <a:lnTo>
                  <a:pt x="19533" y="1423"/>
                </a:lnTo>
                <a:lnTo>
                  <a:pt x="19922" y="1423"/>
                </a:lnTo>
                <a:lnTo>
                  <a:pt x="19922" y="1333"/>
                </a:lnTo>
                <a:lnTo>
                  <a:pt x="19533" y="1333"/>
                </a:lnTo>
                <a:lnTo>
                  <a:pt x="19533" y="1038"/>
                </a:lnTo>
                <a:lnTo>
                  <a:pt x="19222" y="949"/>
                </a:lnTo>
                <a:lnTo>
                  <a:pt x="19222" y="846"/>
                </a:lnTo>
                <a:lnTo>
                  <a:pt x="18833" y="846"/>
                </a:lnTo>
                <a:lnTo>
                  <a:pt x="18833" y="756"/>
                </a:lnTo>
                <a:lnTo>
                  <a:pt x="18444" y="654"/>
                </a:lnTo>
                <a:lnTo>
                  <a:pt x="18054" y="577"/>
                </a:lnTo>
                <a:lnTo>
                  <a:pt x="17276" y="474"/>
                </a:lnTo>
                <a:lnTo>
                  <a:pt x="16965" y="385"/>
                </a:lnTo>
                <a:lnTo>
                  <a:pt x="16187" y="282"/>
                </a:lnTo>
                <a:lnTo>
                  <a:pt x="15798" y="282"/>
                </a:lnTo>
                <a:lnTo>
                  <a:pt x="15409" y="192"/>
                </a:lnTo>
                <a:lnTo>
                  <a:pt x="14708" y="192"/>
                </a:lnTo>
                <a:lnTo>
                  <a:pt x="14319" y="90"/>
                </a:lnTo>
                <a:lnTo>
                  <a:pt x="13152" y="90"/>
                </a:lnTo>
                <a:lnTo>
                  <a:pt x="12451" y="0"/>
                </a:lnTo>
                <a:lnTo>
                  <a:pt x="8249" y="0"/>
                </a:lnTo>
                <a:lnTo>
                  <a:pt x="8249" y="90"/>
                </a:lnTo>
                <a:lnTo>
                  <a:pt x="7938" y="90"/>
                </a:lnTo>
                <a:lnTo>
                  <a:pt x="7938" y="192"/>
                </a:lnTo>
                <a:lnTo>
                  <a:pt x="7549" y="192"/>
                </a:lnTo>
                <a:lnTo>
                  <a:pt x="7160" y="282"/>
                </a:lnTo>
                <a:lnTo>
                  <a:pt x="7160" y="577"/>
                </a:lnTo>
                <a:lnTo>
                  <a:pt x="6770" y="577"/>
                </a:lnTo>
                <a:lnTo>
                  <a:pt x="5681" y="205"/>
                </a:lnTo>
                <a:close/>
              </a:path>
            </a:pathLst>
          </a:custGeom>
          <a:solidFill>
            <a:srgbClr val="FFFFFF"/>
          </a:solidFill>
          <a:ln w="12700">
            <a:solidFill>
              <a:srgbClr val="000000"/>
            </a:solidFill>
            <a:round/>
            <a:headEnd type="none" w="sm" len="sm"/>
            <a:tailEnd type="none" w="sm" len="sm"/>
          </a:ln>
        </p:spPr>
        <p:txBody>
          <a:bodyPr/>
          <a:lstStyle/>
          <a:p>
            <a:endParaRPr lang="tr-TR"/>
          </a:p>
        </p:txBody>
      </p:sp>
      <p:sp>
        <p:nvSpPr>
          <p:cNvPr id="59407" name="Freeform 15"/>
          <p:cNvSpPr>
            <a:spLocks/>
          </p:cNvSpPr>
          <p:nvPr/>
        </p:nvSpPr>
        <p:spPr bwMode="auto">
          <a:xfrm>
            <a:off x="8112126" y="3573463"/>
            <a:ext cx="163513" cy="990600"/>
          </a:xfrm>
          <a:custGeom>
            <a:avLst/>
            <a:gdLst>
              <a:gd name="T0" fmla="*/ 478586 w 20000"/>
              <a:gd name="T1" fmla="*/ 1604425 h 20000"/>
              <a:gd name="T2" fmla="*/ 400509 w 20000"/>
              <a:gd name="T3" fmla="*/ 2075406 h 20000"/>
              <a:gd name="T4" fmla="*/ 353728 w 20000"/>
              <a:gd name="T5" fmla="*/ 2799138 h 20000"/>
              <a:gd name="T6" fmla="*/ 327721 w 20000"/>
              <a:gd name="T7" fmla="*/ 3270119 h 20000"/>
              <a:gd name="T8" fmla="*/ 249652 w 20000"/>
              <a:gd name="T9" fmla="*/ 3961954 h 20000"/>
              <a:gd name="T10" fmla="*/ 176864 w 20000"/>
              <a:gd name="T11" fmla="*/ 5127247 h 20000"/>
              <a:gd name="T12" fmla="*/ 98860 w 20000"/>
              <a:gd name="T13" fmla="*/ 5819032 h 20000"/>
              <a:gd name="T14" fmla="*/ 78004 w 20000"/>
              <a:gd name="T15" fmla="*/ 6290062 h 20000"/>
              <a:gd name="T16" fmla="*/ 25999 w 20000"/>
              <a:gd name="T17" fmla="*/ 7013745 h 20000"/>
              <a:gd name="T18" fmla="*/ 0 w 20000"/>
              <a:gd name="T19" fmla="*/ 12140992 h 20000"/>
              <a:gd name="T20" fmla="*/ 52005 w 20000"/>
              <a:gd name="T21" fmla="*/ 15882141 h 20000"/>
              <a:gd name="T22" fmla="*/ 78004 w 20000"/>
              <a:gd name="T23" fmla="*/ 22424906 h 20000"/>
              <a:gd name="T24" fmla="*/ 124859 w 20000"/>
              <a:gd name="T25" fmla="*/ 29877784 h 20000"/>
              <a:gd name="T26" fmla="*/ 150857 w 20000"/>
              <a:gd name="T27" fmla="*/ 35949518 h 20000"/>
              <a:gd name="T28" fmla="*/ 202862 w 20000"/>
              <a:gd name="T29" fmla="*/ 38748607 h 20000"/>
              <a:gd name="T30" fmla="*/ 228861 w 20000"/>
              <a:gd name="T31" fmla="*/ 42963263 h 20000"/>
              <a:gd name="T32" fmla="*/ 275724 w 20000"/>
              <a:gd name="T33" fmla="*/ 45983157 h 20000"/>
              <a:gd name="T34" fmla="*/ 301722 w 20000"/>
              <a:gd name="T35" fmla="*/ 48308838 h 20000"/>
              <a:gd name="T36" fmla="*/ 353728 w 20000"/>
              <a:gd name="T37" fmla="*/ 48782295 h 20000"/>
              <a:gd name="T38" fmla="*/ 728238 w 20000"/>
              <a:gd name="T39" fmla="*/ 48782295 h 20000"/>
              <a:gd name="T40" fmla="*/ 806242 w 20000"/>
              <a:gd name="T41" fmla="*/ 48561490 h 20000"/>
              <a:gd name="T42" fmla="*/ 905094 w 20000"/>
              <a:gd name="T43" fmla="*/ 46925217 h 20000"/>
              <a:gd name="T44" fmla="*/ 905094 w 20000"/>
              <a:gd name="T45" fmla="*/ 42710561 h 20000"/>
              <a:gd name="T46" fmla="*/ 879095 w 20000"/>
              <a:gd name="T47" fmla="*/ 41106185 h 20000"/>
              <a:gd name="T48" fmla="*/ 832240 w 20000"/>
              <a:gd name="T49" fmla="*/ 40164125 h 20000"/>
              <a:gd name="T50" fmla="*/ 806242 w 20000"/>
              <a:gd name="T51" fmla="*/ 38307047 h 20000"/>
              <a:gd name="T52" fmla="*/ 754236 w 20000"/>
              <a:gd name="T53" fmla="*/ 35036878 h 20000"/>
              <a:gd name="T54" fmla="*/ 728238 w 20000"/>
              <a:gd name="T55" fmla="*/ 31043076 h 20000"/>
              <a:gd name="T56" fmla="*/ 681449 w 20000"/>
              <a:gd name="T57" fmla="*/ 28243938 h 20000"/>
              <a:gd name="T58" fmla="*/ 702231 w 20000"/>
              <a:gd name="T59" fmla="*/ 10725474 h 20000"/>
              <a:gd name="T60" fmla="*/ 806242 w 20000"/>
              <a:gd name="T61" fmla="*/ 9812884 h 20000"/>
              <a:gd name="T62" fmla="*/ 879095 w 20000"/>
              <a:gd name="T63" fmla="*/ 9089201 h 20000"/>
              <a:gd name="T64" fmla="*/ 957099 w 20000"/>
              <a:gd name="T65" fmla="*/ 8397366 h 20000"/>
              <a:gd name="T66" fmla="*/ 1003888 w 20000"/>
              <a:gd name="T67" fmla="*/ 8147140 h 20000"/>
              <a:gd name="T68" fmla="*/ 1081957 w 20000"/>
              <a:gd name="T69" fmla="*/ 7484775 h 20000"/>
              <a:gd name="T70" fmla="*/ 1154753 w 20000"/>
              <a:gd name="T71" fmla="*/ 6761093 h 20000"/>
              <a:gd name="T72" fmla="*/ 1206750 w 20000"/>
              <a:gd name="T73" fmla="*/ 5819032 h 20000"/>
              <a:gd name="T74" fmla="*/ 1258821 w 20000"/>
              <a:gd name="T75" fmla="*/ 5127247 h 20000"/>
              <a:gd name="T76" fmla="*/ 1284820 w 20000"/>
              <a:gd name="T77" fmla="*/ 4435412 h 20000"/>
              <a:gd name="T78" fmla="*/ 1331609 w 20000"/>
              <a:gd name="T79" fmla="*/ 3490924 h 20000"/>
              <a:gd name="T80" fmla="*/ 1305610 w 20000"/>
              <a:gd name="T81" fmla="*/ 2546436 h 20000"/>
              <a:gd name="T82" fmla="*/ 1258821 w 20000"/>
              <a:gd name="T83" fmla="*/ 2075406 h 20000"/>
              <a:gd name="T84" fmla="*/ 1206750 w 20000"/>
              <a:gd name="T85" fmla="*/ 1415518 h 20000"/>
              <a:gd name="T86" fmla="*/ 1081957 w 20000"/>
              <a:gd name="T87" fmla="*/ 691786 h 20000"/>
              <a:gd name="T88" fmla="*/ 983097 w 20000"/>
              <a:gd name="T89" fmla="*/ 471030 h 20000"/>
              <a:gd name="T90" fmla="*/ 832240 w 20000"/>
              <a:gd name="T91" fmla="*/ 0 h 20000"/>
              <a:gd name="T92" fmla="*/ 530583 w 20000"/>
              <a:gd name="T93" fmla="*/ 220805 h 20000"/>
              <a:gd name="T94" fmla="*/ 478586 w 20000"/>
              <a:gd name="T95" fmla="*/ 691786 h 20000"/>
              <a:gd name="T96" fmla="*/ 379726 w 20000"/>
              <a:gd name="T97" fmla="*/ 502928 h 20000"/>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20000"/>
              <a:gd name="T148" fmla="*/ 0 h 20000"/>
              <a:gd name="T149" fmla="*/ 20000 w 20000"/>
              <a:gd name="T150" fmla="*/ 20000 h 20000"/>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20000" h="20000">
                <a:moveTo>
                  <a:pt x="5681" y="205"/>
                </a:moveTo>
                <a:lnTo>
                  <a:pt x="7938" y="474"/>
                </a:lnTo>
                <a:lnTo>
                  <a:pt x="7160" y="654"/>
                </a:lnTo>
                <a:lnTo>
                  <a:pt x="6770" y="654"/>
                </a:lnTo>
                <a:lnTo>
                  <a:pt x="6381" y="756"/>
                </a:lnTo>
                <a:lnTo>
                  <a:pt x="5992" y="846"/>
                </a:lnTo>
                <a:lnTo>
                  <a:pt x="5681" y="949"/>
                </a:lnTo>
                <a:lnTo>
                  <a:pt x="5681" y="1038"/>
                </a:lnTo>
                <a:lnTo>
                  <a:pt x="5292" y="1141"/>
                </a:lnTo>
                <a:lnTo>
                  <a:pt x="5292" y="1231"/>
                </a:lnTo>
                <a:lnTo>
                  <a:pt x="4903" y="1231"/>
                </a:lnTo>
                <a:lnTo>
                  <a:pt x="4903" y="1333"/>
                </a:lnTo>
                <a:lnTo>
                  <a:pt x="4514" y="1423"/>
                </a:lnTo>
                <a:lnTo>
                  <a:pt x="4125" y="1526"/>
                </a:lnTo>
                <a:lnTo>
                  <a:pt x="3735" y="1615"/>
                </a:lnTo>
                <a:lnTo>
                  <a:pt x="3735" y="1718"/>
                </a:lnTo>
                <a:lnTo>
                  <a:pt x="2646" y="1987"/>
                </a:lnTo>
                <a:lnTo>
                  <a:pt x="2646" y="2090"/>
                </a:lnTo>
                <a:lnTo>
                  <a:pt x="2257" y="2179"/>
                </a:lnTo>
                <a:lnTo>
                  <a:pt x="1868" y="2282"/>
                </a:lnTo>
                <a:lnTo>
                  <a:pt x="1479" y="2372"/>
                </a:lnTo>
                <a:lnTo>
                  <a:pt x="1479" y="2474"/>
                </a:lnTo>
                <a:lnTo>
                  <a:pt x="1167" y="2474"/>
                </a:lnTo>
                <a:lnTo>
                  <a:pt x="1167" y="2564"/>
                </a:lnTo>
                <a:lnTo>
                  <a:pt x="778" y="2667"/>
                </a:lnTo>
                <a:lnTo>
                  <a:pt x="778" y="2756"/>
                </a:lnTo>
                <a:lnTo>
                  <a:pt x="389" y="2859"/>
                </a:lnTo>
                <a:lnTo>
                  <a:pt x="389" y="3128"/>
                </a:lnTo>
                <a:lnTo>
                  <a:pt x="0" y="3231"/>
                </a:lnTo>
                <a:lnTo>
                  <a:pt x="0" y="4949"/>
                </a:lnTo>
                <a:lnTo>
                  <a:pt x="389" y="5038"/>
                </a:lnTo>
                <a:lnTo>
                  <a:pt x="389" y="6282"/>
                </a:lnTo>
                <a:lnTo>
                  <a:pt x="778" y="6474"/>
                </a:lnTo>
                <a:lnTo>
                  <a:pt x="778" y="7128"/>
                </a:lnTo>
                <a:lnTo>
                  <a:pt x="1167" y="7231"/>
                </a:lnTo>
                <a:lnTo>
                  <a:pt x="1167" y="9141"/>
                </a:lnTo>
                <a:lnTo>
                  <a:pt x="1479" y="9333"/>
                </a:lnTo>
                <a:lnTo>
                  <a:pt x="1479" y="11987"/>
                </a:lnTo>
                <a:lnTo>
                  <a:pt x="1868" y="12179"/>
                </a:lnTo>
                <a:lnTo>
                  <a:pt x="1868" y="13897"/>
                </a:lnTo>
                <a:lnTo>
                  <a:pt x="2257" y="14090"/>
                </a:lnTo>
                <a:lnTo>
                  <a:pt x="2257" y="14654"/>
                </a:lnTo>
                <a:lnTo>
                  <a:pt x="2646" y="14744"/>
                </a:lnTo>
                <a:lnTo>
                  <a:pt x="2646" y="15615"/>
                </a:lnTo>
                <a:lnTo>
                  <a:pt x="3035" y="15795"/>
                </a:lnTo>
                <a:lnTo>
                  <a:pt x="3035" y="16372"/>
                </a:lnTo>
                <a:lnTo>
                  <a:pt x="3424" y="16564"/>
                </a:lnTo>
                <a:lnTo>
                  <a:pt x="3424" y="17513"/>
                </a:lnTo>
                <a:lnTo>
                  <a:pt x="3735" y="17705"/>
                </a:lnTo>
                <a:lnTo>
                  <a:pt x="3735" y="18551"/>
                </a:lnTo>
                <a:lnTo>
                  <a:pt x="4125" y="18744"/>
                </a:lnTo>
                <a:lnTo>
                  <a:pt x="4125" y="19500"/>
                </a:lnTo>
                <a:lnTo>
                  <a:pt x="4514" y="19603"/>
                </a:lnTo>
                <a:lnTo>
                  <a:pt x="4514" y="19692"/>
                </a:lnTo>
                <a:lnTo>
                  <a:pt x="4903" y="19795"/>
                </a:lnTo>
                <a:lnTo>
                  <a:pt x="4903" y="19885"/>
                </a:lnTo>
                <a:lnTo>
                  <a:pt x="5292" y="19885"/>
                </a:lnTo>
                <a:lnTo>
                  <a:pt x="5292" y="19987"/>
                </a:lnTo>
                <a:lnTo>
                  <a:pt x="10506" y="19987"/>
                </a:lnTo>
                <a:lnTo>
                  <a:pt x="10895" y="19885"/>
                </a:lnTo>
                <a:lnTo>
                  <a:pt x="11284" y="19885"/>
                </a:lnTo>
                <a:lnTo>
                  <a:pt x="11673" y="19795"/>
                </a:lnTo>
                <a:lnTo>
                  <a:pt x="12062" y="19795"/>
                </a:lnTo>
                <a:lnTo>
                  <a:pt x="13152" y="19500"/>
                </a:lnTo>
                <a:lnTo>
                  <a:pt x="13541" y="19321"/>
                </a:lnTo>
                <a:lnTo>
                  <a:pt x="13541" y="19128"/>
                </a:lnTo>
                <a:lnTo>
                  <a:pt x="13930" y="19038"/>
                </a:lnTo>
                <a:lnTo>
                  <a:pt x="13930" y="17513"/>
                </a:lnTo>
                <a:lnTo>
                  <a:pt x="13541" y="17410"/>
                </a:lnTo>
                <a:lnTo>
                  <a:pt x="13541" y="17026"/>
                </a:lnTo>
                <a:lnTo>
                  <a:pt x="13152" y="16936"/>
                </a:lnTo>
                <a:lnTo>
                  <a:pt x="13152" y="16756"/>
                </a:lnTo>
                <a:lnTo>
                  <a:pt x="12763" y="16756"/>
                </a:lnTo>
                <a:lnTo>
                  <a:pt x="12763" y="16462"/>
                </a:lnTo>
                <a:lnTo>
                  <a:pt x="12451" y="16372"/>
                </a:lnTo>
                <a:lnTo>
                  <a:pt x="12451" y="16077"/>
                </a:lnTo>
                <a:lnTo>
                  <a:pt x="12062" y="15885"/>
                </a:lnTo>
                <a:lnTo>
                  <a:pt x="12062" y="15615"/>
                </a:lnTo>
                <a:lnTo>
                  <a:pt x="11673" y="15513"/>
                </a:lnTo>
                <a:lnTo>
                  <a:pt x="11673" y="14372"/>
                </a:lnTo>
                <a:lnTo>
                  <a:pt x="11284" y="14282"/>
                </a:lnTo>
                <a:lnTo>
                  <a:pt x="11284" y="13513"/>
                </a:lnTo>
                <a:lnTo>
                  <a:pt x="10895" y="13410"/>
                </a:lnTo>
                <a:lnTo>
                  <a:pt x="10895" y="12654"/>
                </a:lnTo>
                <a:lnTo>
                  <a:pt x="10506" y="12462"/>
                </a:lnTo>
                <a:lnTo>
                  <a:pt x="10506" y="11615"/>
                </a:lnTo>
                <a:lnTo>
                  <a:pt x="10195" y="11513"/>
                </a:lnTo>
                <a:lnTo>
                  <a:pt x="10195" y="4949"/>
                </a:lnTo>
                <a:lnTo>
                  <a:pt x="10506" y="4846"/>
                </a:lnTo>
                <a:lnTo>
                  <a:pt x="10506" y="4372"/>
                </a:lnTo>
                <a:lnTo>
                  <a:pt x="11673" y="4090"/>
                </a:lnTo>
                <a:lnTo>
                  <a:pt x="11673" y="4000"/>
                </a:lnTo>
                <a:lnTo>
                  <a:pt x="12062" y="4000"/>
                </a:lnTo>
                <a:lnTo>
                  <a:pt x="12763" y="3808"/>
                </a:lnTo>
                <a:lnTo>
                  <a:pt x="13152" y="3808"/>
                </a:lnTo>
                <a:lnTo>
                  <a:pt x="13152" y="3705"/>
                </a:lnTo>
                <a:lnTo>
                  <a:pt x="13930" y="3615"/>
                </a:lnTo>
                <a:lnTo>
                  <a:pt x="13930" y="3513"/>
                </a:lnTo>
                <a:lnTo>
                  <a:pt x="14319" y="3423"/>
                </a:lnTo>
                <a:lnTo>
                  <a:pt x="14708" y="3423"/>
                </a:lnTo>
                <a:lnTo>
                  <a:pt x="14708" y="3321"/>
                </a:lnTo>
                <a:lnTo>
                  <a:pt x="15019" y="3321"/>
                </a:lnTo>
                <a:lnTo>
                  <a:pt x="15409" y="3231"/>
                </a:lnTo>
                <a:lnTo>
                  <a:pt x="15798" y="3128"/>
                </a:lnTo>
                <a:lnTo>
                  <a:pt x="16187" y="3051"/>
                </a:lnTo>
                <a:lnTo>
                  <a:pt x="16576" y="2949"/>
                </a:lnTo>
                <a:lnTo>
                  <a:pt x="16965" y="2859"/>
                </a:lnTo>
                <a:lnTo>
                  <a:pt x="17276" y="2756"/>
                </a:lnTo>
                <a:lnTo>
                  <a:pt x="17665" y="2667"/>
                </a:lnTo>
                <a:lnTo>
                  <a:pt x="17665" y="2564"/>
                </a:lnTo>
                <a:lnTo>
                  <a:pt x="18054" y="2372"/>
                </a:lnTo>
                <a:lnTo>
                  <a:pt x="18444" y="2282"/>
                </a:lnTo>
                <a:lnTo>
                  <a:pt x="18444" y="2179"/>
                </a:lnTo>
                <a:lnTo>
                  <a:pt x="18833" y="2090"/>
                </a:lnTo>
                <a:lnTo>
                  <a:pt x="18833" y="1987"/>
                </a:lnTo>
                <a:lnTo>
                  <a:pt x="19222" y="1897"/>
                </a:lnTo>
                <a:lnTo>
                  <a:pt x="19222" y="1808"/>
                </a:lnTo>
                <a:lnTo>
                  <a:pt x="19533" y="1615"/>
                </a:lnTo>
                <a:lnTo>
                  <a:pt x="19533" y="1423"/>
                </a:lnTo>
                <a:lnTo>
                  <a:pt x="19922" y="1423"/>
                </a:lnTo>
                <a:lnTo>
                  <a:pt x="19922" y="1333"/>
                </a:lnTo>
                <a:lnTo>
                  <a:pt x="19533" y="1333"/>
                </a:lnTo>
                <a:lnTo>
                  <a:pt x="19533" y="1038"/>
                </a:lnTo>
                <a:lnTo>
                  <a:pt x="19222" y="949"/>
                </a:lnTo>
                <a:lnTo>
                  <a:pt x="19222" y="846"/>
                </a:lnTo>
                <a:lnTo>
                  <a:pt x="18833" y="846"/>
                </a:lnTo>
                <a:lnTo>
                  <a:pt x="18833" y="756"/>
                </a:lnTo>
                <a:lnTo>
                  <a:pt x="18444" y="654"/>
                </a:lnTo>
                <a:lnTo>
                  <a:pt x="18054" y="577"/>
                </a:lnTo>
                <a:lnTo>
                  <a:pt x="17276" y="474"/>
                </a:lnTo>
                <a:lnTo>
                  <a:pt x="16965" y="385"/>
                </a:lnTo>
                <a:lnTo>
                  <a:pt x="16187" y="282"/>
                </a:lnTo>
                <a:lnTo>
                  <a:pt x="15798" y="282"/>
                </a:lnTo>
                <a:lnTo>
                  <a:pt x="15409" y="192"/>
                </a:lnTo>
                <a:lnTo>
                  <a:pt x="14708" y="192"/>
                </a:lnTo>
                <a:lnTo>
                  <a:pt x="14319" y="90"/>
                </a:lnTo>
                <a:lnTo>
                  <a:pt x="13152" y="90"/>
                </a:lnTo>
                <a:lnTo>
                  <a:pt x="12451" y="0"/>
                </a:lnTo>
                <a:lnTo>
                  <a:pt x="8249" y="0"/>
                </a:lnTo>
                <a:lnTo>
                  <a:pt x="8249" y="90"/>
                </a:lnTo>
                <a:lnTo>
                  <a:pt x="7938" y="90"/>
                </a:lnTo>
                <a:lnTo>
                  <a:pt x="7938" y="192"/>
                </a:lnTo>
                <a:lnTo>
                  <a:pt x="7549" y="192"/>
                </a:lnTo>
                <a:lnTo>
                  <a:pt x="7160" y="282"/>
                </a:lnTo>
                <a:lnTo>
                  <a:pt x="7160" y="577"/>
                </a:lnTo>
                <a:lnTo>
                  <a:pt x="6770" y="577"/>
                </a:lnTo>
                <a:lnTo>
                  <a:pt x="5681" y="205"/>
                </a:lnTo>
                <a:close/>
              </a:path>
            </a:pathLst>
          </a:custGeom>
          <a:solidFill>
            <a:srgbClr val="FFFFFF"/>
          </a:solidFill>
          <a:ln w="12700">
            <a:solidFill>
              <a:srgbClr val="000000"/>
            </a:solidFill>
            <a:round/>
            <a:headEnd type="none" w="sm" len="sm"/>
            <a:tailEnd type="none" w="sm" len="sm"/>
          </a:ln>
        </p:spPr>
        <p:txBody>
          <a:bodyPr/>
          <a:lstStyle/>
          <a:p>
            <a:endParaRPr lang="tr-TR"/>
          </a:p>
        </p:txBody>
      </p:sp>
      <p:sp>
        <p:nvSpPr>
          <p:cNvPr id="59408" name="Oval 16"/>
          <p:cNvSpPr>
            <a:spLocks noChangeArrowheads="1"/>
          </p:cNvSpPr>
          <p:nvPr/>
        </p:nvSpPr>
        <p:spPr bwMode="auto">
          <a:xfrm>
            <a:off x="5664200" y="3789364"/>
            <a:ext cx="90488" cy="90487"/>
          </a:xfrm>
          <a:prstGeom prst="ellipse">
            <a:avLst/>
          </a:prstGeom>
          <a:solidFill>
            <a:srgbClr val="000000"/>
          </a:solidFill>
          <a:ln w="12700">
            <a:solidFill>
              <a:srgbClr val="000000"/>
            </a:solidFill>
            <a:round/>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tr-TR" altLang="tr-TR"/>
          </a:p>
        </p:txBody>
      </p:sp>
      <p:sp>
        <p:nvSpPr>
          <p:cNvPr id="59409" name="Oval 17"/>
          <p:cNvSpPr>
            <a:spLocks noChangeArrowheads="1"/>
          </p:cNvSpPr>
          <p:nvPr/>
        </p:nvSpPr>
        <p:spPr bwMode="auto">
          <a:xfrm>
            <a:off x="6240464" y="3860800"/>
            <a:ext cx="90487" cy="90488"/>
          </a:xfrm>
          <a:prstGeom prst="ellipse">
            <a:avLst/>
          </a:prstGeom>
          <a:solidFill>
            <a:srgbClr val="000000"/>
          </a:solidFill>
          <a:ln w="12700">
            <a:solidFill>
              <a:srgbClr val="000000"/>
            </a:solidFill>
            <a:round/>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tr-TR" altLang="tr-TR"/>
          </a:p>
        </p:txBody>
      </p:sp>
      <p:sp>
        <p:nvSpPr>
          <p:cNvPr id="59410" name="Oval 18"/>
          <p:cNvSpPr>
            <a:spLocks noChangeArrowheads="1"/>
          </p:cNvSpPr>
          <p:nvPr/>
        </p:nvSpPr>
        <p:spPr bwMode="auto">
          <a:xfrm>
            <a:off x="6672264" y="3789364"/>
            <a:ext cx="90487" cy="90487"/>
          </a:xfrm>
          <a:prstGeom prst="ellipse">
            <a:avLst/>
          </a:prstGeom>
          <a:solidFill>
            <a:srgbClr val="000000"/>
          </a:solidFill>
          <a:ln w="12700">
            <a:solidFill>
              <a:srgbClr val="000000"/>
            </a:solidFill>
            <a:round/>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tr-TR" altLang="tr-TR"/>
          </a:p>
        </p:txBody>
      </p:sp>
      <p:sp>
        <p:nvSpPr>
          <p:cNvPr id="59411" name="Oval 19"/>
          <p:cNvSpPr>
            <a:spLocks noChangeArrowheads="1"/>
          </p:cNvSpPr>
          <p:nvPr/>
        </p:nvSpPr>
        <p:spPr bwMode="auto">
          <a:xfrm>
            <a:off x="7032625" y="3789364"/>
            <a:ext cx="90488" cy="90487"/>
          </a:xfrm>
          <a:prstGeom prst="ellipse">
            <a:avLst/>
          </a:prstGeom>
          <a:solidFill>
            <a:srgbClr val="000000"/>
          </a:solidFill>
          <a:ln w="12700">
            <a:solidFill>
              <a:srgbClr val="000000"/>
            </a:solidFill>
            <a:round/>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tr-TR" altLang="tr-TR"/>
          </a:p>
        </p:txBody>
      </p:sp>
      <p:sp>
        <p:nvSpPr>
          <p:cNvPr id="59412" name="Oval 20"/>
          <p:cNvSpPr>
            <a:spLocks noChangeArrowheads="1"/>
          </p:cNvSpPr>
          <p:nvPr/>
        </p:nvSpPr>
        <p:spPr bwMode="auto">
          <a:xfrm>
            <a:off x="7751764" y="3789364"/>
            <a:ext cx="90487" cy="90487"/>
          </a:xfrm>
          <a:prstGeom prst="ellipse">
            <a:avLst/>
          </a:prstGeom>
          <a:solidFill>
            <a:srgbClr val="000000"/>
          </a:solidFill>
          <a:ln w="12700">
            <a:solidFill>
              <a:srgbClr val="000000"/>
            </a:solidFill>
            <a:round/>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tr-TR" altLang="tr-TR"/>
          </a:p>
        </p:txBody>
      </p:sp>
      <p:sp>
        <p:nvSpPr>
          <p:cNvPr id="59413" name="Oval 21"/>
          <p:cNvSpPr>
            <a:spLocks noChangeArrowheads="1"/>
          </p:cNvSpPr>
          <p:nvPr/>
        </p:nvSpPr>
        <p:spPr bwMode="auto">
          <a:xfrm>
            <a:off x="8112125" y="3789364"/>
            <a:ext cx="90488" cy="90487"/>
          </a:xfrm>
          <a:prstGeom prst="ellipse">
            <a:avLst/>
          </a:prstGeom>
          <a:solidFill>
            <a:srgbClr val="000000"/>
          </a:solidFill>
          <a:ln w="12700">
            <a:solidFill>
              <a:srgbClr val="000000"/>
            </a:solidFill>
            <a:round/>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tr-TR" altLang="tr-TR"/>
          </a:p>
        </p:txBody>
      </p:sp>
      <p:sp>
        <p:nvSpPr>
          <p:cNvPr id="59414" name="Rectangle 22"/>
          <p:cNvSpPr>
            <a:spLocks noChangeArrowheads="1"/>
          </p:cNvSpPr>
          <p:nvPr/>
        </p:nvSpPr>
        <p:spPr bwMode="auto">
          <a:xfrm>
            <a:off x="3138489" y="3759092"/>
            <a:ext cx="5354351"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altLang="tr-TR" sz="1200">
                <a:cs typeface="Times New Roman" panose="02020603050405020304" pitchFamily="18" charset="0"/>
              </a:rPr>
              <a:t>	</a:t>
            </a:r>
            <a:r>
              <a:rPr lang="tr-TR" altLang="tr-TR" sz="1200"/>
              <a:t>	</a:t>
            </a:r>
            <a:r>
              <a:rPr lang="tr-TR" altLang="tr-TR" sz="1200">
                <a:cs typeface="Times New Roman" panose="02020603050405020304" pitchFamily="18" charset="0"/>
              </a:rPr>
              <a:t>Y	   y        S            s         u             U</a:t>
            </a:r>
            <a:endParaRPr lang="tr-TR" altLang="tr-TR" sz="900"/>
          </a:p>
          <a:p>
            <a:r>
              <a:rPr lang="tr-TR" altLang="tr-TR" sz="1200">
                <a:cs typeface="Times New Roman" panose="02020603050405020304" pitchFamily="18" charset="0"/>
              </a:rPr>
              <a:t>                </a:t>
            </a:r>
            <a:endParaRPr lang="tr-TR" altLang="tr-TR" sz="900"/>
          </a:p>
          <a:p>
            <a:endParaRPr lang="tr-TR" altLang="tr-TR" sz="1200"/>
          </a:p>
        </p:txBody>
      </p:sp>
      <p:sp>
        <p:nvSpPr>
          <p:cNvPr id="59415" name="Text Box 23"/>
          <p:cNvSpPr txBox="1">
            <a:spLocks noChangeArrowheads="1"/>
          </p:cNvSpPr>
          <p:nvPr/>
        </p:nvSpPr>
        <p:spPr bwMode="auto">
          <a:xfrm>
            <a:off x="2259013" y="4745038"/>
            <a:ext cx="14541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altLang="tr-TR"/>
              <a:t>Bağlı Genler</a:t>
            </a:r>
          </a:p>
        </p:txBody>
      </p:sp>
      <p:sp>
        <p:nvSpPr>
          <p:cNvPr id="59416" name="Text Box 24"/>
          <p:cNvSpPr txBox="1">
            <a:spLocks noChangeArrowheads="1"/>
          </p:cNvSpPr>
          <p:nvPr/>
        </p:nvSpPr>
        <p:spPr bwMode="auto">
          <a:xfrm>
            <a:off x="6096000" y="4797426"/>
            <a:ext cx="1835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altLang="tr-TR"/>
              <a:t>Bağımsız genler</a:t>
            </a:r>
          </a:p>
        </p:txBody>
      </p:sp>
      <p:sp>
        <p:nvSpPr>
          <p:cNvPr id="59417" name="Text Box 25"/>
          <p:cNvSpPr txBox="1">
            <a:spLocks noChangeArrowheads="1"/>
          </p:cNvSpPr>
          <p:nvPr/>
        </p:nvSpPr>
        <p:spPr bwMode="auto">
          <a:xfrm>
            <a:off x="2259013" y="3736975"/>
            <a:ext cx="336550" cy="915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altLang="tr-TR"/>
              <a:t>Y</a:t>
            </a:r>
          </a:p>
          <a:p>
            <a:pPr eaLnBrk="1" hangingPunct="1"/>
            <a:r>
              <a:rPr lang="tr-TR" altLang="tr-TR"/>
              <a:t>S</a:t>
            </a:r>
          </a:p>
          <a:p>
            <a:pPr eaLnBrk="1" hangingPunct="1"/>
            <a:r>
              <a:rPr lang="tr-TR" altLang="tr-TR"/>
              <a:t>u</a:t>
            </a:r>
          </a:p>
        </p:txBody>
      </p:sp>
      <p:sp>
        <p:nvSpPr>
          <p:cNvPr id="59418" name="Text Box 26"/>
          <p:cNvSpPr txBox="1">
            <a:spLocks noChangeArrowheads="1"/>
          </p:cNvSpPr>
          <p:nvPr/>
        </p:nvSpPr>
        <p:spPr bwMode="auto">
          <a:xfrm>
            <a:off x="3195638" y="3665539"/>
            <a:ext cx="349250" cy="915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altLang="tr-TR"/>
              <a:t>y</a:t>
            </a:r>
          </a:p>
          <a:p>
            <a:pPr eaLnBrk="1" hangingPunct="1"/>
            <a:r>
              <a:rPr lang="tr-TR" altLang="tr-TR"/>
              <a:t>s</a:t>
            </a:r>
          </a:p>
          <a:p>
            <a:pPr eaLnBrk="1" hangingPunct="1"/>
            <a:r>
              <a:rPr lang="tr-TR" altLang="tr-TR"/>
              <a:t>U</a:t>
            </a:r>
          </a:p>
        </p:txBody>
      </p:sp>
    </p:spTree>
    <p:extLst>
      <p:ext uri="{BB962C8B-B14F-4D97-AF65-F5344CB8AC3E}">
        <p14:creationId xmlns:p14="http://schemas.microsoft.com/office/powerpoint/2010/main" val="875927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Freeform 2"/>
          <p:cNvSpPr>
            <a:spLocks/>
          </p:cNvSpPr>
          <p:nvPr/>
        </p:nvSpPr>
        <p:spPr bwMode="auto">
          <a:xfrm>
            <a:off x="4235450" y="3046413"/>
            <a:ext cx="127000" cy="1041400"/>
          </a:xfrm>
          <a:custGeom>
            <a:avLst/>
            <a:gdLst>
              <a:gd name="T0" fmla="*/ 16046 w 20000"/>
              <a:gd name="T1" fmla="*/ 2510659 h 20000"/>
              <a:gd name="T2" fmla="*/ 0 w 20000"/>
              <a:gd name="T3" fmla="*/ 39652555 h 20000"/>
              <a:gd name="T4" fmla="*/ 80239 w 20000"/>
              <a:gd name="T5" fmla="*/ 40314104 h 20000"/>
              <a:gd name="T6" fmla="*/ 80239 w 20000"/>
              <a:gd name="T7" fmla="*/ 52870056 h 20000"/>
              <a:gd name="T8" fmla="*/ 160484 w 20000"/>
              <a:gd name="T9" fmla="*/ 53531605 h 20000"/>
              <a:gd name="T10" fmla="*/ 160484 w 20000"/>
              <a:gd name="T11" fmla="*/ 54193154 h 20000"/>
              <a:gd name="T12" fmla="*/ 641934 w 20000"/>
              <a:gd name="T13" fmla="*/ 54193154 h 20000"/>
              <a:gd name="T14" fmla="*/ 641934 w 20000"/>
              <a:gd name="T15" fmla="*/ 53531605 h 20000"/>
              <a:gd name="T16" fmla="*/ 722179 w 20000"/>
              <a:gd name="T17" fmla="*/ 53531605 h 20000"/>
              <a:gd name="T18" fmla="*/ 722179 w 20000"/>
              <a:gd name="T19" fmla="*/ 52870056 h 20000"/>
              <a:gd name="T20" fmla="*/ 802418 w 20000"/>
              <a:gd name="T21" fmla="*/ 52211214 h 20000"/>
              <a:gd name="T22" fmla="*/ 802418 w 20000"/>
              <a:gd name="T23" fmla="*/ 35688622 h 20000"/>
              <a:gd name="T24" fmla="*/ 722179 w 20000"/>
              <a:gd name="T25" fmla="*/ 35027072 h 20000"/>
              <a:gd name="T26" fmla="*/ 722179 w 20000"/>
              <a:gd name="T27" fmla="*/ 8592071 h 20000"/>
              <a:gd name="T28" fmla="*/ 641934 w 20000"/>
              <a:gd name="T29" fmla="*/ 7930521 h 20000"/>
              <a:gd name="T30" fmla="*/ 641934 w 20000"/>
              <a:gd name="T31" fmla="*/ 1981940 h 20000"/>
              <a:gd name="T32" fmla="*/ 561689 w 20000"/>
              <a:gd name="T33" fmla="*/ 1981940 h 20000"/>
              <a:gd name="T34" fmla="*/ 561689 w 20000"/>
              <a:gd name="T35" fmla="*/ 1323099 h 20000"/>
              <a:gd name="T36" fmla="*/ 481451 w 20000"/>
              <a:gd name="T37" fmla="*/ 1323099 h 20000"/>
              <a:gd name="T38" fmla="*/ 481451 w 20000"/>
              <a:gd name="T39" fmla="*/ 661549 h 20000"/>
              <a:gd name="T40" fmla="*/ 401212 w 20000"/>
              <a:gd name="T41" fmla="*/ 661549 h 20000"/>
              <a:gd name="T42" fmla="*/ 401212 w 20000"/>
              <a:gd name="T43" fmla="*/ 0 h 20000"/>
              <a:gd name="T44" fmla="*/ 0 w 20000"/>
              <a:gd name="T45" fmla="*/ 0 h 20000"/>
              <a:gd name="T46" fmla="*/ 0 w 20000"/>
              <a:gd name="T47" fmla="*/ 3966588 h 20000"/>
              <a:gd name="T48" fmla="*/ 16046 w 20000"/>
              <a:gd name="T49" fmla="*/ 2510659 h 20000"/>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20000"/>
              <a:gd name="T76" fmla="*/ 0 h 20000"/>
              <a:gd name="T77" fmla="*/ 20000 w 20000"/>
              <a:gd name="T78" fmla="*/ 20000 h 20000"/>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20000" h="20000">
                <a:moveTo>
                  <a:pt x="398" y="926"/>
                </a:moveTo>
                <a:lnTo>
                  <a:pt x="0" y="14625"/>
                </a:lnTo>
                <a:lnTo>
                  <a:pt x="1990" y="14869"/>
                </a:lnTo>
                <a:lnTo>
                  <a:pt x="1990" y="19500"/>
                </a:lnTo>
                <a:lnTo>
                  <a:pt x="3980" y="19744"/>
                </a:lnTo>
                <a:lnTo>
                  <a:pt x="3980" y="19988"/>
                </a:lnTo>
                <a:lnTo>
                  <a:pt x="15920" y="19988"/>
                </a:lnTo>
                <a:lnTo>
                  <a:pt x="15920" y="19744"/>
                </a:lnTo>
                <a:lnTo>
                  <a:pt x="17910" y="19744"/>
                </a:lnTo>
                <a:lnTo>
                  <a:pt x="17910" y="19500"/>
                </a:lnTo>
                <a:lnTo>
                  <a:pt x="19900" y="19257"/>
                </a:lnTo>
                <a:lnTo>
                  <a:pt x="19900" y="13163"/>
                </a:lnTo>
                <a:lnTo>
                  <a:pt x="17910" y="12919"/>
                </a:lnTo>
                <a:lnTo>
                  <a:pt x="17910" y="3169"/>
                </a:lnTo>
                <a:lnTo>
                  <a:pt x="15920" y="2925"/>
                </a:lnTo>
                <a:lnTo>
                  <a:pt x="15920" y="731"/>
                </a:lnTo>
                <a:lnTo>
                  <a:pt x="13930" y="731"/>
                </a:lnTo>
                <a:lnTo>
                  <a:pt x="13930" y="488"/>
                </a:lnTo>
                <a:lnTo>
                  <a:pt x="11940" y="488"/>
                </a:lnTo>
                <a:lnTo>
                  <a:pt x="11940" y="244"/>
                </a:lnTo>
                <a:lnTo>
                  <a:pt x="9950" y="244"/>
                </a:lnTo>
                <a:lnTo>
                  <a:pt x="9950" y="0"/>
                </a:lnTo>
                <a:lnTo>
                  <a:pt x="0" y="0"/>
                </a:lnTo>
                <a:lnTo>
                  <a:pt x="0" y="1463"/>
                </a:lnTo>
                <a:lnTo>
                  <a:pt x="398" y="926"/>
                </a:lnTo>
                <a:close/>
              </a:path>
            </a:pathLst>
          </a:custGeom>
          <a:solidFill>
            <a:srgbClr val="FFFFFF"/>
          </a:solidFill>
          <a:ln w="12700">
            <a:solidFill>
              <a:srgbClr val="000000"/>
            </a:solidFill>
            <a:round/>
            <a:headEnd type="none" w="sm" len="sm"/>
            <a:tailEnd type="none" w="sm" len="sm"/>
          </a:ln>
        </p:spPr>
        <p:txBody>
          <a:bodyPr/>
          <a:lstStyle/>
          <a:p>
            <a:endParaRPr lang="tr-TR"/>
          </a:p>
        </p:txBody>
      </p:sp>
      <p:sp>
        <p:nvSpPr>
          <p:cNvPr id="60419" name="Freeform 3"/>
          <p:cNvSpPr>
            <a:spLocks/>
          </p:cNvSpPr>
          <p:nvPr/>
        </p:nvSpPr>
        <p:spPr bwMode="auto">
          <a:xfrm>
            <a:off x="7535863" y="3068638"/>
            <a:ext cx="127000" cy="1041400"/>
          </a:xfrm>
          <a:custGeom>
            <a:avLst/>
            <a:gdLst>
              <a:gd name="T0" fmla="*/ 16046 w 20000"/>
              <a:gd name="T1" fmla="*/ 2510659 h 20000"/>
              <a:gd name="T2" fmla="*/ 0 w 20000"/>
              <a:gd name="T3" fmla="*/ 39652555 h 20000"/>
              <a:gd name="T4" fmla="*/ 80239 w 20000"/>
              <a:gd name="T5" fmla="*/ 40314104 h 20000"/>
              <a:gd name="T6" fmla="*/ 80239 w 20000"/>
              <a:gd name="T7" fmla="*/ 52870056 h 20000"/>
              <a:gd name="T8" fmla="*/ 160484 w 20000"/>
              <a:gd name="T9" fmla="*/ 53531605 h 20000"/>
              <a:gd name="T10" fmla="*/ 160484 w 20000"/>
              <a:gd name="T11" fmla="*/ 54193154 h 20000"/>
              <a:gd name="T12" fmla="*/ 641934 w 20000"/>
              <a:gd name="T13" fmla="*/ 54193154 h 20000"/>
              <a:gd name="T14" fmla="*/ 641934 w 20000"/>
              <a:gd name="T15" fmla="*/ 53531605 h 20000"/>
              <a:gd name="T16" fmla="*/ 722179 w 20000"/>
              <a:gd name="T17" fmla="*/ 53531605 h 20000"/>
              <a:gd name="T18" fmla="*/ 722179 w 20000"/>
              <a:gd name="T19" fmla="*/ 52870056 h 20000"/>
              <a:gd name="T20" fmla="*/ 802418 w 20000"/>
              <a:gd name="T21" fmla="*/ 52211214 h 20000"/>
              <a:gd name="T22" fmla="*/ 802418 w 20000"/>
              <a:gd name="T23" fmla="*/ 35688622 h 20000"/>
              <a:gd name="T24" fmla="*/ 722179 w 20000"/>
              <a:gd name="T25" fmla="*/ 35027072 h 20000"/>
              <a:gd name="T26" fmla="*/ 722179 w 20000"/>
              <a:gd name="T27" fmla="*/ 8592071 h 20000"/>
              <a:gd name="T28" fmla="*/ 641934 w 20000"/>
              <a:gd name="T29" fmla="*/ 7930521 h 20000"/>
              <a:gd name="T30" fmla="*/ 641934 w 20000"/>
              <a:gd name="T31" fmla="*/ 1981940 h 20000"/>
              <a:gd name="T32" fmla="*/ 561689 w 20000"/>
              <a:gd name="T33" fmla="*/ 1981940 h 20000"/>
              <a:gd name="T34" fmla="*/ 561689 w 20000"/>
              <a:gd name="T35" fmla="*/ 1323099 h 20000"/>
              <a:gd name="T36" fmla="*/ 481451 w 20000"/>
              <a:gd name="T37" fmla="*/ 1323099 h 20000"/>
              <a:gd name="T38" fmla="*/ 481451 w 20000"/>
              <a:gd name="T39" fmla="*/ 661549 h 20000"/>
              <a:gd name="T40" fmla="*/ 401212 w 20000"/>
              <a:gd name="T41" fmla="*/ 661549 h 20000"/>
              <a:gd name="T42" fmla="*/ 401212 w 20000"/>
              <a:gd name="T43" fmla="*/ 0 h 20000"/>
              <a:gd name="T44" fmla="*/ 0 w 20000"/>
              <a:gd name="T45" fmla="*/ 0 h 20000"/>
              <a:gd name="T46" fmla="*/ 0 w 20000"/>
              <a:gd name="T47" fmla="*/ 3966588 h 20000"/>
              <a:gd name="T48" fmla="*/ 16046 w 20000"/>
              <a:gd name="T49" fmla="*/ 2510659 h 20000"/>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20000"/>
              <a:gd name="T76" fmla="*/ 0 h 20000"/>
              <a:gd name="T77" fmla="*/ 20000 w 20000"/>
              <a:gd name="T78" fmla="*/ 20000 h 20000"/>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20000" h="20000">
                <a:moveTo>
                  <a:pt x="398" y="926"/>
                </a:moveTo>
                <a:lnTo>
                  <a:pt x="0" y="14625"/>
                </a:lnTo>
                <a:lnTo>
                  <a:pt x="1990" y="14869"/>
                </a:lnTo>
                <a:lnTo>
                  <a:pt x="1990" y="19500"/>
                </a:lnTo>
                <a:lnTo>
                  <a:pt x="3980" y="19744"/>
                </a:lnTo>
                <a:lnTo>
                  <a:pt x="3980" y="19988"/>
                </a:lnTo>
                <a:lnTo>
                  <a:pt x="15920" y="19988"/>
                </a:lnTo>
                <a:lnTo>
                  <a:pt x="15920" y="19744"/>
                </a:lnTo>
                <a:lnTo>
                  <a:pt x="17910" y="19744"/>
                </a:lnTo>
                <a:lnTo>
                  <a:pt x="17910" y="19500"/>
                </a:lnTo>
                <a:lnTo>
                  <a:pt x="19900" y="19257"/>
                </a:lnTo>
                <a:lnTo>
                  <a:pt x="19900" y="13163"/>
                </a:lnTo>
                <a:lnTo>
                  <a:pt x="17910" y="12919"/>
                </a:lnTo>
                <a:lnTo>
                  <a:pt x="17910" y="3169"/>
                </a:lnTo>
                <a:lnTo>
                  <a:pt x="15920" y="2925"/>
                </a:lnTo>
                <a:lnTo>
                  <a:pt x="15920" y="731"/>
                </a:lnTo>
                <a:lnTo>
                  <a:pt x="13930" y="731"/>
                </a:lnTo>
                <a:lnTo>
                  <a:pt x="13930" y="488"/>
                </a:lnTo>
                <a:lnTo>
                  <a:pt x="11940" y="488"/>
                </a:lnTo>
                <a:lnTo>
                  <a:pt x="11940" y="244"/>
                </a:lnTo>
                <a:lnTo>
                  <a:pt x="9950" y="244"/>
                </a:lnTo>
                <a:lnTo>
                  <a:pt x="9950" y="0"/>
                </a:lnTo>
                <a:lnTo>
                  <a:pt x="0" y="0"/>
                </a:lnTo>
                <a:lnTo>
                  <a:pt x="0" y="1463"/>
                </a:lnTo>
                <a:lnTo>
                  <a:pt x="398" y="926"/>
                </a:lnTo>
                <a:close/>
              </a:path>
            </a:pathLst>
          </a:custGeom>
          <a:solidFill>
            <a:srgbClr val="FFFFFF"/>
          </a:solidFill>
          <a:ln w="12700">
            <a:solidFill>
              <a:srgbClr val="000000"/>
            </a:solidFill>
            <a:round/>
            <a:headEnd type="none" w="sm" len="sm"/>
            <a:tailEnd type="none" w="sm" len="sm"/>
          </a:ln>
        </p:spPr>
        <p:txBody>
          <a:bodyPr/>
          <a:lstStyle/>
          <a:p>
            <a:endParaRPr lang="tr-TR"/>
          </a:p>
        </p:txBody>
      </p:sp>
      <p:sp>
        <p:nvSpPr>
          <p:cNvPr id="60420" name="Oval 4"/>
          <p:cNvSpPr>
            <a:spLocks noChangeArrowheads="1"/>
          </p:cNvSpPr>
          <p:nvPr/>
        </p:nvSpPr>
        <p:spPr bwMode="auto">
          <a:xfrm>
            <a:off x="4235450" y="3600450"/>
            <a:ext cx="90488" cy="90488"/>
          </a:xfrm>
          <a:prstGeom prst="ellipse">
            <a:avLst/>
          </a:prstGeom>
          <a:solidFill>
            <a:srgbClr val="000000"/>
          </a:solidFill>
          <a:ln w="12700">
            <a:solidFill>
              <a:srgbClr val="000000"/>
            </a:solidFill>
            <a:round/>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tr-TR" altLang="tr-TR"/>
          </a:p>
        </p:txBody>
      </p:sp>
      <p:sp>
        <p:nvSpPr>
          <p:cNvPr id="60421" name="Oval 5"/>
          <p:cNvSpPr>
            <a:spLocks noChangeArrowheads="1"/>
          </p:cNvSpPr>
          <p:nvPr/>
        </p:nvSpPr>
        <p:spPr bwMode="auto">
          <a:xfrm>
            <a:off x="7535864" y="3382964"/>
            <a:ext cx="90487" cy="90487"/>
          </a:xfrm>
          <a:prstGeom prst="ellipse">
            <a:avLst/>
          </a:prstGeom>
          <a:solidFill>
            <a:srgbClr val="000000"/>
          </a:solidFill>
          <a:ln w="12700">
            <a:solidFill>
              <a:srgbClr val="000000"/>
            </a:solidFill>
            <a:round/>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tr-TR" altLang="tr-TR"/>
          </a:p>
        </p:txBody>
      </p:sp>
      <p:sp>
        <p:nvSpPr>
          <p:cNvPr id="60422" name="Freeform 6"/>
          <p:cNvSpPr>
            <a:spLocks/>
          </p:cNvSpPr>
          <p:nvPr/>
        </p:nvSpPr>
        <p:spPr bwMode="auto">
          <a:xfrm>
            <a:off x="4505325" y="3046413"/>
            <a:ext cx="127000" cy="1041400"/>
          </a:xfrm>
          <a:custGeom>
            <a:avLst/>
            <a:gdLst>
              <a:gd name="T0" fmla="*/ 16046 w 20000"/>
              <a:gd name="T1" fmla="*/ 2510659 h 20000"/>
              <a:gd name="T2" fmla="*/ 0 w 20000"/>
              <a:gd name="T3" fmla="*/ 39652555 h 20000"/>
              <a:gd name="T4" fmla="*/ 80239 w 20000"/>
              <a:gd name="T5" fmla="*/ 40314104 h 20000"/>
              <a:gd name="T6" fmla="*/ 80239 w 20000"/>
              <a:gd name="T7" fmla="*/ 52870056 h 20000"/>
              <a:gd name="T8" fmla="*/ 160484 w 20000"/>
              <a:gd name="T9" fmla="*/ 53531605 h 20000"/>
              <a:gd name="T10" fmla="*/ 160484 w 20000"/>
              <a:gd name="T11" fmla="*/ 54193154 h 20000"/>
              <a:gd name="T12" fmla="*/ 641934 w 20000"/>
              <a:gd name="T13" fmla="*/ 54193154 h 20000"/>
              <a:gd name="T14" fmla="*/ 641934 w 20000"/>
              <a:gd name="T15" fmla="*/ 53531605 h 20000"/>
              <a:gd name="T16" fmla="*/ 722179 w 20000"/>
              <a:gd name="T17" fmla="*/ 53531605 h 20000"/>
              <a:gd name="T18" fmla="*/ 722179 w 20000"/>
              <a:gd name="T19" fmla="*/ 52870056 h 20000"/>
              <a:gd name="T20" fmla="*/ 802418 w 20000"/>
              <a:gd name="T21" fmla="*/ 52211214 h 20000"/>
              <a:gd name="T22" fmla="*/ 802418 w 20000"/>
              <a:gd name="T23" fmla="*/ 35688622 h 20000"/>
              <a:gd name="T24" fmla="*/ 722179 w 20000"/>
              <a:gd name="T25" fmla="*/ 35027072 h 20000"/>
              <a:gd name="T26" fmla="*/ 722179 w 20000"/>
              <a:gd name="T27" fmla="*/ 8592071 h 20000"/>
              <a:gd name="T28" fmla="*/ 641934 w 20000"/>
              <a:gd name="T29" fmla="*/ 7930521 h 20000"/>
              <a:gd name="T30" fmla="*/ 641934 w 20000"/>
              <a:gd name="T31" fmla="*/ 1981940 h 20000"/>
              <a:gd name="T32" fmla="*/ 561689 w 20000"/>
              <a:gd name="T33" fmla="*/ 1981940 h 20000"/>
              <a:gd name="T34" fmla="*/ 561689 w 20000"/>
              <a:gd name="T35" fmla="*/ 1323099 h 20000"/>
              <a:gd name="T36" fmla="*/ 481451 w 20000"/>
              <a:gd name="T37" fmla="*/ 1323099 h 20000"/>
              <a:gd name="T38" fmla="*/ 481451 w 20000"/>
              <a:gd name="T39" fmla="*/ 661549 h 20000"/>
              <a:gd name="T40" fmla="*/ 401212 w 20000"/>
              <a:gd name="T41" fmla="*/ 661549 h 20000"/>
              <a:gd name="T42" fmla="*/ 401212 w 20000"/>
              <a:gd name="T43" fmla="*/ 0 h 20000"/>
              <a:gd name="T44" fmla="*/ 0 w 20000"/>
              <a:gd name="T45" fmla="*/ 0 h 20000"/>
              <a:gd name="T46" fmla="*/ 0 w 20000"/>
              <a:gd name="T47" fmla="*/ 3966588 h 20000"/>
              <a:gd name="T48" fmla="*/ 16046 w 20000"/>
              <a:gd name="T49" fmla="*/ 2510659 h 20000"/>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20000"/>
              <a:gd name="T76" fmla="*/ 0 h 20000"/>
              <a:gd name="T77" fmla="*/ 20000 w 20000"/>
              <a:gd name="T78" fmla="*/ 20000 h 20000"/>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20000" h="20000">
                <a:moveTo>
                  <a:pt x="398" y="926"/>
                </a:moveTo>
                <a:lnTo>
                  <a:pt x="0" y="14625"/>
                </a:lnTo>
                <a:lnTo>
                  <a:pt x="1990" y="14869"/>
                </a:lnTo>
                <a:lnTo>
                  <a:pt x="1990" y="19500"/>
                </a:lnTo>
                <a:lnTo>
                  <a:pt x="3980" y="19744"/>
                </a:lnTo>
                <a:lnTo>
                  <a:pt x="3980" y="19988"/>
                </a:lnTo>
                <a:lnTo>
                  <a:pt x="15920" y="19988"/>
                </a:lnTo>
                <a:lnTo>
                  <a:pt x="15920" y="19744"/>
                </a:lnTo>
                <a:lnTo>
                  <a:pt x="17910" y="19744"/>
                </a:lnTo>
                <a:lnTo>
                  <a:pt x="17910" y="19500"/>
                </a:lnTo>
                <a:lnTo>
                  <a:pt x="19900" y="19257"/>
                </a:lnTo>
                <a:lnTo>
                  <a:pt x="19900" y="13163"/>
                </a:lnTo>
                <a:lnTo>
                  <a:pt x="17910" y="12919"/>
                </a:lnTo>
                <a:lnTo>
                  <a:pt x="17910" y="3169"/>
                </a:lnTo>
                <a:lnTo>
                  <a:pt x="15920" y="2925"/>
                </a:lnTo>
                <a:lnTo>
                  <a:pt x="15920" y="731"/>
                </a:lnTo>
                <a:lnTo>
                  <a:pt x="13930" y="731"/>
                </a:lnTo>
                <a:lnTo>
                  <a:pt x="13930" y="488"/>
                </a:lnTo>
                <a:lnTo>
                  <a:pt x="11940" y="488"/>
                </a:lnTo>
                <a:lnTo>
                  <a:pt x="11940" y="244"/>
                </a:lnTo>
                <a:lnTo>
                  <a:pt x="9950" y="244"/>
                </a:lnTo>
                <a:lnTo>
                  <a:pt x="9950" y="0"/>
                </a:lnTo>
                <a:lnTo>
                  <a:pt x="0" y="0"/>
                </a:lnTo>
                <a:lnTo>
                  <a:pt x="0" y="1463"/>
                </a:lnTo>
                <a:lnTo>
                  <a:pt x="398" y="926"/>
                </a:lnTo>
                <a:close/>
              </a:path>
            </a:pathLst>
          </a:custGeom>
          <a:solidFill>
            <a:srgbClr val="FFFFFF"/>
          </a:solidFill>
          <a:ln w="12700">
            <a:solidFill>
              <a:srgbClr val="000000"/>
            </a:solidFill>
            <a:round/>
            <a:headEnd type="none" w="sm" len="sm"/>
            <a:tailEnd type="none" w="sm" len="sm"/>
          </a:ln>
        </p:spPr>
        <p:txBody>
          <a:bodyPr/>
          <a:lstStyle/>
          <a:p>
            <a:endParaRPr lang="tr-TR"/>
          </a:p>
        </p:txBody>
      </p:sp>
      <p:sp>
        <p:nvSpPr>
          <p:cNvPr id="60423" name="Oval 7"/>
          <p:cNvSpPr>
            <a:spLocks noChangeArrowheads="1"/>
          </p:cNvSpPr>
          <p:nvPr/>
        </p:nvSpPr>
        <p:spPr bwMode="auto">
          <a:xfrm>
            <a:off x="4505325" y="3600450"/>
            <a:ext cx="90488" cy="90488"/>
          </a:xfrm>
          <a:prstGeom prst="ellipse">
            <a:avLst/>
          </a:prstGeom>
          <a:solidFill>
            <a:srgbClr val="000000"/>
          </a:solidFill>
          <a:ln w="12700">
            <a:solidFill>
              <a:srgbClr val="000000"/>
            </a:solidFill>
            <a:round/>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tr-TR" altLang="tr-TR"/>
          </a:p>
        </p:txBody>
      </p:sp>
      <p:sp>
        <p:nvSpPr>
          <p:cNvPr id="60424" name="Freeform 8"/>
          <p:cNvSpPr>
            <a:spLocks/>
          </p:cNvSpPr>
          <p:nvPr/>
        </p:nvSpPr>
        <p:spPr bwMode="auto">
          <a:xfrm>
            <a:off x="7896225" y="3068638"/>
            <a:ext cx="127000" cy="1041400"/>
          </a:xfrm>
          <a:custGeom>
            <a:avLst/>
            <a:gdLst>
              <a:gd name="T0" fmla="*/ 16046 w 20000"/>
              <a:gd name="T1" fmla="*/ 2510659 h 20000"/>
              <a:gd name="T2" fmla="*/ 0 w 20000"/>
              <a:gd name="T3" fmla="*/ 39652555 h 20000"/>
              <a:gd name="T4" fmla="*/ 80239 w 20000"/>
              <a:gd name="T5" fmla="*/ 40314104 h 20000"/>
              <a:gd name="T6" fmla="*/ 80239 w 20000"/>
              <a:gd name="T7" fmla="*/ 52870056 h 20000"/>
              <a:gd name="T8" fmla="*/ 160484 w 20000"/>
              <a:gd name="T9" fmla="*/ 53531605 h 20000"/>
              <a:gd name="T10" fmla="*/ 160484 w 20000"/>
              <a:gd name="T11" fmla="*/ 54193154 h 20000"/>
              <a:gd name="T12" fmla="*/ 641934 w 20000"/>
              <a:gd name="T13" fmla="*/ 54193154 h 20000"/>
              <a:gd name="T14" fmla="*/ 641934 w 20000"/>
              <a:gd name="T15" fmla="*/ 53531605 h 20000"/>
              <a:gd name="T16" fmla="*/ 722179 w 20000"/>
              <a:gd name="T17" fmla="*/ 53531605 h 20000"/>
              <a:gd name="T18" fmla="*/ 722179 w 20000"/>
              <a:gd name="T19" fmla="*/ 52870056 h 20000"/>
              <a:gd name="T20" fmla="*/ 802418 w 20000"/>
              <a:gd name="T21" fmla="*/ 52211214 h 20000"/>
              <a:gd name="T22" fmla="*/ 802418 w 20000"/>
              <a:gd name="T23" fmla="*/ 35688622 h 20000"/>
              <a:gd name="T24" fmla="*/ 722179 w 20000"/>
              <a:gd name="T25" fmla="*/ 35027072 h 20000"/>
              <a:gd name="T26" fmla="*/ 722179 w 20000"/>
              <a:gd name="T27" fmla="*/ 8592071 h 20000"/>
              <a:gd name="T28" fmla="*/ 641934 w 20000"/>
              <a:gd name="T29" fmla="*/ 7930521 h 20000"/>
              <a:gd name="T30" fmla="*/ 641934 w 20000"/>
              <a:gd name="T31" fmla="*/ 1981940 h 20000"/>
              <a:gd name="T32" fmla="*/ 561689 w 20000"/>
              <a:gd name="T33" fmla="*/ 1981940 h 20000"/>
              <a:gd name="T34" fmla="*/ 561689 w 20000"/>
              <a:gd name="T35" fmla="*/ 1323099 h 20000"/>
              <a:gd name="T36" fmla="*/ 481451 w 20000"/>
              <a:gd name="T37" fmla="*/ 1323099 h 20000"/>
              <a:gd name="T38" fmla="*/ 481451 w 20000"/>
              <a:gd name="T39" fmla="*/ 661549 h 20000"/>
              <a:gd name="T40" fmla="*/ 401212 w 20000"/>
              <a:gd name="T41" fmla="*/ 661549 h 20000"/>
              <a:gd name="T42" fmla="*/ 401212 w 20000"/>
              <a:gd name="T43" fmla="*/ 0 h 20000"/>
              <a:gd name="T44" fmla="*/ 0 w 20000"/>
              <a:gd name="T45" fmla="*/ 0 h 20000"/>
              <a:gd name="T46" fmla="*/ 0 w 20000"/>
              <a:gd name="T47" fmla="*/ 3966588 h 20000"/>
              <a:gd name="T48" fmla="*/ 16046 w 20000"/>
              <a:gd name="T49" fmla="*/ 2510659 h 20000"/>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20000"/>
              <a:gd name="T76" fmla="*/ 0 h 20000"/>
              <a:gd name="T77" fmla="*/ 20000 w 20000"/>
              <a:gd name="T78" fmla="*/ 20000 h 20000"/>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20000" h="20000">
                <a:moveTo>
                  <a:pt x="398" y="926"/>
                </a:moveTo>
                <a:lnTo>
                  <a:pt x="0" y="14625"/>
                </a:lnTo>
                <a:lnTo>
                  <a:pt x="1990" y="14869"/>
                </a:lnTo>
                <a:lnTo>
                  <a:pt x="1990" y="19500"/>
                </a:lnTo>
                <a:lnTo>
                  <a:pt x="3980" y="19744"/>
                </a:lnTo>
                <a:lnTo>
                  <a:pt x="3980" y="19988"/>
                </a:lnTo>
                <a:lnTo>
                  <a:pt x="15920" y="19988"/>
                </a:lnTo>
                <a:lnTo>
                  <a:pt x="15920" y="19744"/>
                </a:lnTo>
                <a:lnTo>
                  <a:pt x="17910" y="19744"/>
                </a:lnTo>
                <a:lnTo>
                  <a:pt x="17910" y="19500"/>
                </a:lnTo>
                <a:lnTo>
                  <a:pt x="19900" y="19257"/>
                </a:lnTo>
                <a:lnTo>
                  <a:pt x="19900" y="13163"/>
                </a:lnTo>
                <a:lnTo>
                  <a:pt x="17910" y="12919"/>
                </a:lnTo>
                <a:lnTo>
                  <a:pt x="17910" y="3169"/>
                </a:lnTo>
                <a:lnTo>
                  <a:pt x="15920" y="2925"/>
                </a:lnTo>
                <a:lnTo>
                  <a:pt x="15920" y="731"/>
                </a:lnTo>
                <a:lnTo>
                  <a:pt x="13930" y="731"/>
                </a:lnTo>
                <a:lnTo>
                  <a:pt x="13930" y="488"/>
                </a:lnTo>
                <a:lnTo>
                  <a:pt x="11940" y="488"/>
                </a:lnTo>
                <a:lnTo>
                  <a:pt x="11940" y="244"/>
                </a:lnTo>
                <a:lnTo>
                  <a:pt x="9950" y="244"/>
                </a:lnTo>
                <a:lnTo>
                  <a:pt x="9950" y="0"/>
                </a:lnTo>
                <a:lnTo>
                  <a:pt x="0" y="0"/>
                </a:lnTo>
                <a:lnTo>
                  <a:pt x="0" y="1463"/>
                </a:lnTo>
                <a:lnTo>
                  <a:pt x="398" y="926"/>
                </a:lnTo>
                <a:close/>
              </a:path>
            </a:pathLst>
          </a:custGeom>
          <a:solidFill>
            <a:srgbClr val="FFFFFF"/>
          </a:solidFill>
          <a:ln w="12700">
            <a:solidFill>
              <a:srgbClr val="000000"/>
            </a:solidFill>
            <a:round/>
            <a:headEnd type="none" w="sm" len="sm"/>
            <a:tailEnd type="none" w="sm" len="sm"/>
          </a:ln>
        </p:spPr>
        <p:txBody>
          <a:bodyPr/>
          <a:lstStyle/>
          <a:p>
            <a:endParaRPr lang="tr-TR"/>
          </a:p>
        </p:txBody>
      </p:sp>
      <p:sp>
        <p:nvSpPr>
          <p:cNvPr id="60425" name="Oval 9"/>
          <p:cNvSpPr>
            <a:spLocks noChangeArrowheads="1"/>
          </p:cNvSpPr>
          <p:nvPr/>
        </p:nvSpPr>
        <p:spPr bwMode="auto">
          <a:xfrm>
            <a:off x="7896225" y="3382964"/>
            <a:ext cx="90488" cy="90487"/>
          </a:xfrm>
          <a:prstGeom prst="ellipse">
            <a:avLst/>
          </a:prstGeom>
          <a:solidFill>
            <a:srgbClr val="000000"/>
          </a:solidFill>
          <a:ln w="12700">
            <a:solidFill>
              <a:srgbClr val="000000"/>
            </a:solidFill>
            <a:round/>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tr-TR" altLang="tr-TR"/>
          </a:p>
        </p:txBody>
      </p:sp>
      <p:sp>
        <p:nvSpPr>
          <p:cNvPr id="60426" name="Rectangle 10"/>
          <p:cNvSpPr>
            <a:spLocks noChangeArrowheads="1"/>
          </p:cNvSpPr>
          <p:nvPr/>
        </p:nvSpPr>
        <p:spPr bwMode="auto">
          <a:xfrm>
            <a:off x="3421063" y="2925764"/>
            <a:ext cx="2012950"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altLang="tr-TR" sz="1200">
                <a:cs typeface="Times New Roman" panose="02020603050405020304" pitchFamily="18" charset="0"/>
              </a:rPr>
              <a:t>		</a:t>
            </a:r>
            <a:endParaRPr lang="tr-TR" altLang="tr-TR" sz="900"/>
          </a:p>
          <a:p>
            <a:endParaRPr lang="tr-TR" altLang="tr-TR"/>
          </a:p>
        </p:txBody>
      </p:sp>
      <p:sp>
        <p:nvSpPr>
          <p:cNvPr id="60427" name="Rectangle 11"/>
          <p:cNvSpPr>
            <a:spLocks noChangeArrowheads="1"/>
          </p:cNvSpPr>
          <p:nvPr/>
        </p:nvSpPr>
        <p:spPr bwMode="auto">
          <a:xfrm>
            <a:off x="2855913" y="3429001"/>
            <a:ext cx="2927350"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altLang="tr-TR" sz="1200">
                <a:cs typeface="Times New Roman" panose="02020603050405020304" pitchFamily="18" charset="0"/>
              </a:rPr>
              <a:t>	   Y                Y	</a:t>
            </a:r>
            <a:endParaRPr lang="tr-TR" altLang="tr-TR" sz="900"/>
          </a:p>
          <a:p>
            <a:endParaRPr lang="tr-TR" altLang="tr-TR"/>
          </a:p>
        </p:txBody>
      </p:sp>
      <p:sp>
        <p:nvSpPr>
          <p:cNvPr id="60428" name="Rectangle 12"/>
          <p:cNvSpPr>
            <a:spLocks noChangeArrowheads="1"/>
          </p:cNvSpPr>
          <p:nvPr/>
        </p:nvSpPr>
        <p:spPr bwMode="auto">
          <a:xfrm>
            <a:off x="2323881" y="3426769"/>
            <a:ext cx="5101076"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tr-TR" altLang="tr-TR" sz="1200">
                <a:cs typeface="Times New Roman" panose="02020603050405020304" pitchFamily="18" charset="0"/>
              </a:rPr>
              <a:t>		 </a:t>
            </a:r>
            <a:endParaRPr lang="tr-TR" altLang="tr-TR" sz="900"/>
          </a:p>
          <a:p>
            <a:pPr algn="just"/>
            <a:r>
              <a:rPr lang="tr-TR" altLang="tr-TR" sz="1200">
                <a:cs typeface="Times New Roman" panose="02020603050405020304" pitchFamily="18" charset="0"/>
              </a:rPr>
              <a:t>			</a:t>
            </a:r>
            <a:r>
              <a:rPr lang="tr-TR" altLang="tr-TR" sz="1200" b="1">
                <a:cs typeface="Times New Roman" panose="02020603050405020304" pitchFamily="18" charset="0"/>
              </a:rPr>
              <a:t>YY ve SS bağımsız genlerdir.</a:t>
            </a:r>
            <a:r>
              <a:rPr lang="tr-TR" altLang="tr-TR" sz="1200" b="1"/>
              <a:t> </a:t>
            </a:r>
            <a:endParaRPr lang="tr-TR" altLang="tr-TR" sz="900"/>
          </a:p>
        </p:txBody>
      </p:sp>
      <p:sp>
        <p:nvSpPr>
          <p:cNvPr id="60429" name="Text Box 13"/>
          <p:cNvSpPr txBox="1">
            <a:spLocks noChangeArrowheads="1"/>
          </p:cNvSpPr>
          <p:nvPr/>
        </p:nvSpPr>
        <p:spPr bwMode="auto">
          <a:xfrm>
            <a:off x="7299325" y="3160713"/>
            <a:ext cx="3365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altLang="tr-TR"/>
              <a:t>S</a:t>
            </a:r>
          </a:p>
        </p:txBody>
      </p:sp>
      <p:sp>
        <p:nvSpPr>
          <p:cNvPr id="60430" name="Text Box 14"/>
          <p:cNvSpPr txBox="1">
            <a:spLocks noChangeArrowheads="1"/>
          </p:cNvSpPr>
          <p:nvPr/>
        </p:nvSpPr>
        <p:spPr bwMode="auto">
          <a:xfrm>
            <a:off x="8164513" y="3160713"/>
            <a:ext cx="3365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altLang="tr-TR"/>
              <a:t>S</a:t>
            </a:r>
          </a:p>
        </p:txBody>
      </p:sp>
    </p:spTree>
    <p:extLst>
      <p:ext uri="{BB962C8B-B14F-4D97-AF65-F5344CB8AC3E}">
        <p14:creationId xmlns:p14="http://schemas.microsoft.com/office/powerpoint/2010/main" val="1035346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0644" name="Group 164"/>
          <p:cNvGraphicFramePr>
            <a:graphicFrameLocks noGrp="1"/>
          </p:cNvGraphicFramePr>
          <p:nvPr/>
        </p:nvGraphicFramePr>
        <p:xfrm>
          <a:off x="2424114" y="2133600"/>
          <a:ext cx="7488237" cy="3024190"/>
        </p:xfrm>
        <a:graphic>
          <a:graphicData uri="http://schemas.openxmlformats.org/drawingml/2006/table">
            <a:tbl>
              <a:tblPr/>
              <a:tblGrid>
                <a:gridCol w="1497012">
                  <a:extLst>
                    <a:ext uri="{9D8B030D-6E8A-4147-A177-3AD203B41FA5}">
                      <a16:colId xmlns:a16="http://schemas.microsoft.com/office/drawing/2014/main" val="20000"/>
                    </a:ext>
                  </a:extLst>
                </a:gridCol>
                <a:gridCol w="1498600">
                  <a:extLst>
                    <a:ext uri="{9D8B030D-6E8A-4147-A177-3AD203B41FA5}">
                      <a16:colId xmlns:a16="http://schemas.microsoft.com/office/drawing/2014/main" val="20001"/>
                    </a:ext>
                  </a:extLst>
                </a:gridCol>
                <a:gridCol w="1497013">
                  <a:extLst>
                    <a:ext uri="{9D8B030D-6E8A-4147-A177-3AD203B41FA5}">
                      <a16:colId xmlns:a16="http://schemas.microsoft.com/office/drawing/2014/main" val="20002"/>
                    </a:ext>
                  </a:extLst>
                </a:gridCol>
                <a:gridCol w="1498600">
                  <a:extLst>
                    <a:ext uri="{9D8B030D-6E8A-4147-A177-3AD203B41FA5}">
                      <a16:colId xmlns:a16="http://schemas.microsoft.com/office/drawing/2014/main" val="20003"/>
                    </a:ext>
                  </a:extLst>
                </a:gridCol>
                <a:gridCol w="1497012">
                  <a:extLst>
                    <a:ext uri="{9D8B030D-6E8A-4147-A177-3AD203B41FA5}">
                      <a16:colId xmlns:a16="http://schemas.microsoft.com/office/drawing/2014/main" val="20004"/>
                    </a:ext>
                  </a:extLst>
                </a:gridCol>
              </a:tblGrid>
              <a:tr h="60483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Arial" pitchFamily="34" charset="0"/>
                          <a:cs typeface="Times New Roman" pitchFamily="18" charset="0"/>
                        </a:rPr>
                        <a:t>G</a:t>
                      </a:r>
                      <a:r>
                        <a:rPr kumimoji="0" lang="tr-TR" sz="1800" b="0" i="0" u="none" strike="noStrike" cap="none" normalizeH="0" baseline="-30000" smtClean="0">
                          <a:ln>
                            <a:noFill/>
                          </a:ln>
                          <a:solidFill>
                            <a:schemeClr val="tx1"/>
                          </a:solidFill>
                          <a:effectLst/>
                          <a:latin typeface="Arial" pitchFamily="34" charset="0"/>
                          <a:cs typeface="Times New Roman" pitchFamily="18" charset="0"/>
                        </a:rPr>
                        <a:t>1</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Arial" pitchFamily="34" charset="0"/>
                          <a:cs typeface="Times New Roman" pitchFamily="18" charset="0"/>
                        </a:rPr>
                        <a:t>YS</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Arial" pitchFamily="34" charset="0"/>
                          <a:cs typeface="Times New Roman" pitchFamily="18" charset="0"/>
                        </a:rPr>
                        <a:t>YS</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Arial" pitchFamily="34" charset="0"/>
                          <a:cs typeface="Times New Roman" pitchFamily="18" charset="0"/>
                        </a:rPr>
                        <a:t>YS</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Arial" pitchFamily="34" charset="0"/>
                          <a:cs typeface="Times New Roman" pitchFamily="18" charset="0"/>
                        </a:rPr>
                        <a:t>YS</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60483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Arial" pitchFamily="34" charset="0"/>
                          <a:cs typeface="Times New Roman" pitchFamily="18" charset="0"/>
                        </a:rPr>
                        <a:t>ys</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Arial" pitchFamily="34" charset="0"/>
                          <a:cs typeface="Times New Roman" pitchFamily="18" charset="0"/>
                        </a:rPr>
                        <a:t>YySs</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Arial" pitchFamily="34" charset="0"/>
                          <a:cs typeface="Times New Roman" pitchFamily="18" charset="0"/>
                        </a:rPr>
                        <a:t>YySs</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Arial" pitchFamily="34" charset="0"/>
                          <a:cs typeface="Times New Roman" pitchFamily="18" charset="0"/>
                        </a:rPr>
                        <a:t>YySs</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Arial" pitchFamily="34" charset="0"/>
                          <a:cs typeface="Times New Roman" pitchFamily="18" charset="0"/>
                        </a:rPr>
                        <a:t>YySs</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60483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Arial" pitchFamily="34" charset="0"/>
                          <a:cs typeface="Times New Roman" pitchFamily="18" charset="0"/>
                        </a:rPr>
                        <a:t>ys</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Arial" pitchFamily="34" charset="0"/>
                          <a:cs typeface="Times New Roman" pitchFamily="18" charset="0"/>
                        </a:rPr>
                        <a:t>YySs</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Arial" pitchFamily="34" charset="0"/>
                          <a:cs typeface="Times New Roman" pitchFamily="18" charset="0"/>
                        </a:rPr>
                        <a:t>YySs</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Arial" pitchFamily="34" charset="0"/>
                          <a:cs typeface="Times New Roman" pitchFamily="18" charset="0"/>
                        </a:rPr>
                        <a:t>YySs</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Arial" pitchFamily="34" charset="0"/>
                          <a:cs typeface="Times New Roman" pitchFamily="18" charset="0"/>
                        </a:rPr>
                        <a:t>YySs</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60483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Arial" pitchFamily="34" charset="0"/>
                          <a:cs typeface="Times New Roman" pitchFamily="18" charset="0"/>
                        </a:rPr>
                        <a:t>ys</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Arial" pitchFamily="34" charset="0"/>
                          <a:cs typeface="Times New Roman" pitchFamily="18" charset="0"/>
                        </a:rPr>
                        <a:t>YySs</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Arial" pitchFamily="34" charset="0"/>
                          <a:cs typeface="Times New Roman" pitchFamily="18" charset="0"/>
                        </a:rPr>
                        <a:t>YySs</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Arial" pitchFamily="34" charset="0"/>
                          <a:cs typeface="Times New Roman" pitchFamily="18" charset="0"/>
                        </a:rPr>
                        <a:t>YySs</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Arial" pitchFamily="34" charset="0"/>
                          <a:cs typeface="Times New Roman" pitchFamily="18" charset="0"/>
                        </a:rPr>
                        <a:t>YySs</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60483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Arial" pitchFamily="34" charset="0"/>
                          <a:cs typeface="Times New Roman" pitchFamily="18" charset="0"/>
                        </a:rPr>
                        <a:t>ys</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Arial" pitchFamily="34" charset="0"/>
                          <a:cs typeface="Times New Roman" pitchFamily="18" charset="0"/>
                        </a:rPr>
                        <a:t>YySs</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Arial" pitchFamily="34" charset="0"/>
                          <a:cs typeface="Times New Roman" pitchFamily="18" charset="0"/>
                        </a:rPr>
                        <a:t>YySs</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Arial" pitchFamily="34" charset="0"/>
                          <a:cs typeface="Times New Roman" pitchFamily="18" charset="0"/>
                        </a:rPr>
                        <a:t>YySs</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Arial" pitchFamily="34" charset="0"/>
                          <a:cs typeface="Times New Roman" pitchFamily="18" charset="0"/>
                        </a:rPr>
                        <a:t>YySs</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
        <p:nvSpPr>
          <p:cNvPr id="61480" name="Rectangle 165"/>
          <p:cNvSpPr>
            <a:spLocks noChangeArrowheads="1"/>
          </p:cNvSpPr>
          <p:nvPr/>
        </p:nvSpPr>
        <p:spPr bwMode="auto">
          <a:xfrm>
            <a:off x="2339975" y="765175"/>
            <a:ext cx="751205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tr-TR" altLang="tr-TR"/>
              <a:t>    YY=Yuvarlak tohumlu                               SS=Sarı tohumlu</a:t>
            </a:r>
          </a:p>
          <a:p>
            <a:pPr algn="ctr" eaLnBrk="1" hangingPunct="1"/>
            <a:r>
              <a:rPr lang="tr-TR" altLang="tr-TR"/>
              <a:t>	yy=buruşuk tohumlu                                  ss=Yeşil tohumlu bitki</a:t>
            </a:r>
          </a:p>
        </p:txBody>
      </p:sp>
      <p:sp>
        <p:nvSpPr>
          <p:cNvPr id="61481" name="Rectangle 166"/>
          <p:cNvSpPr>
            <a:spLocks noChangeArrowheads="1"/>
          </p:cNvSpPr>
          <p:nvPr/>
        </p:nvSpPr>
        <p:spPr bwMode="auto">
          <a:xfrm>
            <a:off x="1724025" y="5445126"/>
            <a:ext cx="87439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tr-TR" altLang="tr-TR"/>
              <a:t>F1’deki 16 bireyin hepsi de YySs’dir (heterozigot dominant yuvarlak ve sarı renklidir).</a:t>
            </a:r>
          </a:p>
        </p:txBody>
      </p:sp>
    </p:spTree>
    <p:extLst>
      <p:ext uri="{BB962C8B-B14F-4D97-AF65-F5344CB8AC3E}">
        <p14:creationId xmlns:p14="http://schemas.microsoft.com/office/powerpoint/2010/main" val="25563807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4"/>
          <p:cNvSpPr>
            <a:spLocks noChangeArrowheads="1"/>
          </p:cNvSpPr>
          <p:nvPr/>
        </p:nvSpPr>
        <p:spPr bwMode="auto">
          <a:xfrm>
            <a:off x="3216275" y="457200"/>
            <a:ext cx="4903788" cy="915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altLang="tr-TR">
                <a:cs typeface="Times New Roman" panose="02020603050405020304" pitchFamily="18" charset="0"/>
              </a:rPr>
              <a:t>F</a:t>
            </a:r>
            <a:r>
              <a:rPr lang="tr-TR" altLang="tr-TR" baseline="-30000">
                <a:cs typeface="Times New Roman" panose="02020603050405020304" pitchFamily="18" charset="0"/>
              </a:rPr>
              <a:t>1</a:t>
            </a:r>
            <a:r>
              <a:rPr lang="tr-TR" altLang="tr-TR">
                <a:cs typeface="Times New Roman" panose="02020603050405020304" pitchFamily="18" charset="0"/>
              </a:rPr>
              <a:t> dölü bireyleri kendi aralarında çaprazlanırsa</a:t>
            </a:r>
            <a:endParaRPr lang="tr-TR" altLang="tr-TR"/>
          </a:p>
          <a:p>
            <a:r>
              <a:rPr lang="tr-TR" altLang="tr-TR" b="1">
                <a:cs typeface="Times New Roman" panose="02020603050405020304" pitchFamily="18" charset="0"/>
              </a:rPr>
              <a:t>(P) F</a:t>
            </a:r>
            <a:r>
              <a:rPr lang="tr-TR" altLang="tr-TR" b="1" baseline="-30000">
                <a:cs typeface="Times New Roman" panose="02020603050405020304" pitchFamily="18" charset="0"/>
              </a:rPr>
              <a:t>1</a:t>
            </a:r>
            <a:r>
              <a:rPr lang="tr-TR" altLang="tr-TR" b="1">
                <a:cs typeface="Times New Roman" panose="02020603050405020304" pitchFamily="18" charset="0"/>
              </a:rPr>
              <a:t> YySs </a:t>
            </a:r>
            <a:r>
              <a:rPr lang="tr-TR" altLang="tr-TR" b="1" baseline="-30000">
                <a:cs typeface="Times New Roman" panose="02020603050405020304" pitchFamily="18" charset="0"/>
              </a:rPr>
              <a:t>(erkek)</a:t>
            </a:r>
            <a:r>
              <a:rPr lang="tr-TR" altLang="tr-TR" b="1">
                <a:cs typeface="Times New Roman" panose="02020603050405020304" pitchFamily="18" charset="0"/>
              </a:rPr>
              <a:t>  X  YySs</a:t>
            </a:r>
            <a:r>
              <a:rPr lang="tr-TR" altLang="tr-TR" b="1" baseline="-30000">
                <a:cs typeface="Times New Roman" panose="02020603050405020304" pitchFamily="18" charset="0"/>
              </a:rPr>
              <a:t> (dişi)</a:t>
            </a:r>
            <a:endParaRPr lang="tr-TR" altLang="tr-TR"/>
          </a:p>
          <a:p>
            <a:endParaRPr lang="tr-TR" altLang="tr-TR"/>
          </a:p>
        </p:txBody>
      </p:sp>
      <p:graphicFrame>
        <p:nvGraphicFramePr>
          <p:cNvPr id="21669" name="Group 165"/>
          <p:cNvGraphicFramePr>
            <a:graphicFrameLocks noGrp="1"/>
          </p:cNvGraphicFramePr>
          <p:nvPr/>
        </p:nvGraphicFramePr>
        <p:xfrm>
          <a:off x="2711450" y="1484313"/>
          <a:ext cx="7056438" cy="2952750"/>
        </p:xfrm>
        <a:graphic>
          <a:graphicData uri="http://schemas.openxmlformats.org/drawingml/2006/table">
            <a:tbl>
              <a:tblPr/>
              <a:tblGrid>
                <a:gridCol w="1411288">
                  <a:extLst>
                    <a:ext uri="{9D8B030D-6E8A-4147-A177-3AD203B41FA5}">
                      <a16:colId xmlns:a16="http://schemas.microsoft.com/office/drawing/2014/main" val="20000"/>
                    </a:ext>
                  </a:extLst>
                </a:gridCol>
                <a:gridCol w="1411287">
                  <a:extLst>
                    <a:ext uri="{9D8B030D-6E8A-4147-A177-3AD203B41FA5}">
                      <a16:colId xmlns:a16="http://schemas.microsoft.com/office/drawing/2014/main" val="20001"/>
                    </a:ext>
                  </a:extLst>
                </a:gridCol>
                <a:gridCol w="1411288">
                  <a:extLst>
                    <a:ext uri="{9D8B030D-6E8A-4147-A177-3AD203B41FA5}">
                      <a16:colId xmlns:a16="http://schemas.microsoft.com/office/drawing/2014/main" val="20002"/>
                    </a:ext>
                  </a:extLst>
                </a:gridCol>
                <a:gridCol w="1411287">
                  <a:extLst>
                    <a:ext uri="{9D8B030D-6E8A-4147-A177-3AD203B41FA5}">
                      <a16:colId xmlns:a16="http://schemas.microsoft.com/office/drawing/2014/main" val="20003"/>
                    </a:ext>
                  </a:extLst>
                </a:gridCol>
                <a:gridCol w="1411288">
                  <a:extLst>
                    <a:ext uri="{9D8B030D-6E8A-4147-A177-3AD203B41FA5}">
                      <a16:colId xmlns:a16="http://schemas.microsoft.com/office/drawing/2014/main" val="20004"/>
                    </a:ext>
                  </a:extLst>
                </a:gridCol>
              </a:tblGrid>
              <a:tr h="59055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Arial" pitchFamily="34" charset="0"/>
                          <a:cs typeface="Times New Roman" pitchFamily="18" charset="0"/>
                        </a:rPr>
                        <a:t>G</a:t>
                      </a:r>
                      <a:r>
                        <a:rPr kumimoji="0" lang="tr-TR" sz="1800" b="0" i="0" u="none" strike="noStrike" cap="none" normalizeH="0" baseline="-30000" smtClean="0">
                          <a:ln>
                            <a:noFill/>
                          </a:ln>
                          <a:solidFill>
                            <a:schemeClr val="tx1"/>
                          </a:solidFill>
                          <a:effectLst/>
                          <a:latin typeface="Arial" pitchFamily="34" charset="0"/>
                          <a:cs typeface="Times New Roman" pitchFamily="18" charset="0"/>
                        </a:rPr>
                        <a:t>2</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Arial" pitchFamily="34" charset="0"/>
                          <a:cs typeface="Times New Roman" pitchFamily="18" charset="0"/>
                        </a:rPr>
                        <a:t>YS</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Arial" pitchFamily="34" charset="0"/>
                          <a:cs typeface="Times New Roman" pitchFamily="18" charset="0"/>
                        </a:rPr>
                        <a:t>Ys</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Arial" pitchFamily="34" charset="0"/>
                          <a:cs typeface="Times New Roman" pitchFamily="18" charset="0"/>
                        </a:rPr>
                        <a:t>yS</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Arial" pitchFamily="34" charset="0"/>
                          <a:cs typeface="Times New Roman" pitchFamily="18" charset="0"/>
                        </a:rPr>
                        <a:t>ys</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9055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Arial" pitchFamily="34" charset="0"/>
                          <a:cs typeface="Times New Roman" pitchFamily="18" charset="0"/>
                        </a:rPr>
                        <a:t>YS</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Arial" pitchFamily="34" charset="0"/>
                          <a:cs typeface="Times New Roman" pitchFamily="18" charset="0"/>
                        </a:rPr>
                        <a:t>YYSS</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Arial" pitchFamily="34" charset="0"/>
                          <a:cs typeface="Times New Roman" pitchFamily="18" charset="0"/>
                        </a:rPr>
                        <a:t>YYSs</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Arial" pitchFamily="34" charset="0"/>
                          <a:cs typeface="Times New Roman" pitchFamily="18" charset="0"/>
                        </a:rPr>
                        <a:t>YySS</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Arial" pitchFamily="34" charset="0"/>
                          <a:cs typeface="Times New Roman" pitchFamily="18" charset="0"/>
                        </a:rPr>
                        <a:t>YySs</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9055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Arial" pitchFamily="34" charset="0"/>
                          <a:cs typeface="Times New Roman" pitchFamily="18" charset="0"/>
                        </a:rPr>
                        <a:t>Ys</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Arial" pitchFamily="34" charset="0"/>
                          <a:cs typeface="Times New Roman" pitchFamily="18" charset="0"/>
                        </a:rPr>
                        <a:t>YYSs</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Arial" pitchFamily="34" charset="0"/>
                          <a:cs typeface="Times New Roman" pitchFamily="18" charset="0"/>
                        </a:rPr>
                        <a:t>YYss</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Arial" pitchFamily="34" charset="0"/>
                          <a:cs typeface="Times New Roman" pitchFamily="18" charset="0"/>
                        </a:rPr>
                        <a:t>YySs</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Arial" pitchFamily="34" charset="0"/>
                          <a:cs typeface="Times New Roman" pitchFamily="18" charset="0"/>
                        </a:rPr>
                        <a:t>Yyss</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9055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Arial" pitchFamily="34" charset="0"/>
                          <a:cs typeface="Times New Roman" pitchFamily="18" charset="0"/>
                        </a:rPr>
                        <a:t>yS</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Arial" pitchFamily="34" charset="0"/>
                          <a:cs typeface="Times New Roman" pitchFamily="18" charset="0"/>
                        </a:rPr>
                        <a:t>YySS</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Arial" pitchFamily="34" charset="0"/>
                          <a:cs typeface="Times New Roman" pitchFamily="18" charset="0"/>
                        </a:rPr>
                        <a:t>YySs</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Arial" pitchFamily="34" charset="0"/>
                          <a:cs typeface="Times New Roman" pitchFamily="18" charset="0"/>
                        </a:rPr>
                        <a:t>yySS</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Arial" pitchFamily="34" charset="0"/>
                          <a:cs typeface="Times New Roman" pitchFamily="18" charset="0"/>
                        </a:rPr>
                        <a:t>yySs</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59055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Arial" pitchFamily="34" charset="0"/>
                          <a:cs typeface="Times New Roman" pitchFamily="18" charset="0"/>
                        </a:rPr>
                        <a:t>ys</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Arial" pitchFamily="34" charset="0"/>
                          <a:cs typeface="Times New Roman" pitchFamily="18" charset="0"/>
                        </a:rPr>
                        <a:t>YySs</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Arial" pitchFamily="34" charset="0"/>
                          <a:cs typeface="Times New Roman" pitchFamily="18" charset="0"/>
                        </a:rPr>
                        <a:t>Yyss</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Arial" pitchFamily="34" charset="0"/>
                          <a:cs typeface="Times New Roman" pitchFamily="18" charset="0"/>
                        </a:rPr>
                        <a:t>yySs</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Arial" pitchFamily="34" charset="0"/>
                          <a:cs typeface="Times New Roman" pitchFamily="18" charset="0"/>
                        </a:rPr>
                        <a:t>yyss</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
        <p:nvSpPr>
          <p:cNvPr id="62505" name="Rectangle 166"/>
          <p:cNvSpPr>
            <a:spLocks noChangeArrowheads="1"/>
          </p:cNvSpPr>
          <p:nvPr/>
        </p:nvSpPr>
        <p:spPr bwMode="auto">
          <a:xfrm>
            <a:off x="3180007" y="5007293"/>
            <a:ext cx="5431936" cy="1477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tr-TR" altLang="tr-TR">
                <a:cs typeface="Times New Roman" panose="02020603050405020304" pitchFamily="18" charset="0"/>
              </a:rPr>
              <a:t>F</a:t>
            </a:r>
            <a:r>
              <a:rPr lang="tr-TR" altLang="tr-TR" baseline="-30000">
                <a:cs typeface="Times New Roman" panose="02020603050405020304" pitchFamily="18" charset="0"/>
              </a:rPr>
              <a:t>2</a:t>
            </a:r>
            <a:r>
              <a:rPr lang="tr-TR" altLang="tr-TR">
                <a:cs typeface="Times New Roman" panose="02020603050405020304" pitchFamily="18" charset="0"/>
              </a:rPr>
              <a:t> dölünde  Y</a:t>
            </a:r>
            <a:r>
              <a:rPr lang="tr-TR" altLang="tr-TR" b="1">
                <a:cs typeface="Times New Roman" panose="02020603050405020304" pitchFamily="18" charset="0"/>
              </a:rPr>
              <a:t>.</a:t>
            </a:r>
            <a:r>
              <a:rPr lang="tr-TR" altLang="tr-TR">
                <a:cs typeface="Times New Roman" panose="02020603050405020304" pitchFamily="18" charset="0"/>
              </a:rPr>
              <a:t> S</a:t>
            </a:r>
            <a:r>
              <a:rPr lang="tr-TR" altLang="tr-TR" b="1">
                <a:cs typeface="Times New Roman" panose="02020603050405020304" pitchFamily="18" charset="0"/>
              </a:rPr>
              <a:t>.</a:t>
            </a:r>
            <a:r>
              <a:rPr lang="tr-TR" altLang="tr-TR">
                <a:cs typeface="Times New Roman" panose="02020603050405020304" pitchFamily="18" charset="0"/>
              </a:rPr>
              <a:t> = 9 tane yuvarlak sarı tohumlu</a:t>
            </a:r>
            <a:endParaRPr lang="tr-TR" altLang="tr-TR"/>
          </a:p>
          <a:p>
            <a:pPr algn="just"/>
            <a:r>
              <a:rPr lang="tr-TR" altLang="tr-TR">
                <a:cs typeface="Times New Roman" panose="02020603050405020304" pitchFamily="18" charset="0"/>
              </a:rPr>
              <a:t>	         Y</a:t>
            </a:r>
            <a:r>
              <a:rPr lang="tr-TR" altLang="tr-TR" b="1">
                <a:cs typeface="Times New Roman" panose="02020603050405020304" pitchFamily="18" charset="0"/>
              </a:rPr>
              <a:t>.</a:t>
            </a:r>
            <a:r>
              <a:rPr lang="tr-TR" altLang="tr-TR">
                <a:cs typeface="Times New Roman" panose="02020603050405020304" pitchFamily="18" charset="0"/>
              </a:rPr>
              <a:t> ss = 3 tane yuvarlak yeşil tohumlu</a:t>
            </a:r>
            <a:endParaRPr lang="tr-TR" altLang="tr-TR"/>
          </a:p>
          <a:p>
            <a:pPr algn="just"/>
            <a:r>
              <a:rPr lang="tr-TR" altLang="tr-TR">
                <a:cs typeface="Times New Roman" panose="02020603050405020304" pitchFamily="18" charset="0"/>
              </a:rPr>
              <a:t>	         yy S</a:t>
            </a:r>
            <a:r>
              <a:rPr lang="tr-TR" altLang="tr-TR" b="1">
                <a:cs typeface="Times New Roman" panose="02020603050405020304" pitchFamily="18" charset="0"/>
              </a:rPr>
              <a:t>.</a:t>
            </a:r>
            <a:r>
              <a:rPr lang="tr-TR" altLang="tr-TR">
                <a:cs typeface="Times New Roman" panose="02020603050405020304" pitchFamily="18" charset="0"/>
              </a:rPr>
              <a:t> = 3 tane buruşuk sarı tohumlu</a:t>
            </a:r>
            <a:endParaRPr lang="tr-TR" altLang="tr-TR"/>
          </a:p>
          <a:p>
            <a:pPr algn="just"/>
            <a:r>
              <a:rPr lang="tr-TR" altLang="tr-TR">
                <a:cs typeface="Times New Roman" panose="02020603050405020304" pitchFamily="18" charset="0"/>
              </a:rPr>
              <a:t>	         yy ss = 1 tane buruşuk yeşil tohumlu</a:t>
            </a:r>
            <a:endParaRPr lang="tr-TR" altLang="tr-TR"/>
          </a:p>
          <a:p>
            <a:pPr algn="just"/>
            <a:r>
              <a:rPr lang="tr-TR" altLang="tr-TR">
                <a:cs typeface="Times New Roman" panose="02020603050405020304" pitchFamily="18" charset="0"/>
              </a:rPr>
              <a:t>                   Toplam 16 birey</a:t>
            </a:r>
            <a:endParaRPr lang="tr-TR" altLang="tr-TR"/>
          </a:p>
        </p:txBody>
      </p:sp>
    </p:spTree>
    <p:extLst>
      <p:ext uri="{BB962C8B-B14F-4D97-AF65-F5344CB8AC3E}">
        <p14:creationId xmlns:p14="http://schemas.microsoft.com/office/powerpoint/2010/main" val="4714286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p:txBody>
          <a:bodyPr/>
          <a:lstStyle/>
          <a:p>
            <a:pPr eaLnBrk="1" hangingPunct="1"/>
            <a:r>
              <a:rPr lang="tr-TR" altLang="tr-TR" b="1" smtClean="0"/>
              <a:t>RESİPROK ÇAPRAZLAMA</a:t>
            </a:r>
            <a:endParaRPr lang="en-GB" altLang="tr-TR" b="1" smtClean="0"/>
          </a:p>
        </p:txBody>
      </p:sp>
      <p:sp>
        <p:nvSpPr>
          <p:cNvPr id="63491" name="Rectangle 3"/>
          <p:cNvSpPr>
            <a:spLocks noGrp="1" noChangeArrowheads="1"/>
          </p:cNvSpPr>
          <p:nvPr>
            <p:ph type="body" idx="1"/>
          </p:nvPr>
        </p:nvSpPr>
        <p:spPr/>
        <p:txBody>
          <a:bodyPr/>
          <a:lstStyle/>
          <a:p>
            <a:pPr algn="just" eaLnBrk="1" hangingPunct="1">
              <a:lnSpc>
                <a:spcPct val="80000"/>
              </a:lnSpc>
            </a:pPr>
            <a:r>
              <a:rPr lang="tr-TR" altLang="tr-TR" sz="2400"/>
              <a:t>İki zıt karakterli bireylerin çaprazlanması sonucunun incelenmesi sırasında, önce birinci zıt karakterli erkek birey ile ikinci zıt karakterli dişi bireyin çaprazlanması,sonrada bunun tam aksi çaprazlamanın yapılmasına resiprok çaprazlama denir.</a:t>
            </a:r>
          </a:p>
          <a:p>
            <a:pPr algn="just" eaLnBrk="1" hangingPunct="1">
              <a:lnSpc>
                <a:spcPct val="80000"/>
              </a:lnSpc>
            </a:pPr>
            <a:r>
              <a:rPr lang="tr-TR" altLang="tr-TR" sz="2400"/>
              <a:t>Mendel, bezelyeler üzerinde yaptığı deneylerde sonucun değişip değişmeyeceğini anlamak için resiprok çaprazlama yapmıştır. Örneğin, önce uzun gövdeli dişi bezelye ile kısa gövdeli erkek bezelyeyi çaprazladı;sonuçta hep uzun gövdeli bezelyeler elde etti. Bu defa kısa gövdeli dişi bezelye ile uzun gövdeli erkek bezelyeleri çaprazladı; yine hep uzun gövdeli bezelyeler elde etti. Böylece incelediği karakterin erkek veya dişide olmasının, sonucu etkileyip etkilemediğini denemiştir.</a:t>
            </a:r>
            <a:endParaRPr lang="en-GB" altLang="tr-TR" sz="2400"/>
          </a:p>
        </p:txBody>
      </p:sp>
    </p:spTree>
    <p:extLst>
      <p:ext uri="{BB962C8B-B14F-4D97-AF65-F5344CB8AC3E}">
        <p14:creationId xmlns:p14="http://schemas.microsoft.com/office/powerpoint/2010/main" val="41055462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4"/>
          <p:cNvSpPr>
            <a:spLocks noChangeArrowheads="1"/>
          </p:cNvSpPr>
          <p:nvPr/>
        </p:nvSpPr>
        <p:spPr bwMode="auto">
          <a:xfrm>
            <a:off x="2063750" y="1773238"/>
            <a:ext cx="6186488"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altLang="tr-TR" sz="1600" u="sng">
                <a:ea typeface="TFF Hlv" charset="0"/>
                <a:cs typeface="Times New Roman" panose="02020603050405020304" pitchFamily="18" charset="0"/>
              </a:rPr>
              <a:t>Birinci Çaprazlama                                             İkinci Çaprazlama</a:t>
            </a:r>
            <a:endParaRPr lang="en-GB" altLang="tr-TR" sz="1500">
              <a:ea typeface="TFF Hlv" charset="0"/>
              <a:cs typeface="Times New Roman" panose="02020603050405020304" pitchFamily="18" charset="0"/>
            </a:endParaRPr>
          </a:p>
          <a:p>
            <a:r>
              <a:rPr lang="tr-TR" altLang="tr-TR" sz="1600" b="1">
                <a:ea typeface="TFF Hlv" charset="0"/>
                <a:cs typeface="Times New Roman" panose="02020603050405020304" pitchFamily="18" charset="0"/>
              </a:rPr>
              <a:t>(P) UU </a:t>
            </a:r>
            <a:r>
              <a:rPr lang="tr-TR" altLang="tr-TR" sz="1600" b="1" baseline="-30000">
                <a:ea typeface="TFF Hlv" charset="0"/>
                <a:cs typeface="Times New Roman" panose="02020603050405020304" pitchFamily="18" charset="0"/>
              </a:rPr>
              <a:t>(erkek) </a:t>
            </a:r>
            <a:r>
              <a:rPr lang="tr-TR" altLang="tr-TR" sz="1600" b="1">
                <a:ea typeface="TFF Hlv" charset="0"/>
                <a:cs typeface="Times New Roman" panose="02020603050405020304" pitchFamily="18" charset="0"/>
              </a:rPr>
              <a:t>X  uu </a:t>
            </a:r>
            <a:r>
              <a:rPr lang="tr-TR" altLang="tr-TR" sz="1600" b="1" baseline="-30000">
                <a:ea typeface="TFF Hlv" charset="0"/>
                <a:cs typeface="Times New Roman" panose="02020603050405020304" pitchFamily="18" charset="0"/>
              </a:rPr>
              <a:t>(dişi) </a:t>
            </a:r>
            <a:r>
              <a:rPr lang="tr-TR" altLang="tr-TR" sz="1600" b="1">
                <a:ea typeface="TFF Hlv" charset="0"/>
                <a:cs typeface="Times New Roman" panose="02020603050405020304" pitchFamily="18" charset="0"/>
              </a:rPr>
              <a:t>	                     (P) UU </a:t>
            </a:r>
            <a:r>
              <a:rPr lang="tr-TR" altLang="tr-TR" sz="1600" b="1" baseline="-30000">
                <a:ea typeface="TFF Hlv" charset="0"/>
                <a:cs typeface="Times New Roman" panose="02020603050405020304" pitchFamily="18" charset="0"/>
              </a:rPr>
              <a:t>(dişi) </a:t>
            </a:r>
            <a:r>
              <a:rPr lang="tr-TR" altLang="tr-TR" sz="1600" b="1">
                <a:ea typeface="TFF Hlv" charset="0"/>
                <a:cs typeface="Times New Roman" panose="02020603050405020304" pitchFamily="18" charset="0"/>
              </a:rPr>
              <a:t>X uu </a:t>
            </a:r>
            <a:r>
              <a:rPr lang="tr-TR" altLang="tr-TR" sz="1600" b="1" baseline="-30000">
                <a:ea typeface="TFF Hlv" charset="0"/>
                <a:cs typeface="Times New Roman" panose="02020603050405020304" pitchFamily="18" charset="0"/>
              </a:rPr>
              <a:t>(erkek)</a:t>
            </a:r>
            <a:r>
              <a:rPr lang="tr-TR" altLang="tr-TR" sz="1600" b="1">
                <a:ea typeface="TFF Hlv" charset="0"/>
                <a:cs typeface="Times New Roman" panose="02020603050405020304" pitchFamily="18" charset="0"/>
              </a:rPr>
              <a:t> </a:t>
            </a:r>
            <a:endParaRPr lang="en-GB" altLang="tr-TR" sz="1500">
              <a:ea typeface="TFF Hlv" charset="0"/>
              <a:cs typeface="Times New Roman" panose="02020603050405020304" pitchFamily="18" charset="0"/>
            </a:endParaRPr>
          </a:p>
          <a:p>
            <a:endParaRPr lang="en-GB" altLang="tr-TR" sz="2400">
              <a:ea typeface="TFF Hlv" charset="0"/>
              <a:cs typeface="Times New Roman" panose="02020603050405020304" pitchFamily="18" charset="0"/>
            </a:endParaRPr>
          </a:p>
        </p:txBody>
      </p:sp>
      <p:graphicFrame>
        <p:nvGraphicFramePr>
          <p:cNvPr id="5247" name="Group 127"/>
          <p:cNvGraphicFramePr>
            <a:graphicFrameLocks noGrp="1"/>
          </p:cNvGraphicFramePr>
          <p:nvPr/>
        </p:nvGraphicFramePr>
        <p:xfrm>
          <a:off x="2063751" y="2611439"/>
          <a:ext cx="5756275" cy="1920876"/>
        </p:xfrm>
        <a:graphic>
          <a:graphicData uri="http://schemas.openxmlformats.org/drawingml/2006/table">
            <a:tbl>
              <a:tblPr/>
              <a:tblGrid>
                <a:gridCol w="822325">
                  <a:extLst>
                    <a:ext uri="{9D8B030D-6E8A-4147-A177-3AD203B41FA5}">
                      <a16:colId xmlns:a16="http://schemas.microsoft.com/office/drawing/2014/main" val="20000"/>
                    </a:ext>
                  </a:extLst>
                </a:gridCol>
                <a:gridCol w="822325">
                  <a:extLst>
                    <a:ext uri="{9D8B030D-6E8A-4147-A177-3AD203B41FA5}">
                      <a16:colId xmlns:a16="http://schemas.microsoft.com/office/drawing/2014/main" val="20001"/>
                    </a:ext>
                  </a:extLst>
                </a:gridCol>
                <a:gridCol w="822325">
                  <a:extLst>
                    <a:ext uri="{9D8B030D-6E8A-4147-A177-3AD203B41FA5}">
                      <a16:colId xmlns:a16="http://schemas.microsoft.com/office/drawing/2014/main" val="20002"/>
                    </a:ext>
                  </a:extLst>
                </a:gridCol>
                <a:gridCol w="822325">
                  <a:extLst>
                    <a:ext uri="{9D8B030D-6E8A-4147-A177-3AD203B41FA5}">
                      <a16:colId xmlns:a16="http://schemas.microsoft.com/office/drawing/2014/main" val="20003"/>
                    </a:ext>
                  </a:extLst>
                </a:gridCol>
                <a:gridCol w="822325">
                  <a:extLst>
                    <a:ext uri="{9D8B030D-6E8A-4147-A177-3AD203B41FA5}">
                      <a16:colId xmlns:a16="http://schemas.microsoft.com/office/drawing/2014/main" val="20004"/>
                    </a:ext>
                  </a:extLst>
                </a:gridCol>
                <a:gridCol w="822325">
                  <a:extLst>
                    <a:ext uri="{9D8B030D-6E8A-4147-A177-3AD203B41FA5}">
                      <a16:colId xmlns:a16="http://schemas.microsoft.com/office/drawing/2014/main" val="20005"/>
                    </a:ext>
                  </a:extLst>
                </a:gridCol>
                <a:gridCol w="822325">
                  <a:extLst>
                    <a:ext uri="{9D8B030D-6E8A-4147-A177-3AD203B41FA5}">
                      <a16:colId xmlns:a16="http://schemas.microsoft.com/office/drawing/2014/main" val="20006"/>
                    </a:ext>
                  </a:extLst>
                </a:gridCol>
              </a:tblGrid>
              <a:tr h="640292">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smtClean="0">
                          <a:ln>
                            <a:noFill/>
                          </a:ln>
                          <a:solidFill>
                            <a:schemeClr val="tx1"/>
                          </a:solidFill>
                          <a:effectLst/>
                          <a:latin typeface="Arial" pitchFamily="34" charset="0"/>
                          <a:ea typeface="TFF Hlv" charset="0"/>
                          <a:cs typeface="Times New Roman" pitchFamily="18" charset="0"/>
                        </a:rPr>
                        <a:t>G</a:t>
                      </a:r>
                      <a:r>
                        <a:rPr kumimoji="0" lang="tr-TR" sz="1600" b="0" i="0" u="none" strike="noStrike" cap="none" normalizeH="0" baseline="-30000" smtClean="0">
                          <a:ln>
                            <a:noFill/>
                          </a:ln>
                          <a:solidFill>
                            <a:schemeClr val="tx1"/>
                          </a:solidFill>
                          <a:effectLst/>
                          <a:latin typeface="Arial" pitchFamily="34" charset="0"/>
                          <a:ea typeface="TFF Hlv" charset="0"/>
                          <a:cs typeface="Times New Roman" pitchFamily="18" charset="0"/>
                        </a:rPr>
                        <a:t>1</a:t>
                      </a:r>
                      <a:endParaRPr kumimoji="0" lang="tr-TR" sz="2400" b="0" i="0" u="none" strike="noStrike" cap="none" normalizeH="0" baseline="0" smtClean="0">
                        <a:ln>
                          <a:noFill/>
                        </a:ln>
                        <a:solidFill>
                          <a:schemeClr val="tx1"/>
                        </a:solidFill>
                        <a:effectLst/>
                        <a:latin typeface="Arial" pitchFamily="34" charset="0"/>
                        <a:ea typeface="TFF Hlv" charset="0"/>
                        <a:cs typeface="Times New Roman" pitchFamily="18" charset="0"/>
                      </a:endParaRPr>
                    </a:p>
                  </a:txBody>
                  <a:tcPr marT="45735" marB="4573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smtClean="0">
                          <a:ln>
                            <a:noFill/>
                          </a:ln>
                          <a:solidFill>
                            <a:schemeClr val="tx1"/>
                          </a:solidFill>
                          <a:effectLst/>
                          <a:latin typeface="Arial" pitchFamily="34" charset="0"/>
                          <a:cs typeface="Times New Roman" pitchFamily="18" charset="0"/>
                        </a:rPr>
                        <a:t>u</a:t>
                      </a:r>
                      <a:endParaRPr kumimoji="0" lang="tr-TR" sz="2400" b="0" i="0" u="none" strike="noStrike" cap="none" normalizeH="0" baseline="0" smtClean="0">
                        <a:ln>
                          <a:noFill/>
                        </a:ln>
                        <a:solidFill>
                          <a:schemeClr val="tx1"/>
                        </a:solidFill>
                        <a:effectLst/>
                        <a:latin typeface="Arial" pitchFamily="34" charset="0"/>
                        <a:cs typeface="Times New Roman" pitchFamily="18" charset="0"/>
                      </a:endParaRPr>
                    </a:p>
                  </a:txBody>
                  <a:tcPr marT="45735" marB="4573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smtClean="0">
                          <a:ln>
                            <a:noFill/>
                          </a:ln>
                          <a:solidFill>
                            <a:schemeClr val="tx1"/>
                          </a:solidFill>
                          <a:effectLst/>
                          <a:latin typeface="Arial" pitchFamily="34" charset="0"/>
                          <a:cs typeface="Times New Roman" pitchFamily="18" charset="0"/>
                        </a:rPr>
                        <a:t>u</a:t>
                      </a:r>
                      <a:endParaRPr kumimoji="0" lang="tr-TR" sz="2400" b="0" i="0" u="none" strike="noStrike" cap="none" normalizeH="0" baseline="0" smtClean="0">
                        <a:ln>
                          <a:noFill/>
                        </a:ln>
                        <a:solidFill>
                          <a:schemeClr val="tx1"/>
                        </a:solidFill>
                        <a:effectLst/>
                        <a:latin typeface="Arial" pitchFamily="34" charset="0"/>
                        <a:cs typeface="Times New Roman" pitchFamily="18" charset="0"/>
                      </a:endParaRPr>
                    </a:p>
                  </a:txBody>
                  <a:tcPr marT="45735" marB="4573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3600" b="0" i="0" u="none" strike="noStrike" cap="none" normalizeH="0" baseline="0" smtClean="0">
                          <a:ln>
                            <a:noFill/>
                          </a:ln>
                          <a:solidFill>
                            <a:schemeClr val="tx1"/>
                          </a:solidFill>
                          <a:effectLst/>
                          <a:latin typeface="Arial" pitchFamily="34" charset="0"/>
                          <a:cs typeface="Arial" pitchFamily="34" charset="0"/>
                        </a:rPr>
                        <a:t>      </a:t>
                      </a:r>
                      <a:endParaRPr kumimoji="0" lang="en-GB" sz="3600" b="0" i="0" u="none" strike="noStrike" cap="none" normalizeH="0" baseline="0" smtClean="0">
                        <a:ln>
                          <a:noFill/>
                        </a:ln>
                        <a:solidFill>
                          <a:schemeClr val="tx1"/>
                        </a:solidFill>
                        <a:effectLst/>
                        <a:latin typeface="Arial" pitchFamily="34" charset="0"/>
                        <a:cs typeface="Arial" pitchFamily="34" charset="0"/>
                      </a:endParaRPr>
                    </a:p>
                  </a:txBody>
                  <a:tcPr marT="45735" marB="4573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cap="flat">
                      <a:noFill/>
                    </a:lnT>
                    <a:lnB>
                      <a:noFill/>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smtClean="0">
                          <a:ln>
                            <a:noFill/>
                          </a:ln>
                          <a:solidFill>
                            <a:schemeClr val="tx1"/>
                          </a:solidFill>
                          <a:effectLst/>
                          <a:latin typeface="Arial" pitchFamily="34" charset="0"/>
                          <a:ea typeface="TFF Hlv" charset="0"/>
                          <a:cs typeface="Times New Roman" pitchFamily="18" charset="0"/>
                        </a:rPr>
                        <a:t>G</a:t>
                      </a:r>
                      <a:r>
                        <a:rPr kumimoji="0" lang="tr-TR" sz="1600" b="0" i="0" u="none" strike="noStrike" cap="none" normalizeH="0" baseline="-30000" smtClean="0">
                          <a:ln>
                            <a:noFill/>
                          </a:ln>
                          <a:solidFill>
                            <a:schemeClr val="tx1"/>
                          </a:solidFill>
                          <a:effectLst/>
                          <a:latin typeface="Arial" pitchFamily="34" charset="0"/>
                          <a:ea typeface="TFF Hlv" charset="0"/>
                          <a:cs typeface="Times New Roman" pitchFamily="18" charset="0"/>
                        </a:rPr>
                        <a:t>2</a:t>
                      </a:r>
                      <a:endParaRPr kumimoji="0" lang="tr-TR" sz="2400" b="0" i="0" u="none" strike="noStrike" cap="none" normalizeH="0" baseline="0" smtClean="0">
                        <a:ln>
                          <a:noFill/>
                        </a:ln>
                        <a:solidFill>
                          <a:schemeClr val="tx1"/>
                        </a:solidFill>
                        <a:effectLst/>
                        <a:latin typeface="Arial" pitchFamily="34" charset="0"/>
                        <a:ea typeface="TFF Hlv" charset="0"/>
                        <a:cs typeface="Times New Roman" pitchFamily="18" charset="0"/>
                      </a:endParaRPr>
                    </a:p>
                  </a:txBody>
                  <a:tcPr marT="45735" marB="4573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smtClean="0">
                          <a:ln>
                            <a:noFill/>
                          </a:ln>
                          <a:solidFill>
                            <a:schemeClr val="tx1"/>
                          </a:solidFill>
                          <a:effectLst/>
                          <a:latin typeface="Arial" pitchFamily="34" charset="0"/>
                          <a:ea typeface="TFF Hlv" charset="0"/>
                          <a:cs typeface="Times New Roman" pitchFamily="18" charset="0"/>
                        </a:rPr>
                        <a:t>U</a:t>
                      </a:r>
                      <a:endParaRPr kumimoji="0" lang="tr-TR" sz="2400" b="0" i="0" u="none" strike="noStrike" cap="none" normalizeH="0" baseline="0" smtClean="0">
                        <a:ln>
                          <a:noFill/>
                        </a:ln>
                        <a:solidFill>
                          <a:schemeClr val="tx1"/>
                        </a:solidFill>
                        <a:effectLst/>
                        <a:latin typeface="Arial" pitchFamily="34" charset="0"/>
                        <a:ea typeface="TFF Hlv" charset="0"/>
                        <a:cs typeface="Times New Roman" pitchFamily="18" charset="0"/>
                      </a:endParaRPr>
                    </a:p>
                  </a:txBody>
                  <a:tcPr marT="45735" marB="4573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smtClean="0">
                          <a:ln>
                            <a:noFill/>
                          </a:ln>
                          <a:solidFill>
                            <a:schemeClr val="tx1"/>
                          </a:solidFill>
                          <a:effectLst/>
                          <a:latin typeface="Arial" pitchFamily="34" charset="0"/>
                          <a:ea typeface="TFF Hlv" charset="0"/>
                          <a:cs typeface="Times New Roman" pitchFamily="18" charset="0"/>
                        </a:rPr>
                        <a:t>U</a:t>
                      </a:r>
                      <a:endParaRPr kumimoji="0" lang="tr-TR" sz="2400" b="0" i="0" u="none" strike="noStrike" cap="none" normalizeH="0" baseline="0" smtClean="0">
                        <a:ln>
                          <a:noFill/>
                        </a:ln>
                        <a:solidFill>
                          <a:schemeClr val="tx1"/>
                        </a:solidFill>
                        <a:effectLst/>
                        <a:latin typeface="Arial" pitchFamily="34" charset="0"/>
                        <a:ea typeface="TFF Hlv" charset="0"/>
                        <a:cs typeface="Times New Roman" pitchFamily="18" charset="0"/>
                      </a:endParaRPr>
                    </a:p>
                  </a:txBody>
                  <a:tcPr marT="45735" marB="4573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640292">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smtClean="0">
                          <a:ln>
                            <a:noFill/>
                          </a:ln>
                          <a:solidFill>
                            <a:schemeClr val="tx1"/>
                          </a:solidFill>
                          <a:effectLst/>
                          <a:latin typeface="Arial" pitchFamily="34" charset="0"/>
                          <a:ea typeface="TFF Hlv" charset="0"/>
                          <a:cs typeface="Times New Roman" pitchFamily="18" charset="0"/>
                        </a:rPr>
                        <a:t>U</a:t>
                      </a:r>
                      <a:endParaRPr kumimoji="0" lang="tr-TR" sz="2400" b="0" i="0" u="none" strike="noStrike" cap="none" normalizeH="0" baseline="0" smtClean="0">
                        <a:ln>
                          <a:noFill/>
                        </a:ln>
                        <a:solidFill>
                          <a:schemeClr val="tx1"/>
                        </a:solidFill>
                        <a:effectLst/>
                        <a:latin typeface="Arial" pitchFamily="34" charset="0"/>
                        <a:ea typeface="TFF Hlv" charset="0"/>
                        <a:cs typeface="Times New Roman" pitchFamily="18" charset="0"/>
                      </a:endParaRPr>
                    </a:p>
                  </a:txBody>
                  <a:tcPr marT="45735" marB="4573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smtClean="0">
                          <a:ln>
                            <a:noFill/>
                          </a:ln>
                          <a:solidFill>
                            <a:schemeClr val="tx1"/>
                          </a:solidFill>
                          <a:effectLst/>
                          <a:latin typeface="Arial" pitchFamily="34" charset="0"/>
                          <a:ea typeface="TFF Hlv" charset="0"/>
                          <a:cs typeface="Times New Roman" pitchFamily="18" charset="0"/>
                        </a:rPr>
                        <a:t>Uu</a:t>
                      </a:r>
                      <a:endParaRPr kumimoji="0" lang="tr-TR" sz="2400" b="0" i="0" u="none" strike="noStrike" cap="none" normalizeH="0" baseline="0" smtClean="0">
                        <a:ln>
                          <a:noFill/>
                        </a:ln>
                        <a:solidFill>
                          <a:schemeClr val="tx1"/>
                        </a:solidFill>
                        <a:effectLst/>
                        <a:latin typeface="Arial" pitchFamily="34" charset="0"/>
                        <a:ea typeface="TFF Hlv" charset="0"/>
                        <a:cs typeface="Times New Roman" pitchFamily="18" charset="0"/>
                      </a:endParaRPr>
                    </a:p>
                  </a:txBody>
                  <a:tcPr marT="45735" marB="4573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smtClean="0">
                          <a:ln>
                            <a:noFill/>
                          </a:ln>
                          <a:solidFill>
                            <a:schemeClr val="tx1"/>
                          </a:solidFill>
                          <a:effectLst/>
                          <a:latin typeface="Arial" pitchFamily="34" charset="0"/>
                          <a:ea typeface="TFF Hlv" charset="0"/>
                          <a:cs typeface="Times New Roman" pitchFamily="18" charset="0"/>
                        </a:rPr>
                        <a:t>Uu</a:t>
                      </a:r>
                      <a:endParaRPr kumimoji="0" lang="tr-TR" sz="2400" b="0" i="0" u="none" strike="noStrike" cap="none" normalizeH="0" baseline="0" smtClean="0">
                        <a:ln>
                          <a:noFill/>
                        </a:ln>
                        <a:solidFill>
                          <a:schemeClr val="tx1"/>
                        </a:solidFill>
                        <a:effectLst/>
                        <a:latin typeface="Arial" pitchFamily="34" charset="0"/>
                        <a:ea typeface="TFF Hlv" charset="0"/>
                        <a:cs typeface="Times New Roman" pitchFamily="18" charset="0"/>
                      </a:endParaRPr>
                    </a:p>
                  </a:txBody>
                  <a:tcPr marT="45735" marB="4573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tr-TR" sz="3600" b="0" i="0" u="none" strike="noStrike" cap="none" normalizeH="0" baseline="0" smtClean="0">
                        <a:ln>
                          <a:noFill/>
                        </a:ln>
                        <a:solidFill>
                          <a:schemeClr val="tx1"/>
                        </a:solidFill>
                        <a:effectLst/>
                        <a:latin typeface="Arial" pitchFamily="34" charset="0"/>
                        <a:cs typeface="Arial" pitchFamily="34" charset="0"/>
                      </a:endParaRPr>
                    </a:p>
                  </a:txBody>
                  <a:tcPr marT="45735" marB="4573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smtClean="0">
                          <a:ln>
                            <a:noFill/>
                          </a:ln>
                          <a:solidFill>
                            <a:schemeClr val="tx1"/>
                          </a:solidFill>
                          <a:effectLst/>
                          <a:latin typeface="Arial" pitchFamily="34" charset="0"/>
                          <a:ea typeface="TFF Hlv" charset="0"/>
                          <a:cs typeface="Times New Roman" pitchFamily="18" charset="0"/>
                        </a:rPr>
                        <a:t>u</a:t>
                      </a:r>
                      <a:endParaRPr kumimoji="0" lang="tr-TR" sz="2400" b="0" i="0" u="none" strike="noStrike" cap="none" normalizeH="0" baseline="0" smtClean="0">
                        <a:ln>
                          <a:noFill/>
                        </a:ln>
                        <a:solidFill>
                          <a:schemeClr val="tx1"/>
                        </a:solidFill>
                        <a:effectLst/>
                        <a:latin typeface="Arial" pitchFamily="34" charset="0"/>
                        <a:ea typeface="TFF Hlv" charset="0"/>
                        <a:cs typeface="Times New Roman" pitchFamily="18" charset="0"/>
                      </a:endParaRPr>
                    </a:p>
                  </a:txBody>
                  <a:tcPr marT="45735" marB="4573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smtClean="0">
                          <a:ln>
                            <a:noFill/>
                          </a:ln>
                          <a:solidFill>
                            <a:schemeClr val="tx1"/>
                          </a:solidFill>
                          <a:effectLst/>
                          <a:latin typeface="Arial" pitchFamily="34" charset="0"/>
                          <a:ea typeface="TFF Hlv" charset="0"/>
                          <a:cs typeface="Times New Roman" pitchFamily="18" charset="0"/>
                        </a:rPr>
                        <a:t>Uu</a:t>
                      </a:r>
                      <a:endParaRPr kumimoji="0" lang="tr-TR" sz="2400" b="0" i="0" u="none" strike="noStrike" cap="none" normalizeH="0" baseline="0" smtClean="0">
                        <a:ln>
                          <a:noFill/>
                        </a:ln>
                        <a:solidFill>
                          <a:schemeClr val="tx1"/>
                        </a:solidFill>
                        <a:effectLst/>
                        <a:latin typeface="Arial" pitchFamily="34" charset="0"/>
                        <a:ea typeface="TFF Hlv" charset="0"/>
                        <a:cs typeface="Times New Roman" pitchFamily="18" charset="0"/>
                      </a:endParaRPr>
                    </a:p>
                  </a:txBody>
                  <a:tcPr marT="45735" marB="4573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smtClean="0">
                          <a:ln>
                            <a:noFill/>
                          </a:ln>
                          <a:solidFill>
                            <a:schemeClr val="tx1"/>
                          </a:solidFill>
                          <a:effectLst/>
                          <a:latin typeface="Arial" pitchFamily="34" charset="0"/>
                          <a:ea typeface="TFF Hlv" charset="0"/>
                          <a:cs typeface="Times New Roman" pitchFamily="18" charset="0"/>
                        </a:rPr>
                        <a:t>Uu</a:t>
                      </a:r>
                      <a:endParaRPr kumimoji="0" lang="tr-TR" sz="2400" b="0" i="0" u="none" strike="noStrike" cap="none" normalizeH="0" baseline="0" smtClean="0">
                        <a:ln>
                          <a:noFill/>
                        </a:ln>
                        <a:solidFill>
                          <a:schemeClr val="tx1"/>
                        </a:solidFill>
                        <a:effectLst/>
                        <a:latin typeface="Arial" pitchFamily="34" charset="0"/>
                        <a:ea typeface="TFF Hlv" charset="0"/>
                        <a:cs typeface="Times New Roman" pitchFamily="18" charset="0"/>
                      </a:endParaRPr>
                    </a:p>
                  </a:txBody>
                  <a:tcPr marT="45735" marB="4573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640292">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smtClean="0">
                          <a:ln>
                            <a:noFill/>
                          </a:ln>
                          <a:solidFill>
                            <a:schemeClr val="tx1"/>
                          </a:solidFill>
                          <a:effectLst/>
                          <a:latin typeface="Arial" pitchFamily="34" charset="0"/>
                          <a:ea typeface="TFF Hlv" charset="0"/>
                          <a:cs typeface="Times New Roman" pitchFamily="18" charset="0"/>
                        </a:rPr>
                        <a:t>U</a:t>
                      </a:r>
                      <a:endParaRPr kumimoji="0" lang="tr-TR" sz="2400" b="0" i="0" u="none" strike="noStrike" cap="none" normalizeH="0" baseline="0" smtClean="0">
                        <a:ln>
                          <a:noFill/>
                        </a:ln>
                        <a:solidFill>
                          <a:schemeClr val="tx1"/>
                        </a:solidFill>
                        <a:effectLst/>
                        <a:latin typeface="Arial" pitchFamily="34" charset="0"/>
                        <a:ea typeface="TFF Hlv" charset="0"/>
                        <a:cs typeface="Times New Roman" pitchFamily="18" charset="0"/>
                      </a:endParaRPr>
                    </a:p>
                  </a:txBody>
                  <a:tcPr marT="45735" marB="4573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smtClean="0">
                          <a:ln>
                            <a:noFill/>
                          </a:ln>
                          <a:solidFill>
                            <a:schemeClr val="tx1"/>
                          </a:solidFill>
                          <a:effectLst/>
                          <a:latin typeface="Arial" pitchFamily="34" charset="0"/>
                          <a:ea typeface="TFF Hlv" charset="0"/>
                          <a:cs typeface="Times New Roman" pitchFamily="18" charset="0"/>
                        </a:rPr>
                        <a:t>Uu</a:t>
                      </a:r>
                      <a:endParaRPr kumimoji="0" lang="tr-TR" sz="2400" b="0" i="0" u="none" strike="noStrike" cap="none" normalizeH="0" baseline="0" smtClean="0">
                        <a:ln>
                          <a:noFill/>
                        </a:ln>
                        <a:solidFill>
                          <a:schemeClr val="tx1"/>
                        </a:solidFill>
                        <a:effectLst/>
                        <a:latin typeface="Arial" pitchFamily="34" charset="0"/>
                        <a:ea typeface="TFF Hlv" charset="0"/>
                        <a:cs typeface="Times New Roman" pitchFamily="18" charset="0"/>
                      </a:endParaRPr>
                    </a:p>
                  </a:txBody>
                  <a:tcPr marT="45735" marB="4573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smtClean="0">
                          <a:ln>
                            <a:noFill/>
                          </a:ln>
                          <a:solidFill>
                            <a:schemeClr val="tx1"/>
                          </a:solidFill>
                          <a:effectLst/>
                          <a:latin typeface="Arial" pitchFamily="34" charset="0"/>
                          <a:ea typeface="TFF Hlv" charset="0"/>
                          <a:cs typeface="Times New Roman" pitchFamily="18" charset="0"/>
                        </a:rPr>
                        <a:t>Uu</a:t>
                      </a:r>
                      <a:endParaRPr kumimoji="0" lang="tr-TR" sz="2400" b="0" i="0" u="none" strike="noStrike" cap="none" normalizeH="0" baseline="0" smtClean="0">
                        <a:ln>
                          <a:noFill/>
                        </a:ln>
                        <a:solidFill>
                          <a:schemeClr val="tx1"/>
                        </a:solidFill>
                        <a:effectLst/>
                        <a:latin typeface="Arial" pitchFamily="34" charset="0"/>
                        <a:ea typeface="TFF Hlv" charset="0"/>
                        <a:cs typeface="Times New Roman" pitchFamily="18" charset="0"/>
                      </a:endParaRPr>
                    </a:p>
                  </a:txBody>
                  <a:tcPr marT="45735" marB="4573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tr-TR" sz="3600" b="0" i="0" u="none" strike="noStrike" cap="none" normalizeH="0" baseline="0" smtClean="0">
                        <a:ln>
                          <a:noFill/>
                        </a:ln>
                        <a:solidFill>
                          <a:schemeClr val="tx1"/>
                        </a:solidFill>
                        <a:effectLst/>
                        <a:latin typeface="Arial" pitchFamily="34" charset="0"/>
                        <a:cs typeface="Arial" pitchFamily="34" charset="0"/>
                      </a:endParaRPr>
                    </a:p>
                  </a:txBody>
                  <a:tcPr marT="45735" marB="4573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cap="flat">
                      <a:noFill/>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smtClean="0">
                          <a:ln>
                            <a:noFill/>
                          </a:ln>
                          <a:solidFill>
                            <a:schemeClr val="tx1"/>
                          </a:solidFill>
                          <a:effectLst/>
                          <a:latin typeface="Arial" pitchFamily="34" charset="0"/>
                          <a:ea typeface="TFF Hlv" charset="0"/>
                          <a:cs typeface="Times New Roman" pitchFamily="18" charset="0"/>
                        </a:rPr>
                        <a:t>u</a:t>
                      </a:r>
                      <a:endParaRPr kumimoji="0" lang="tr-TR" sz="2400" b="0" i="0" u="none" strike="noStrike" cap="none" normalizeH="0" baseline="0" smtClean="0">
                        <a:ln>
                          <a:noFill/>
                        </a:ln>
                        <a:solidFill>
                          <a:schemeClr val="tx1"/>
                        </a:solidFill>
                        <a:effectLst/>
                        <a:latin typeface="Arial" pitchFamily="34" charset="0"/>
                        <a:ea typeface="TFF Hlv" charset="0"/>
                        <a:cs typeface="Times New Roman" pitchFamily="18" charset="0"/>
                      </a:endParaRPr>
                    </a:p>
                  </a:txBody>
                  <a:tcPr marT="45735" marB="4573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smtClean="0">
                          <a:ln>
                            <a:noFill/>
                          </a:ln>
                          <a:solidFill>
                            <a:schemeClr val="tx1"/>
                          </a:solidFill>
                          <a:effectLst/>
                          <a:latin typeface="Arial" pitchFamily="34" charset="0"/>
                          <a:ea typeface="TFF Hlv" charset="0"/>
                          <a:cs typeface="Times New Roman" pitchFamily="18" charset="0"/>
                        </a:rPr>
                        <a:t>Uu</a:t>
                      </a:r>
                      <a:endParaRPr kumimoji="0" lang="tr-TR" sz="2400" b="0" i="0" u="none" strike="noStrike" cap="none" normalizeH="0" baseline="0" smtClean="0">
                        <a:ln>
                          <a:noFill/>
                        </a:ln>
                        <a:solidFill>
                          <a:schemeClr val="tx1"/>
                        </a:solidFill>
                        <a:effectLst/>
                        <a:latin typeface="Arial" pitchFamily="34" charset="0"/>
                        <a:ea typeface="TFF Hlv" charset="0"/>
                        <a:cs typeface="Times New Roman" pitchFamily="18" charset="0"/>
                      </a:endParaRPr>
                    </a:p>
                  </a:txBody>
                  <a:tcPr marT="45735" marB="4573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smtClean="0">
                          <a:ln>
                            <a:noFill/>
                          </a:ln>
                          <a:solidFill>
                            <a:schemeClr val="tx1"/>
                          </a:solidFill>
                          <a:effectLst/>
                          <a:latin typeface="Arial" pitchFamily="34" charset="0"/>
                          <a:ea typeface="TFF Hlv" charset="0"/>
                          <a:cs typeface="Times New Roman" pitchFamily="18" charset="0"/>
                        </a:rPr>
                        <a:t>Uu</a:t>
                      </a:r>
                      <a:endParaRPr kumimoji="0" lang="tr-TR" sz="2400" b="0" i="0" u="none" strike="noStrike" cap="none" normalizeH="0" baseline="0" smtClean="0">
                        <a:ln>
                          <a:noFill/>
                        </a:ln>
                        <a:solidFill>
                          <a:schemeClr val="tx1"/>
                        </a:solidFill>
                        <a:effectLst/>
                        <a:latin typeface="Arial" pitchFamily="34" charset="0"/>
                        <a:ea typeface="TFF Hlv" charset="0"/>
                        <a:cs typeface="Times New Roman" pitchFamily="18" charset="0"/>
                      </a:endParaRPr>
                    </a:p>
                  </a:txBody>
                  <a:tcPr marT="45735" marB="4573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64553" name="Rectangle 125"/>
          <p:cNvSpPr>
            <a:spLocks noChangeArrowheads="1"/>
          </p:cNvSpPr>
          <p:nvPr/>
        </p:nvSpPr>
        <p:spPr bwMode="auto">
          <a:xfrm>
            <a:off x="1992314" y="4508501"/>
            <a:ext cx="5432425"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altLang="tr-TR" sz="1600">
                <a:ea typeface="TFF Hlv" charset="0"/>
                <a:cs typeface="Times New Roman" panose="02020603050405020304" pitchFamily="18" charset="0"/>
              </a:rPr>
              <a:t>F</a:t>
            </a:r>
            <a:r>
              <a:rPr lang="tr-TR" altLang="tr-TR" sz="1600" baseline="-30000">
                <a:ea typeface="TFF Hlv" charset="0"/>
                <a:cs typeface="Times New Roman" panose="02020603050405020304" pitchFamily="18" charset="0"/>
              </a:rPr>
              <a:t>1</a:t>
            </a:r>
            <a:r>
              <a:rPr lang="tr-TR" altLang="tr-TR" sz="1600">
                <a:ea typeface="TFF Hlv" charset="0"/>
                <a:cs typeface="Times New Roman" panose="02020603050405020304" pitchFamily="18" charset="0"/>
              </a:rPr>
              <a:t> hepsi uzun gövdeli                        F</a:t>
            </a:r>
            <a:r>
              <a:rPr lang="tr-TR" altLang="tr-TR" sz="1600" baseline="-30000">
                <a:ea typeface="TFF Hlv" charset="0"/>
                <a:cs typeface="Times New Roman" panose="02020603050405020304" pitchFamily="18" charset="0"/>
              </a:rPr>
              <a:t>1</a:t>
            </a:r>
            <a:r>
              <a:rPr lang="tr-TR" altLang="tr-TR" sz="1600">
                <a:ea typeface="TFF Hlv" charset="0"/>
                <a:cs typeface="Times New Roman" panose="02020603050405020304" pitchFamily="18" charset="0"/>
              </a:rPr>
              <a:t> hepsi uzun gövdeli</a:t>
            </a:r>
            <a:endParaRPr lang="en-GB" altLang="tr-TR" sz="1500">
              <a:ea typeface="TFF Hlv" charset="0"/>
              <a:cs typeface="Times New Roman" panose="02020603050405020304" pitchFamily="18" charset="0"/>
            </a:endParaRPr>
          </a:p>
          <a:p>
            <a:endParaRPr lang="en-GB" altLang="tr-TR" sz="2400">
              <a:ea typeface="TFF Hlv" charset="0"/>
              <a:cs typeface="Times New Roman" panose="02020603050405020304" pitchFamily="18" charset="0"/>
            </a:endParaRPr>
          </a:p>
        </p:txBody>
      </p:sp>
    </p:spTree>
    <p:extLst>
      <p:ext uri="{BB962C8B-B14F-4D97-AF65-F5344CB8AC3E}">
        <p14:creationId xmlns:p14="http://schemas.microsoft.com/office/powerpoint/2010/main" val="22963017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4"/>
          <p:cNvSpPr>
            <a:spLocks noGrp="1" noChangeArrowheads="1"/>
          </p:cNvSpPr>
          <p:nvPr>
            <p:ph type="title"/>
          </p:nvPr>
        </p:nvSpPr>
        <p:spPr/>
        <p:txBody>
          <a:bodyPr/>
          <a:lstStyle/>
          <a:p>
            <a:pPr eaLnBrk="1" hangingPunct="1"/>
            <a:r>
              <a:rPr lang="tr-TR" altLang="tr-TR" sz="4000" b="1"/>
              <a:t>GENETİKTE OLASILIK ÜZERİNE PROBLEMLER</a:t>
            </a:r>
            <a:r>
              <a:rPr lang="en-GB" altLang="tr-TR" sz="4000"/>
              <a:t> </a:t>
            </a:r>
          </a:p>
        </p:txBody>
      </p:sp>
      <p:sp>
        <p:nvSpPr>
          <p:cNvPr id="65539" name="Rectangle 5"/>
          <p:cNvSpPr>
            <a:spLocks noChangeArrowheads="1"/>
          </p:cNvSpPr>
          <p:nvPr/>
        </p:nvSpPr>
        <p:spPr bwMode="auto">
          <a:xfrm>
            <a:off x="4860925" y="2009775"/>
            <a:ext cx="2470150" cy="2838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tr-TR" altLang="tr-TR" b="1"/>
              <a:t>Pascal Üçgeni</a:t>
            </a:r>
            <a:endParaRPr lang="en-GB" altLang="tr-TR"/>
          </a:p>
          <a:p>
            <a:pPr algn="ctr" eaLnBrk="1" hangingPunct="1"/>
            <a:r>
              <a:rPr lang="tr-TR" altLang="tr-TR" b="1"/>
              <a:t>1</a:t>
            </a:r>
            <a:endParaRPr lang="en-GB" altLang="tr-TR"/>
          </a:p>
          <a:p>
            <a:pPr algn="ctr" eaLnBrk="1" hangingPunct="1"/>
            <a:r>
              <a:rPr lang="tr-TR" altLang="tr-TR" b="1"/>
              <a:t>1 1</a:t>
            </a:r>
            <a:endParaRPr lang="en-GB" altLang="tr-TR"/>
          </a:p>
          <a:p>
            <a:pPr algn="ctr" eaLnBrk="1" hangingPunct="1"/>
            <a:r>
              <a:rPr lang="tr-TR" altLang="tr-TR" b="1"/>
              <a:t>1 2 1</a:t>
            </a:r>
            <a:endParaRPr lang="en-GB" altLang="tr-TR"/>
          </a:p>
          <a:p>
            <a:pPr algn="ctr" eaLnBrk="1" hangingPunct="1"/>
            <a:r>
              <a:rPr lang="tr-TR" altLang="tr-TR" b="1"/>
              <a:t>1 3 3 1</a:t>
            </a:r>
            <a:endParaRPr lang="en-GB" altLang="tr-TR"/>
          </a:p>
          <a:p>
            <a:pPr algn="ctr" eaLnBrk="1" hangingPunct="1"/>
            <a:r>
              <a:rPr lang="tr-TR" altLang="tr-TR" b="1"/>
              <a:t>1 4 6 4 1</a:t>
            </a:r>
            <a:endParaRPr lang="en-GB" altLang="tr-TR"/>
          </a:p>
          <a:p>
            <a:pPr algn="ctr" eaLnBrk="1" hangingPunct="1"/>
            <a:r>
              <a:rPr lang="tr-TR" altLang="tr-TR" b="1"/>
              <a:t>1 5 10 10 5 1</a:t>
            </a:r>
            <a:endParaRPr lang="en-GB" altLang="tr-TR"/>
          </a:p>
          <a:p>
            <a:pPr algn="ctr" eaLnBrk="1" hangingPunct="1"/>
            <a:r>
              <a:rPr lang="tr-TR" altLang="tr-TR" b="1"/>
              <a:t>1 6 15 20 15 6 1</a:t>
            </a:r>
            <a:endParaRPr lang="en-GB" altLang="tr-TR"/>
          </a:p>
          <a:p>
            <a:pPr algn="ctr" eaLnBrk="1" hangingPunct="1"/>
            <a:r>
              <a:rPr lang="tr-TR" altLang="tr-TR" b="1"/>
              <a:t>1 7 21 35 35 21 7 1</a:t>
            </a:r>
            <a:endParaRPr lang="en-GB" altLang="tr-TR"/>
          </a:p>
          <a:p>
            <a:pPr algn="ctr" eaLnBrk="1" hangingPunct="1"/>
            <a:r>
              <a:rPr lang="tr-TR" altLang="tr-TR" b="1"/>
              <a:t>1 8 28 56 70 56 28 8 1</a:t>
            </a:r>
          </a:p>
        </p:txBody>
      </p:sp>
    </p:spTree>
    <p:extLst>
      <p:ext uri="{BB962C8B-B14F-4D97-AF65-F5344CB8AC3E}">
        <p14:creationId xmlns:p14="http://schemas.microsoft.com/office/powerpoint/2010/main" val="17327842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body" idx="1"/>
          </p:nvPr>
        </p:nvSpPr>
        <p:spPr>
          <a:xfrm>
            <a:off x="2895600" y="762000"/>
            <a:ext cx="7315200" cy="5105400"/>
          </a:xfrm>
        </p:spPr>
        <p:txBody>
          <a:bodyPr/>
          <a:lstStyle/>
          <a:p>
            <a:pPr eaLnBrk="1" hangingPunct="1"/>
            <a:r>
              <a:rPr lang="tr-TR" altLang="tr-TR" smtClean="0"/>
              <a:t>   (a+b)</a:t>
            </a:r>
            <a:r>
              <a:rPr lang="tr-TR" altLang="tr-TR" baseline="30000" smtClean="0"/>
              <a:t>o</a:t>
            </a:r>
            <a:r>
              <a:rPr lang="tr-TR" altLang="tr-TR" smtClean="0"/>
              <a:t>=1</a:t>
            </a:r>
          </a:p>
          <a:p>
            <a:pPr eaLnBrk="1" hangingPunct="1"/>
            <a:r>
              <a:rPr lang="tr-TR" altLang="tr-TR" smtClean="0"/>
              <a:t>   (a+b)</a:t>
            </a:r>
            <a:r>
              <a:rPr lang="tr-TR" altLang="tr-TR" baseline="30000" smtClean="0"/>
              <a:t>1</a:t>
            </a:r>
            <a:r>
              <a:rPr lang="tr-TR" altLang="tr-TR" smtClean="0"/>
              <a:t>=1.a+1.b</a:t>
            </a:r>
          </a:p>
          <a:p>
            <a:pPr eaLnBrk="1" hangingPunct="1"/>
            <a:r>
              <a:rPr lang="tr-TR" altLang="tr-TR" smtClean="0"/>
              <a:t>   (a+b)</a:t>
            </a:r>
            <a:r>
              <a:rPr lang="tr-TR" altLang="tr-TR" baseline="30000" smtClean="0"/>
              <a:t>2</a:t>
            </a:r>
            <a:r>
              <a:rPr lang="tr-TR" altLang="tr-TR" smtClean="0"/>
              <a:t>=1a</a:t>
            </a:r>
            <a:r>
              <a:rPr lang="tr-TR" altLang="tr-TR" baseline="30000" smtClean="0"/>
              <a:t>2</a:t>
            </a:r>
            <a:r>
              <a:rPr lang="tr-TR" altLang="tr-TR" smtClean="0"/>
              <a:t>+2ab+1b</a:t>
            </a:r>
            <a:r>
              <a:rPr lang="tr-TR" altLang="tr-TR" baseline="30000" smtClean="0"/>
              <a:t>2</a:t>
            </a:r>
          </a:p>
          <a:p>
            <a:pPr eaLnBrk="1" hangingPunct="1"/>
            <a:r>
              <a:rPr lang="tr-TR" altLang="tr-TR" smtClean="0"/>
              <a:t>   (a+b)</a:t>
            </a:r>
            <a:r>
              <a:rPr lang="tr-TR" altLang="tr-TR" baseline="30000" smtClean="0"/>
              <a:t>3</a:t>
            </a:r>
            <a:r>
              <a:rPr lang="tr-TR" altLang="tr-TR" smtClean="0"/>
              <a:t>= 1.a</a:t>
            </a:r>
            <a:r>
              <a:rPr lang="tr-TR" altLang="tr-TR" baseline="30000" smtClean="0"/>
              <a:t>3</a:t>
            </a:r>
            <a:r>
              <a:rPr lang="tr-TR" altLang="tr-TR" smtClean="0"/>
              <a:t>+3a</a:t>
            </a:r>
            <a:r>
              <a:rPr lang="tr-TR" altLang="tr-TR" baseline="30000" smtClean="0"/>
              <a:t>2</a:t>
            </a:r>
            <a:r>
              <a:rPr lang="tr-TR" altLang="tr-TR" smtClean="0"/>
              <a:t>b+3ab</a:t>
            </a:r>
            <a:r>
              <a:rPr lang="tr-TR" altLang="tr-TR" baseline="30000" smtClean="0"/>
              <a:t>2</a:t>
            </a:r>
            <a:r>
              <a:rPr lang="tr-TR" altLang="tr-TR" smtClean="0"/>
              <a:t>+1.b</a:t>
            </a:r>
            <a:r>
              <a:rPr lang="tr-TR" altLang="tr-TR" baseline="30000" smtClean="0"/>
              <a:t>3</a:t>
            </a:r>
          </a:p>
          <a:p>
            <a:pPr eaLnBrk="1" hangingPunct="1"/>
            <a:endParaRPr lang="tr-TR" altLang="tr-TR" baseline="30000" smtClean="0"/>
          </a:p>
          <a:p>
            <a:pPr eaLnBrk="1" hangingPunct="1"/>
            <a:r>
              <a:rPr lang="tr-TR" altLang="tr-TR" smtClean="0"/>
              <a:t>                         1</a:t>
            </a:r>
          </a:p>
          <a:p>
            <a:pPr eaLnBrk="1" hangingPunct="1"/>
            <a:r>
              <a:rPr lang="tr-TR" altLang="tr-TR" smtClean="0"/>
              <a:t>              1                       1</a:t>
            </a:r>
          </a:p>
          <a:p>
            <a:pPr eaLnBrk="1" hangingPunct="1"/>
            <a:r>
              <a:rPr lang="tr-TR" altLang="tr-TR" smtClean="0"/>
              <a:t>      1                </a:t>
            </a:r>
            <a:r>
              <a:rPr lang="tr-TR" altLang="tr-TR" smtClean="0">
                <a:solidFill>
                  <a:schemeClr val="hlink"/>
                </a:solidFill>
              </a:rPr>
              <a:t> 2 </a:t>
            </a:r>
            <a:r>
              <a:rPr lang="tr-TR" altLang="tr-TR" smtClean="0"/>
              <a:t>                   1</a:t>
            </a:r>
          </a:p>
          <a:p>
            <a:pPr eaLnBrk="1" hangingPunct="1"/>
            <a:r>
              <a:rPr lang="tr-TR" altLang="tr-TR" smtClean="0"/>
              <a:t>1             </a:t>
            </a:r>
            <a:r>
              <a:rPr lang="tr-TR" altLang="tr-TR" smtClean="0">
                <a:solidFill>
                  <a:srgbClr val="003399"/>
                </a:solidFill>
              </a:rPr>
              <a:t>3                 3</a:t>
            </a:r>
            <a:r>
              <a:rPr lang="tr-TR" altLang="tr-TR" smtClean="0"/>
              <a:t>                  1</a:t>
            </a:r>
          </a:p>
        </p:txBody>
      </p:sp>
    </p:spTree>
    <p:extLst>
      <p:ext uri="{BB962C8B-B14F-4D97-AF65-F5344CB8AC3E}">
        <p14:creationId xmlns:p14="http://schemas.microsoft.com/office/powerpoint/2010/main" val="3165839091"/>
      </p:ext>
    </p:extLst>
  </p:cSld>
  <p:clrMapOvr>
    <a:masterClrMapping/>
  </p:clrMapOvr>
  <p:transition>
    <p:pull dir="ru"/>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3"/>
          <p:cNvSpPr>
            <a:spLocks noGrp="1" noChangeArrowheads="1"/>
          </p:cNvSpPr>
          <p:nvPr>
            <p:ph type="body" idx="1"/>
          </p:nvPr>
        </p:nvSpPr>
        <p:spPr/>
        <p:txBody>
          <a:bodyPr/>
          <a:lstStyle/>
          <a:p>
            <a:pPr eaLnBrk="1" hangingPunct="1"/>
            <a:r>
              <a:rPr lang="tr-TR" altLang="tr-TR" b="1" u="sng" smtClean="0"/>
              <a:t>Problem:</a:t>
            </a:r>
            <a:r>
              <a:rPr lang="tr-TR" altLang="tr-TR" smtClean="0"/>
              <a:t> Mavi göz genini (m) heterozigot halde taşıyan kahverengi gözlü kadın ve erkeklerin evlenmeleri halinde 6 çocuklu aileler içinde iki çocuğun mavi gözlü olma olasılığı nedir?</a:t>
            </a:r>
            <a:endParaRPr lang="en-GB" altLang="tr-TR" smtClean="0"/>
          </a:p>
        </p:txBody>
      </p:sp>
    </p:spTree>
    <p:extLst>
      <p:ext uri="{BB962C8B-B14F-4D97-AF65-F5344CB8AC3E}">
        <p14:creationId xmlns:p14="http://schemas.microsoft.com/office/powerpoint/2010/main" val="297423975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3"/>
          <p:cNvSpPr>
            <a:spLocks noGrp="1" noChangeArrowheads="1"/>
          </p:cNvSpPr>
          <p:nvPr>
            <p:ph type="body" idx="1"/>
          </p:nvPr>
        </p:nvSpPr>
        <p:spPr/>
        <p:txBody>
          <a:bodyPr/>
          <a:lstStyle/>
          <a:p>
            <a:pPr eaLnBrk="1" hangingPunct="1">
              <a:lnSpc>
                <a:spcPct val="80000"/>
              </a:lnSpc>
            </a:pPr>
            <a:r>
              <a:rPr lang="tr-TR" altLang="tr-TR" sz="2400" b="1"/>
              <a:t>(P) Mm  x  Mm</a:t>
            </a:r>
            <a:endParaRPr lang="tr-TR" altLang="tr-TR" sz="2400"/>
          </a:p>
          <a:p>
            <a:pPr eaLnBrk="1" hangingPunct="1">
              <a:lnSpc>
                <a:spcPct val="80000"/>
              </a:lnSpc>
            </a:pPr>
            <a:r>
              <a:rPr lang="tr-TR" altLang="tr-TR" sz="2400"/>
              <a:t>G1 M , m  x  M , m</a:t>
            </a:r>
          </a:p>
          <a:p>
            <a:pPr eaLnBrk="1" hangingPunct="1">
              <a:lnSpc>
                <a:spcPct val="80000"/>
              </a:lnSpc>
            </a:pPr>
            <a:r>
              <a:rPr lang="tr-TR" altLang="tr-TR" sz="2400"/>
              <a:t>F1 </a:t>
            </a:r>
            <a:r>
              <a:rPr lang="tr-TR" altLang="tr-TR" sz="2400" u="sng"/>
              <a:t>MM, Mm ,Mm</a:t>
            </a:r>
            <a:r>
              <a:rPr lang="tr-TR" altLang="tr-TR" sz="2400"/>
              <a:t>                  </a:t>
            </a:r>
            <a:r>
              <a:rPr lang="tr-TR" altLang="tr-TR" sz="2400" u="sng"/>
              <a:t>mm</a:t>
            </a:r>
            <a:endParaRPr lang="tr-TR" altLang="tr-TR" sz="2400"/>
          </a:p>
          <a:p>
            <a:pPr eaLnBrk="1" hangingPunct="1">
              <a:lnSpc>
                <a:spcPct val="80000"/>
              </a:lnSpc>
            </a:pPr>
            <a:r>
              <a:rPr lang="tr-TR" altLang="tr-TR" sz="2400"/>
              <a:t>3/4 Kahverengi gözlü   1/4 mavi gözlü</a:t>
            </a:r>
          </a:p>
          <a:p>
            <a:pPr eaLnBrk="1" hangingPunct="1">
              <a:lnSpc>
                <a:spcPct val="80000"/>
              </a:lnSpc>
            </a:pPr>
            <a:endParaRPr lang="tr-TR" altLang="tr-TR" sz="2400"/>
          </a:p>
          <a:p>
            <a:pPr eaLnBrk="1" hangingPunct="1">
              <a:lnSpc>
                <a:spcPct val="80000"/>
              </a:lnSpc>
            </a:pPr>
            <a:r>
              <a:rPr lang="tr-TR" altLang="tr-TR" sz="2400"/>
              <a:t>O halde a=3/4, b=1/4 dür. Şimdi gerekli bütün değerleri elde etmiş bulunuyoruz. Problemin çözümüne devam edersek   a=3/4   b=1/4  n=6</a:t>
            </a:r>
          </a:p>
          <a:p>
            <a:pPr eaLnBrk="1" hangingPunct="1">
              <a:lnSpc>
                <a:spcPct val="80000"/>
              </a:lnSpc>
            </a:pPr>
            <a:r>
              <a:rPr lang="tr-TR" altLang="tr-TR" sz="2400"/>
              <a:t>(a+b)n= formülünde	( n )in değeri 6 olduğunda önce (a+b)6 binomiyalini açalım.</a:t>
            </a:r>
          </a:p>
          <a:p>
            <a:pPr eaLnBrk="1" hangingPunct="1">
              <a:lnSpc>
                <a:spcPct val="80000"/>
              </a:lnSpc>
            </a:pPr>
            <a:r>
              <a:rPr lang="tr-TR" altLang="tr-TR" sz="2400"/>
              <a:t>(a+b)6= a6 + 6a5 b + 15a4 b2 + 20a3 b3 + 15a2 b4 + 6ab5 + b6</a:t>
            </a:r>
            <a:endParaRPr lang="en-GB" altLang="tr-TR" sz="2400"/>
          </a:p>
        </p:txBody>
      </p:sp>
    </p:spTree>
    <p:extLst>
      <p:ext uri="{BB962C8B-B14F-4D97-AF65-F5344CB8AC3E}">
        <p14:creationId xmlns:p14="http://schemas.microsoft.com/office/powerpoint/2010/main" val="37678141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ext Box 2"/>
          <p:cNvSpPr txBox="1">
            <a:spLocks noChangeArrowheads="1"/>
          </p:cNvSpPr>
          <p:nvPr/>
        </p:nvSpPr>
        <p:spPr bwMode="auto">
          <a:xfrm>
            <a:off x="1981200" y="1524001"/>
            <a:ext cx="8229600" cy="2289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spcBef>
                <a:spcPct val="50000"/>
              </a:spcBef>
            </a:pPr>
            <a:r>
              <a:rPr lang="tr-TR" altLang="tr-TR" sz="3600" b="1">
                <a:latin typeface="Times New Roman" panose="02020603050405020304" pitchFamily="18" charset="0"/>
              </a:rPr>
              <a:t>1. İki ayrı dölün çaprazlanmasından elde edilen bütün F</a:t>
            </a:r>
            <a:r>
              <a:rPr lang="tr-TR" altLang="tr-TR" sz="3600" b="1" baseline="-25000">
                <a:latin typeface="Times New Roman" panose="02020603050405020304" pitchFamily="18" charset="0"/>
              </a:rPr>
              <a:t>1</a:t>
            </a:r>
            <a:r>
              <a:rPr lang="tr-TR" altLang="tr-TR" sz="3600" b="1">
                <a:latin typeface="Times New Roman" panose="02020603050405020304" pitchFamily="18" charset="0"/>
              </a:rPr>
              <a:t> dölleri melezdir.Bu melezler her iki dölün ( ana ve babanın ) genlerini taşır.</a:t>
            </a:r>
          </a:p>
        </p:txBody>
      </p:sp>
      <p:sp>
        <p:nvSpPr>
          <p:cNvPr id="51203" name="Text Box 3"/>
          <p:cNvSpPr txBox="1">
            <a:spLocks noChangeArrowheads="1"/>
          </p:cNvSpPr>
          <p:nvPr/>
        </p:nvSpPr>
        <p:spPr bwMode="auto">
          <a:xfrm>
            <a:off x="3124200" y="4038601"/>
            <a:ext cx="5943600" cy="588963"/>
          </a:xfrm>
          <a:prstGeom prst="rect">
            <a:avLst/>
          </a:prstGeom>
          <a:solidFill>
            <a:schemeClr val="bg1"/>
          </a:solidFill>
          <a:ln w="9525">
            <a:solidFill>
              <a:schemeClr val="accent2"/>
            </a:solidFill>
            <a:miter lim="800000"/>
            <a:headEnd/>
            <a:tailEnd/>
          </a:ln>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spcBef>
                <a:spcPct val="50000"/>
              </a:spcBef>
            </a:pPr>
            <a:r>
              <a:rPr lang="tr-TR" altLang="tr-TR" sz="3200" b="1">
                <a:latin typeface="Times New Roman" panose="02020603050405020304" pitchFamily="18" charset="0"/>
              </a:rPr>
              <a:t>  ( </a:t>
            </a:r>
            <a:r>
              <a:rPr lang="tr-TR" altLang="tr-TR" sz="3200" b="1">
                <a:solidFill>
                  <a:srgbClr val="CC0000"/>
                </a:solidFill>
                <a:latin typeface="Times New Roman" panose="02020603050405020304" pitchFamily="18" charset="0"/>
              </a:rPr>
              <a:t>TEK TİPLİLİK KANUNU</a:t>
            </a:r>
            <a:r>
              <a:rPr lang="tr-TR" altLang="tr-TR" sz="3200" b="1">
                <a:latin typeface="Times New Roman" panose="02020603050405020304" pitchFamily="18" charset="0"/>
              </a:rPr>
              <a:t>  )</a:t>
            </a:r>
          </a:p>
        </p:txBody>
      </p:sp>
      <p:sp>
        <p:nvSpPr>
          <p:cNvPr id="51204" name="Text Box 4"/>
          <p:cNvSpPr txBox="1">
            <a:spLocks noChangeArrowheads="1"/>
          </p:cNvSpPr>
          <p:nvPr/>
        </p:nvSpPr>
        <p:spPr bwMode="auto">
          <a:xfrm>
            <a:off x="3581400" y="381001"/>
            <a:ext cx="5029200" cy="588963"/>
          </a:xfrm>
          <a:prstGeom prst="rect">
            <a:avLst/>
          </a:prstGeom>
          <a:noFill/>
          <a:ln w="9525">
            <a:solidFill>
              <a:srgbClr val="6633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spcBef>
                <a:spcPct val="50000"/>
              </a:spcBef>
            </a:pPr>
            <a:r>
              <a:rPr lang="tr-TR" altLang="tr-TR" sz="3200" b="1">
                <a:solidFill>
                  <a:schemeClr val="accent2"/>
                </a:solidFill>
                <a:latin typeface="Times New Roman" panose="02020603050405020304" pitchFamily="18" charset="0"/>
              </a:rPr>
              <a:t>MENDEL KANUNLARI</a:t>
            </a:r>
          </a:p>
        </p:txBody>
      </p:sp>
    </p:spTree>
    <p:extLst>
      <p:ext uri="{BB962C8B-B14F-4D97-AF65-F5344CB8AC3E}">
        <p14:creationId xmlns:p14="http://schemas.microsoft.com/office/powerpoint/2010/main" val="228483014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3"/>
          <p:cNvSpPr>
            <a:spLocks noGrp="1" noChangeArrowheads="1"/>
          </p:cNvSpPr>
          <p:nvPr>
            <p:ph type="body" idx="1"/>
          </p:nvPr>
        </p:nvSpPr>
        <p:spPr/>
        <p:txBody>
          <a:bodyPr/>
          <a:lstStyle/>
          <a:p>
            <a:pPr eaLnBrk="1" hangingPunct="1"/>
            <a:r>
              <a:rPr lang="tr-TR" altLang="tr-TR"/>
              <a:t>Burada, bizi 15a4 b2  ilgilendirmektedir. Çünkü 4 çocuğu kahverengi gözlü, iki çocuğu mavi gözlü olan 6 çocuklu aileler üzerinde durmaktayız. a ve b nin değerlerini yerine koyarsak </a:t>
            </a:r>
          </a:p>
          <a:p>
            <a:pPr eaLnBrk="1" hangingPunct="1"/>
            <a:r>
              <a:rPr lang="tr-TR" altLang="tr-TR"/>
              <a:t>15a4 b2=15(3/4)4 x (1/4)2 = 15 x 81/256 x 1/16=1215/4096 oranını elde ederiz. O halde söz konusu özelliklere sahip 4096 aile içinde, 1215 ailede çocukların ikisi mavi gözlü, 4’ ü kahverengi gözlü olacaktır.</a:t>
            </a:r>
            <a:endParaRPr lang="en-GB" altLang="tr-TR"/>
          </a:p>
        </p:txBody>
      </p:sp>
    </p:spTree>
    <p:extLst>
      <p:ext uri="{BB962C8B-B14F-4D97-AF65-F5344CB8AC3E}">
        <p14:creationId xmlns:p14="http://schemas.microsoft.com/office/powerpoint/2010/main" val="297242593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3"/>
          <p:cNvSpPr>
            <a:spLocks noGrp="1" noChangeArrowheads="1"/>
          </p:cNvSpPr>
          <p:nvPr>
            <p:ph type="body" idx="1"/>
          </p:nvPr>
        </p:nvSpPr>
        <p:spPr/>
        <p:txBody>
          <a:bodyPr/>
          <a:lstStyle/>
          <a:p>
            <a:pPr eaLnBrk="1" hangingPunct="1"/>
            <a:r>
              <a:rPr lang="tr-TR" altLang="tr-TR" b="1" u="sng" smtClean="0"/>
              <a:t>Problem:</a:t>
            </a:r>
            <a:r>
              <a:rPr lang="tr-TR" altLang="tr-TR" smtClean="0"/>
              <a:t> Kadının M, erkeğin MN kan grubundan olduğu 3 çocuklu ailelerde iki çocuğun MN, bir çocuğun M grubundan olma olasılığı nedir?</a:t>
            </a:r>
            <a:r>
              <a:rPr lang="en-GB" altLang="tr-TR" smtClean="0"/>
              <a:t> </a:t>
            </a:r>
          </a:p>
        </p:txBody>
      </p:sp>
    </p:spTree>
    <p:extLst>
      <p:ext uri="{BB962C8B-B14F-4D97-AF65-F5344CB8AC3E}">
        <p14:creationId xmlns:p14="http://schemas.microsoft.com/office/powerpoint/2010/main" val="25328401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4"/>
          <p:cNvSpPr>
            <a:spLocks noChangeArrowheads="1"/>
          </p:cNvSpPr>
          <p:nvPr/>
        </p:nvSpPr>
        <p:spPr bwMode="auto">
          <a:xfrm>
            <a:off x="2208213" y="69850"/>
            <a:ext cx="7785100" cy="2381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altLang="tr-TR" sz="1500" b="1"/>
              <a:t>DİHİBRİD ÇAPRAZLAMA ÖRNEKLERİ</a:t>
            </a:r>
            <a:endParaRPr lang="en-GB" altLang="tr-TR" sz="1500"/>
          </a:p>
          <a:p>
            <a:r>
              <a:rPr lang="tr-TR" altLang="tr-TR" sz="1600"/>
              <a:t>	Örnek 1. Tavşanlarda, siyah (yabani tip) rengi S, kahverengi de resesif alleli olan s genidir. K kısa tüylülüğü, k de uzun tüylülüğü meydana getiren gendir. Siyah ve kısa tüylü bir dişiyle, kahverengi ve uzun tüylü bir erkek çaprazlanıyor. F</a:t>
            </a:r>
            <a:r>
              <a:rPr lang="tr-TR" altLang="tr-TR" sz="1600" baseline="-30000"/>
              <a:t>2</a:t>
            </a:r>
            <a:r>
              <a:rPr lang="tr-TR" altLang="tr-TR" sz="1600"/>
              <a:t>’de siyah renkli tavşanların oranı nedir?</a:t>
            </a:r>
          </a:p>
          <a:p>
            <a:endParaRPr lang="tr-TR" altLang="tr-TR" sz="1600"/>
          </a:p>
          <a:p>
            <a:endParaRPr lang="en-GB" altLang="tr-TR" sz="1500"/>
          </a:p>
          <a:p>
            <a:r>
              <a:rPr lang="tr-TR" altLang="tr-TR" sz="1600" b="1"/>
              <a:t>(P) SSKK</a:t>
            </a:r>
            <a:r>
              <a:rPr lang="tr-TR" altLang="tr-TR" sz="1600" b="1" baseline="-30000"/>
              <a:t> (dişi)</a:t>
            </a:r>
            <a:r>
              <a:rPr lang="tr-TR" altLang="tr-TR" sz="1600" b="1"/>
              <a:t> X  sskk </a:t>
            </a:r>
            <a:r>
              <a:rPr lang="tr-TR" altLang="tr-TR" sz="1600" b="1" baseline="-30000"/>
              <a:t>(erkek)</a:t>
            </a:r>
            <a:endParaRPr lang="en-GB" altLang="tr-TR" sz="1500"/>
          </a:p>
          <a:p>
            <a:endParaRPr lang="en-GB" altLang="tr-TR" sz="2400"/>
          </a:p>
        </p:txBody>
      </p:sp>
      <p:graphicFrame>
        <p:nvGraphicFramePr>
          <p:cNvPr id="13477" name="Group 165"/>
          <p:cNvGraphicFramePr>
            <a:graphicFrameLocks noGrp="1"/>
          </p:cNvGraphicFramePr>
          <p:nvPr/>
        </p:nvGraphicFramePr>
        <p:xfrm>
          <a:off x="2208214" y="2708275"/>
          <a:ext cx="5762625" cy="1373190"/>
        </p:xfrm>
        <a:graphic>
          <a:graphicData uri="http://schemas.openxmlformats.org/drawingml/2006/table">
            <a:tbl>
              <a:tblPr/>
              <a:tblGrid>
                <a:gridCol w="1152525">
                  <a:extLst>
                    <a:ext uri="{9D8B030D-6E8A-4147-A177-3AD203B41FA5}">
                      <a16:colId xmlns:a16="http://schemas.microsoft.com/office/drawing/2014/main" val="20000"/>
                    </a:ext>
                  </a:extLst>
                </a:gridCol>
                <a:gridCol w="1152525">
                  <a:extLst>
                    <a:ext uri="{9D8B030D-6E8A-4147-A177-3AD203B41FA5}">
                      <a16:colId xmlns:a16="http://schemas.microsoft.com/office/drawing/2014/main" val="20001"/>
                    </a:ext>
                  </a:extLst>
                </a:gridCol>
                <a:gridCol w="1152525">
                  <a:extLst>
                    <a:ext uri="{9D8B030D-6E8A-4147-A177-3AD203B41FA5}">
                      <a16:colId xmlns:a16="http://schemas.microsoft.com/office/drawing/2014/main" val="20002"/>
                    </a:ext>
                  </a:extLst>
                </a:gridCol>
                <a:gridCol w="1152525">
                  <a:extLst>
                    <a:ext uri="{9D8B030D-6E8A-4147-A177-3AD203B41FA5}">
                      <a16:colId xmlns:a16="http://schemas.microsoft.com/office/drawing/2014/main" val="20003"/>
                    </a:ext>
                  </a:extLst>
                </a:gridCol>
                <a:gridCol w="1152525">
                  <a:extLst>
                    <a:ext uri="{9D8B030D-6E8A-4147-A177-3AD203B41FA5}">
                      <a16:colId xmlns:a16="http://schemas.microsoft.com/office/drawing/2014/main" val="20004"/>
                    </a:ext>
                  </a:extLst>
                </a:gridCol>
              </a:tblGrid>
              <a:tr h="27463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G</a:t>
                      </a:r>
                      <a:r>
                        <a:rPr kumimoji="0" lang="tr-TR" sz="1200" b="0" i="0" u="none" strike="noStrike" cap="none" normalizeH="0" baseline="-30000" smtClean="0">
                          <a:ln>
                            <a:noFill/>
                          </a:ln>
                          <a:solidFill>
                            <a:schemeClr val="tx1"/>
                          </a:solidFill>
                          <a:effectLst/>
                          <a:latin typeface="Arial" pitchFamily="34" charset="0"/>
                          <a:cs typeface="Arial" pitchFamily="34" charset="0"/>
                        </a:rPr>
                        <a:t>1</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SK</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SK</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SK</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SK</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27463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sk</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SsKk</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SsKk</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SsKk</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SsKk</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7463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sk</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SsKk</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SsKk</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SsKk</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SsKk</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27463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sk</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SsKk</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SsKk</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SsKk</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SsKk</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27463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sk</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SsKk</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SsKk</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SsKk</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SsKk</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
        <p:nvSpPr>
          <p:cNvPr id="71721" name="Rectangle 166"/>
          <p:cNvSpPr>
            <a:spLocks noChangeArrowheads="1"/>
          </p:cNvSpPr>
          <p:nvPr/>
        </p:nvSpPr>
        <p:spPr bwMode="auto">
          <a:xfrm>
            <a:off x="2063750" y="4384675"/>
            <a:ext cx="5862638" cy="731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altLang="tr-TR" sz="1200"/>
              <a:t>F</a:t>
            </a:r>
            <a:r>
              <a:rPr lang="tr-TR" altLang="tr-TR" sz="1200" baseline="-30000"/>
              <a:t>1</a:t>
            </a:r>
            <a:r>
              <a:rPr lang="tr-TR" altLang="tr-TR" sz="1200"/>
              <a:t>’de elde edilen bireylerin hepsi heterozigot dominant siyah renkli ve kısa tüylü olur.</a:t>
            </a:r>
            <a:endParaRPr lang="en-GB" altLang="tr-TR" sz="1100"/>
          </a:p>
          <a:p>
            <a:endParaRPr lang="tr-TR" altLang="tr-TR" sz="1200"/>
          </a:p>
          <a:p>
            <a:endParaRPr lang="en-GB" altLang="tr-TR"/>
          </a:p>
        </p:txBody>
      </p:sp>
    </p:spTree>
    <p:extLst>
      <p:ext uri="{BB962C8B-B14F-4D97-AF65-F5344CB8AC3E}">
        <p14:creationId xmlns:p14="http://schemas.microsoft.com/office/powerpoint/2010/main" val="79133282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3"/>
          <p:cNvSpPr>
            <a:spLocks noGrp="1" noChangeArrowheads="1"/>
          </p:cNvSpPr>
          <p:nvPr>
            <p:ph type="body" sz="half" idx="1"/>
          </p:nvPr>
        </p:nvSpPr>
        <p:spPr/>
        <p:txBody>
          <a:bodyPr/>
          <a:lstStyle/>
          <a:p>
            <a:pPr eaLnBrk="1" hangingPunct="1"/>
            <a:r>
              <a:rPr lang="tr-TR" altLang="tr-TR"/>
              <a:t>F1 dölü bireyleri kendileştirilirse (çaprazlanırsa)</a:t>
            </a:r>
            <a:endParaRPr lang="en-GB" altLang="tr-TR"/>
          </a:p>
          <a:p>
            <a:pPr eaLnBrk="1" hangingPunct="1"/>
            <a:r>
              <a:rPr lang="tr-TR" altLang="tr-TR" b="1"/>
              <a:t>P(F1) SsKk (dişi) X  SsKk (erkek)</a:t>
            </a:r>
            <a:endParaRPr lang="en-GB" altLang="tr-TR"/>
          </a:p>
          <a:p>
            <a:pPr eaLnBrk="1" hangingPunct="1"/>
            <a:endParaRPr lang="en-GB" altLang="tr-TR"/>
          </a:p>
        </p:txBody>
      </p:sp>
      <p:graphicFrame>
        <p:nvGraphicFramePr>
          <p:cNvPr id="14340" name="Group 4"/>
          <p:cNvGraphicFramePr>
            <a:graphicFrameLocks noGrp="1"/>
          </p:cNvGraphicFramePr>
          <p:nvPr>
            <p:ph sz="half" idx="2"/>
          </p:nvPr>
        </p:nvGraphicFramePr>
        <p:xfrm>
          <a:off x="6172200" y="1600200"/>
          <a:ext cx="4038600" cy="2908301"/>
        </p:xfrm>
        <a:graphic>
          <a:graphicData uri="http://schemas.openxmlformats.org/drawingml/2006/table">
            <a:tbl>
              <a:tblPr/>
              <a:tblGrid>
                <a:gridCol w="808038">
                  <a:extLst>
                    <a:ext uri="{9D8B030D-6E8A-4147-A177-3AD203B41FA5}">
                      <a16:colId xmlns:a16="http://schemas.microsoft.com/office/drawing/2014/main" val="20000"/>
                    </a:ext>
                  </a:extLst>
                </a:gridCol>
                <a:gridCol w="808037">
                  <a:extLst>
                    <a:ext uri="{9D8B030D-6E8A-4147-A177-3AD203B41FA5}">
                      <a16:colId xmlns:a16="http://schemas.microsoft.com/office/drawing/2014/main" val="20001"/>
                    </a:ext>
                  </a:extLst>
                </a:gridCol>
                <a:gridCol w="806450">
                  <a:extLst>
                    <a:ext uri="{9D8B030D-6E8A-4147-A177-3AD203B41FA5}">
                      <a16:colId xmlns:a16="http://schemas.microsoft.com/office/drawing/2014/main" val="20002"/>
                    </a:ext>
                  </a:extLst>
                </a:gridCol>
                <a:gridCol w="808038">
                  <a:extLst>
                    <a:ext uri="{9D8B030D-6E8A-4147-A177-3AD203B41FA5}">
                      <a16:colId xmlns:a16="http://schemas.microsoft.com/office/drawing/2014/main" val="20003"/>
                    </a:ext>
                  </a:extLst>
                </a:gridCol>
                <a:gridCol w="808037">
                  <a:extLst>
                    <a:ext uri="{9D8B030D-6E8A-4147-A177-3AD203B41FA5}">
                      <a16:colId xmlns:a16="http://schemas.microsoft.com/office/drawing/2014/main" val="20004"/>
                    </a:ext>
                  </a:extLst>
                </a:gridCol>
              </a:tblGrid>
              <a:tr h="58102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G</a:t>
                      </a:r>
                      <a:r>
                        <a:rPr kumimoji="0" lang="tr-TR" sz="1200" b="0" i="0" u="none" strike="noStrike" cap="none" normalizeH="0" baseline="-30000" smtClean="0">
                          <a:ln>
                            <a:noFill/>
                          </a:ln>
                          <a:solidFill>
                            <a:schemeClr val="tx1"/>
                          </a:solidFill>
                          <a:effectLst/>
                          <a:latin typeface="Arial" pitchFamily="34" charset="0"/>
                          <a:cs typeface="Arial" pitchFamily="34" charset="0"/>
                        </a:rPr>
                        <a:t>2</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SK</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Sk</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sK</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sk</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8261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SK</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SSKK</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SSKk</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SsKK</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SsKk</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8102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Sk</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SSKk</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SSkk</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SsKk</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Sskk</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8261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sK</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SsKK</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SsKk</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ssKK</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ssKk</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58102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sk</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SsKk</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Sskk</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ssKk</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sskk</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
        <p:nvSpPr>
          <p:cNvPr id="72745" name="Rectangle 44"/>
          <p:cNvSpPr>
            <a:spLocks noChangeArrowheads="1"/>
          </p:cNvSpPr>
          <p:nvPr/>
        </p:nvSpPr>
        <p:spPr bwMode="auto">
          <a:xfrm>
            <a:off x="1919288" y="5029201"/>
            <a:ext cx="7810500" cy="1190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tr-TR" altLang="tr-TR"/>
              <a:t>F2 bireylerinin </a:t>
            </a:r>
            <a:r>
              <a:rPr lang="tr-TR" altLang="tr-TR" b="1"/>
              <a:t>S.K. = 9</a:t>
            </a:r>
            <a:r>
              <a:rPr lang="tr-TR" altLang="tr-TR"/>
              <a:t> tane siyah - kısa tüylü</a:t>
            </a:r>
            <a:endParaRPr lang="en-GB" altLang="tr-TR"/>
          </a:p>
          <a:p>
            <a:pPr algn="just" eaLnBrk="1" hangingPunct="1"/>
            <a:r>
              <a:rPr lang="tr-TR" altLang="tr-TR"/>
              <a:t>		</a:t>
            </a:r>
            <a:r>
              <a:rPr lang="tr-TR" altLang="tr-TR" b="1"/>
              <a:t>  S.kk =3</a:t>
            </a:r>
            <a:r>
              <a:rPr lang="tr-TR" altLang="tr-TR"/>
              <a:t> tane siyah - uzun tüylü</a:t>
            </a:r>
            <a:endParaRPr lang="en-GB" altLang="tr-TR"/>
          </a:p>
          <a:p>
            <a:pPr algn="just" eaLnBrk="1" hangingPunct="1"/>
            <a:r>
              <a:rPr lang="tr-TR" altLang="tr-TR"/>
              <a:t>		</a:t>
            </a:r>
            <a:r>
              <a:rPr lang="tr-TR" altLang="tr-TR" b="1"/>
              <a:t> ss K. = 3</a:t>
            </a:r>
            <a:r>
              <a:rPr lang="tr-TR" altLang="tr-TR"/>
              <a:t> tane kahverengi - kısa tüylü</a:t>
            </a:r>
            <a:endParaRPr lang="en-GB" altLang="tr-TR"/>
          </a:p>
          <a:p>
            <a:pPr algn="just" eaLnBrk="1" hangingPunct="1"/>
            <a:r>
              <a:rPr lang="tr-TR" altLang="tr-TR"/>
              <a:t>		</a:t>
            </a:r>
            <a:r>
              <a:rPr lang="tr-TR" altLang="tr-TR" b="1"/>
              <a:t> ss kk = 1</a:t>
            </a:r>
            <a:r>
              <a:rPr lang="tr-TR" altLang="tr-TR"/>
              <a:t> tane kahverengi - uzun tüylü tavşan elde edilir.</a:t>
            </a:r>
          </a:p>
        </p:txBody>
      </p:sp>
    </p:spTree>
    <p:extLst>
      <p:ext uri="{BB962C8B-B14F-4D97-AF65-F5344CB8AC3E}">
        <p14:creationId xmlns:p14="http://schemas.microsoft.com/office/powerpoint/2010/main" val="420171112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p:txBody>
          <a:bodyPr/>
          <a:lstStyle/>
          <a:p>
            <a:pPr eaLnBrk="1" hangingPunct="1"/>
            <a:r>
              <a:rPr lang="tr-TR" altLang="tr-TR" sz="4000" b="1"/>
              <a:t>GENETİK KROMOZOM HARİTALARI</a:t>
            </a:r>
            <a:r>
              <a:rPr lang="en-GB" altLang="tr-TR" sz="4000"/>
              <a:t> </a:t>
            </a:r>
          </a:p>
        </p:txBody>
      </p:sp>
      <p:sp>
        <p:nvSpPr>
          <p:cNvPr id="73731" name="Rectangle 3"/>
          <p:cNvSpPr>
            <a:spLocks noGrp="1" noChangeArrowheads="1"/>
          </p:cNvSpPr>
          <p:nvPr>
            <p:ph type="body" idx="1"/>
          </p:nvPr>
        </p:nvSpPr>
        <p:spPr/>
        <p:txBody>
          <a:bodyPr/>
          <a:lstStyle/>
          <a:p>
            <a:pPr algn="just" eaLnBrk="1" hangingPunct="1"/>
            <a:r>
              <a:rPr lang="tr-TR" altLang="tr-TR"/>
              <a:t>Amerikalı Morgan crossing-over olayını tam açıklamayı başardıktan sonra aynı olaydan yararlanarak, aynı kromozom çifti üzerinde bulunan genlerin, diğer deyişle bağlı genlerin kromozom çifti üzerinde lokalize oldukları yerleri saptamaya çalışmıştır. Kromozomlar üzerindeki genlerin lokalizasyonunu belirlemede, bağlı genler arasında mayozun pakiten safhasında gerçekleşen crossing-over oranından yararlanılarak saptanır.</a:t>
            </a:r>
            <a:endParaRPr lang="en-GB" altLang="tr-TR"/>
          </a:p>
        </p:txBody>
      </p:sp>
    </p:spTree>
    <p:extLst>
      <p:ext uri="{BB962C8B-B14F-4D97-AF65-F5344CB8AC3E}">
        <p14:creationId xmlns:p14="http://schemas.microsoft.com/office/powerpoint/2010/main" val="62236321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3"/>
          <p:cNvSpPr>
            <a:spLocks noGrp="1" noChangeArrowheads="1"/>
          </p:cNvSpPr>
          <p:nvPr>
            <p:ph type="body" idx="1"/>
          </p:nvPr>
        </p:nvSpPr>
        <p:spPr>
          <a:xfrm>
            <a:off x="1981200" y="620713"/>
            <a:ext cx="8229600" cy="5505450"/>
          </a:xfrm>
        </p:spPr>
        <p:txBody>
          <a:bodyPr/>
          <a:lstStyle/>
          <a:p>
            <a:pPr algn="just" eaLnBrk="1" hangingPunct="1"/>
            <a:r>
              <a:rPr lang="tr-TR" altLang="tr-TR" smtClean="0"/>
              <a:t>Kromozomlar üzerindeki genlerin sıralanış şeklini gösteren şemalara kromozom haritası denir. Bir kromozomun genleri arasındaki bağlantı nadiren tamdır. Aksine çoğunlukla az veya çok, bağlı genler arasında crossing-over meydana gelir. Genler arasındaki crossing-over değeri % 0.1 - % 1 kadar küçük olabileceği gibi % 50’ye kadar yükseldiği de gözlenebilmiştir. </a:t>
            </a:r>
            <a:endParaRPr lang="en-GB" altLang="tr-TR" smtClean="0"/>
          </a:p>
        </p:txBody>
      </p:sp>
    </p:spTree>
    <p:extLst>
      <p:ext uri="{BB962C8B-B14F-4D97-AF65-F5344CB8AC3E}">
        <p14:creationId xmlns:p14="http://schemas.microsoft.com/office/powerpoint/2010/main" val="17997562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3"/>
          <p:cNvSpPr>
            <a:spLocks noGrp="1" noChangeArrowheads="1"/>
          </p:cNvSpPr>
          <p:nvPr>
            <p:ph type="body" idx="1"/>
          </p:nvPr>
        </p:nvSpPr>
        <p:spPr>
          <a:xfrm>
            <a:off x="1981200" y="476251"/>
            <a:ext cx="8229600" cy="5649913"/>
          </a:xfrm>
        </p:spPr>
        <p:txBody>
          <a:bodyPr/>
          <a:lstStyle/>
          <a:p>
            <a:pPr algn="ctr" eaLnBrk="1" hangingPunct="1">
              <a:buFontTx/>
              <a:buNone/>
            </a:pPr>
            <a:r>
              <a:rPr lang="tr-TR" altLang="tr-TR" b="1"/>
              <a:t>KHİ-KARE (X2) METODU (TESTİ)</a:t>
            </a:r>
          </a:p>
          <a:p>
            <a:pPr algn="ctr" eaLnBrk="1" hangingPunct="1">
              <a:buFontTx/>
              <a:buNone/>
            </a:pPr>
            <a:endParaRPr lang="tr-TR" altLang="tr-TR" b="1"/>
          </a:p>
          <a:p>
            <a:pPr algn="just" eaLnBrk="1" hangingPunct="1">
              <a:buFontTx/>
              <a:buNone/>
            </a:pPr>
            <a:r>
              <a:rPr lang="tr-TR" altLang="tr-TR" b="1"/>
              <a:t>Melezlerin dölünde deneysel olarak elde edilen oranların, hibridlik derecesine göre beklenen Mendel ayrışım oranlarına uygun olup olmadığını kontrol etmek için kullanılan metod khi kare (X2) metodudur.</a:t>
            </a:r>
            <a:r>
              <a:rPr lang="tr-TR" altLang="tr-TR"/>
              <a:t> Melezlerin dölünde deneysel olarak elde edilen oranların, hibridlik derecesine göre beklenen Mendel ayrışım oranlarına uygun olup olmadığını kontrol etmek için kullanılan metod khi kare (X2) metodudur. </a:t>
            </a:r>
            <a:r>
              <a:rPr lang="en-GB" altLang="tr-TR"/>
              <a:t> </a:t>
            </a:r>
          </a:p>
        </p:txBody>
      </p:sp>
    </p:spTree>
    <p:extLst>
      <p:ext uri="{BB962C8B-B14F-4D97-AF65-F5344CB8AC3E}">
        <p14:creationId xmlns:p14="http://schemas.microsoft.com/office/powerpoint/2010/main" val="170133379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9614" name="Group 158"/>
          <p:cNvGraphicFramePr>
            <a:graphicFrameLocks noGrp="1"/>
          </p:cNvGraphicFramePr>
          <p:nvPr/>
        </p:nvGraphicFramePr>
        <p:xfrm>
          <a:off x="2063751" y="1341439"/>
          <a:ext cx="8353425" cy="3959226"/>
        </p:xfrm>
        <a:graphic>
          <a:graphicData uri="http://schemas.openxmlformats.org/drawingml/2006/table">
            <a:tbl>
              <a:tblPr/>
              <a:tblGrid>
                <a:gridCol w="2286000">
                  <a:extLst>
                    <a:ext uri="{9D8B030D-6E8A-4147-A177-3AD203B41FA5}">
                      <a16:colId xmlns:a16="http://schemas.microsoft.com/office/drawing/2014/main" val="20000"/>
                    </a:ext>
                  </a:extLst>
                </a:gridCol>
                <a:gridCol w="2022475">
                  <a:extLst>
                    <a:ext uri="{9D8B030D-6E8A-4147-A177-3AD203B41FA5}">
                      <a16:colId xmlns:a16="http://schemas.microsoft.com/office/drawing/2014/main" val="20001"/>
                    </a:ext>
                  </a:extLst>
                </a:gridCol>
                <a:gridCol w="2022475">
                  <a:extLst>
                    <a:ext uri="{9D8B030D-6E8A-4147-A177-3AD203B41FA5}">
                      <a16:colId xmlns:a16="http://schemas.microsoft.com/office/drawing/2014/main" val="20002"/>
                    </a:ext>
                  </a:extLst>
                </a:gridCol>
                <a:gridCol w="2022475">
                  <a:extLst>
                    <a:ext uri="{9D8B030D-6E8A-4147-A177-3AD203B41FA5}">
                      <a16:colId xmlns:a16="http://schemas.microsoft.com/office/drawing/2014/main" val="20003"/>
                    </a:ext>
                  </a:extLst>
                </a:gridCol>
              </a:tblGrid>
              <a:tr h="50958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	</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Sarı Tohumlu</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Yeşil Tohumlu</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Toplam</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0958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Gözlenen (M)</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11.902</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3903</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15.805</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0958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Beklenen (B)</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11.853</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3951</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15.804</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960437">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Aradaki Fark (M-B)-F</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+49</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-48</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tr-TR" sz="2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960437">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Farkın Karesi (F</a:t>
                      </a:r>
                      <a:r>
                        <a:rPr kumimoji="0" lang="tr-TR" sz="1200" b="0" i="0" u="none" strike="noStrike" cap="none" normalizeH="0" baseline="30000" smtClean="0">
                          <a:ln>
                            <a:noFill/>
                          </a:ln>
                          <a:solidFill>
                            <a:schemeClr val="tx1"/>
                          </a:solidFill>
                          <a:effectLst/>
                          <a:latin typeface="Arial" pitchFamily="34" charset="0"/>
                          <a:cs typeface="Arial" pitchFamily="34" charset="0"/>
                        </a:rPr>
                        <a:t>2</a:t>
                      </a:r>
                      <a:r>
                        <a:rPr kumimoji="0" lang="tr-TR" sz="1200" b="0" i="0" u="none" strike="noStrike" cap="none" normalizeH="0" baseline="0" smtClean="0">
                          <a:ln>
                            <a:noFill/>
                          </a:ln>
                          <a:solidFill>
                            <a:schemeClr val="tx1"/>
                          </a:solidFill>
                          <a:effectLst/>
                          <a:latin typeface="Arial" pitchFamily="34" charset="0"/>
                          <a:cs typeface="Arial" pitchFamily="34" charset="0"/>
                        </a:rPr>
                        <a:t>)</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49x49=2401</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(-48)x(-48)=2304</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tr-TR" sz="2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50958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F</a:t>
                      </a:r>
                      <a:r>
                        <a:rPr kumimoji="0" lang="tr-TR" sz="1200" b="0" i="0" u="none" strike="noStrike" cap="none" normalizeH="0" baseline="30000" smtClean="0">
                          <a:ln>
                            <a:noFill/>
                          </a:ln>
                          <a:solidFill>
                            <a:schemeClr val="tx1"/>
                          </a:solidFill>
                          <a:effectLst/>
                          <a:latin typeface="Arial" pitchFamily="34" charset="0"/>
                          <a:cs typeface="Arial" pitchFamily="34" charset="0"/>
                        </a:rPr>
                        <a:t>2</a:t>
                      </a:r>
                      <a:r>
                        <a:rPr kumimoji="0" lang="tr-TR" sz="1200" b="0" i="0" u="none" strike="noStrike" cap="none" normalizeH="0" baseline="0" smtClean="0">
                          <a:ln>
                            <a:noFill/>
                          </a:ln>
                          <a:solidFill>
                            <a:schemeClr val="tx1"/>
                          </a:solidFill>
                          <a:effectLst/>
                          <a:latin typeface="Arial" pitchFamily="34" charset="0"/>
                          <a:cs typeface="Arial" pitchFamily="34" charset="0"/>
                        </a:rPr>
                        <a:t>/B</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2401/11.853=0,2</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2304/3951=0,50</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0,2+0,5=0,7=X</a:t>
                      </a:r>
                      <a:r>
                        <a:rPr kumimoji="0" lang="tr-TR" sz="1200" b="0" i="0" u="none" strike="noStrike" cap="none" normalizeH="0" baseline="30000" smtClean="0">
                          <a:ln>
                            <a:noFill/>
                          </a:ln>
                          <a:solidFill>
                            <a:schemeClr val="tx1"/>
                          </a:solidFill>
                          <a:effectLst/>
                          <a:latin typeface="Arial" pitchFamily="34" charset="0"/>
                          <a:cs typeface="Arial" pitchFamily="34" charset="0"/>
                        </a:rPr>
                        <a:t>2</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bl>
          </a:graphicData>
        </a:graphic>
      </p:graphicFrame>
      <p:sp>
        <p:nvSpPr>
          <p:cNvPr id="76839" name="Rectangle 159"/>
          <p:cNvSpPr>
            <a:spLocks noChangeArrowheads="1"/>
          </p:cNvSpPr>
          <p:nvPr/>
        </p:nvSpPr>
        <p:spPr bwMode="auto">
          <a:xfrm>
            <a:off x="2927350" y="5445125"/>
            <a:ext cx="1093788"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altLang="tr-TR" sz="1200" b="1"/>
              <a:t>( X</a:t>
            </a:r>
            <a:r>
              <a:rPr lang="tr-TR" altLang="tr-TR" sz="1200" b="1" baseline="30000"/>
              <a:t>2</a:t>
            </a:r>
            <a:r>
              <a:rPr lang="tr-TR" altLang="tr-TR" sz="1200" b="1"/>
              <a:t> = F</a:t>
            </a:r>
            <a:r>
              <a:rPr lang="tr-TR" altLang="tr-TR" sz="1200" b="1" baseline="30000"/>
              <a:t>2</a:t>
            </a:r>
            <a:r>
              <a:rPr lang="tr-TR" altLang="tr-TR" sz="1200" b="1"/>
              <a:t> / B )</a:t>
            </a:r>
            <a:endParaRPr lang="tr-TR" altLang="tr-TR"/>
          </a:p>
        </p:txBody>
      </p:sp>
    </p:spTree>
    <p:extLst>
      <p:ext uri="{BB962C8B-B14F-4D97-AF65-F5344CB8AC3E}">
        <p14:creationId xmlns:p14="http://schemas.microsoft.com/office/powerpoint/2010/main" val="290151160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ChangeArrowheads="1"/>
          </p:cNvSpPr>
          <p:nvPr/>
        </p:nvSpPr>
        <p:spPr bwMode="auto">
          <a:xfrm>
            <a:off x="1828800" y="355600"/>
            <a:ext cx="6383286"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tr-TR" altLang="tr-TR" sz="2400" b="1">
                <a:solidFill>
                  <a:schemeClr val="hlink"/>
                </a:solidFill>
                <a:latin typeface="Times New Roman" panose="02020603050405020304" pitchFamily="18" charset="0"/>
              </a:rPr>
              <a:t>Mendel kalıtımı</a:t>
            </a:r>
            <a:endParaRPr lang="en-US" altLang="tr-TR" sz="2400" b="1">
              <a:solidFill>
                <a:schemeClr val="hlink"/>
              </a:solidFill>
              <a:latin typeface="Times New Roman" panose="02020603050405020304" pitchFamily="18" charset="0"/>
            </a:endParaRPr>
          </a:p>
          <a:p>
            <a:r>
              <a:rPr lang="tr-TR" altLang="tr-TR" sz="2400" b="1">
                <a:latin typeface="Times New Roman" panose="02020603050405020304" pitchFamily="18" charset="0"/>
              </a:rPr>
              <a:t>Özellikler tek gen tarafından tayin edilebilirler</a:t>
            </a:r>
            <a:r>
              <a:rPr lang="en-US" altLang="tr-TR" sz="2400" b="1">
                <a:latin typeface="Times New Roman" panose="02020603050405020304" pitchFamily="18" charset="0"/>
              </a:rPr>
              <a:t>.</a:t>
            </a:r>
          </a:p>
          <a:p>
            <a:endParaRPr lang="en-US" altLang="tr-TR" sz="2400">
              <a:latin typeface="Times New Roman" panose="02020603050405020304" pitchFamily="18" charset="0"/>
            </a:endParaRPr>
          </a:p>
          <a:p>
            <a:r>
              <a:rPr lang="en-US" altLang="tr-TR" sz="2400" b="1">
                <a:latin typeface="Times New Roman" panose="02020603050405020304" pitchFamily="18" charset="0"/>
              </a:rPr>
              <a:t>	</a:t>
            </a:r>
          </a:p>
        </p:txBody>
      </p:sp>
      <p:sp>
        <p:nvSpPr>
          <p:cNvPr id="77827" name="Rectangle 3"/>
          <p:cNvSpPr>
            <a:spLocks noChangeArrowheads="1"/>
          </p:cNvSpPr>
          <p:nvPr/>
        </p:nvSpPr>
        <p:spPr bwMode="auto">
          <a:xfrm>
            <a:off x="1789114" y="2246313"/>
            <a:ext cx="7652095"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tr-TR" altLang="tr-TR" sz="2400" b="1">
                <a:solidFill>
                  <a:schemeClr val="hlink"/>
                </a:solidFill>
                <a:latin typeface="Times New Roman" panose="02020603050405020304" pitchFamily="18" charset="0"/>
              </a:rPr>
              <a:t>Poligenik kalıtım</a:t>
            </a:r>
            <a:endParaRPr lang="en-US" altLang="tr-TR" sz="2400" b="1">
              <a:solidFill>
                <a:schemeClr val="hlink"/>
              </a:solidFill>
              <a:latin typeface="Times New Roman" panose="02020603050405020304" pitchFamily="18" charset="0"/>
            </a:endParaRPr>
          </a:p>
          <a:p>
            <a:r>
              <a:rPr lang="tr-TR" altLang="tr-TR" sz="2400" b="1">
                <a:latin typeface="Times New Roman" panose="02020603050405020304" pitchFamily="18" charset="0"/>
              </a:rPr>
              <a:t>Özellikler çok sayıda gen tarafından kontrol edilebilirler</a:t>
            </a:r>
            <a:r>
              <a:rPr lang="en-US" altLang="tr-TR" sz="2400" b="1">
                <a:latin typeface="Times New Roman" panose="02020603050405020304" pitchFamily="18" charset="0"/>
              </a:rPr>
              <a:t>.</a:t>
            </a:r>
          </a:p>
          <a:p>
            <a:endParaRPr lang="en-US" altLang="tr-TR" sz="2400" b="1">
              <a:latin typeface="Times New Roman" panose="02020603050405020304" pitchFamily="18" charset="0"/>
            </a:endParaRPr>
          </a:p>
          <a:p>
            <a:r>
              <a:rPr lang="en-US" altLang="tr-TR" sz="2400" b="1">
                <a:latin typeface="Times New Roman" panose="02020603050405020304" pitchFamily="18" charset="0"/>
              </a:rPr>
              <a:t>	</a:t>
            </a:r>
          </a:p>
        </p:txBody>
      </p:sp>
      <p:sp>
        <p:nvSpPr>
          <p:cNvPr id="77828" name="Rectangle 4"/>
          <p:cNvSpPr>
            <a:spLocks noChangeArrowheads="1"/>
          </p:cNvSpPr>
          <p:nvPr/>
        </p:nvSpPr>
        <p:spPr bwMode="auto">
          <a:xfrm>
            <a:off x="1798639" y="4165600"/>
            <a:ext cx="8685263"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tr-TR" altLang="tr-TR" sz="2400" b="1">
                <a:solidFill>
                  <a:schemeClr val="hlink"/>
                </a:solidFill>
                <a:latin typeface="Times New Roman" panose="02020603050405020304" pitchFamily="18" charset="0"/>
              </a:rPr>
              <a:t>Multifaktöryal kalıtım </a:t>
            </a:r>
          </a:p>
          <a:p>
            <a:r>
              <a:rPr lang="tr-TR" altLang="tr-TR" sz="2400" b="1">
                <a:latin typeface="Times New Roman" panose="02020603050405020304" pitchFamily="18" charset="0"/>
              </a:rPr>
              <a:t>Özellikler hem genler hem de çevre tarafından tayin edilebilirler.</a:t>
            </a:r>
            <a:endParaRPr lang="en-US" altLang="tr-TR" sz="2400" b="1">
              <a:latin typeface="Times New Roman" panose="02020603050405020304" pitchFamily="18" charset="0"/>
            </a:endParaRPr>
          </a:p>
          <a:p>
            <a:endParaRPr lang="en-US" altLang="tr-TR" sz="2400" b="1">
              <a:latin typeface="Times New Roman" panose="02020603050405020304" pitchFamily="18" charset="0"/>
            </a:endParaRPr>
          </a:p>
          <a:p>
            <a:r>
              <a:rPr lang="en-US" altLang="tr-TR" sz="2400" b="1">
                <a:latin typeface="Times New Roman" panose="02020603050405020304" pitchFamily="18" charset="0"/>
              </a:rPr>
              <a:t>	</a:t>
            </a:r>
          </a:p>
        </p:txBody>
      </p:sp>
    </p:spTree>
    <p:extLst>
      <p:ext uri="{BB962C8B-B14F-4D97-AF65-F5344CB8AC3E}">
        <p14:creationId xmlns:p14="http://schemas.microsoft.com/office/powerpoint/2010/main" val="71625284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ext Box 2"/>
          <p:cNvSpPr txBox="1">
            <a:spLocks noChangeArrowheads="1"/>
          </p:cNvSpPr>
          <p:nvPr/>
        </p:nvSpPr>
        <p:spPr bwMode="auto">
          <a:xfrm>
            <a:off x="2514600" y="1219200"/>
            <a:ext cx="6553200" cy="1739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spcBef>
                <a:spcPct val="50000"/>
              </a:spcBef>
            </a:pPr>
            <a:r>
              <a:rPr lang="tr-TR" altLang="tr-TR" sz="3600" b="1">
                <a:latin typeface="Times New Roman" panose="02020603050405020304" pitchFamily="18" charset="0"/>
              </a:rPr>
              <a:t>2. Genlerden biri, diğeri üzerine baskındır. F</a:t>
            </a:r>
            <a:r>
              <a:rPr lang="tr-TR" altLang="tr-TR" sz="3600" b="1" baseline="-25000">
                <a:latin typeface="Times New Roman" panose="02020603050405020304" pitchFamily="18" charset="0"/>
              </a:rPr>
              <a:t>1</a:t>
            </a:r>
            <a:r>
              <a:rPr lang="tr-TR" altLang="tr-TR" sz="3600" b="1">
                <a:latin typeface="Times New Roman" panose="02020603050405020304" pitchFamily="18" charset="0"/>
              </a:rPr>
              <a:t> dölünün görünüşü           baskın karaktere benzer.</a:t>
            </a:r>
          </a:p>
        </p:txBody>
      </p:sp>
      <p:sp>
        <p:nvSpPr>
          <p:cNvPr id="52227" name="Text Box 3"/>
          <p:cNvSpPr txBox="1">
            <a:spLocks noChangeArrowheads="1"/>
          </p:cNvSpPr>
          <p:nvPr/>
        </p:nvSpPr>
        <p:spPr bwMode="auto">
          <a:xfrm>
            <a:off x="2133600" y="3429001"/>
            <a:ext cx="7924800" cy="1076325"/>
          </a:xfrm>
          <a:prstGeom prst="rect">
            <a:avLst/>
          </a:prstGeom>
          <a:solidFill>
            <a:schemeClr val="bg1"/>
          </a:solidFill>
          <a:ln w="9525">
            <a:solidFill>
              <a:schemeClr val="accent2"/>
            </a:solidFill>
            <a:miter lim="800000"/>
            <a:headEnd/>
            <a:tailEnd/>
          </a:ln>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spcBef>
                <a:spcPct val="50000"/>
              </a:spcBef>
            </a:pPr>
            <a:r>
              <a:rPr lang="tr-TR" altLang="tr-TR" sz="3200" b="1">
                <a:solidFill>
                  <a:srgbClr val="CC0000"/>
                </a:solidFill>
                <a:latin typeface="Times New Roman" panose="02020603050405020304" pitchFamily="18" charset="0"/>
              </a:rPr>
              <a:t>(  KARAKTERLERİN GİZLİ KALMASI             ( Dominant ) KANUNU  )</a:t>
            </a:r>
          </a:p>
        </p:txBody>
      </p:sp>
      <p:sp>
        <p:nvSpPr>
          <p:cNvPr id="52228" name="Text Box 4"/>
          <p:cNvSpPr txBox="1">
            <a:spLocks noChangeArrowheads="1"/>
          </p:cNvSpPr>
          <p:nvPr/>
        </p:nvSpPr>
        <p:spPr bwMode="auto">
          <a:xfrm>
            <a:off x="3581400" y="381001"/>
            <a:ext cx="5029200" cy="588963"/>
          </a:xfrm>
          <a:prstGeom prst="rect">
            <a:avLst/>
          </a:prstGeom>
          <a:noFill/>
          <a:ln w="9525">
            <a:solidFill>
              <a:srgbClr val="6633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spcBef>
                <a:spcPct val="50000"/>
              </a:spcBef>
            </a:pPr>
            <a:r>
              <a:rPr lang="tr-TR" altLang="tr-TR" sz="3200" b="1">
                <a:solidFill>
                  <a:schemeClr val="accent2"/>
                </a:solidFill>
                <a:latin typeface="Times New Roman" panose="02020603050405020304" pitchFamily="18" charset="0"/>
              </a:rPr>
              <a:t>MENDEL KANUNLARI</a:t>
            </a:r>
          </a:p>
        </p:txBody>
      </p:sp>
    </p:spTree>
    <p:extLst>
      <p:ext uri="{BB962C8B-B14F-4D97-AF65-F5344CB8AC3E}">
        <p14:creationId xmlns:p14="http://schemas.microsoft.com/office/powerpoint/2010/main" val="232992850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ext Box 2"/>
          <p:cNvSpPr txBox="1">
            <a:spLocks noChangeArrowheads="1"/>
          </p:cNvSpPr>
          <p:nvPr/>
        </p:nvSpPr>
        <p:spPr bwMode="auto">
          <a:xfrm>
            <a:off x="1981200" y="1066801"/>
            <a:ext cx="8382000" cy="2289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spcBef>
                <a:spcPct val="50000"/>
              </a:spcBef>
            </a:pPr>
            <a:r>
              <a:rPr lang="tr-TR" altLang="tr-TR" sz="2000" b="1">
                <a:latin typeface="Times New Roman" panose="02020603050405020304" pitchFamily="18" charset="0"/>
              </a:rPr>
              <a:t>      </a:t>
            </a:r>
            <a:r>
              <a:rPr lang="tr-TR" altLang="tr-TR" sz="3600" b="1">
                <a:latin typeface="Times New Roman" panose="02020603050405020304" pitchFamily="18" charset="0"/>
              </a:rPr>
              <a:t>3.  İki melez dölün çaprazlanmasından elde edilen F</a:t>
            </a:r>
            <a:r>
              <a:rPr lang="tr-TR" altLang="tr-TR" sz="3600" b="1" baseline="-25000">
                <a:latin typeface="Times New Roman" panose="02020603050405020304" pitchFamily="18" charset="0"/>
              </a:rPr>
              <a:t>2</a:t>
            </a:r>
            <a:r>
              <a:rPr lang="tr-TR" altLang="tr-TR" sz="3600" b="1">
                <a:latin typeface="Times New Roman" panose="02020603050405020304" pitchFamily="18" charset="0"/>
              </a:rPr>
              <a:t> döllerinden    1/4 ‘ü baskın birinci arı döl, 2/4 ‘ ü melez, 1/4 ‘ü de çekinik  ikinci arı döl karakterini taşır.</a:t>
            </a:r>
          </a:p>
        </p:txBody>
      </p:sp>
      <p:sp>
        <p:nvSpPr>
          <p:cNvPr id="53251" name="Text Box 3"/>
          <p:cNvSpPr txBox="1">
            <a:spLocks noChangeArrowheads="1"/>
          </p:cNvSpPr>
          <p:nvPr/>
        </p:nvSpPr>
        <p:spPr bwMode="auto">
          <a:xfrm>
            <a:off x="1905000" y="3962401"/>
            <a:ext cx="8382000" cy="588963"/>
          </a:xfrm>
          <a:prstGeom prst="rect">
            <a:avLst/>
          </a:prstGeom>
          <a:solidFill>
            <a:schemeClr val="bg1"/>
          </a:solidFill>
          <a:ln w="9525">
            <a:solidFill>
              <a:srgbClr val="FF0066"/>
            </a:solidFill>
            <a:miter lim="800000"/>
            <a:headEnd/>
            <a:tailEnd/>
          </a:ln>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spcBef>
                <a:spcPct val="50000"/>
              </a:spcBef>
            </a:pPr>
            <a:r>
              <a:rPr lang="tr-TR" altLang="tr-TR" sz="3200" b="1">
                <a:solidFill>
                  <a:schemeClr val="accent2"/>
                </a:solidFill>
                <a:latin typeface="Times New Roman" panose="02020603050405020304" pitchFamily="18" charset="0"/>
              </a:rPr>
              <a:t>(KARAKTERLERİN AYRILMA KANUNU)</a:t>
            </a:r>
          </a:p>
        </p:txBody>
      </p:sp>
      <p:sp>
        <p:nvSpPr>
          <p:cNvPr id="53252" name="Text Box 4"/>
          <p:cNvSpPr txBox="1">
            <a:spLocks noChangeArrowheads="1"/>
          </p:cNvSpPr>
          <p:nvPr/>
        </p:nvSpPr>
        <p:spPr bwMode="auto">
          <a:xfrm>
            <a:off x="3581400" y="381001"/>
            <a:ext cx="5029200" cy="588963"/>
          </a:xfrm>
          <a:prstGeom prst="rect">
            <a:avLst/>
          </a:prstGeom>
          <a:noFill/>
          <a:ln w="9525">
            <a:solidFill>
              <a:srgbClr val="6633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spcBef>
                <a:spcPct val="50000"/>
              </a:spcBef>
            </a:pPr>
            <a:r>
              <a:rPr lang="tr-TR" altLang="tr-TR" sz="3200" b="1">
                <a:solidFill>
                  <a:schemeClr val="accent2"/>
                </a:solidFill>
                <a:latin typeface="Times New Roman" panose="02020603050405020304" pitchFamily="18" charset="0"/>
              </a:rPr>
              <a:t>MENDEL KANUNLARI</a:t>
            </a:r>
          </a:p>
        </p:txBody>
      </p:sp>
    </p:spTree>
    <p:extLst>
      <p:ext uri="{BB962C8B-B14F-4D97-AF65-F5344CB8AC3E}">
        <p14:creationId xmlns:p14="http://schemas.microsoft.com/office/powerpoint/2010/main" val="126924181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ext Box 2"/>
          <p:cNvSpPr txBox="1">
            <a:spLocks noChangeArrowheads="1"/>
          </p:cNvSpPr>
          <p:nvPr/>
        </p:nvSpPr>
        <p:spPr bwMode="auto">
          <a:xfrm>
            <a:off x="3216275" y="298451"/>
            <a:ext cx="5905500" cy="461665"/>
          </a:xfrm>
          <a:prstGeom prst="rect">
            <a:avLst/>
          </a:prstGeom>
          <a:noFill/>
          <a:ln w="9525">
            <a:noFill/>
            <a:miter lim="800000"/>
            <a:headEnd/>
            <a:tailEnd/>
          </a:ln>
          <a:effectLst/>
        </p:spPr>
        <p:txBody>
          <a:bodyPr>
            <a:spAutoFit/>
          </a:bodyPr>
          <a:lstStyle/>
          <a:p>
            <a:pPr algn="ctr">
              <a:defRPr/>
            </a:pPr>
            <a:r>
              <a:rPr lang="tr-TR" sz="2400" b="1">
                <a:effectLst>
                  <a:outerShdw blurRad="38100" dist="38100" dir="2700000" algn="tl">
                    <a:srgbClr val="C0C0C0"/>
                  </a:outerShdw>
                </a:effectLst>
              </a:rPr>
              <a:t>BİR KARAKTERİN DÖLLERE GEÇİŞ ÖZELLİKLERİ</a:t>
            </a:r>
          </a:p>
        </p:txBody>
      </p:sp>
      <p:sp>
        <p:nvSpPr>
          <p:cNvPr id="54275" name="Text Box 3"/>
          <p:cNvSpPr txBox="1">
            <a:spLocks noChangeArrowheads="1"/>
          </p:cNvSpPr>
          <p:nvPr/>
        </p:nvSpPr>
        <p:spPr bwMode="auto">
          <a:xfrm>
            <a:off x="2279650" y="919163"/>
            <a:ext cx="7848600" cy="515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altLang="tr-TR"/>
              <a:t>		</a:t>
            </a:r>
          </a:p>
          <a:p>
            <a:pPr eaLnBrk="1" hangingPunct="1"/>
            <a:r>
              <a:rPr lang="tr-TR" altLang="tr-TR"/>
              <a:t>		</a:t>
            </a:r>
            <a:r>
              <a:rPr lang="tr-TR" altLang="tr-TR" b="1"/>
              <a:t>P:	SS ♀ x ♂ ss</a:t>
            </a:r>
          </a:p>
          <a:p>
            <a:pPr eaLnBrk="1" hangingPunct="1"/>
            <a:r>
              <a:rPr lang="tr-TR" altLang="tr-TR" b="1"/>
              <a:t/>
            </a:r>
            <a:br>
              <a:rPr lang="tr-TR" altLang="tr-TR" b="1"/>
            </a:br>
            <a:r>
              <a:rPr lang="tr-TR" altLang="tr-TR" b="1"/>
              <a:t>		G: 	S	    s</a:t>
            </a:r>
          </a:p>
          <a:p>
            <a:pPr eaLnBrk="1" hangingPunct="1"/>
            <a:r>
              <a:rPr lang="tr-TR" altLang="tr-TR" b="1"/>
              <a:t>		</a:t>
            </a:r>
          </a:p>
          <a:p>
            <a:pPr eaLnBrk="1" hangingPunct="1"/>
            <a:r>
              <a:rPr lang="tr-TR" altLang="tr-TR" b="1"/>
              <a:t>		F</a:t>
            </a:r>
            <a:r>
              <a:rPr lang="tr-TR" altLang="tr-TR" b="1" baseline="-25000"/>
              <a:t>1</a:t>
            </a:r>
            <a:r>
              <a:rPr lang="tr-TR" altLang="tr-TR" b="1"/>
              <a:t>: 	      Ss (sarı)</a:t>
            </a:r>
          </a:p>
          <a:p>
            <a:pPr eaLnBrk="1" hangingPunct="1"/>
            <a:r>
              <a:rPr lang="tr-TR" altLang="tr-TR" b="1"/>
              <a:t>		</a:t>
            </a:r>
          </a:p>
          <a:p>
            <a:pPr eaLnBrk="1" hangingPunct="1"/>
            <a:endParaRPr lang="tr-TR" altLang="tr-TR" b="1"/>
          </a:p>
          <a:p>
            <a:pPr eaLnBrk="1" hangingPunct="1"/>
            <a:r>
              <a:rPr lang="tr-TR" altLang="tr-TR" b="1"/>
              <a:t>		P:              Ss ♀   x   ♂ Ss</a:t>
            </a:r>
          </a:p>
          <a:p>
            <a:pPr eaLnBrk="1" hangingPunct="1"/>
            <a:r>
              <a:rPr lang="tr-TR" altLang="tr-TR" b="1"/>
              <a:t/>
            </a:r>
            <a:br>
              <a:rPr lang="tr-TR" altLang="tr-TR" b="1"/>
            </a:br>
            <a:r>
              <a:rPr lang="tr-TR" altLang="tr-TR" b="1"/>
              <a:t>		G: 	S     s	     S     s	</a:t>
            </a:r>
          </a:p>
          <a:p>
            <a:pPr eaLnBrk="1" hangingPunct="1"/>
            <a:r>
              <a:rPr lang="tr-TR" altLang="tr-TR" b="1"/>
              <a:t>		</a:t>
            </a:r>
          </a:p>
          <a:p>
            <a:pPr eaLnBrk="1" hangingPunct="1"/>
            <a:r>
              <a:rPr lang="tr-TR" altLang="tr-TR" b="1"/>
              <a:t>		F</a:t>
            </a:r>
            <a:r>
              <a:rPr lang="tr-TR" altLang="tr-TR" b="1" baseline="-25000"/>
              <a:t>2</a:t>
            </a:r>
            <a:r>
              <a:rPr lang="tr-TR" altLang="tr-TR" b="1"/>
              <a:t>:	        </a:t>
            </a:r>
            <a:r>
              <a:rPr lang="tr-TR" altLang="tr-TR" b="1" u="sng"/>
              <a:t>SS	    Ss	Ss</a:t>
            </a:r>
            <a:r>
              <a:rPr lang="tr-TR" altLang="tr-TR" b="1"/>
              <a:t>	ss</a:t>
            </a:r>
          </a:p>
          <a:p>
            <a:pPr eaLnBrk="1" hangingPunct="1"/>
            <a:r>
              <a:rPr lang="tr-TR" altLang="tr-TR" b="1"/>
              <a:t>				   ¾ sarı  	¼ yeşil</a:t>
            </a:r>
          </a:p>
          <a:p>
            <a:pPr eaLnBrk="1" hangingPunct="1"/>
            <a:r>
              <a:rPr lang="tr-TR" altLang="tr-TR" b="1"/>
              <a:t>				3:1 oranı</a:t>
            </a:r>
          </a:p>
          <a:p>
            <a:pPr eaLnBrk="1" hangingPunct="1"/>
            <a:endParaRPr lang="tr-TR" altLang="zh-CN" b="1"/>
          </a:p>
          <a:p>
            <a:pPr algn="ctr" eaLnBrk="1" hangingPunct="1"/>
            <a:r>
              <a:rPr lang="tr-TR" altLang="zh-CN" sz="2200" b="1"/>
              <a:t>F</a:t>
            </a:r>
            <a:r>
              <a:rPr lang="tr-TR" altLang="zh-CN" sz="2200" b="1" baseline="-25000"/>
              <a:t>2</a:t>
            </a:r>
            <a:r>
              <a:rPr lang="tr-TR" altLang="zh-CN" sz="2200" b="1"/>
              <a:t> dölünde meydana gelen sarı bitkilerin; ¼’ü </a:t>
            </a:r>
            <a:r>
              <a:rPr lang="tr-TR" altLang="zh-CN" sz="2200" b="1" u="sng"/>
              <a:t>homozigot</a:t>
            </a:r>
            <a:r>
              <a:rPr lang="tr-TR" altLang="zh-CN" sz="2200" b="1"/>
              <a:t> (SS) ve 2/4’ü ise </a:t>
            </a:r>
            <a:r>
              <a:rPr lang="tr-TR" altLang="zh-CN" sz="2200" b="1" u="sng"/>
              <a:t>heterozigot</a:t>
            </a:r>
            <a:r>
              <a:rPr lang="tr-TR" altLang="zh-CN" sz="2200" b="1"/>
              <a:t> (Ss) bitkilerdir.</a:t>
            </a:r>
            <a:r>
              <a:rPr lang="tr-TR" altLang="zh-CN"/>
              <a:t> </a:t>
            </a:r>
            <a:endParaRPr lang="tr-TR" altLang="tr-TR"/>
          </a:p>
        </p:txBody>
      </p:sp>
      <p:sp>
        <p:nvSpPr>
          <p:cNvPr id="54276" name="Oval 4"/>
          <p:cNvSpPr>
            <a:spLocks noChangeArrowheads="1"/>
          </p:cNvSpPr>
          <p:nvPr/>
        </p:nvSpPr>
        <p:spPr bwMode="auto">
          <a:xfrm>
            <a:off x="5016501" y="1701800"/>
            <a:ext cx="358775" cy="431800"/>
          </a:xfrm>
          <a:prstGeom prst="ellipse">
            <a:avLst/>
          </a:prstGeom>
          <a:noFill/>
          <a:ln w="25400">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tr-TR" altLang="tr-TR"/>
          </a:p>
        </p:txBody>
      </p:sp>
      <p:sp>
        <p:nvSpPr>
          <p:cNvPr id="54277" name="Oval 5"/>
          <p:cNvSpPr>
            <a:spLocks noChangeArrowheads="1"/>
          </p:cNvSpPr>
          <p:nvPr/>
        </p:nvSpPr>
        <p:spPr bwMode="auto">
          <a:xfrm>
            <a:off x="6149976" y="1714500"/>
            <a:ext cx="358775" cy="431800"/>
          </a:xfrm>
          <a:prstGeom prst="ellipse">
            <a:avLst/>
          </a:prstGeom>
          <a:noFill/>
          <a:ln w="25400">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tr-TR" altLang="tr-TR"/>
          </a:p>
        </p:txBody>
      </p:sp>
      <p:sp>
        <p:nvSpPr>
          <p:cNvPr id="54278" name="Oval 6"/>
          <p:cNvSpPr>
            <a:spLocks noChangeArrowheads="1"/>
          </p:cNvSpPr>
          <p:nvPr/>
        </p:nvSpPr>
        <p:spPr bwMode="auto">
          <a:xfrm>
            <a:off x="5000626" y="3648075"/>
            <a:ext cx="358775" cy="431800"/>
          </a:xfrm>
          <a:prstGeom prst="ellipse">
            <a:avLst/>
          </a:prstGeom>
          <a:noFill/>
          <a:ln w="25400">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tr-TR" altLang="tr-TR"/>
          </a:p>
        </p:txBody>
      </p:sp>
      <p:sp>
        <p:nvSpPr>
          <p:cNvPr id="54279" name="Oval 7"/>
          <p:cNvSpPr>
            <a:spLocks noChangeArrowheads="1"/>
          </p:cNvSpPr>
          <p:nvPr/>
        </p:nvSpPr>
        <p:spPr bwMode="auto">
          <a:xfrm>
            <a:off x="5449889" y="3659188"/>
            <a:ext cx="358775" cy="431800"/>
          </a:xfrm>
          <a:prstGeom prst="ellipse">
            <a:avLst/>
          </a:prstGeom>
          <a:noFill/>
          <a:ln w="25400">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tr-TR" altLang="tr-TR"/>
          </a:p>
        </p:txBody>
      </p:sp>
      <p:sp>
        <p:nvSpPr>
          <p:cNvPr id="54280" name="Oval 8"/>
          <p:cNvSpPr>
            <a:spLocks noChangeArrowheads="1"/>
          </p:cNvSpPr>
          <p:nvPr/>
        </p:nvSpPr>
        <p:spPr bwMode="auto">
          <a:xfrm>
            <a:off x="6230939" y="3621088"/>
            <a:ext cx="358775" cy="431800"/>
          </a:xfrm>
          <a:prstGeom prst="ellipse">
            <a:avLst/>
          </a:prstGeom>
          <a:noFill/>
          <a:ln w="25400">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tr-TR" altLang="tr-TR"/>
          </a:p>
        </p:txBody>
      </p:sp>
      <p:sp>
        <p:nvSpPr>
          <p:cNvPr id="54281" name="Oval 9"/>
          <p:cNvSpPr>
            <a:spLocks noChangeArrowheads="1"/>
          </p:cNvSpPr>
          <p:nvPr/>
        </p:nvSpPr>
        <p:spPr bwMode="auto">
          <a:xfrm>
            <a:off x="6686551" y="3635375"/>
            <a:ext cx="358775" cy="431800"/>
          </a:xfrm>
          <a:prstGeom prst="ellipse">
            <a:avLst/>
          </a:prstGeom>
          <a:noFill/>
          <a:ln w="25400">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tr-TR" altLang="tr-TR"/>
          </a:p>
        </p:txBody>
      </p:sp>
    </p:spTree>
    <p:extLst>
      <p:ext uri="{BB962C8B-B14F-4D97-AF65-F5344CB8AC3E}">
        <p14:creationId xmlns:p14="http://schemas.microsoft.com/office/powerpoint/2010/main" val="903844823"/>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ext Box 2"/>
          <p:cNvSpPr txBox="1">
            <a:spLocks noChangeArrowheads="1"/>
          </p:cNvSpPr>
          <p:nvPr/>
        </p:nvSpPr>
        <p:spPr bwMode="auto">
          <a:xfrm>
            <a:off x="1992313" y="2051051"/>
            <a:ext cx="8280400" cy="28007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altLang="tr-TR" b="1">
                <a:solidFill>
                  <a:srgbClr val="FFFF00"/>
                </a:solidFill>
              </a:rPr>
              <a:t>	</a:t>
            </a:r>
            <a:r>
              <a:rPr lang="tr-TR" altLang="tr-TR" sz="2200" b="1"/>
              <a:t>Bu bulgulara göre Mendel şu açıklamaları yapmıştır;</a:t>
            </a:r>
          </a:p>
          <a:p>
            <a:pPr eaLnBrk="1" hangingPunct="1"/>
            <a:endParaRPr lang="tr-TR" altLang="tr-TR" sz="2200" b="1"/>
          </a:p>
          <a:p>
            <a:pPr eaLnBrk="1" hangingPunct="1"/>
            <a:r>
              <a:rPr lang="tr-TR" altLang="tr-TR" sz="2200" b="1">
                <a:latin typeface="Lucida Console" panose="020B0609040504020204" pitchFamily="49" charset="0"/>
              </a:rPr>
              <a:t>►</a:t>
            </a:r>
            <a:r>
              <a:rPr lang="tr-TR" altLang="tr-TR" sz="2200" b="1"/>
              <a:t> Belli bir karakteri belirleyen kalıtsal belirleyiciler vardır.</a:t>
            </a:r>
          </a:p>
          <a:p>
            <a:pPr eaLnBrk="1" hangingPunct="1"/>
            <a:endParaRPr lang="tr-TR" altLang="tr-TR" sz="2200" b="1"/>
          </a:p>
          <a:p>
            <a:pPr eaLnBrk="1" hangingPunct="1"/>
            <a:r>
              <a:rPr lang="tr-TR" altLang="tr-TR" sz="2200" b="1"/>
              <a:t>► Her ergin bireyin hücrelerinde bir karaktere ait iki belirleyici bulunmaktadır. F</a:t>
            </a:r>
            <a:r>
              <a:rPr lang="tr-TR" altLang="tr-TR" sz="2200" b="1" baseline="-25000"/>
              <a:t>1</a:t>
            </a:r>
            <a:r>
              <a:rPr lang="tr-TR" altLang="tr-TR" sz="2200" b="1"/>
              <a:t>’de bunlardan biri dominanttır (baskın), diğeri ise resesiftir (çekinik).</a:t>
            </a:r>
          </a:p>
          <a:p>
            <a:pPr eaLnBrk="1" hangingPunct="1"/>
            <a:endParaRPr lang="tr-TR" altLang="tr-TR" sz="2200" b="1"/>
          </a:p>
        </p:txBody>
      </p:sp>
    </p:spTree>
    <p:extLst>
      <p:ext uri="{BB962C8B-B14F-4D97-AF65-F5344CB8AC3E}">
        <p14:creationId xmlns:p14="http://schemas.microsoft.com/office/powerpoint/2010/main" val="733371101"/>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ChangeArrowheads="1"/>
          </p:cNvSpPr>
          <p:nvPr/>
        </p:nvSpPr>
        <p:spPr bwMode="auto">
          <a:xfrm>
            <a:off x="1919288" y="1052514"/>
            <a:ext cx="8208962" cy="38164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altLang="tr-TR" sz="2200" b="1">
                <a:solidFill>
                  <a:srgbClr val="FF0000"/>
                </a:solidFill>
              </a:rPr>
              <a:t>►</a:t>
            </a:r>
            <a:r>
              <a:rPr lang="tr-TR" altLang="tr-TR" sz="2200"/>
              <a:t> </a:t>
            </a:r>
            <a:r>
              <a:rPr lang="tr-TR" altLang="tr-TR" sz="2200" b="1"/>
              <a:t>Kalıtsal belirleyiciler eşey hücreleri ile dölden döle   </a:t>
            </a:r>
            <a:br>
              <a:rPr lang="tr-TR" altLang="tr-TR" sz="2200" b="1"/>
            </a:br>
            <a:r>
              <a:rPr lang="tr-TR" altLang="tr-TR" sz="2200" b="1"/>
              <a:t>    iletirler. Eşey hücreleri oluşumu sırasında her karaktere   </a:t>
            </a:r>
            <a:br>
              <a:rPr lang="tr-TR" altLang="tr-TR" sz="2200" b="1"/>
            </a:br>
            <a:r>
              <a:rPr lang="tr-TR" altLang="tr-TR" sz="2200" b="1"/>
              <a:t>    ait belirleyiciler eşey hücrelerine eşit şekilde giderler.   </a:t>
            </a:r>
            <a:br>
              <a:rPr lang="tr-TR" altLang="tr-TR" sz="2200" b="1"/>
            </a:br>
            <a:r>
              <a:rPr lang="tr-TR" altLang="tr-TR" sz="2200" b="1"/>
              <a:t>    Bunun sonucunda her eşey hücresi her bir karaktere ait  </a:t>
            </a:r>
            <a:br>
              <a:rPr lang="tr-TR" altLang="tr-TR" sz="2200" b="1"/>
            </a:br>
            <a:r>
              <a:rPr lang="tr-TR" altLang="tr-TR" sz="2200" b="1"/>
              <a:t>    sadece bir belirleyici taşır.</a:t>
            </a:r>
          </a:p>
          <a:p>
            <a:pPr eaLnBrk="1" hangingPunct="1"/>
            <a:endParaRPr lang="tr-TR" altLang="tr-TR" sz="2200" b="1"/>
          </a:p>
          <a:p>
            <a:pPr eaLnBrk="1" hangingPunct="1"/>
            <a:endParaRPr lang="tr-TR" altLang="tr-TR" sz="2200" b="1"/>
          </a:p>
          <a:p>
            <a:pPr eaLnBrk="1" hangingPunct="1"/>
            <a:endParaRPr lang="tr-TR" altLang="tr-TR" sz="2200" b="1"/>
          </a:p>
          <a:p>
            <a:pPr eaLnBrk="1" hangingPunct="1"/>
            <a:r>
              <a:rPr lang="tr-TR" altLang="tr-TR" sz="2200" b="1"/>
              <a:t>►</a:t>
            </a:r>
            <a:r>
              <a:rPr lang="tr-TR" altLang="tr-TR" sz="2200"/>
              <a:t> </a:t>
            </a:r>
            <a:r>
              <a:rPr lang="tr-TR" altLang="tr-TR" sz="2200" b="1"/>
              <a:t>Yeni bir dölün bireylerinin ilk hücresini (zigotu) </a:t>
            </a:r>
            <a:br>
              <a:rPr lang="tr-TR" altLang="tr-TR" sz="2200" b="1"/>
            </a:br>
            <a:r>
              <a:rPr lang="tr-TR" altLang="tr-TR" sz="2200" b="1"/>
              <a:t>     oluşturmak üzere eşey hücrelerinin birleşmesi tamamen </a:t>
            </a:r>
            <a:br>
              <a:rPr lang="tr-TR" altLang="tr-TR" sz="2200" b="1"/>
            </a:br>
            <a:r>
              <a:rPr lang="tr-TR" altLang="tr-TR" sz="2200" b="1"/>
              <a:t>     rastlantıya bağlıdır.</a:t>
            </a:r>
          </a:p>
        </p:txBody>
      </p:sp>
    </p:spTree>
    <p:extLst>
      <p:ext uri="{BB962C8B-B14F-4D97-AF65-F5344CB8AC3E}">
        <p14:creationId xmlns:p14="http://schemas.microsoft.com/office/powerpoint/2010/main" val="3387396482"/>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pPr eaLnBrk="1" hangingPunct="1"/>
            <a:r>
              <a:rPr lang="tr-TR" altLang="tr-TR" sz="4000" b="1"/>
              <a:t>Mendel’in eş tiplilik (izotipi) kuralı</a:t>
            </a:r>
            <a:r>
              <a:rPr lang="tr-TR" altLang="tr-TR" sz="4000"/>
              <a:t> </a:t>
            </a:r>
            <a:endParaRPr lang="en-US" altLang="tr-TR" sz="4000"/>
          </a:p>
        </p:txBody>
      </p:sp>
      <p:sp>
        <p:nvSpPr>
          <p:cNvPr id="57347" name="Rectangle 3"/>
          <p:cNvSpPr>
            <a:spLocks noGrp="1" noChangeArrowheads="1"/>
          </p:cNvSpPr>
          <p:nvPr>
            <p:ph type="body" idx="1"/>
          </p:nvPr>
        </p:nvSpPr>
        <p:spPr>
          <a:xfrm>
            <a:off x="1981200" y="1600201"/>
            <a:ext cx="8229600" cy="2189163"/>
          </a:xfrm>
        </p:spPr>
        <p:txBody>
          <a:bodyPr/>
          <a:lstStyle/>
          <a:p>
            <a:pPr eaLnBrk="1" hangingPunct="1"/>
            <a:r>
              <a:rPr lang="tr-TR" altLang="tr-TR" smtClean="0"/>
              <a:t>Saf ırklar aralarında çaprazlandıklarında F1 dölünde elde edilen bireylerin hepsi birbirinin aynı olur. Buna Mendel’in </a:t>
            </a:r>
            <a:r>
              <a:rPr lang="tr-TR" altLang="tr-TR" b="1" smtClean="0"/>
              <a:t>eş tiplilik (izotipi) kuralı</a:t>
            </a:r>
            <a:r>
              <a:rPr lang="tr-TR" altLang="tr-TR" smtClean="0"/>
              <a:t> denir.</a:t>
            </a:r>
            <a:endParaRPr lang="en-US" altLang="tr-TR" smtClean="0"/>
          </a:p>
        </p:txBody>
      </p:sp>
      <p:graphicFrame>
        <p:nvGraphicFramePr>
          <p:cNvPr id="37892" name="Group 4"/>
          <p:cNvGraphicFramePr>
            <a:graphicFrameLocks noGrp="1"/>
          </p:cNvGraphicFramePr>
          <p:nvPr/>
        </p:nvGraphicFramePr>
        <p:xfrm>
          <a:off x="3143250" y="4005263"/>
          <a:ext cx="5473700" cy="1097142"/>
        </p:xfrm>
        <a:graphic>
          <a:graphicData uri="http://schemas.openxmlformats.org/drawingml/2006/table">
            <a:tbl>
              <a:tblPr/>
              <a:tblGrid>
                <a:gridCol w="822325">
                  <a:extLst>
                    <a:ext uri="{9D8B030D-6E8A-4147-A177-3AD203B41FA5}">
                      <a16:colId xmlns:a16="http://schemas.microsoft.com/office/drawing/2014/main" val="20000"/>
                    </a:ext>
                  </a:extLst>
                </a:gridCol>
                <a:gridCol w="822325">
                  <a:extLst>
                    <a:ext uri="{9D8B030D-6E8A-4147-A177-3AD203B41FA5}">
                      <a16:colId xmlns:a16="http://schemas.microsoft.com/office/drawing/2014/main" val="20001"/>
                    </a:ext>
                  </a:extLst>
                </a:gridCol>
                <a:gridCol w="822325">
                  <a:extLst>
                    <a:ext uri="{9D8B030D-6E8A-4147-A177-3AD203B41FA5}">
                      <a16:colId xmlns:a16="http://schemas.microsoft.com/office/drawing/2014/main" val="20002"/>
                    </a:ext>
                  </a:extLst>
                </a:gridCol>
                <a:gridCol w="539750">
                  <a:extLst>
                    <a:ext uri="{9D8B030D-6E8A-4147-A177-3AD203B41FA5}">
                      <a16:colId xmlns:a16="http://schemas.microsoft.com/office/drawing/2014/main" val="20003"/>
                    </a:ext>
                  </a:extLst>
                </a:gridCol>
                <a:gridCol w="822325">
                  <a:extLst>
                    <a:ext uri="{9D8B030D-6E8A-4147-A177-3AD203B41FA5}">
                      <a16:colId xmlns:a16="http://schemas.microsoft.com/office/drawing/2014/main" val="20004"/>
                    </a:ext>
                  </a:extLst>
                </a:gridCol>
                <a:gridCol w="822325">
                  <a:extLst>
                    <a:ext uri="{9D8B030D-6E8A-4147-A177-3AD203B41FA5}">
                      <a16:colId xmlns:a16="http://schemas.microsoft.com/office/drawing/2014/main" val="20005"/>
                    </a:ext>
                  </a:extLst>
                </a:gridCol>
                <a:gridCol w="822325">
                  <a:extLst>
                    <a:ext uri="{9D8B030D-6E8A-4147-A177-3AD203B41FA5}">
                      <a16:colId xmlns:a16="http://schemas.microsoft.com/office/drawing/2014/main" val="20006"/>
                    </a:ext>
                  </a:extLst>
                </a:gridCol>
              </a:tblGrid>
              <a:tr h="365654">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Arial" pitchFamily="34" charset="0"/>
                          <a:cs typeface="Times New Roman" pitchFamily="18" charset="0"/>
                        </a:rPr>
                        <a:t>G</a:t>
                      </a:r>
                      <a:r>
                        <a:rPr kumimoji="0" lang="tr-TR" sz="1800" b="0" i="0" u="none" strike="noStrike" cap="none" normalizeH="0" baseline="-30000" smtClean="0">
                          <a:ln>
                            <a:noFill/>
                          </a:ln>
                          <a:solidFill>
                            <a:schemeClr val="tx1"/>
                          </a:solidFill>
                          <a:effectLst/>
                          <a:latin typeface="Arial" pitchFamily="34" charset="0"/>
                          <a:cs typeface="Times New Roman" pitchFamily="18" charset="0"/>
                        </a:rPr>
                        <a:t>1</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marT="45697" marB="4569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Arial" pitchFamily="34" charset="0"/>
                          <a:cs typeface="Times New Roman" pitchFamily="18" charset="0"/>
                        </a:rPr>
                        <a:t>y</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marT="45697" marB="4569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Arial" pitchFamily="34" charset="0"/>
                          <a:cs typeface="Times New Roman" pitchFamily="18" charset="0"/>
                        </a:rPr>
                        <a:t>y</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marT="45697" marB="4569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a:txBody>
                  <a:tcPr marT="45697" marB="4569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Arial" pitchFamily="34" charset="0"/>
                          <a:cs typeface="Times New Roman" pitchFamily="18" charset="0"/>
                        </a:rPr>
                        <a:t>G</a:t>
                      </a:r>
                      <a:r>
                        <a:rPr kumimoji="0" lang="tr-TR" sz="1800" b="0" i="0" u="none" strike="noStrike" cap="none" normalizeH="0" baseline="-30000" smtClean="0">
                          <a:ln>
                            <a:noFill/>
                          </a:ln>
                          <a:solidFill>
                            <a:schemeClr val="tx1"/>
                          </a:solidFill>
                          <a:effectLst/>
                          <a:latin typeface="Arial" pitchFamily="34" charset="0"/>
                          <a:cs typeface="Times New Roman" pitchFamily="18" charset="0"/>
                        </a:rPr>
                        <a:t>1</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marT="45697" marB="4569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Arial" pitchFamily="34" charset="0"/>
                          <a:cs typeface="Times New Roman" pitchFamily="18" charset="0"/>
                        </a:rPr>
                        <a:t>Y</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marT="45697" marB="4569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Arial" pitchFamily="34" charset="0"/>
                          <a:cs typeface="Times New Roman" pitchFamily="18" charset="0"/>
                        </a:rPr>
                        <a:t>Y</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marT="45697" marB="4569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65654">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Arial" pitchFamily="34" charset="0"/>
                          <a:cs typeface="Times New Roman" pitchFamily="18" charset="0"/>
                        </a:rPr>
                        <a:t>y</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marT="45697" marB="4569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Arial" pitchFamily="34" charset="0"/>
                          <a:cs typeface="Times New Roman" pitchFamily="18" charset="0"/>
                        </a:rPr>
                        <a:t>yy</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marT="45697" marB="4569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Arial" pitchFamily="34" charset="0"/>
                          <a:cs typeface="Times New Roman" pitchFamily="18" charset="0"/>
                        </a:rPr>
                        <a:t>yy</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marT="45697" marB="4569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a:txBody>
                  <a:tcPr marT="45697" marB="4569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Arial" pitchFamily="34" charset="0"/>
                          <a:cs typeface="Times New Roman" pitchFamily="18" charset="0"/>
                        </a:rPr>
                        <a:t>Y</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marT="45697" marB="4569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Arial" pitchFamily="34" charset="0"/>
                          <a:cs typeface="Times New Roman" pitchFamily="18" charset="0"/>
                        </a:rPr>
                        <a:t>YY</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marT="45697" marB="4569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Arial" pitchFamily="34" charset="0"/>
                          <a:cs typeface="Times New Roman" pitchFamily="18" charset="0"/>
                        </a:rPr>
                        <a:t>YY</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marT="45697" marB="4569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5654">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Arial" pitchFamily="34" charset="0"/>
                          <a:cs typeface="Times New Roman" pitchFamily="18" charset="0"/>
                        </a:rPr>
                        <a:t>y</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marT="45697" marB="4569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Arial" pitchFamily="34" charset="0"/>
                          <a:cs typeface="Times New Roman" pitchFamily="18" charset="0"/>
                        </a:rPr>
                        <a:t>yy</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marT="45697" marB="4569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Arial" pitchFamily="34" charset="0"/>
                          <a:cs typeface="Times New Roman" pitchFamily="18" charset="0"/>
                        </a:rPr>
                        <a:t>yy</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marT="45697" marB="4569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a:txBody>
                  <a:tcPr marT="45697" marB="4569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cap="flat">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Arial" pitchFamily="34" charset="0"/>
                          <a:cs typeface="Times New Roman" pitchFamily="18" charset="0"/>
                        </a:rPr>
                        <a:t>Y</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marT="45697" marB="4569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Arial" pitchFamily="34" charset="0"/>
                          <a:cs typeface="Times New Roman" pitchFamily="18" charset="0"/>
                        </a:rPr>
                        <a:t>YY</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marT="45697" marB="4569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Arial" pitchFamily="34" charset="0"/>
                          <a:cs typeface="Times New Roman" pitchFamily="18" charset="0"/>
                        </a:rPr>
                        <a:t>YY</a:t>
                      </a:r>
                      <a:endParaRPr kumimoji="0" lang="tr-TR" sz="1800" b="0" i="0" u="none" strike="noStrike" cap="none" normalizeH="0" baseline="0" smtClean="0">
                        <a:ln>
                          <a:noFill/>
                        </a:ln>
                        <a:solidFill>
                          <a:schemeClr val="tx1"/>
                        </a:solidFill>
                        <a:effectLst/>
                        <a:latin typeface="Arial" pitchFamily="34" charset="0"/>
                        <a:cs typeface="Arial" pitchFamily="34" charset="0"/>
                      </a:endParaRPr>
                    </a:p>
                  </a:txBody>
                  <a:tcPr marT="45697" marB="4569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57386" name="Rectangle 44"/>
          <p:cNvSpPr>
            <a:spLocks noChangeArrowheads="1"/>
          </p:cNvSpPr>
          <p:nvPr/>
        </p:nvSpPr>
        <p:spPr bwMode="auto">
          <a:xfrm>
            <a:off x="2927350" y="5229226"/>
            <a:ext cx="56642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altLang="tr-TR" sz="2000">
                <a:cs typeface="Times New Roman" panose="02020603050405020304" pitchFamily="18" charset="0"/>
              </a:rPr>
              <a:t>F</a:t>
            </a:r>
            <a:r>
              <a:rPr lang="tr-TR" altLang="tr-TR" sz="2000" baseline="-30000">
                <a:cs typeface="Times New Roman" panose="02020603050405020304" pitchFamily="18" charset="0"/>
              </a:rPr>
              <a:t>1</a:t>
            </a:r>
            <a:r>
              <a:rPr lang="tr-TR" altLang="tr-TR" sz="2000">
                <a:cs typeface="Times New Roman" panose="02020603050405020304" pitchFamily="18" charset="0"/>
              </a:rPr>
              <a:t> hepsi yy olacaktır.          F</a:t>
            </a:r>
            <a:r>
              <a:rPr lang="tr-TR" altLang="tr-TR" sz="2000" baseline="-30000">
                <a:cs typeface="Times New Roman" panose="02020603050405020304" pitchFamily="18" charset="0"/>
              </a:rPr>
              <a:t>1</a:t>
            </a:r>
            <a:r>
              <a:rPr lang="tr-TR" altLang="tr-TR" sz="2000">
                <a:cs typeface="Times New Roman" panose="02020603050405020304" pitchFamily="18" charset="0"/>
              </a:rPr>
              <a:t> hepsi YY olacaktır.</a:t>
            </a:r>
            <a:endParaRPr lang="tr-TR" altLang="tr-TR" sz="2000"/>
          </a:p>
        </p:txBody>
      </p:sp>
    </p:spTree>
    <p:extLst>
      <p:ext uri="{BB962C8B-B14F-4D97-AF65-F5344CB8AC3E}">
        <p14:creationId xmlns:p14="http://schemas.microsoft.com/office/powerpoint/2010/main" val="13729819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4"/>
          <p:cNvSpPr>
            <a:spLocks noChangeArrowheads="1"/>
          </p:cNvSpPr>
          <p:nvPr/>
        </p:nvSpPr>
        <p:spPr bwMode="auto">
          <a:xfrm>
            <a:off x="1993900" y="642939"/>
            <a:ext cx="8674100" cy="5310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tr-TR" altLang="tr-TR" b="1"/>
              <a:t>AYNI ANDA İKİ KARAKTERİN KALITIMININ İZLENMESİ</a:t>
            </a:r>
            <a:endParaRPr lang="en-GB" altLang="tr-TR"/>
          </a:p>
          <a:p>
            <a:pPr algn="ctr" eaLnBrk="1" hangingPunct="1"/>
            <a:r>
              <a:rPr lang="tr-TR" altLang="tr-TR"/>
              <a:t>		</a:t>
            </a:r>
            <a:endParaRPr lang="en-GB" altLang="tr-TR"/>
          </a:p>
          <a:p>
            <a:pPr algn="just" eaLnBrk="1" hangingPunct="1"/>
            <a:r>
              <a:rPr lang="tr-TR" altLang="tr-TR"/>
              <a:t>	Mendel bezelyelerle yaptığı deneylerinde renk ve şekil gibi karakterleri kontrol eden iki çift alleli de aynı anda izlemiştir. Mendel'in bezelyeler üzerinde çalıştığı yedi ayrı karakteri tesadüfen her bir karakteri kontrol eden allel çiftleri farklı kromozom çiftlerindedir. Mendel'in kalıtım için ortaya koyduğu kurallar bağımsız gen çiftleri için geçerlidir. Karakterlerin ortaya çıkmasından sorumlu bir allel çifti bir kromozom çifti üzerinde, diğer karakterden sorumlu allel çifti, başka kromozom çifti üzerinde ise bu allel çiftlerine </a:t>
            </a:r>
            <a:r>
              <a:rPr lang="tr-TR" altLang="tr-TR" b="1"/>
              <a:t>bağımsız genler</a:t>
            </a:r>
            <a:r>
              <a:rPr lang="tr-TR" altLang="tr-TR"/>
              <a:t> denir.</a:t>
            </a:r>
            <a:endParaRPr lang="en-GB" altLang="tr-TR"/>
          </a:p>
          <a:p>
            <a:pPr algn="just" eaLnBrk="1" hangingPunct="1"/>
            <a:r>
              <a:rPr lang="tr-TR" altLang="tr-TR"/>
              <a:t>	Karakterlerin ortaya çıkmasından sorumlu allel genler, eğer bir kromozom </a:t>
            </a:r>
            <a:endParaRPr lang="en-GB" altLang="tr-TR"/>
          </a:p>
          <a:p>
            <a:pPr algn="just" eaLnBrk="1" hangingPunct="1"/>
            <a:r>
              <a:rPr lang="tr-TR" altLang="tr-TR"/>
              <a:t>çifti üzerinde ise bu genlere </a:t>
            </a:r>
            <a:r>
              <a:rPr lang="tr-TR" altLang="tr-TR" b="1"/>
              <a:t>bağlı genler</a:t>
            </a:r>
            <a:r>
              <a:rPr lang="tr-TR" altLang="tr-TR"/>
              <a:t> denir.</a:t>
            </a:r>
          </a:p>
          <a:p>
            <a:pPr algn="just" eaLnBrk="1" hangingPunct="1"/>
            <a:endParaRPr lang="tr-TR" altLang="tr-TR"/>
          </a:p>
          <a:p>
            <a:pPr algn="just" eaLnBrk="1" hangingPunct="1"/>
            <a:endParaRPr lang="tr-TR" altLang="tr-TR"/>
          </a:p>
          <a:p>
            <a:pPr algn="just" eaLnBrk="1" hangingPunct="1"/>
            <a:endParaRPr lang="tr-TR" altLang="tr-TR"/>
          </a:p>
          <a:p>
            <a:pPr algn="just" eaLnBrk="1" hangingPunct="1"/>
            <a:r>
              <a:rPr lang="tr-TR" altLang="tr-TR"/>
              <a:t>	Mendel, çeşitli karakterleri kontrol eden bağımsız genlerin gametlere geçerken, bağımsız olarak dağıldığını görmüş. Buna </a:t>
            </a:r>
            <a:r>
              <a:rPr lang="tr-TR" altLang="tr-TR" b="1" i="1"/>
              <a:t>genlerin bağımsız dağılış prensibi</a:t>
            </a:r>
            <a:r>
              <a:rPr lang="tr-TR" altLang="tr-TR"/>
              <a:t> demiştir.</a:t>
            </a:r>
          </a:p>
          <a:p>
            <a:pPr algn="just" eaLnBrk="1" hangingPunct="1"/>
            <a:endParaRPr lang="tr-TR" altLang="tr-TR"/>
          </a:p>
          <a:p>
            <a:pPr algn="just" eaLnBrk="1" hangingPunct="1"/>
            <a:endParaRPr lang="tr-TR" altLang="tr-TR"/>
          </a:p>
        </p:txBody>
      </p:sp>
    </p:spTree>
    <p:extLst>
      <p:ext uri="{BB962C8B-B14F-4D97-AF65-F5344CB8AC3E}">
        <p14:creationId xmlns:p14="http://schemas.microsoft.com/office/powerpoint/2010/main" val="2490701591"/>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1046</Words>
  <Application>Microsoft Office PowerPoint</Application>
  <PresentationFormat>Geniş ekran</PresentationFormat>
  <Paragraphs>302</Paragraphs>
  <Slides>28</Slides>
  <Notes>0</Notes>
  <HiddenSlides>0</HiddenSlides>
  <MMClips>0</MMClips>
  <ScaleCrop>false</ScaleCrop>
  <HeadingPairs>
    <vt:vector size="6" baseType="variant">
      <vt:variant>
        <vt:lpstr>Kullanılan Yazı Tipleri</vt:lpstr>
      </vt:variant>
      <vt:variant>
        <vt:i4>8</vt:i4>
      </vt:variant>
      <vt:variant>
        <vt:lpstr>Tema</vt:lpstr>
      </vt:variant>
      <vt:variant>
        <vt:i4>1</vt:i4>
      </vt:variant>
      <vt:variant>
        <vt:lpstr>Slayt Başlıkları</vt:lpstr>
      </vt:variant>
      <vt:variant>
        <vt:i4>28</vt:i4>
      </vt:variant>
    </vt:vector>
  </HeadingPairs>
  <TitlesOfParts>
    <vt:vector size="37" baseType="lpstr">
      <vt:lpstr>Arial</vt:lpstr>
      <vt:lpstr>Arial Black</vt:lpstr>
      <vt:lpstr>Calibri</vt:lpstr>
      <vt:lpstr>Calibri Light</vt:lpstr>
      <vt:lpstr>等线</vt:lpstr>
      <vt:lpstr>Lucida Console</vt:lpstr>
      <vt:lpstr>TFF Hlv</vt:lpstr>
      <vt:lpstr>Times New Roman</vt:lpstr>
      <vt:lpstr>Office Teması</vt:lpstr>
      <vt:lpstr>PowerPoint Sunusu</vt:lpstr>
      <vt:lpstr>PowerPoint Sunusu</vt:lpstr>
      <vt:lpstr>PowerPoint Sunusu</vt:lpstr>
      <vt:lpstr>PowerPoint Sunusu</vt:lpstr>
      <vt:lpstr>PowerPoint Sunusu</vt:lpstr>
      <vt:lpstr>PowerPoint Sunusu</vt:lpstr>
      <vt:lpstr>PowerPoint Sunusu</vt:lpstr>
      <vt:lpstr>Mendel’in eş tiplilik (izotipi) kuralı </vt:lpstr>
      <vt:lpstr>PowerPoint Sunusu</vt:lpstr>
      <vt:lpstr>PowerPoint Sunusu</vt:lpstr>
      <vt:lpstr>PowerPoint Sunusu</vt:lpstr>
      <vt:lpstr>PowerPoint Sunusu</vt:lpstr>
      <vt:lpstr>PowerPoint Sunusu</vt:lpstr>
      <vt:lpstr>RESİPROK ÇAPRAZLAMA</vt:lpstr>
      <vt:lpstr>PowerPoint Sunusu</vt:lpstr>
      <vt:lpstr>GENETİKTE OLASILIK ÜZERİNE PROBLEMLER </vt:lpstr>
      <vt:lpstr>PowerPoint Sunusu</vt:lpstr>
      <vt:lpstr>PowerPoint Sunusu</vt:lpstr>
      <vt:lpstr>PowerPoint Sunusu</vt:lpstr>
      <vt:lpstr>PowerPoint Sunusu</vt:lpstr>
      <vt:lpstr>PowerPoint Sunusu</vt:lpstr>
      <vt:lpstr>PowerPoint Sunusu</vt:lpstr>
      <vt:lpstr>PowerPoint Sunusu</vt:lpstr>
      <vt:lpstr>GENETİK KROMOZOM HARİTALARI </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Windows Kullanıcısı</dc:creator>
  <cp:lastModifiedBy>Windows Kullanıcısı</cp:lastModifiedBy>
  <cp:revision>1</cp:revision>
  <dcterms:created xsi:type="dcterms:W3CDTF">2018-01-17T07:08:29Z</dcterms:created>
  <dcterms:modified xsi:type="dcterms:W3CDTF">2018-01-17T07:08:39Z</dcterms:modified>
</cp:coreProperties>
</file>