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373115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80338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7594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671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833541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382231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A04D1E-9170-448D-95AF-6F5A1BC1EC0F}" type="datetimeFigureOut">
              <a:rPr lang="tr-TR" smtClean="0"/>
              <a:t>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9415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A04D1E-9170-448D-95AF-6F5A1BC1EC0F}" type="datetimeFigureOut">
              <a:rPr lang="tr-TR" smtClean="0"/>
              <a:t>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8403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A04D1E-9170-448D-95AF-6F5A1BC1EC0F}" type="datetimeFigureOut">
              <a:rPr lang="tr-TR" smtClean="0"/>
              <a:t>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4824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214782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96241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04D1E-9170-448D-95AF-6F5A1BC1EC0F}" type="datetimeFigureOut">
              <a:rPr lang="tr-TR" smtClean="0"/>
              <a:t>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BCCE5-752E-4FBB-BBC5-6D10A691260B}" type="slidenum">
              <a:rPr lang="tr-TR" smtClean="0"/>
              <a:t>‹#›</a:t>
            </a:fld>
            <a:endParaRPr lang="tr-TR"/>
          </a:p>
        </p:txBody>
      </p:sp>
    </p:spTree>
    <p:extLst>
      <p:ext uri="{BB962C8B-B14F-4D97-AF65-F5344CB8AC3E}">
        <p14:creationId xmlns:p14="http://schemas.microsoft.com/office/powerpoint/2010/main" val="316167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TARIM EKONOMİSİ ve İŞLETMECİLİK DERS NOTLARI</a:t>
            </a:r>
            <a:endParaRPr lang="tr-TR" dirty="0"/>
          </a:p>
        </p:txBody>
      </p:sp>
      <p:sp>
        <p:nvSpPr>
          <p:cNvPr id="3" name="Alt Başlık 2"/>
          <p:cNvSpPr>
            <a:spLocks noGrp="1"/>
          </p:cNvSpPr>
          <p:nvPr>
            <p:ph type="subTitle" idx="1"/>
          </p:nvPr>
        </p:nvSpPr>
        <p:spPr/>
        <p:txBody>
          <a:bodyPr/>
          <a:lstStyle/>
          <a:p>
            <a:r>
              <a:rPr lang="tr-TR" dirty="0" smtClean="0"/>
              <a:t>PROF. DR. AHMET ÖZÇELİK</a:t>
            </a:r>
          </a:p>
          <a:p>
            <a:r>
              <a:rPr lang="tr-TR" dirty="0" smtClean="0"/>
              <a:t>4. </a:t>
            </a:r>
            <a:r>
              <a:rPr lang="tr-TR" dirty="0" smtClean="0"/>
              <a:t>HAFTA</a:t>
            </a:r>
            <a:endParaRPr lang="tr-TR" dirty="0"/>
          </a:p>
        </p:txBody>
      </p:sp>
    </p:spTree>
    <p:extLst>
      <p:ext uri="{BB962C8B-B14F-4D97-AF65-F5344CB8AC3E}">
        <p14:creationId xmlns:p14="http://schemas.microsoft.com/office/powerpoint/2010/main" val="54768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(EKONOMİK PRENSİP, MUTLAK KAR VE NİSBİ KAR PRENSİBİ, EŞİT MARJİNAL HASILA PRENSİBİ)</a:t>
            </a:r>
            <a:endParaRPr lang="tr-TR" dirty="0"/>
          </a:p>
        </p:txBody>
      </p:sp>
      <p:sp>
        <p:nvSpPr>
          <p:cNvPr id="3" name="İçerik Yer Tutucusu 2"/>
          <p:cNvSpPr>
            <a:spLocks noGrp="1"/>
          </p:cNvSpPr>
          <p:nvPr>
            <p:ph idx="1"/>
          </p:nvPr>
        </p:nvSpPr>
        <p:spPr/>
        <p:txBody>
          <a:bodyPr/>
          <a:lstStyle/>
          <a:p>
            <a:pPr algn="just"/>
            <a:r>
              <a:rPr lang="en-US" dirty="0" err="1"/>
              <a:t>Bir</a:t>
            </a:r>
            <a:r>
              <a:rPr lang="en-US" dirty="0"/>
              <a:t> </a:t>
            </a:r>
            <a:r>
              <a:rPr lang="en-US" dirty="0" err="1"/>
              <a:t>müteşebbis</a:t>
            </a:r>
            <a:r>
              <a:rPr lang="en-US" dirty="0"/>
              <a:t> </a:t>
            </a:r>
            <a:r>
              <a:rPr lang="en-US" dirty="0" err="1"/>
              <a:t>olarak</a:t>
            </a:r>
            <a:r>
              <a:rPr lang="en-US" dirty="0"/>
              <a:t> </a:t>
            </a:r>
            <a:r>
              <a:rPr lang="en-US" dirty="0" err="1"/>
              <a:t>işletmecinin</a:t>
            </a:r>
            <a:r>
              <a:rPr lang="en-US" dirty="0"/>
              <a:t> </a:t>
            </a:r>
            <a:r>
              <a:rPr lang="en-US" dirty="0" err="1"/>
              <a:t>amacı</a:t>
            </a:r>
            <a:r>
              <a:rPr lang="en-US" dirty="0"/>
              <a:t>, </a:t>
            </a:r>
            <a:r>
              <a:rPr lang="en-US" dirty="0" err="1"/>
              <a:t>elindeki</a:t>
            </a:r>
            <a:r>
              <a:rPr lang="en-US" dirty="0"/>
              <a:t> </a:t>
            </a:r>
            <a:r>
              <a:rPr lang="en-US" dirty="0" err="1"/>
              <a:t>kaynakları</a:t>
            </a:r>
            <a:r>
              <a:rPr lang="en-US" dirty="0"/>
              <a:t> </a:t>
            </a:r>
            <a:r>
              <a:rPr lang="en-US" dirty="0" err="1"/>
              <a:t>en</a:t>
            </a:r>
            <a:r>
              <a:rPr lang="en-US" dirty="0"/>
              <a:t> </a:t>
            </a:r>
            <a:r>
              <a:rPr lang="en-US" dirty="0" err="1"/>
              <a:t>iyi</a:t>
            </a:r>
            <a:r>
              <a:rPr lang="en-US" dirty="0"/>
              <a:t> </a:t>
            </a:r>
            <a:r>
              <a:rPr lang="en-US" dirty="0" err="1"/>
              <a:t>şekilde</a:t>
            </a:r>
            <a:r>
              <a:rPr lang="en-US" dirty="0"/>
              <a:t> </a:t>
            </a:r>
            <a:r>
              <a:rPr lang="en-US" dirty="0" err="1"/>
              <a:t>kullanarak</a:t>
            </a:r>
            <a:r>
              <a:rPr lang="en-US" dirty="0"/>
              <a:t> </a:t>
            </a:r>
            <a:r>
              <a:rPr lang="en-US" dirty="0" err="1"/>
              <a:t>gelirini</a:t>
            </a:r>
            <a:r>
              <a:rPr lang="en-US" dirty="0"/>
              <a:t> </a:t>
            </a:r>
            <a:r>
              <a:rPr lang="en-US" dirty="0" err="1"/>
              <a:t>maksimum</a:t>
            </a:r>
            <a:r>
              <a:rPr lang="en-US" dirty="0"/>
              <a:t> </a:t>
            </a:r>
            <a:r>
              <a:rPr lang="en-US" dirty="0" err="1"/>
              <a:t>yapmak</a:t>
            </a:r>
            <a:r>
              <a:rPr lang="en-US" dirty="0"/>
              <a:t> </a:t>
            </a:r>
            <a:r>
              <a:rPr lang="en-US" dirty="0" err="1"/>
              <a:t>ya</a:t>
            </a:r>
            <a:r>
              <a:rPr lang="en-US" dirty="0"/>
              <a:t> da </a:t>
            </a:r>
            <a:r>
              <a:rPr lang="en-US" dirty="0" err="1"/>
              <a:t>masraflarını</a:t>
            </a:r>
            <a:r>
              <a:rPr lang="en-US" dirty="0"/>
              <a:t> </a:t>
            </a:r>
            <a:r>
              <a:rPr lang="en-US" dirty="0" err="1"/>
              <a:t>minimuma</a:t>
            </a:r>
            <a:r>
              <a:rPr lang="en-US" dirty="0"/>
              <a:t> </a:t>
            </a:r>
            <a:r>
              <a:rPr lang="en-US" dirty="0" err="1"/>
              <a:t>indirmektir</a:t>
            </a:r>
            <a:r>
              <a:rPr lang="en-US" dirty="0"/>
              <a:t>.</a:t>
            </a:r>
            <a:endParaRPr lang="tr-TR" dirty="0"/>
          </a:p>
        </p:txBody>
      </p:sp>
    </p:spTree>
    <p:extLst>
      <p:ext uri="{BB962C8B-B14F-4D97-AF65-F5344CB8AC3E}">
        <p14:creationId xmlns:p14="http://schemas.microsoft.com/office/powerpoint/2010/main" val="3772484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(EKONOMİK PRENSİP, MUTLAK KAR VE NİSBİ KAR PRENSİBİ, EŞİT MARJİNAL HASILA PRENSİBİ)</a:t>
            </a:r>
            <a:endParaRPr lang="tr-TR" dirty="0"/>
          </a:p>
        </p:txBody>
      </p:sp>
      <p:sp>
        <p:nvSpPr>
          <p:cNvPr id="3" name="İçerik Yer Tutucusu 2"/>
          <p:cNvSpPr>
            <a:spLocks noGrp="1"/>
          </p:cNvSpPr>
          <p:nvPr>
            <p:ph idx="1"/>
          </p:nvPr>
        </p:nvSpPr>
        <p:spPr/>
        <p:txBody>
          <a:bodyPr/>
          <a:lstStyle/>
          <a:p>
            <a:r>
              <a:rPr lang="tr-TR" dirty="0"/>
              <a:t>Tarım işletmelerinde üretim yaparken göz önünde bulundurulması gereken prensipler iki grupta şu şekilde ifade edilebilir: </a:t>
            </a:r>
            <a:r>
              <a:rPr lang="tr-TR" dirty="0" err="1"/>
              <a:t>a.Maksimizasyon</a:t>
            </a:r>
            <a:r>
              <a:rPr lang="tr-TR" dirty="0"/>
              <a:t> </a:t>
            </a:r>
            <a:r>
              <a:rPr lang="tr-TR" dirty="0" err="1"/>
              <a:t>b.Minimizasyon</a:t>
            </a:r>
            <a:endParaRPr lang="tr-TR" dirty="0"/>
          </a:p>
          <a:p>
            <a:r>
              <a:rPr lang="tr-TR" dirty="0"/>
              <a:t>Maksimizasyon: Sözlük anlamı en yüksek seviyeye getirmek olan maksimizasyon, ekonomide belirli bir kaynak kullanılarak en yüksek ürün üretimine ulaşmaktır.</a:t>
            </a:r>
          </a:p>
          <a:p>
            <a:r>
              <a:rPr lang="tr-TR" dirty="0" err="1"/>
              <a:t>Minimizasyon</a:t>
            </a:r>
            <a:r>
              <a:rPr lang="tr-TR" dirty="0"/>
              <a:t>: Sözlük anlamı bir şeyi en aza indirmek  olup, ekonomide belli bir hedefe ulaşırken (belli bir üretim seviyesi) en az kaynak kullanmaktır. </a:t>
            </a:r>
          </a:p>
          <a:p>
            <a:pPr algn="just"/>
            <a:endParaRPr lang="tr-TR" dirty="0" smtClean="0"/>
          </a:p>
          <a:p>
            <a:pPr marL="0" indent="0" algn="just">
              <a:buNone/>
            </a:pPr>
            <a:endParaRPr lang="tr-TR" dirty="0"/>
          </a:p>
        </p:txBody>
      </p:sp>
    </p:spTree>
    <p:extLst>
      <p:ext uri="{BB962C8B-B14F-4D97-AF65-F5344CB8AC3E}">
        <p14:creationId xmlns:p14="http://schemas.microsoft.com/office/powerpoint/2010/main" val="192450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(EKONOMİK PRENSİP, MUTLAK KAR VE NİSBİ KAR PRENSİBİ, EŞİT MARJİNAL HASILA PRENSİBİ)</a:t>
            </a:r>
            <a:endParaRPr lang="tr-TR" dirty="0"/>
          </a:p>
        </p:txBody>
      </p:sp>
      <p:sp>
        <p:nvSpPr>
          <p:cNvPr id="3" name="İçerik Yer Tutucusu 2"/>
          <p:cNvSpPr>
            <a:spLocks noGrp="1"/>
          </p:cNvSpPr>
          <p:nvPr>
            <p:ph idx="1"/>
          </p:nvPr>
        </p:nvSpPr>
        <p:spPr/>
        <p:txBody>
          <a:bodyPr/>
          <a:lstStyle/>
          <a:p>
            <a:r>
              <a:rPr lang="tr-TR" b="1" dirty="0"/>
              <a:t>Mutlak kar= GSÜD– Üretim masrafları(ÜM)</a:t>
            </a:r>
            <a:endParaRPr lang="tr-TR" dirty="0"/>
          </a:p>
          <a:p>
            <a:r>
              <a:rPr lang="tr-TR" b="1" dirty="0"/>
              <a:t>Nispi kar=  GSÜD/ Üretim masrafları(ÜM)</a:t>
            </a:r>
            <a:endParaRPr lang="tr-TR" dirty="0"/>
          </a:p>
          <a:p>
            <a:pPr algn="just"/>
            <a:endParaRPr lang="tr-TR" dirty="0"/>
          </a:p>
        </p:txBody>
      </p:sp>
    </p:spTree>
    <p:extLst>
      <p:ext uri="{BB962C8B-B14F-4D97-AF65-F5344CB8AC3E}">
        <p14:creationId xmlns:p14="http://schemas.microsoft.com/office/powerpoint/2010/main" val="2462923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(EKONOMİK PRENSİP, MUTLAK KAR VE NİSBİ KAR PRENSİBİ, EŞİT MARJİNAL HASILA PRENSİBİ)</a:t>
            </a:r>
            <a:endParaRPr lang="tr-TR" dirty="0"/>
          </a:p>
        </p:txBody>
      </p:sp>
      <p:sp>
        <p:nvSpPr>
          <p:cNvPr id="3" name="İçerik Yer Tutucusu 2"/>
          <p:cNvSpPr>
            <a:spLocks noGrp="1"/>
          </p:cNvSpPr>
          <p:nvPr>
            <p:ph idx="1"/>
          </p:nvPr>
        </p:nvSpPr>
        <p:spPr/>
        <p:txBody>
          <a:bodyPr/>
          <a:lstStyle/>
          <a:p>
            <a:pPr algn="just"/>
            <a:r>
              <a:rPr lang="tr-TR" dirty="0"/>
              <a:t>Kıt bulunan üretim kaynakları farklı seviyelerde gelir getiren farklı teşebbüsler tarafından kullanılıyorsa, bu farklı teşebbüsler den kaynakları iyi değerlendiren teşebbüs diğerinin aleyhine genişleyecektir. </a:t>
            </a:r>
            <a:endParaRPr lang="tr-TR" dirty="0"/>
          </a:p>
        </p:txBody>
      </p:sp>
    </p:spTree>
    <p:extLst>
      <p:ext uri="{BB962C8B-B14F-4D97-AF65-F5344CB8AC3E}">
        <p14:creationId xmlns:p14="http://schemas.microsoft.com/office/powerpoint/2010/main" val="1731182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(EKONOMİK PRENSİP, MUTLAK KAR VE NİSBİ KAR PRENSİBİ, EŞİT MARJİNAL HASILA PRENSİBİ)</a:t>
            </a:r>
          </a:p>
        </p:txBody>
      </p:sp>
      <p:sp>
        <p:nvSpPr>
          <p:cNvPr id="3" name="İçerik Yer Tutucusu 2"/>
          <p:cNvSpPr>
            <a:spLocks noGrp="1"/>
          </p:cNvSpPr>
          <p:nvPr>
            <p:ph idx="1"/>
          </p:nvPr>
        </p:nvSpPr>
        <p:spPr/>
        <p:txBody>
          <a:bodyPr/>
          <a:lstStyle/>
          <a:p>
            <a:pPr algn="just"/>
            <a:r>
              <a:rPr lang="tr-TR" dirty="0"/>
              <a:t>Bir üretim faaliyetinin diğeri lehine daralması sonucu ortaya çıkan kayıp genişleyen üretim faaliyetince yüklenilmesi gereken bir masraf karakterindedir. Bu masraf genişleyen üretim faaliyetinin kıt üretim faktöründen dolayı faydadan kaybı olarak ifade edilmektedir.</a:t>
            </a:r>
          </a:p>
          <a:p>
            <a:endParaRPr lang="tr-TR" dirty="0"/>
          </a:p>
        </p:txBody>
      </p:sp>
    </p:spTree>
    <p:extLst>
      <p:ext uri="{BB962C8B-B14F-4D97-AF65-F5344CB8AC3E}">
        <p14:creationId xmlns:p14="http://schemas.microsoft.com/office/powerpoint/2010/main" val="3336226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(EKONOMİK PRENSİP, MUTLAK KAR VE NİSBİ KAR PRENSİBİ, EŞİT MARJİNAL HASILA PRENSİBİ)</a:t>
            </a:r>
          </a:p>
        </p:txBody>
      </p:sp>
      <p:sp>
        <p:nvSpPr>
          <p:cNvPr id="3" name="İçerik Yer Tutucusu 2"/>
          <p:cNvSpPr>
            <a:spLocks noGrp="1"/>
          </p:cNvSpPr>
          <p:nvPr>
            <p:ph idx="1"/>
          </p:nvPr>
        </p:nvSpPr>
        <p:spPr/>
        <p:txBody>
          <a:bodyPr/>
          <a:lstStyle/>
          <a:p>
            <a:pPr algn="just"/>
            <a:r>
              <a:rPr lang="tr-TR" dirty="0"/>
              <a:t>Faydadan kayıp prensibine göre, kıt üretim faktörünün marjinal getirisi, bir üretim faaliyetinden diğerine aktarılmak suretiyle toplam gelirde bir atış sağlanmıyorsa bu noktada maksimizasyona ulaşılmıştır. Elde edilen ilave gelir, faydadan kayba eşit olduğu noktada toplam gelir en yüksek olacaktır.</a:t>
            </a:r>
          </a:p>
          <a:p>
            <a:endParaRPr lang="tr-TR" dirty="0"/>
          </a:p>
        </p:txBody>
      </p:sp>
    </p:spTree>
    <p:extLst>
      <p:ext uri="{BB962C8B-B14F-4D97-AF65-F5344CB8AC3E}">
        <p14:creationId xmlns:p14="http://schemas.microsoft.com/office/powerpoint/2010/main" val="279759550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347</Words>
  <Application>Microsoft Office PowerPoint</Application>
  <PresentationFormat>Geniş ekran</PresentationFormat>
  <Paragraphs>18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TARIM EKONOMİSİ ve İŞLETMECİLİK DERS NOTLARI</vt:lpstr>
      <vt:lpstr>TARIM EKONOMİSİNE AİT BAZI PRENSİPLER (EKONOMİK PRENSİP, MUTLAK KAR VE NİSBİ KAR PRENSİBİ, EŞİT MARJİNAL HASILA PRENSİBİ)</vt:lpstr>
      <vt:lpstr>TARIM EKONOMİSİNE AİT BAZI PRENSİPLER (EKONOMİK PRENSİP, MUTLAK KAR VE NİSBİ KAR PRENSİBİ, EŞİT MARJİNAL HASILA PRENSİBİ)</vt:lpstr>
      <vt:lpstr>TARIM EKONOMİSİNE AİT BAZI PRENSİPLER (EKONOMİK PRENSİP, MUTLAK KAR VE NİSBİ KAR PRENSİBİ, EŞİT MARJİNAL HASILA PRENSİBİ)</vt:lpstr>
      <vt:lpstr>TARIM EKONOMİSİNE AİT BAZI PRENSİPLER (EKONOMİK PRENSİP, MUTLAK KAR VE NİSBİ KAR PRENSİBİ, EŞİT MARJİNAL HASILA PRENSİBİ)</vt:lpstr>
      <vt:lpstr>TARIM EKONOMİSİNE AİT BAZI PRENSİPLER (EKONOMİK PRENSİP, MUTLAK KAR VE NİSBİ KAR PRENSİBİ, EŞİT MARJİNAL HASILA PRENSİBİ)</vt:lpstr>
      <vt:lpstr>TARIM EKONOMİSİNE AİT BAZI PRENSİPLER (EKONOMİK PRENSİP, MUTLAK KAR VE NİSBİ KAR PRENSİBİ, EŞİT MARJİNAL HASILA PRENSİBİ)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TARIM EKONOMİSİ ve İŞLETMECİLİK DERS NOTLARI</dc:title>
  <dc:creator>hsssSSss ..</dc:creator>
  <cp:lastModifiedBy>hsssSSss ..</cp:lastModifiedBy>
  <cp:revision>4</cp:revision>
  <dcterms:created xsi:type="dcterms:W3CDTF">2018-01-08T13:58:44Z</dcterms:created>
  <dcterms:modified xsi:type="dcterms:W3CDTF">2018-01-09T10:33:09Z</dcterms:modified>
</cp:coreProperties>
</file>