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2"/>
  </p:notesMasterIdLst>
  <p:handoutMasterIdLst>
    <p:handoutMasterId r:id="rId13"/>
  </p:handoutMasterIdLst>
  <p:sldIdLst>
    <p:sldId id="672" r:id="rId4"/>
    <p:sldId id="673" r:id="rId5"/>
    <p:sldId id="674" r:id="rId6"/>
    <p:sldId id="675" r:id="rId7"/>
    <p:sldId id="676" r:id="rId8"/>
    <p:sldId id="677" r:id="rId9"/>
    <p:sldId id="679" r:id="rId10"/>
    <p:sldId id="680" r:id="rId1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C4CA"/>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snapToGrid="0">
      <p:cViewPr varScale="1">
        <p:scale>
          <a:sx n="83" d="100"/>
          <a:sy n="83" d="100"/>
        </p:scale>
        <p:origin x="-1668" y="-84"/>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24.02.2020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2/24/2020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2/24/2020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2/24/2020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2/24/2020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2/24/2020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2/24/2020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2/24/2020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2/24/2020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2/24/2020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2/24/2020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2/24/2020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2/24/2020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2/24/2020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2/24/2020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2/24/2020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2/24/2020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2/24/2020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2/24/2020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2/24/2020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2/24/2020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2/24/2020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782855" y="1973611"/>
            <a:ext cx="7520222" cy="1766637"/>
          </a:xfrm>
          <a:prstGeom prst="rect">
            <a:avLst/>
          </a:prstGeom>
        </p:spPr>
        <p:txBody>
          <a:bodyPr wrap="square">
            <a:spAutoFit/>
          </a:bodyPr>
          <a:lstStyle/>
          <a:p>
            <a:pPr marL="0" lvl="1" algn="ctr">
              <a:spcBef>
                <a:spcPct val="20000"/>
              </a:spcBef>
              <a:buClr>
                <a:schemeClr val="accent1"/>
              </a:buClr>
            </a:pPr>
            <a:r>
              <a:rPr lang="tr-TR" sz="3200" b="1" dirty="0" smtClean="0"/>
              <a:t>GGY429</a:t>
            </a:r>
          </a:p>
          <a:p>
            <a:pPr marL="0" lvl="1" algn="ctr">
              <a:spcBef>
                <a:spcPct val="20000"/>
              </a:spcBef>
              <a:buClr>
                <a:schemeClr val="accent1"/>
              </a:buClr>
            </a:pPr>
            <a:endParaRPr lang="tr-TR" sz="3200" b="1" dirty="0" smtClean="0"/>
          </a:p>
          <a:p>
            <a:pPr marL="0" lvl="1" algn="ctr">
              <a:spcBef>
                <a:spcPct val="20000"/>
              </a:spcBef>
              <a:buClr>
                <a:schemeClr val="accent1"/>
              </a:buClr>
            </a:pPr>
            <a:r>
              <a:rPr lang="es-ES" sz="3200" b="1" dirty="0"/>
              <a:t>Tesis </a:t>
            </a:r>
            <a:r>
              <a:rPr lang="es-ES" sz="3200" b="1" dirty="0" smtClean="0"/>
              <a:t>Programlama</a:t>
            </a:r>
            <a:r>
              <a:rPr lang="tr-TR" sz="3200" b="1" dirty="0" smtClean="0"/>
              <a:t> v</a:t>
            </a:r>
            <a:r>
              <a:rPr lang="es-ES" sz="3200" b="1" dirty="0" smtClean="0"/>
              <a:t>e </a:t>
            </a:r>
            <a:r>
              <a:rPr lang="es-ES" sz="3200" b="1" dirty="0"/>
              <a:t>Tasarımına Giriş</a:t>
            </a:r>
            <a:endParaRPr lang="tr-TR" sz="3200" b="1" dirty="0">
              <a:solidFill>
                <a:schemeClr val="tx2"/>
              </a:solidFill>
            </a:endParaRPr>
          </a:p>
        </p:txBody>
      </p:sp>
    </p:spTree>
    <p:extLst>
      <p:ext uri="{BB962C8B-B14F-4D97-AF65-F5344CB8AC3E}">
        <p14:creationId xmlns:p14="http://schemas.microsoft.com/office/powerpoint/2010/main" val="14078150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9"/>
            <a:ext cx="6356393" cy="461665"/>
          </a:xfrm>
          <a:prstGeom prst="rect">
            <a:avLst/>
          </a:prstGeom>
        </p:spPr>
        <p:txBody>
          <a:bodyPr wrap="square">
            <a:spAutoFit/>
          </a:bodyPr>
          <a:lstStyle/>
          <a:p>
            <a:pPr marL="0" lvl="1" algn="ctr">
              <a:spcBef>
                <a:spcPct val="20000"/>
              </a:spcBef>
              <a:buClr>
                <a:schemeClr val="accent1"/>
              </a:buClr>
            </a:pPr>
            <a:r>
              <a:rPr lang="tr-TR" sz="2400" b="1" dirty="0" smtClean="0">
                <a:solidFill>
                  <a:schemeClr val="tx2"/>
                </a:solidFill>
              </a:rPr>
              <a:t>Tesis Envanter Sistemleri ve Doluluk Anlayışı</a:t>
            </a:r>
            <a:endParaRPr lang="tr-TR" sz="2400" b="1" dirty="0"/>
          </a:p>
        </p:txBody>
      </p:sp>
      <p:sp>
        <p:nvSpPr>
          <p:cNvPr id="4" name="Dikdörtgen 3"/>
          <p:cNvSpPr/>
          <p:nvPr/>
        </p:nvSpPr>
        <p:spPr>
          <a:xfrm>
            <a:off x="782857" y="1194509"/>
            <a:ext cx="3530825" cy="4401205"/>
          </a:xfrm>
          <a:prstGeom prst="rect">
            <a:avLst/>
          </a:prstGeom>
        </p:spPr>
        <p:txBody>
          <a:bodyPr wrap="square">
            <a:spAutoFit/>
          </a:bodyPr>
          <a:lstStyle/>
          <a:p>
            <a:pPr marL="342900" indent="-342900" algn="just">
              <a:lnSpc>
                <a:spcPct val="150000"/>
              </a:lnSpc>
              <a:spcBef>
                <a:spcPts val="600"/>
              </a:spcBef>
              <a:spcAft>
                <a:spcPts val="600"/>
              </a:spcAft>
              <a:buFont typeface="Wingdings" panose="05000000000000000000" pitchFamily="2" charset="2"/>
              <a:buChar char="Ø"/>
            </a:pPr>
            <a:r>
              <a:rPr lang="tr-TR" sz="2000" spc="-50" dirty="0" smtClean="0">
                <a:solidFill>
                  <a:srgbClr val="000000"/>
                </a:solidFill>
                <a:ea typeface="Trebuchet MS" panose="020B0603020202020204" pitchFamily="34" charset="0"/>
                <a:cs typeface="Trebuchet MS" panose="020B0603020202020204" pitchFamily="34" charset="0"/>
              </a:rPr>
              <a:t>Tasarıma uygun olarak, malzeme ve yedek parça temini son derece kritik bir süreçtir. </a:t>
            </a:r>
          </a:p>
          <a:p>
            <a:pPr marL="342900" indent="-342900" algn="just">
              <a:lnSpc>
                <a:spcPct val="150000"/>
              </a:lnSpc>
              <a:spcBef>
                <a:spcPts val="600"/>
              </a:spcBef>
              <a:spcAft>
                <a:spcPts val="600"/>
              </a:spcAft>
              <a:buFont typeface="Wingdings" panose="05000000000000000000" pitchFamily="2" charset="2"/>
              <a:buChar char="Ø"/>
            </a:pPr>
            <a:r>
              <a:rPr lang="tr-TR" sz="2000" spc="-50" dirty="0" smtClean="0">
                <a:solidFill>
                  <a:srgbClr val="000000"/>
                </a:solidFill>
                <a:ea typeface="Trebuchet MS" panose="020B0603020202020204" pitchFamily="34" charset="0"/>
                <a:cs typeface="Trebuchet MS" panose="020B0603020202020204" pitchFamily="34" charset="0"/>
              </a:rPr>
              <a:t>Stokları optimum seviyede tutmak, etkin ve kesintisiz bir hizmet, sistem operasyonlarının özel bir önem ile izlenmesine bağlıdır. </a:t>
            </a:r>
          </a:p>
        </p:txBody>
      </p:sp>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37127" y="1675336"/>
            <a:ext cx="3765041" cy="2295662"/>
          </a:xfrm>
          <a:prstGeom prst="rect">
            <a:avLst/>
          </a:prstGeom>
        </p:spPr>
      </p:pic>
    </p:spTree>
    <p:extLst>
      <p:ext uri="{BB962C8B-B14F-4D97-AF65-F5344CB8AC3E}">
        <p14:creationId xmlns:p14="http://schemas.microsoft.com/office/powerpoint/2010/main" val="17578005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9"/>
            <a:ext cx="6356393" cy="461665"/>
          </a:xfrm>
          <a:prstGeom prst="rect">
            <a:avLst/>
          </a:prstGeom>
        </p:spPr>
        <p:txBody>
          <a:bodyPr wrap="square">
            <a:spAutoFit/>
          </a:bodyPr>
          <a:lstStyle/>
          <a:p>
            <a:pPr marL="0" lvl="1" algn="ctr">
              <a:spcBef>
                <a:spcPct val="20000"/>
              </a:spcBef>
              <a:buClr>
                <a:schemeClr val="accent1"/>
              </a:buClr>
            </a:pPr>
            <a:r>
              <a:rPr lang="tr-TR" sz="2400" b="1" dirty="0" smtClean="0">
                <a:solidFill>
                  <a:schemeClr val="tx2"/>
                </a:solidFill>
              </a:rPr>
              <a:t>Tesis Envanter Sistemleri ve Doluluk Anlayışı</a:t>
            </a:r>
            <a:endParaRPr lang="tr-TR" sz="2400" b="1" dirty="0"/>
          </a:p>
        </p:txBody>
      </p:sp>
      <p:sp>
        <p:nvSpPr>
          <p:cNvPr id="4" name="Dikdörtgen 3"/>
          <p:cNvSpPr/>
          <p:nvPr/>
        </p:nvSpPr>
        <p:spPr>
          <a:xfrm>
            <a:off x="782857" y="1194509"/>
            <a:ext cx="3633695" cy="4247317"/>
          </a:xfrm>
          <a:prstGeom prst="rect">
            <a:avLst/>
          </a:prstGeom>
        </p:spPr>
        <p:txBody>
          <a:bodyPr wrap="square">
            <a:spAutoFit/>
          </a:bodyPr>
          <a:lstStyle/>
          <a:p>
            <a:pPr marL="342900" indent="-342900" algn="just">
              <a:lnSpc>
                <a:spcPct val="150000"/>
              </a:lnSpc>
              <a:spcBef>
                <a:spcPts val="600"/>
              </a:spcBef>
              <a:spcAft>
                <a:spcPts val="600"/>
              </a:spcAft>
              <a:buFont typeface="Wingdings" panose="05000000000000000000" pitchFamily="2" charset="2"/>
              <a:buChar char="Ø"/>
            </a:pPr>
            <a:r>
              <a:rPr lang="tr-TR" sz="2000" spc="-50" dirty="0" smtClean="0">
                <a:solidFill>
                  <a:srgbClr val="000000"/>
                </a:solidFill>
                <a:ea typeface="Trebuchet MS" panose="020B0603020202020204" pitchFamily="34" charset="0"/>
                <a:cs typeface="Trebuchet MS" panose="020B0603020202020204" pitchFamily="34" charset="0"/>
              </a:rPr>
              <a:t>Gözlem ve kontrollerde, üreticilerin önerileri, koruyucu bakım ve müdahale talimatları, montajı sağlayan kuruluşların yaptığı test sonuçları, uluslararası HVCA standartları ve sistemlerin genel performans değerlerinin dikkate alınma sağlanabilir.</a:t>
            </a: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20043" y="1378062"/>
            <a:ext cx="2623757" cy="2623757"/>
          </a:xfrm>
          <a:prstGeom prst="rect">
            <a:avLst/>
          </a:prstGeom>
        </p:spPr>
      </p:pic>
    </p:spTree>
    <p:extLst>
      <p:ext uri="{BB962C8B-B14F-4D97-AF65-F5344CB8AC3E}">
        <p14:creationId xmlns:p14="http://schemas.microsoft.com/office/powerpoint/2010/main" val="1079933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9"/>
            <a:ext cx="6356393" cy="461665"/>
          </a:xfrm>
          <a:prstGeom prst="rect">
            <a:avLst/>
          </a:prstGeom>
        </p:spPr>
        <p:txBody>
          <a:bodyPr wrap="square">
            <a:spAutoFit/>
          </a:bodyPr>
          <a:lstStyle/>
          <a:p>
            <a:pPr marL="0" lvl="1" algn="ctr">
              <a:spcBef>
                <a:spcPct val="20000"/>
              </a:spcBef>
              <a:buClr>
                <a:schemeClr val="accent1"/>
              </a:buClr>
            </a:pPr>
            <a:r>
              <a:rPr lang="tr-TR" sz="2400" b="1" dirty="0" smtClean="0">
                <a:solidFill>
                  <a:schemeClr val="tx2"/>
                </a:solidFill>
              </a:rPr>
              <a:t>Tesis Envanter Sistemleri ve Doluluk Anlayışı</a:t>
            </a:r>
            <a:endParaRPr lang="tr-TR" sz="2400" b="1" dirty="0"/>
          </a:p>
        </p:txBody>
      </p:sp>
      <p:sp>
        <p:nvSpPr>
          <p:cNvPr id="4" name="Dikdörtgen 3"/>
          <p:cNvSpPr/>
          <p:nvPr/>
        </p:nvSpPr>
        <p:spPr>
          <a:xfrm>
            <a:off x="782857" y="1194508"/>
            <a:ext cx="7557471" cy="3323987"/>
          </a:xfrm>
          <a:prstGeom prst="rect">
            <a:avLst/>
          </a:prstGeom>
        </p:spPr>
        <p:txBody>
          <a:bodyPr wrap="square">
            <a:spAutoFit/>
          </a:bodyPr>
          <a:lstStyle/>
          <a:p>
            <a:pPr marL="342900" indent="-342900" algn="just">
              <a:lnSpc>
                <a:spcPct val="150000"/>
              </a:lnSpc>
              <a:spcBef>
                <a:spcPts val="600"/>
              </a:spcBef>
              <a:spcAft>
                <a:spcPts val="600"/>
              </a:spcAft>
              <a:buFont typeface="Wingdings" panose="05000000000000000000" pitchFamily="2" charset="2"/>
              <a:buChar char="Ø"/>
            </a:pPr>
            <a:r>
              <a:rPr lang="tr-TR" sz="2000" spc="-50" dirty="0" smtClean="0">
                <a:solidFill>
                  <a:srgbClr val="000000"/>
                </a:solidFill>
                <a:ea typeface="Trebuchet MS" panose="020B0603020202020204" pitchFamily="34" charset="0"/>
                <a:cs typeface="Trebuchet MS" panose="020B0603020202020204" pitchFamily="34" charset="0"/>
              </a:rPr>
              <a:t>Yedek parça ve malzeme temini sürecinde, tedarikçilerin ve servis kuruluşlarının takibinin sağlanması, bakımı yapılacak mekanik, elektrik ve elektronik sistem, donanım ve mahallelerde ihtiyaç duyulacak her türlü sarf malzemesi ve yedek parçanın ideal miktarda temini, taşınması, muhafazası, korunması, stok kayıtlarının daima güncel tutulması ve minimum stok seviyelerinin sürekli hazır bulundurulması, stok yönetimi sürecini oluşturmaktadır.</a:t>
            </a:r>
          </a:p>
        </p:txBody>
      </p:sp>
    </p:spTree>
    <p:extLst>
      <p:ext uri="{BB962C8B-B14F-4D97-AF65-F5344CB8AC3E}">
        <p14:creationId xmlns:p14="http://schemas.microsoft.com/office/powerpoint/2010/main" val="15979245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9"/>
            <a:ext cx="6356393" cy="461665"/>
          </a:xfrm>
          <a:prstGeom prst="rect">
            <a:avLst/>
          </a:prstGeom>
        </p:spPr>
        <p:txBody>
          <a:bodyPr wrap="square">
            <a:spAutoFit/>
          </a:bodyPr>
          <a:lstStyle/>
          <a:p>
            <a:pPr marL="0" lvl="1" algn="ctr">
              <a:spcBef>
                <a:spcPct val="20000"/>
              </a:spcBef>
              <a:buClr>
                <a:schemeClr val="accent1"/>
              </a:buClr>
            </a:pPr>
            <a:r>
              <a:rPr lang="tr-TR" sz="2400" b="1" dirty="0">
                <a:solidFill>
                  <a:schemeClr val="tx2"/>
                </a:solidFill>
              </a:rPr>
              <a:t>Tasarım Ve Programlamanın Temel Tanımları</a:t>
            </a:r>
            <a:endParaRPr lang="tr-TR" sz="2400" b="1" dirty="0"/>
          </a:p>
        </p:txBody>
      </p:sp>
      <p:sp>
        <p:nvSpPr>
          <p:cNvPr id="4" name="Dikdörtgen 3"/>
          <p:cNvSpPr/>
          <p:nvPr/>
        </p:nvSpPr>
        <p:spPr>
          <a:xfrm>
            <a:off x="782858" y="967635"/>
            <a:ext cx="7557470" cy="2015936"/>
          </a:xfrm>
          <a:prstGeom prst="rect">
            <a:avLst/>
          </a:prstGeom>
        </p:spPr>
        <p:txBody>
          <a:bodyPr wrap="square">
            <a:spAutoFit/>
          </a:bodyPr>
          <a:lstStyle/>
          <a:p>
            <a:pPr marL="342900" indent="-342900" algn="ctr">
              <a:lnSpc>
                <a:spcPct val="150000"/>
              </a:lnSpc>
              <a:spcBef>
                <a:spcPts val="600"/>
              </a:spcBef>
              <a:spcAft>
                <a:spcPts val="600"/>
              </a:spcAft>
              <a:buFont typeface="Wingdings" panose="05000000000000000000" pitchFamily="2" charset="2"/>
              <a:buChar char="Ø"/>
            </a:pPr>
            <a:endParaRPr lang="tr-TR" sz="2000" b="1" spc="-50" dirty="0" smtClean="0">
              <a:solidFill>
                <a:srgbClr val="000000"/>
              </a:solidFill>
              <a:ea typeface="Trebuchet MS" panose="020B0603020202020204" pitchFamily="34" charset="0"/>
              <a:cs typeface="Trebuchet MS" panose="020B0603020202020204" pitchFamily="34" charset="0"/>
            </a:endParaRPr>
          </a:p>
          <a:p>
            <a:pPr marL="342900" indent="-342900" algn="just">
              <a:lnSpc>
                <a:spcPct val="150000"/>
              </a:lnSpc>
              <a:buFont typeface="Wingdings" panose="05000000000000000000" pitchFamily="2" charset="2"/>
              <a:buChar char="Ø"/>
            </a:pPr>
            <a:r>
              <a:rPr lang="tr-TR" sz="2000" dirty="0"/>
              <a:t>Programlama genellikle, kullanıcının, müşterinin, tasarımcının veya geliştiricinin gereksinimlerini karşılayacak tasarım talimatlarını belirleyen bir bilgi işlem sistemi olarak görülür. </a:t>
            </a:r>
          </a:p>
        </p:txBody>
      </p:sp>
    </p:spTree>
    <p:extLst>
      <p:ext uri="{BB962C8B-B14F-4D97-AF65-F5344CB8AC3E}">
        <p14:creationId xmlns:p14="http://schemas.microsoft.com/office/powerpoint/2010/main" val="25550840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9"/>
            <a:ext cx="6356393" cy="461665"/>
          </a:xfrm>
          <a:prstGeom prst="rect">
            <a:avLst/>
          </a:prstGeom>
        </p:spPr>
        <p:txBody>
          <a:bodyPr wrap="square">
            <a:spAutoFit/>
          </a:bodyPr>
          <a:lstStyle/>
          <a:p>
            <a:pPr marL="0" lvl="1" algn="ctr">
              <a:spcBef>
                <a:spcPct val="20000"/>
              </a:spcBef>
              <a:buClr>
                <a:schemeClr val="accent1"/>
              </a:buClr>
            </a:pPr>
            <a:r>
              <a:rPr lang="tr-TR" sz="2400" b="1" dirty="0">
                <a:solidFill>
                  <a:schemeClr val="tx2"/>
                </a:solidFill>
              </a:rPr>
              <a:t>Tasarım Ve Programlamanın Temel Tanımları</a:t>
            </a:r>
            <a:endParaRPr lang="tr-TR" sz="2400" b="1" dirty="0"/>
          </a:p>
        </p:txBody>
      </p:sp>
      <p:sp>
        <p:nvSpPr>
          <p:cNvPr id="4" name="Dikdörtgen 3"/>
          <p:cNvSpPr/>
          <p:nvPr/>
        </p:nvSpPr>
        <p:spPr>
          <a:xfrm>
            <a:off x="782858" y="856716"/>
            <a:ext cx="7557470" cy="3400931"/>
          </a:xfrm>
          <a:prstGeom prst="rect">
            <a:avLst/>
          </a:prstGeom>
        </p:spPr>
        <p:txBody>
          <a:bodyPr wrap="square">
            <a:spAutoFit/>
          </a:bodyPr>
          <a:lstStyle/>
          <a:p>
            <a:pPr marL="342900" indent="-342900" algn="ctr">
              <a:lnSpc>
                <a:spcPct val="150000"/>
              </a:lnSpc>
              <a:spcBef>
                <a:spcPts val="600"/>
              </a:spcBef>
              <a:spcAft>
                <a:spcPts val="600"/>
              </a:spcAft>
              <a:buFont typeface="Wingdings" panose="05000000000000000000" pitchFamily="2" charset="2"/>
              <a:buChar char="Ø"/>
            </a:pPr>
            <a:endParaRPr lang="tr-TR" sz="2000" b="1" spc="-50" dirty="0" smtClean="0">
              <a:solidFill>
                <a:srgbClr val="000000"/>
              </a:solidFill>
              <a:ea typeface="Trebuchet MS" panose="020B0603020202020204" pitchFamily="34" charset="0"/>
              <a:cs typeface="Trebuchet MS" panose="020B0603020202020204" pitchFamily="34" charset="0"/>
            </a:endParaRPr>
          </a:p>
          <a:p>
            <a:pPr marL="342900" indent="-342900" algn="just">
              <a:lnSpc>
                <a:spcPct val="150000"/>
              </a:lnSpc>
              <a:buFont typeface="Wingdings" panose="05000000000000000000" pitchFamily="2" charset="2"/>
              <a:buChar char="Ø"/>
            </a:pPr>
            <a:r>
              <a:rPr lang="tr-TR" sz="2000" dirty="0" smtClean="0"/>
              <a:t>Tasarım </a:t>
            </a:r>
            <a:r>
              <a:rPr lang="tr-TR" sz="2000" dirty="0"/>
              <a:t>kararlarının ve tasarım bilgisinin niteliği ve kapsamı hızla değişti ve programlamanın rolü de değişti. Programlamanın kullanımı, öncelikle bilgi edinme ve düzenlemeden, bilgiyi araştırmaya ve geliştirmeye, müşteri ve kullanıcı ihtiyaçlarını analiz etmeye ve inşaat ve kullanım sonrası projeleri değerlendirmeye kadar uzatılmıştır.</a:t>
            </a:r>
          </a:p>
        </p:txBody>
      </p:sp>
    </p:spTree>
    <p:extLst>
      <p:ext uri="{BB962C8B-B14F-4D97-AF65-F5344CB8AC3E}">
        <p14:creationId xmlns:p14="http://schemas.microsoft.com/office/powerpoint/2010/main" val="16869850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9"/>
            <a:ext cx="6356393" cy="461665"/>
          </a:xfrm>
          <a:prstGeom prst="rect">
            <a:avLst/>
          </a:prstGeom>
        </p:spPr>
        <p:txBody>
          <a:bodyPr wrap="square">
            <a:spAutoFit/>
          </a:bodyPr>
          <a:lstStyle/>
          <a:p>
            <a:pPr marL="0" lvl="1" algn="ctr">
              <a:spcBef>
                <a:spcPct val="20000"/>
              </a:spcBef>
              <a:buClr>
                <a:schemeClr val="accent1"/>
              </a:buClr>
            </a:pPr>
            <a:r>
              <a:rPr lang="tr-TR" sz="2400" b="1" dirty="0">
                <a:solidFill>
                  <a:schemeClr val="tx2"/>
                </a:solidFill>
              </a:rPr>
              <a:t>Tasarım Ve Programlamanın Temel Tanımları</a:t>
            </a:r>
            <a:endParaRPr lang="tr-TR" sz="2400" b="1" dirty="0"/>
          </a:p>
        </p:txBody>
      </p:sp>
      <p:sp>
        <p:nvSpPr>
          <p:cNvPr id="4" name="Dikdörtgen 3"/>
          <p:cNvSpPr/>
          <p:nvPr/>
        </p:nvSpPr>
        <p:spPr>
          <a:xfrm>
            <a:off x="782858" y="967635"/>
            <a:ext cx="7557470" cy="3400931"/>
          </a:xfrm>
          <a:prstGeom prst="rect">
            <a:avLst/>
          </a:prstGeom>
        </p:spPr>
        <p:txBody>
          <a:bodyPr wrap="square">
            <a:spAutoFit/>
          </a:bodyPr>
          <a:lstStyle/>
          <a:p>
            <a:pPr marL="342900" indent="-342900" algn="ctr">
              <a:lnSpc>
                <a:spcPct val="150000"/>
              </a:lnSpc>
              <a:spcBef>
                <a:spcPts val="600"/>
              </a:spcBef>
              <a:spcAft>
                <a:spcPts val="600"/>
              </a:spcAft>
              <a:buFont typeface="Wingdings" panose="05000000000000000000" pitchFamily="2" charset="2"/>
              <a:buChar char="Ø"/>
            </a:pPr>
            <a:endParaRPr lang="tr-TR" sz="2000" b="1" spc="-50" dirty="0" smtClean="0">
              <a:solidFill>
                <a:srgbClr val="000000"/>
              </a:solidFill>
              <a:ea typeface="Trebuchet MS" panose="020B0603020202020204" pitchFamily="34" charset="0"/>
              <a:cs typeface="Trebuchet MS" panose="020B0603020202020204" pitchFamily="34" charset="0"/>
            </a:endParaRPr>
          </a:p>
          <a:p>
            <a:pPr marL="342900" indent="-342900" algn="just">
              <a:lnSpc>
                <a:spcPct val="150000"/>
              </a:lnSpc>
              <a:buFont typeface="Wingdings" panose="05000000000000000000" pitchFamily="2" charset="2"/>
              <a:buChar char="Ø"/>
            </a:pPr>
            <a:r>
              <a:rPr lang="tr-TR" sz="2000" dirty="0" smtClean="0"/>
              <a:t>Programlamayı </a:t>
            </a:r>
            <a:r>
              <a:rPr lang="tr-TR" sz="2000" dirty="0"/>
              <a:t>tanımlayan farklı terimlere ek olarak, programlamanın anlamı ile ilgili felsefi farklılıklar da vardır. “Programlama tasarımdır, programlama tasarım değildir” ve “programlama tasarım için hazırlanmaktadır” gibi ifadeler, tasarım sürecinde programlamanın amaçlarının çeşitliliğinin altındadır.</a:t>
            </a:r>
          </a:p>
          <a:p>
            <a:pPr marL="342900" indent="-342900" algn="just">
              <a:lnSpc>
                <a:spcPct val="150000"/>
              </a:lnSpc>
              <a:buFont typeface="Wingdings" panose="05000000000000000000" pitchFamily="2" charset="2"/>
              <a:buChar char="Ø"/>
            </a:pPr>
            <a:endParaRPr lang="tr-TR" sz="2000" dirty="0"/>
          </a:p>
        </p:txBody>
      </p:sp>
    </p:spTree>
    <p:extLst>
      <p:ext uri="{BB962C8B-B14F-4D97-AF65-F5344CB8AC3E}">
        <p14:creationId xmlns:p14="http://schemas.microsoft.com/office/powerpoint/2010/main" val="39416191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82858" y="967635"/>
            <a:ext cx="7557470" cy="3000821"/>
          </a:xfrm>
          <a:prstGeom prst="rect">
            <a:avLst/>
          </a:prstGeom>
        </p:spPr>
        <p:txBody>
          <a:bodyPr wrap="square">
            <a:spAutoFit/>
          </a:bodyPr>
          <a:lstStyle/>
          <a:p>
            <a:pPr algn="ctr">
              <a:lnSpc>
                <a:spcPct val="150000"/>
              </a:lnSpc>
            </a:pPr>
            <a:r>
              <a:rPr lang="tr-TR" sz="1400" b="1" dirty="0" smtClean="0"/>
              <a:t>Kaynaklar</a:t>
            </a:r>
            <a:endParaRPr lang="tr-TR" sz="1400" b="1" dirty="0"/>
          </a:p>
          <a:p>
            <a:pPr marL="342900" indent="-342900" algn="just">
              <a:lnSpc>
                <a:spcPct val="150000"/>
              </a:lnSpc>
              <a:buFont typeface="Wingdings" panose="05000000000000000000" pitchFamily="2" charset="2"/>
              <a:buChar char="Ø"/>
            </a:pPr>
            <a:r>
              <a:rPr lang="tr-TR" sz="1400" dirty="0"/>
              <a:t>Bon, R., 1994. Ten </a:t>
            </a:r>
            <a:r>
              <a:rPr lang="tr-TR" sz="1400" dirty="0" err="1"/>
              <a:t>Principles</a:t>
            </a:r>
            <a:r>
              <a:rPr lang="tr-TR" sz="1400" dirty="0"/>
              <a:t> of </a:t>
            </a:r>
            <a:r>
              <a:rPr lang="tr-TR" sz="1400" dirty="0" err="1"/>
              <a:t>Corporate</a:t>
            </a:r>
            <a:r>
              <a:rPr lang="tr-TR" sz="1400" dirty="0"/>
              <a:t> Real </a:t>
            </a:r>
            <a:r>
              <a:rPr lang="tr-TR" sz="1400" dirty="0" err="1"/>
              <a:t>Estate</a:t>
            </a:r>
            <a:r>
              <a:rPr lang="tr-TR" sz="1400" dirty="0"/>
              <a:t> Management. </a:t>
            </a:r>
            <a:r>
              <a:rPr lang="tr-TR" sz="1400" dirty="0" err="1"/>
              <a:t>Facilities</a:t>
            </a:r>
            <a:r>
              <a:rPr lang="tr-TR" sz="1400" dirty="0"/>
              <a:t>, 12(5): 9-10</a:t>
            </a:r>
          </a:p>
          <a:p>
            <a:pPr marL="342900" indent="-342900" algn="just">
              <a:lnSpc>
                <a:spcPct val="150000"/>
              </a:lnSpc>
              <a:buFont typeface="Wingdings" panose="05000000000000000000" pitchFamily="2" charset="2"/>
              <a:buChar char="Ø"/>
            </a:pPr>
            <a:r>
              <a:rPr lang="tr-TR" sz="1400" dirty="0" err="1"/>
              <a:t>Hall</a:t>
            </a:r>
            <a:r>
              <a:rPr lang="tr-TR" sz="1400" dirty="0"/>
              <a:t>, D.J., 2016. </a:t>
            </a:r>
            <a:r>
              <a:rPr lang="tr-TR" sz="1400" dirty="0" err="1"/>
              <a:t>Architectural</a:t>
            </a:r>
            <a:r>
              <a:rPr lang="tr-TR" sz="1400" dirty="0"/>
              <a:t> </a:t>
            </a:r>
            <a:r>
              <a:rPr lang="tr-TR" sz="1400" dirty="0" err="1"/>
              <a:t>Graphic</a:t>
            </a:r>
            <a:r>
              <a:rPr lang="tr-TR" sz="1400" dirty="0"/>
              <a:t> </a:t>
            </a:r>
            <a:r>
              <a:rPr lang="tr-TR" sz="1400" dirty="0" err="1"/>
              <a:t>Standards</a:t>
            </a:r>
            <a:r>
              <a:rPr lang="tr-TR" sz="1400" dirty="0"/>
              <a:t>, 12th Edition, </a:t>
            </a:r>
            <a:r>
              <a:rPr lang="tr-TR" sz="1400" dirty="0" err="1"/>
              <a:t>The</a:t>
            </a:r>
            <a:r>
              <a:rPr lang="tr-TR" sz="1400" dirty="0"/>
              <a:t> </a:t>
            </a:r>
            <a:r>
              <a:rPr lang="tr-TR" sz="1400" dirty="0" err="1"/>
              <a:t>American</a:t>
            </a:r>
            <a:r>
              <a:rPr lang="tr-TR" sz="1400" dirty="0"/>
              <a:t> </a:t>
            </a:r>
            <a:r>
              <a:rPr lang="tr-TR" sz="1400" dirty="0" err="1"/>
              <a:t>Institute</a:t>
            </a:r>
            <a:r>
              <a:rPr lang="tr-TR" sz="1400" dirty="0"/>
              <a:t> of </a:t>
            </a:r>
            <a:r>
              <a:rPr lang="tr-TR" sz="1400" dirty="0" err="1"/>
              <a:t>Architects</a:t>
            </a:r>
            <a:r>
              <a:rPr lang="tr-TR" sz="1400" dirty="0"/>
              <a:t>, John </a:t>
            </a:r>
            <a:r>
              <a:rPr lang="tr-TR" sz="1400" dirty="0" err="1"/>
              <a:t>Wiley</a:t>
            </a:r>
            <a:r>
              <a:rPr lang="tr-TR" sz="1400" dirty="0"/>
              <a:t> &amp; </a:t>
            </a:r>
            <a:r>
              <a:rPr lang="tr-TR" sz="1400" dirty="0" err="1"/>
              <a:t>Sons</a:t>
            </a:r>
            <a:r>
              <a:rPr lang="tr-TR" sz="1400" dirty="0"/>
              <a:t>, USA.</a:t>
            </a:r>
          </a:p>
          <a:p>
            <a:pPr marL="342900" indent="-342900" algn="just">
              <a:lnSpc>
                <a:spcPct val="150000"/>
              </a:lnSpc>
              <a:buFont typeface="Wingdings" panose="05000000000000000000" pitchFamily="2" charset="2"/>
              <a:buChar char="Ø"/>
            </a:pPr>
            <a:r>
              <a:rPr lang="tr-TR" sz="1400" dirty="0" err="1"/>
              <a:t>Neufert</a:t>
            </a:r>
            <a:r>
              <a:rPr lang="tr-TR" sz="1400" dirty="0"/>
              <a:t>, E., 2016. Yapı Tasarımı, Beta Yayınları, Ankara, </a:t>
            </a:r>
            <a:r>
              <a:rPr lang="tr-TR" sz="1400" dirty="0" err="1"/>
              <a:t>Turkey</a:t>
            </a:r>
            <a:r>
              <a:rPr lang="tr-TR" sz="1400" dirty="0"/>
              <a:t>.</a:t>
            </a:r>
          </a:p>
          <a:p>
            <a:pPr marL="342900" indent="-342900" algn="just">
              <a:lnSpc>
                <a:spcPct val="150000"/>
              </a:lnSpc>
              <a:buFont typeface="Wingdings" panose="05000000000000000000" pitchFamily="2" charset="2"/>
              <a:buChar char="Ø"/>
            </a:pPr>
            <a:r>
              <a:rPr lang="tr-TR" sz="1400" dirty="0" err="1"/>
              <a:t>Preiser</a:t>
            </a:r>
            <a:r>
              <a:rPr lang="tr-TR" sz="1400" dirty="0"/>
              <a:t>, W.F.E. 2016. Professional </a:t>
            </a:r>
            <a:r>
              <a:rPr lang="tr-TR" sz="1400" dirty="0" err="1"/>
              <a:t>Practice</a:t>
            </a:r>
            <a:r>
              <a:rPr lang="tr-TR" sz="1400" dirty="0"/>
              <a:t> in </a:t>
            </a:r>
            <a:r>
              <a:rPr lang="tr-TR" sz="1400" dirty="0" err="1"/>
              <a:t>Facility</a:t>
            </a:r>
            <a:r>
              <a:rPr lang="tr-TR" sz="1400" dirty="0"/>
              <a:t> Programming. </a:t>
            </a:r>
            <a:r>
              <a:rPr lang="tr-TR" sz="1400" dirty="0" err="1"/>
              <a:t>Routledge</a:t>
            </a:r>
            <a:r>
              <a:rPr lang="tr-TR" sz="1400" dirty="0"/>
              <a:t>. UK.</a:t>
            </a:r>
          </a:p>
          <a:p>
            <a:pPr marL="342900" indent="-342900" algn="just">
              <a:lnSpc>
                <a:spcPct val="150000"/>
              </a:lnSpc>
              <a:buFont typeface="Wingdings" panose="05000000000000000000" pitchFamily="2" charset="2"/>
              <a:buChar char="Ø"/>
            </a:pPr>
            <a:r>
              <a:rPr lang="tr-TR" sz="1400" dirty="0" err="1"/>
              <a:t>Roper</a:t>
            </a:r>
            <a:r>
              <a:rPr lang="tr-TR" sz="1400" dirty="0"/>
              <a:t>, K.O. 2014. </a:t>
            </a:r>
            <a:r>
              <a:rPr lang="tr-TR" sz="1400" dirty="0" err="1"/>
              <a:t>The</a:t>
            </a:r>
            <a:r>
              <a:rPr lang="tr-TR" sz="1400" dirty="0"/>
              <a:t> </a:t>
            </a:r>
            <a:r>
              <a:rPr lang="tr-TR" sz="1400" dirty="0" err="1"/>
              <a:t>Facility</a:t>
            </a:r>
            <a:r>
              <a:rPr lang="tr-TR" sz="1400" dirty="0"/>
              <a:t> Management </a:t>
            </a:r>
            <a:r>
              <a:rPr lang="tr-TR" sz="1400" dirty="0" err="1"/>
              <a:t>Handbook</a:t>
            </a:r>
            <a:r>
              <a:rPr lang="tr-TR" sz="1400" dirty="0"/>
              <a:t>. AMACOM. USA.</a:t>
            </a:r>
          </a:p>
          <a:p>
            <a:pPr marL="342900" indent="-342900" algn="just">
              <a:lnSpc>
                <a:spcPct val="150000"/>
              </a:lnSpc>
              <a:buFont typeface="Wingdings" panose="05000000000000000000" pitchFamily="2" charset="2"/>
              <a:buChar char="Ø"/>
            </a:pPr>
            <a:r>
              <a:rPr lang="tr-TR" sz="1400" dirty="0" err="1"/>
              <a:t>Teicholz</a:t>
            </a:r>
            <a:r>
              <a:rPr lang="tr-TR" sz="1400" dirty="0"/>
              <a:t>, E., 2004. </a:t>
            </a:r>
            <a:r>
              <a:rPr lang="tr-TR" sz="1400" dirty="0" err="1"/>
              <a:t>Facility</a:t>
            </a:r>
            <a:r>
              <a:rPr lang="tr-TR" sz="1400" dirty="0"/>
              <a:t> Design </a:t>
            </a:r>
            <a:r>
              <a:rPr lang="tr-TR" sz="1400" dirty="0" err="1"/>
              <a:t>and</a:t>
            </a:r>
            <a:r>
              <a:rPr lang="tr-TR" sz="1400" dirty="0"/>
              <a:t> Management </a:t>
            </a:r>
            <a:r>
              <a:rPr lang="tr-TR" sz="1400" dirty="0" err="1"/>
              <a:t>Handbook</a:t>
            </a:r>
            <a:r>
              <a:rPr lang="tr-TR" sz="1400" dirty="0"/>
              <a:t>, </a:t>
            </a:r>
            <a:r>
              <a:rPr lang="tr-TR" sz="1400" dirty="0" err="1"/>
              <a:t>Hill</a:t>
            </a:r>
            <a:r>
              <a:rPr lang="tr-TR" sz="1400" dirty="0"/>
              <a:t> </a:t>
            </a:r>
            <a:r>
              <a:rPr lang="tr-TR" sz="1400" dirty="0" err="1"/>
              <a:t>McGraw</a:t>
            </a:r>
            <a:r>
              <a:rPr lang="tr-TR" sz="1400" dirty="0"/>
              <a:t>, USA.</a:t>
            </a:r>
          </a:p>
          <a:p>
            <a:pPr marL="342900" indent="-342900" algn="just">
              <a:lnSpc>
                <a:spcPct val="150000"/>
              </a:lnSpc>
              <a:buFont typeface="Wingdings" panose="05000000000000000000" pitchFamily="2" charset="2"/>
              <a:buChar char="Ø"/>
            </a:pPr>
            <a:r>
              <a:rPr lang="tr-TR" sz="1400" dirty="0" err="1"/>
              <a:t>Walker</a:t>
            </a:r>
            <a:r>
              <a:rPr lang="tr-TR" sz="1400" dirty="0"/>
              <a:t>, A., 2015. Project Management in Construction, 6th Edition, </a:t>
            </a:r>
            <a:r>
              <a:rPr lang="tr-TR" sz="1400" dirty="0" err="1"/>
              <a:t>Wiley-Blackwell</a:t>
            </a:r>
            <a:r>
              <a:rPr lang="tr-TR" sz="1400" dirty="0"/>
              <a:t>, USA.</a:t>
            </a:r>
            <a:endParaRPr lang="tr-TR" sz="1400" dirty="0"/>
          </a:p>
        </p:txBody>
      </p:sp>
    </p:spTree>
    <p:extLst>
      <p:ext uri="{BB962C8B-B14F-4D97-AF65-F5344CB8AC3E}">
        <p14:creationId xmlns:p14="http://schemas.microsoft.com/office/powerpoint/2010/main" val="128271478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xmlns=""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17070</TotalTime>
  <Words>407</Words>
  <Application>Microsoft Office PowerPoint</Application>
  <PresentationFormat>Ekran Gösterisi (4:3)</PresentationFormat>
  <Paragraphs>27</Paragraphs>
  <Slides>8</Slides>
  <Notes>0</Notes>
  <HiddenSlides>0</HiddenSlides>
  <MMClips>0</MMClips>
  <ScaleCrop>false</ScaleCrop>
  <HeadingPairs>
    <vt:vector size="4" baseType="variant">
      <vt:variant>
        <vt:lpstr>Tema</vt:lpstr>
      </vt:variant>
      <vt:variant>
        <vt:i4>3</vt:i4>
      </vt:variant>
      <vt:variant>
        <vt:lpstr>Slayt Başlıkları</vt:lpstr>
      </vt:variant>
      <vt:variant>
        <vt:i4>8</vt:i4>
      </vt:variant>
    </vt:vector>
  </HeadingPairs>
  <TitlesOfParts>
    <vt:vector size="11" baseType="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asus</cp:lastModifiedBy>
  <cp:revision>846</cp:revision>
  <cp:lastPrinted>2016-10-24T07:53:35Z</cp:lastPrinted>
  <dcterms:created xsi:type="dcterms:W3CDTF">2016-09-18T09:35:24Z</dcterms:created>
  <dcterms:modified xsi:type="dcterms:W3CDTF">2020-02-24T08:14:27Z</dcterms:modified>
</cp:coreProperties>
</file>