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8C50DA4-4F01-40D0-A2E3-4F2A91B3856D}" type="datetimeFigureOut">
              <a:rPr lang="tr-TR" smtClean="0"/>
              <a:t>15 Şub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F22E2C-2506-47E6-BCEC-2F3F1DD01A86}" type="slidenum">
              <a:rPr lang="tr-TR" smtClean="0"/>
              <a:t>‹#›</a:t>
            </a:fld>
            <a:endParaRPr lang="tr-TR"/>
          </a:p>
        </p:txBody>
      </p:sp>
    </p:spTree>
    <p:extLst>
      <p:ext uri="{BB962C8B-B14F-4D97-AF65-F5344CB8AC3E}">
        <p14:creationId xmlns:p14="http://schemas.microsoft.com/office/powerpoint/2010/main" val="1286732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8C50DA4-4F01-40D0-A2E3-4F2A91B3856D}" type="datetimeFigureOut">
              <a:rPr lang="tr-TR" smtClean="0"/>
              <a:t>15 Şub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F22E2C-2506-47E6-BCEC-2F3F1DD01A86}" type="slidenum">
              <a:rPr lang="tr-TR" smtClean="0"/>
              <a:t>‹#›</a:t>
            </a:fld>
            <a:endParaRPr lang="tr-TR"/>
          </a:p>
        </p:txBody>
      </p:sp>
    </p:spTree>
    <p:extLst>
      <p:ext uri="{BB962C8B-B14F-4D97-AF65-F5344CB8AC3E}">
        <p14:creationId xmlns:p14="http://schemas.microsoft.com/office/powerpoint/2010/main" val="4268165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8C50DA4-4F01-40D0-A2E3-4F2A91B3856D}" type="datetimeFigureOut">
              <a:rPr lang="tr-TR" smtClean="0"/>
              <a:t>15 Şub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F22E2C-2506-47E6-BCEC-2F3F1DD01A86}" type="slidenum">
              <a:rPr lang="tr-TR" smtClean="0"/>
              <a:t>‹#›</a:t>
            </a:fld>
            <a:endParaRPr lang="tr-TR"/>
          </a:p>
        </p:txBody>
      </p:sp>
    </p:spTree>
    <p:extLst>
      <p:ext uri="{BB962C8B-B14F-4D97-AF65-F5344CB8AC3E}">
        <p14:creationId xmlns:p14="http://schemas.microsoft.com/office/powerpoint/2010/main" val="1063585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8C50DA4-4F01-40D0-A2E3-4F2A91B3856D}" type="datetimeFigureOut">
              <a:rPr lang="tr-TR" smtClean="0"/>
              <a:t>15 Şub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F22E2C-2506-47E6-BCEC-2F3F1DD01A86}" type="slidenum">
              <a:rPr lang="tr-TR" smtClean="0"/>
              <a:t>‹#›</a:t>
            </a:fld>
            <a:endParaRPr lang="tr-TR"/>
          </a:p>
        </p:txBody>
      </p:sp>
    </p:spTree>
    <p:extLst>
      <p:ext uri="{BB962C8B-B14F-4D97-AF65-F5344CB8AC3E}">
        <p14:creationId xmlns:p14="http://schemas.microsoft.com/office/powerpoint/2010/main" val="1792043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68C50DA4-4F01-40D0-A2E3-4F2A91B3856D}" type="datetimeFigureOut">
              <a:rPr lang="tr-TR" smtClean="0"/>
              <a:t>15 Şub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F22E2C-2506-47E6-BCEC-2F3F1DD01A86}" type="slidenum">
              <a:rPr lang="tr-TR" smtClean="0"/>
              <a:t>‹#›</a:t>
            </a:fld>
            <a:endParaRPr lang="tr-TR"/>
          </a:p>
        </p:txBody>
      </p:sp>
    </p:spTree>
    <p:extLst>
      <p:ext uri="{BB962C8B-B14F-4D97-AF65-F5344CB8AC3E}">
        <p14:creationId xmlns:p14="http://schemas.microsoft.com/office/powerpoint/2010/main" val="3269265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8C50DA4-4F01-40D0-A2E3-4F2A91B3856D}" type="datetimeFigureOut">
              <a:rPr lang="tr-TR" smtClean="0"/>
              <a:t>15 Şub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F22E2C-2506-47E6-BCEC-2F3F1DD01A86}" type="slidenum">
              <a:rPr lang="tr-TR" smtClean="0"/>
              <a:t>‹#›</a:t>
            </a:fld>
            <a:endParaRPr lang="tr-TR"/>
          </a:p>
        </p:txBody>
      </p:sp>
    </p:spTree>
    <p:extLst>
      <p:ext uri="{BB962C8B-B14F-4D97-AF65-F5344CB8AC3E}">
        <p14:creationId xmlns:p14="http://schemas.microsoft.com/office/powerpoint/2010/main" val="731023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8C50DA4-4F01-40D0-A2E3-4F2A91B3856D}" type="datetimeFigureOut">
              <a:rPr lang="tr-TR" smtClean="0"/>
              <a:t>15 Şub 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FF22E2C-2506-47E6-BCEC-2F3F1DD01A86}" type="slidenum">
              <a:rPr lang="tr-TR" smtClean="0"/>
              <a:t>‹#›</a:t>
            </a:fld>
            <a:endParaRPr lang="tr-TR"/>
          </a:p>
        </p:txBody>
      </p:sp>
    </p:spTree>
    <p:extLst>
      <p:ext uri="{BB962C8B-B14F-4D97-AF65-F5344CB8AC3E}">
        <p14:creationId xmlns:p14="http://schemas.microsoft.com/office/powerpoint/2010/main" val="3131664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8C50DA4-4F01-40D0-A2E3-4F2A91B3856D}" type="datetimeFigureOut">
              <a:rPr lang="tr-TR" smtClean="0"/>
              <a:t>15 Şub 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FF22E2C-2506-47E6-BCEC-2F3F1DD01A86}" type="slidenum">
              <a:rPr lang="tr-TR" smtClean="0"/>
              <a:t>‹#›</a:t>
            </a:fld>
            <a:endParaRPr lang="tr-TR"/>
          </a:p>
        </p:txBody>
      </p:sp>
    </p:spTree>
    <p:extLst>
      <p:ext uri="{BB962C8B-B14F-4D97-AF65-F5344CB8AC3E}">
        <p14:creationId xmlns:p14="http://schemas.microsoft.com/office/powerpoint/2010/main" val="504166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8C50DA4-4F01-40D0-A2E3-4F2A91B3856D}" type="datetimeFigureOut">
              <a:rPr lang="tr-TR" smtClean="0"/>
              <a:t>15 Şub 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FF22E2C-2506-47E6-BCEC-2F3F1DD01A86}" type="slidenum">
              <a:rPr lang="tr-TR" smtClean="0"/>
              <a:t>‹#›</a:t>
            </a:fld>
            <a:endParaRPr lang="tr-TR"/>
          </a:p>
        </p:txBody>
      </p:sp>
    </p:spTree>
    <p:extLst>
      <p:ext uri="{BB962C8B-B14F-4D97-AF65-F5344CB8AC3E}">
        <p14:creationId xmlns:p14="http://schemas.microsoft.com/office/powerpoint/2010/main" val="3860871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8C50DA4-4F01-40D0-A2E3-4F2A91B3856D}" type="datetimeFigureOut">
              <a:rPr lang="tr-TR" smtClean="0"/>
              <a:t>15 Şub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F22E2C-2506-47E6-BCEC-2F3F1DD01A86}" type="slidenum">
              <a:rPr lang="tr-TR" smtClean="0"/>
              <a:t>‹#›</a:t>
            </a:fld>
            <a:endParaRPr lang="tr-TR"/>
          </a:p>
        </p:txBody>
      </p:sp>
    </p:spTree>
    <p:extLst>
      <p:ext uri="{BB962C8B-B14F-4D97-AF65-F5344CB8AC3E}">
        <p14:creationId xmlns:p14="http://schemas.microsoft.com/office/powerpoint/2010/main" val="1281224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8C50DA4-4F01-40D0-A2E3-4F2A91B3856D}" type="datetimeFigureOut">
              <a:rPr lang="tr-TR" smtClean="0"/>
              <a:t>15 Şub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F22E2C-2506-47E6-BCEC-2F3F1DD01A86}" type="slidenum">
              <a:rPr lang="tr-TR" smtClean="0"/>
              <a:t>‹#›</a:t>
            </a:fld>
            <a:endParaRPr lang="tr-TR"/>
          </a:p>
        </p:txBody>
      </p:sp>
    </p:spTree>
    <p:extLst>
      <p:ext uri="{BB962C8B-B14F-4D97-AF65-F5344CB8AC3E}">
        <p14:creationId xmlns:p14="http://schemas.microsoft.com/office/powerpoint/2010/main" val="1161593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C50DA4-4F01-40D0-A2E3-4F2A91B3856D}" type="datetimeFigureOut">
              <a:rPr lang="tr-TR" smtClean="0"/>
              <a:t>15 Şub 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F22E2C-2506-47E6-BCEC-2F3F1DD01A86}" type="slidenum">
              <a:rPr lang="tr-TR" smtClean="0"/>
              <a:t>‹#›</a:t>
            </a:fld>
            <a:endParaRPr lang="tr-TR"/>
          </a:p>
        </p:txBody>
      </p:sp>
    </p:spTree>
    <p:extLst>
      <p:ext uri="{BB962C8B-B14F-4D97-AF65-F5344CB8AC3E}">
        <p14:creationId xmlns:p14="http://schemas.microsoft.com/office/powerpoint/2010/main" val="40845870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919289" y="3429000"/>
            <a:ext cx="6702425" cy="1982788"/>
          </a:xfrm>
        </p:spPr>
        <p:txBody>
          <a:bodyPr/>
          <a:lstStyle/>
          <a:p>
            <a:pPr algn="ctr">
              <a:lnSpc>
                <a:spcPct val="90000"/>
              </a:lnSpc>
            </a:pPr>
            <a:r>
              <a:rPr lang="tr-TR" altLang="tr-TR" sz="4000" b="1" dirty="0" smtClean="0">
                <a:solidFill>
                  <a:schemeClr val="tx2"/>
                </a:solidFill>
              </a:rPr>
              <a:t>Yönetim Fonksiyonları-II</a:t>
            </a:r>
            <a:endParaRPr lang="tr-TR" altLang="tr-TR" sz="4000" b="1" dirty="0">
              <a:solidFill>
                <a:schemeClr val="tx2"/>
              </a:solidFill>
            </a:endParaRPr>
          </a:p>
          <a:p>
            <a:pPr>
              <a:lnSpc>
                <a:spcPct val="90000"/>
              </a:lnSpc>
            </a:pPr>
            <a:endParaRPr lang="tr-TR" altLang="tr-TR" sz="3600" b="1" dirty="0">
              <a:solidFill>
                <a:schemeClr val="tx2"/>
              </a:solidFill>
            </a:endParaRPr>
          </a:p>
          <a:p>
            <a:pPr>
              <a:lnSpc>
                <a:spcPct val="90000"/>
              </a:lnSpc>
            </a:pPr>
            <a:endParaRPr lang="tr-TR" altLang="tr-TR" dirty="0">
              <a:solidFill>
                <a:schemeClr val="tx2"/>
              </a:solidFill>
            </a:endParaRPr>
          </a:p>
        </p:txBody>
      </p:sp>
    </p:spTree>
    <p:extLst>
      <p:ext uri="{BB962C8B-B14F-4D97-AF65-F5344CB8AC3E}">
        <p14:creationId xmlns:p14="http://schemas.microsoft.com/office/powerpoint/2010/main" val="22831348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tr-TR" altLang="tr-TR">
                <a:solidFill>
                  <a:srgbClr val="96167E"/>
                </a:solidFill>
              </a:rPr>
              <a:t>Etkin Bir Yöneltmenin Şartları</a:t>
            </a:r>
          </a:p>
        </p:txBody>
      </p:sp>
      <p:sp>
        <p:nvSpPr>
          <p:cNvPr id="48131" name="Rectangle 3"/>
          <p:cNvSpPr>
            <a:spLocks noGrp="1" noChangeArrowheads="1"/>
          </p:cNvSpPr>
          <p:nvPr>
            <p:ph type="body" idx="1"/>
          </p:nvPr>
        </p:nvSpPr>
        <p:spPr/>
        <p:txBody>
          <a:bodyPr/>
          <a:lstStyle/>
          <a:p>
            <a:pPr>
              <a:lnSpc>
                <a:spcPct val="80000"/>
              </a:lnSpc>
              <a:buClr>
                <a:srgbClr val="96167E"/>
              </a:buClr>
              <a:buFontTx/>
              <a:buChar char="o"/>
            </a:pPr>
            <a:r>
              <a:rPr lang="tr-TR" altLang="tr-TR" sz="2600"/>
              <a:t>Takım ruhunun geliştirilmesine uygun hareket edilmelidir,</a:t>
            </a:r>
          </a:p>
          <a:p>
            <a:pPr>
              <a:lnSpc>
                <a:spcPct val="80000"/>
              </a:lnSpc>
              <a:buClr>
                <a:srgbClr val="96167E"/>
              </a:buClr>
              <a:buFontTx/>
              <a:buChar char="o"/>
            </a:pPr>
            <a:r>
              <a:rPr lang="tr-TR" altLang="tr-TR" sz="2600"/>
              <a:t> Personeli çok iyi tanımalı, değerleri bilinmelidir,</a:t>
            </a:r>
          </a:p>
          <a:p>
            <a:pPr>
              <a:lnSpc>
                <a:spcPct val="80000"/>
              </a:lnSpc>
              <a:buClr>
                <a:srgbClr val="96167E"/>
              </a:buClr>
              <a:buFontTx/>
              <a:buChar char="o"/>
            </a:pPr>
            <a:r>
              <a:rPr lang="tr-TR" altLang="tr-TR" sz="2600"/>
              <a:t> Görev, ödev, sorumluluk anlayışı bulunmayanları örgütte bulundurmamalıdır,</a:t>
            </a:r>
          </a:p>
          <a:p>
            <a:pPr>
              <a:lnSpc>
                <a:spcPct val="80000"/>
              </a:lnSpc>
              <a:buClr>
                <a:srgbClr val="96167E"/>
              </a:buClr>
              <a:buFontTx/>
              <a:buChar char="o"/>
            </a:pPr>
            <a:r>
              <a:rPr lang="tr-TR" altLang="tr-TR" sz="2600"/>
              <a:t> Personel ve örgüt arasındaki ilişkiler iyi bilinmelidir,</a:t>
            </a:r>
          </a:p>
          <a:p>
            <a:pPr>
              <a:lnSpc>
                <a:spcPct val="80000"/>
              </a:lnSpc>
              <a:buClr>
                <a:srgbClr val="96167E"/>
              </a:buClr>
              <a:buFontTx/>
              <a:buChar char="o"/>
            </a:pPr>
            <a:r>
              <a:rPr lang="tr-TR" altLang="tr-TR" sz="2600"/>
              <a:t> Yöneticiler çevrelerine iyi örnek olmalıdırlar,</a:t>
            </a:r>
          </a:p>
          <a:p>
            <a:pPr>
              <a:lnSpc>
                <a:spcPct val="80000"/>
              </a:lnSpc>
              <a:buClr>
                <a:srgbClr val="96167E"/>
              </a:buClr>
              <a:buFontTx/>
              <a:buChar char="o"/>
            </a:pPr>
            <a:r>
              <a:rPr lang="tr-TR" altLang="tr-TR" sz="2600"/>
              <a:t> Personele devamlı olarak kontrol edildikleri izlenimi verilmemelidir,</a:t>
            </a:r>
          </a:p>
          <a:p>
            <a:pPr>
              <a:lnSpc>
                <a:spcPct val="80000"/>
              </a:lnSpc>
              <a:buClr>
                <a:srgbClr val="96167E"/>
              </a:buClr>
              <a:buFontTx/>
              <a:buChar char="o"/>
            </a:pPr>
            <a:r>
              <a:rPr lang="tr-TR" altLang="tr-TR" sz="2600"/>
              <a:t> Yöneticiler ayrıntılarda boğulmamalı, esnek davranabilmelidirler.</a:t>
            </a:r>
          </a:p>
        </p:txBody>
      </p:sp>
    </p:spTree>
    <p:extLst>
      <p:ext uri="{BB962C8B-B14F-4D97-AF65-F5344CB8AC3E}">
        <p14:creationId xmlns:p14="http://schemas.microsoft.com/office/powerpoint/2010/main" val="15529306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tr-TR" altLang="tr-TR">
                <a:solidFill>
                  <a:srgbClr val="96167E"/>
                </a:solidFill>
              </a:rPr>
              <a:t>Yöneltmenin Fonksiyonları</a:t>
            </a:r>
          </a:p>
        </p:txBody>
      </p:sp>
      <p:sp>
        <p:nvSpPr>
          <p:cNvPr id="49155" name="Rectangle 3"/>
          <p:cNvSpPr>
            <a:spLocks noGrp="1" noChangeArrowheads="1"/>
          </p:cNvSpPr>
          <p:nvPr>
            <p:ph type="body" idx="1"/>
          </p:nvPr>
        </p:nvSpPr>
        <p:spPr/>
        <p:txBody>
          <a:bodyPr/>
          <a:lstStyle/>
          <a:p>
            <a:pPr>
              <a:lnSpc>
                <a:spcPct val="90000"/>
              </a:lnSpc>
              <a:buFont typeface="Wingdings" panose="05000000000000000000" pitchFamily="2" charset="2"/>
              <a:buNone/>
            </a:pPr>
            <a:r>
              <a:rPr lang="tr-TR" altLang="tr-TR" sz="2600" b="1" i="1"/>
              <a:t>   Güç ve otorite: </a:t>
            </a:r>
            <a:r>
              <a:rPr lang="tr-TR" altLang="tr-TR" sz="2600"/>
              <a:t>Günümüzün karmaşık örgütlerinde başarılı olmak için gücün iyi bir şekilde sağlanması ve kullanılması gerekmektedir. Güç; bir kimsenin başkalarına kendi düşüncesini kabul ettirme faaliyetidir. Gücün kaynağında; ödüllendirme, cezalandırma, kanunlar, uzmanlık ve karizma bulunabilir.</a:t>
            </a:r>
          </a:p>
          <a:p>
            <a:pPr>
              <a:lnSpc>
                <a:spcPct val="90000"/>
              </a:lnSpc>
              <a:buFont typeface="Wingdings" panose="05000000000000000000" pitchFamily="2" charset="2"/>
              <a:buNone/>
            </a:pPr>
            <a:r>
              <a:rPr lang="tr-TR" altLang="tr-TR" sz="2600"/>
              <a:t>   Otorite ise; emir kumanda yetkisi ve gücünü ifade eden ve grubu oluşturan kişiler arasında hiyerarşik ilişkiler oluşturmak suretiyle psiko-sosyal farklılaşma ortaya çıkaran bir güçtür.</a:t>
            </a:r>
            <a:endParaRPr lang="tr-TR" altLang="tr-TR" sz="2600" b="1" i="1"/>
          </a:p>
        </p:txBody>
      </p:sp>
    </p:spTree>
    <p:extLst>
      <p:ext uri="{BB962C8B-B14F-4D97-AF65-F5344CB8AC3E}">
        <p14:creationId xmlns:p14="http://schemas.microsoft.com/office/powerpoint/2010/main" val="16940163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tr-TR" altLang="tr-TR">
                <a:solidFill>
                  <a:srgbClr val="96167E"/>
                </a:solidFill>
              </a:rPr>
              <a:t>Yöneltmenin Fonksiyonları</a:t>
            </a:r>
          </a:p>
        </p:txBody>
      </p:sp>
      <p:sp>
        <p:nvSpPr>
          <p:cNvPr id="50179" name="Rectangle 3"/>
          <p:cNvSpPr>
            <a:spLocks noGrp="1" noChangeArrowheads="1"/>
          </p:cNvSpPr>
          <p:nvPr>
            <p:ph type="body" idx="1"/>
          </p:nvPr>
        </p:nvSpPr>
        <p:spPr/>
        <p:txBody>
          <a:bodyPr/>
          <a:lstStyle/>
          <a:p>
            <a:pPr>
              <a:lnSpc>
                <a:spcPct val="90000"/>
              </a:lnSpc>
              <a:buFont typeface="Wingdings" panose="05000000000000000000" pitchFamily="2" charset="2"/>
              <a:buNone/>
            </a:pPr>
            <a:r>
              <a:rPr lang="tr-TR" altLang="tr-TR"/>
              <a:t> </a:t>
            </a:r>
            <a:r>
              <a:rPr lang="tr-TR" altLang="tr-TR" b="1" i="1"/>
              <a:t>Önderlik: </a:t>
            </a:r>
            <a:r>
              <a:rPr lang="tr-TR" altLang="tr-TR"/>
              <a:t>Genel olarak önderlik ile yöneticilik zaman zaman aynı anlamda kullanılmaktadır. Ancak; bu iki kavram birbirinden farklıdır. Yönetici durumunda olan bir kimse önderlik  yeteneklerine sahip olmayabilir, ancak iyi bir önderin aynı zamanda iyi bir yönetici olduğunu söyleyebiliriz. Her önderin yönetici olması gerekmez. Önderlik bazı yöneticilerin sahip olduğu, bazılarınınsa sahip olmadığı bir özelliktir.</a:t>
            </a:r>
            <a:endParaRPr lang="tr-TR" altLang="tr-TR" b="1" i="1"/>
          </a:p>
        </p:txBody>
      </p:sp>
    </p:spTree>
    <p:extLst>
      <p:ext uri="{BB962C8B-B14F-4D97-AF65-F5344CB8AC3E}">
        <p14:creationId xmlns:p14="http://schemas.microsoft.com/office/powerpoint/2010/main" val="2549851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tr-TR" altLang="tr-TR">
                <a:solidFill>
                  <a:srgbClr val="96167E"/>
                </a:solidFill>
              </a:rPr>
              <a:t>Yöneltmenin Fonksiyonları</a:t>
            </a:r>
          </a:p>
        </p:txBody>
      </p:sp>
      <p:sp>
        <p:nvSpPr>
          <p:cNvPr id="51203" name="Rectangle 3"/>
          <p:cNvSpPr>
            <a:spLocks noGrp="1" noChangeArrowheads="1"/>
          </p:cNvSpPr>
          <p:nvPr>
            <p:ph type="body" idx="1"/>
          </p:nvPr>
        </p:nvSpPr>
        <p:spPr/>
        <p:txBody>
          <a:bodyPr/>
          <a:lstStyle/>
          <a:p>
            <a:pPr>
              <a:buFont typeface="Wingdings" panose="05000000000000000000" pitchFamily="2" charset="2"/>
              <a:buNone/>
            </a:pPr>
            <a:r>
              <a:rPr lang="tr-TR" altLang="tr-TR"/>
              <a:t> </a:t>
            </a:r>
            <a:r>
              <a:rPr lang="tr-TR" altLang="tr-TR" b="1" i="1"/>
              <a:t>Yetki ve sorumluluk: </a:t>
            </a:r>
            <a:r>
              <a:rPr lang="tr-TR" altLang="tr-TR"/>
              <a:t>Belirli bir kaynaktan verilen bazı emirlerin bir grup insan tarafından yerine getirilmesi imkanıdır. Örgütlerin yönetilmesi yetkinin varlığına bağlıdır. Yetki ile, ast-üst ilişkileri işletmenin amacına uygun biçimde gerçekleşir. Yetki, astlardan bir şeyin yapılmasını isteme hakkıdır. Örgütlerde yetki ve sorumluluğun denk olmasına dikkat edilmelidir.</a:t>
            </a:r>
            <a:endParaRPr lang="tr-TR" altLang="tr-TR" b="1" i="1"/>
          </a:p>
        </p:txBody>
      </p:sp>
    </p:spTree>
    <p:extLst>
      <p:ext uri="{BB962C8B-B14F-4D97-AF65-F5344CB8AC3E}">
        <p14:creationId xmlns:p14="http://schemas.microsoft.com/office/powerpoint/2010/main" val="1617134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algn="ctr"/>
            <a:r>
              <a:rPr lang="tr-TR" altLang="tr-TR">
                <a:solidFill>
                  <a:srgbClr val="D61010"/>
                </a:solidFill>
              </a:rPr>
              <a:t>KOORDİNASYON VE HABERLEŞME</a:t>
            </a:r>
          </a:p>
        </p:txBody>
      </p:sp>
      <p:sp>
        <p:nvSpPr>
          <p:cNvPr id="52227" name="Rectangle 3"/>
          <p:cNvSpPr>
            <a:spLocks noGrp="1" noChangeArrowheads="1"/>
          </p:cNvSpPr>
          <p:nvPr>
            <p:ph type="body" idx="1"/>
          </p:nvPr>
        </p:nvSpPr>
        <p:spPr/>
        <p:txBody>
          <a:bodyPr/>
          <a:lstStyle/>
          <a:p>
            <a:pPr>
              <a:buClr>
                <a:srgbClr val="D61010"/>
              </a:buClr>
              <a:buFont typeface="Wingdings" panose="05000000000000000000" pitchFamily="2" charset="2"/>
              <a:buChar char="q"/>
            </a:pPr>
            <a:r>
              <a:rPr lang="tr-TR" altLang="tr-TR" sz="2600"/>
              <a:t> H. Fayol’ e göre koordinasyon; bir işetmede çalışmayı kolaylaştırma ve başarıyı sağlamak için örgütün bütün faaliyetlerinin uyumlaştırlmasıdır.</a:t>
            </a:r>
          </a:p>
          <a:p>
            <a:pPr>
              <a:buClr>
                <a:srgbClr val="D61010"/>
              </a:buClr>
              <a:buFont typeface="Wingdings" panose="05000000000000000000" pitchFamily="2" charset="2"/>
              <a:buChar char="q"/>
            </a:pPr>
            <a:r>
              <a:rPr lang="tr-TR" altLang="tr-TR" sz="2600"/>
              <a:t> Başka bir ifadeyle; Ortak bir hedefe varmak amacıyla, bir işin daha etkili bir şekilde yapılması için, insanların çabalarını birbiri adı sıra gelerek, iç içe geçip birbirlerini bütünlemelerini sağlayacak şekilde birleştirerek, gerekli işbirliğini, en uygun ortamı, zamanı, eleman ve malzeme ile gerçekleştiren bir işlevdir. </a:t>
            </a:r>
          </a:p>
        </p:txBody>
      </p:sp>
    </p:spTree>
    <p:extLst>
      <p:ext uri="{BB962C8B-B14F-4D97-AF65-F5344CB8AC3E}">
        <p14:creationId xmlns:p14="http://schemas.microsoft.com/office/powerpoint/2010/main" val="28732934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tr-TR" altLang="tr-TR">
                <a:solidFill>
                  <a:srgbClr val="E33DC3"/>
                </a:solidFill>
              </a:rPr>
              <a:t>Koordinasyonun İlkeleri</a:t>
            </a:r>
          </a:p>
        </p:txBody>
      </p:sp>
      <p:sp>
        <p:nvSpPr>
          <p:cNvPr id="53251" name="Rectangle 3"/>
          <p:cNvSpPr>
            <a:spLocks noGrp="1" noChangeArrowheads="1"/>
          </p:cNvSpPr>
          <p:nvPr>
            <p:ph type="body" idx="1"/>
          </p:nvPr>
        </p:nvSpPr>
        <p:spPr/>
        <p:txBody>
          <a:bodyPr/>
          <a:lstStyle/>
          <a:p>
            <a:pPr>
              <a:buClr>
                <a:srgbClr val="E33DC3"/>
              </a:buClr>
              <a:buFont typeface="Wingdings" panose="05000000000000000000" pitchFamily="2" charset="2"/>
              <a:buChar char="Ø"/>
            </a:pPr>
            <a:r>
              <a:rPr lang="tr-TR" altLang="tr-TR" sz="2600"/>
              <a:t> İlgili ve sorumlu kişiler arasında rahatça görüşüp, buluşma sağlanmalıdır,</a:t>
            </a:r>
          </a:p>
          <a:p>
            <a:pPr>
              <a:buClr>
                <a:srgbClr val="E33DC3"/>
              </a:buClr>
              <a:buFont typeface="Wingdings" panose="05000000000000000000" pitchFamily="2" charset="2"/>
              <a:buChar char="Ø"/>
            </a:pPr>
            <a:r>
              <a:rPr lang="tr-TR" altLang="tr-TR" sz="2600"/>
              <a:t> Koordinasyon sürekli olan bir iş olarak düşünülmelidir,</a:t>
            </a:r>
          </a:p>
          <a:p>
            <a:pPr>
              <a:buClr>
                <a:srgbClr val="E33DC3"/>
              </a:buClr>
              <a:buFont typeface="Wingdings" panose="05000000000000000000" pitchFamily="2" charset="2"/>
              <a:buChar char="Ø"/>
            </a:pPr>
            <a:r>
              <a:rPr lang="tr-TR" altLang="tr-TR" sz="2600"/>
              <a:t> Planlama yapılırken ve politikalar kararlaştırılırken işin başında koordinasyona gidilmelidir,</a:t>
            </a:r>
          </a:p>
          <a:p>
            <a:pPr>
              <a:buClr>
                <a:srgbClr val="E33DC3"/>
              </a:buClr>
              <a:buFont typeface="Wingdings" panose="05000000000000000000" pitchFamily="2" charset="2"/>
              <a:buChar char="Ø"/>
            </a:pPr>
            <a:r>
              <a:rPr lang="tr-TR" altLang="tr-TR" sz="2600"/>
              <a:t> Bir konu veya bir problem ile ilgili bütün faktörlerin karşılıklı olarak birbirleri üzerindeki etkileri dikkate alınarak koordinasyona gidilmelidir.</a:t>
            </a:r>
          </a:p>
        </p:txBody>
      </p:sp>
    </p:spTree>
    <p:extLst>
      <p:ext uri="{BB962C8B-B14F-4D97-AF65-F5344CB8AC3E}">
        <p14:creationId xmlns:p14="http://schemas.microsoft.com/office/powerpoint/2010/main" val="39564457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tr-TR" altLang="tr-TR">
                <a:solidFill>
                  <a:srgbClr val="E33DC3"/>
                </a:solidFill>
              </a:rPr>
              <a:t>Koordinasyonun Çeşitleri</a:t>
            </a:r>
          </a:p>
        </p:txBody>
      </p:sp>
      <p:sp>
        <p:nvSpPr>
          <p:cNvPr id="54275" name="Rectangle 3"/>
          <p:cNvSpPr>
            <a:spLocks noGrp="1" noChangeArrowheads="1"/>
          </p:cNvSpPr>
          <p:nvPr>
            <p:ph type="body" idx="1"/>
          </p:nvPr>
        </p:nvSpPr>
        <p:spPr/>
        <p:txBody>
          <a:bodyPr/>
          <a:lstStyle/>
          <a:p>
            <a:pPr>
              <a:buClr>
                <a:srgbClr val="E33DC3"/>
              </a:buClr>
              <a:buFont typeface="Wingdings" panose="05000000000000000000" pitchFamily="2" charset="2"/>
              <a:buChar char="v"/>
            </a:pPr>
            <a:r>
              <a:rPr lang="tr-TR" altLang="tr-TR"/>
              <a:t> </a:t>
            </a:r>
            <a:r>
              <a:rPr lang="tr-TR" altLang="tr-TR" sz="3600"/>
              <a:t>Koordinasyon çeşitleri dikey, yatay ve merkezi olarak sınıflandırılabileceği gibi iç koordinasyon ve dış koordinasyon olarak da sınıflandırılabilir.</a:t>
            </a:r>
          </a:p>
        </p:txBody>
      </p:sp>
    </p:spTree>
    <p:extLst>
      <p:ext uri="{BB962C8B-B14F-4D97-AF65-F5344CB8AC3E}">
        <p14:creationId xmlns:p14="http://schemas.microsoft.com/office/powerpoint/2010/main" val="32900753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tr-TR" altLang="tr-TR">
                <a:solidFill>
                  <a:srgbClr val="96167E"/>
                </a:solidFill>
              </a:rPr>
              <a:t>İç koordinasyon</a:t>
            </a:r>
          </a:p>
        </p:txBody>
      </p:sp>
      <p:sp>
        <p:nvSpPr>
          <p:cNvPr id="55299" name="Rectangle 3"/>
          <p:cNvSpPr>
            <a:spLocks noGrp="1" noChangeArrowheads="1"/>
          </p:cNvSpPr>
          <p:nvPr>
            <p:ph type="body" idx="1"/>
          </p:nvPr>
        </p:nvSpPr>
        <p:spPr/>
        <p:txBody>
          <a:bodyPr/>
          <a:lstStyle/>
          <a:p>
            <a:pPr>
              <a:buFont typeface="Wingdings" panose="05000000000000000000" pitchFamily="2" charset="2"/>
              <a:buNone/>
            </a:pPr>
            <a:r>
              <a:rPr lang="tr-TR" altLang="tr-TR"/>
              <a:t>   </a:t>
            </a:r>
            <a:r>
              <a:rPr lang="tr-TR" altLang="tr-TR" sz="3200" b="1" i="1"/>
              <a:t>Bölüm içi düzenleştirme: </a:t>
            </a:r>
            <a:r>
              <a:rPr lang="tr-TR" altLang="tr-TR" sz="3200"/>
              <a:t>Yönetici, eleman, iş, malzeme arasında uyumu sağlar.</a:t>
            </a:r>
          </a:p>
          <a:p>
            <a:pPr>
              <a:buFont typeface="Wingdings" panose="05000000000000000000" pitchFamily="2" charset="2"/>
              <a:buNone/>
            </a:pPr>
            <a:r>
              <a:rPr lang="tr-TR" altLang="tr-TR" sz="3200"/>
              <a:t>   </a:t>
            </a:r>
            <a:r>
              <a:rPr lang="tr-TR" altLang="tr-TR" sz="3200" b="1" i="1"/>
              <a:t>İşletme içi düzenleştirme: </a:t>
            </a:r>
            <a:r>
              <a:rPr lang="tr-TR" altLang="tr-TR" sz="3200"/>
              <a:t>Üst yönetici, bölüm yöneticisi ve diğer yöneticiler arasındaki faaliyetleri düzenleştirir.</a:t>
            </a:r>
            <a:endParaRPr lang="tr-TR" altLang="tr-TR" sz="3200" b="1" i="1"/>
          </a:p>
        </p:txBody>
      </p:sp>
      <p:pic>
        <p:nvPicPr>
          <p:cNvPr id="55300" name="Picture 4" descr="MC900281096[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75725" y="3789364"/>
            <a:ext cx="1519238" cy="2643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860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tr-TR" altLang="tr-TR">
                <a:solidFill>
                  <a:srgbClr val="96167E"/>
                </a:solidFill>
              </a:rPr>
              <a:t>Dış koordinasyon</a:t>
            </a:r>
          </a:p>
        </p:txBody>
      </p:sp>
      <p:sp>
        <p:nvSpPr>
          <p:cNvPr id="56323" name="Rectangle 3"/>
          <p:cNvSpPr>
            <a:spLocks noGrp="1" noChangeArrowheads="1"/>
          </p:cNvSpPr>
          <p:nvPr>
            <p:ph type="body" idx="1"/>
          </p:nvPr>
        </p:nvSpPr>
        <p:spPr/>
        <p:txBody>
          <a:bodyPr/>
          <a:lstStyle/>
          <a:p>
            <a:pPr>
              <a:buClr>
                <a:srgbClr val="96167E"/>
              </a:buClr>
              <a:buFont typeface="Wingdings" panose="05000000000000000000" pitchFamily="2" charset="2"/>
              <a:buChar char="Ø"/>
            </a:pPr>
            <a:r>
              <a:rPr lang="tr-TR" altLang="tr-TR"/>
              <a:t> İşletme dışındaki yakın çevre elemanlarıyla ilişkilerde ortaya çıkabilecek uyumsuzlukların düzenlenmesine ilişkin çalışmalardan oluşur. Satıcılar, müşteriler, finans kurumları bir işletmenin yakın çevresindeki ilişkilerden bazılarıdır.</a:t>
            </a:r>
          </a:p>
        </p:txBody>
      </p:sp>
      <p:pic>
        <p:nvPicPr>
          <p:cNvPr id="56324" name="Picture 4" descr="MC90029545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96226" y="4221164"/>
            <a:ext cx="2092325" cy="2395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75562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tr-TR" altLang="tr-TR">
                <a:solidFill>
                  <a:srgbClr val="1E0CA4"/>
                </a:solidFill>
              </a:rPr>
              <a:t>Koordinasyon Teknikleri</a:t>
            </a:r>
          </a:p>
        </p:txBody>
      </p:sp>
      <p:sp>
        <p:nvSpPr>
          <p:cNvPr id="57347" name="Rectangle 3"/>
          <p:cNvSpPr>
            <a:spLocks noGrp="1" noChangeArrowheads="1"/>
          </p:cNvSpPr>
          <p:nvPr>
            <p:ph type="body" idx="1"/>
          </p:nvPr>
        </p:nvSpPr>
        <p:spPr/>
        <p:txBody>
          <a:bodyPr/>
          <a:lstStyle/>
          <a:p>
            <a:pPr>
              <a:buFont typeface="Wingdings" panose="05000000000000000000" pitchFamily="2" charset="2"/>
              <a:buChar char="ü"/>
            </a:pPr>
            <a:r>
              <a:rPr lang="tr-TR" altLang="tr-TR"/>
              <a:t> İyi ve basit bir örgüt yapısının kurulması,</a:t>
            </a:r>
          </a:p>
          <a:p>
            <a:pPr>
              <a:buFont typeface="Wingdings" panose="05000000000000000000" pitchFamily="2" charset="2"/>
              <a:buChar char="ü"/>
            </a:pPr>
            <a:r>
              <a:rPr lang="tr-TR" altLang="tr-TR"/>
              <a:t> Plan ve programların uyumlaştırılması,</a:t>
            </a:r>
          </a:p>
          <a:p>
            <a:pPr>
              <a:buFont typeface="Wingdings" panose="05000000000000000000" pitchFamily="2" charset="2"/>
              <a:buChar char="ü"/>
            </a:pPr>
            <a:r>
              <a:rPr lang="tr-TR" altLang="tr-TR"/>
              <a:t> İyi bir haberleşme düzeninin kurulması,</a:t>
            </a:r>
          </a:p>
          <a:p>
            <a:pPr>
              <a:buFont typeface="Wingdings" panose="05000000000000000000" pitchFamily="2" charset="2"/>
              <a:buChar char="ü"/>
            </a:pPr>
            <a:r>
              <a:rPr lang="tr-TR" altLang="tr-TR"/>
              <a:t> Personel arasında gönüllü koordinasyonun sağlanması,</a:t>
            </a:r>
          </a:p>
          <a:p>
            <a:pPr>
              <a:buFont typeface="Wingdings" panose="05000000000000000000" pitchFamily="2" charset="2"/>
              <a:buChar char="ü"/>
            </a:pPr>
            <a:r>
              <a:rPr lang="tr-TR" altLang="tr-TR"/>
              <a:t> Gözetim yoluyla koordinasyonun sağlanması.</a:t>
            </a:r>
          </a:p>
        </p:txBody>
      </p:sp>
      <p:pic>
        <p:nvPicPr>
          <p:cNvPr id="57348" name="Picture 4" descr="MC90037011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48713" y="4322764"/>
            <a:ext cx="1001712" cy="1844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7564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algn="ctr"/>
            <a:r>
              <a:rPr lang="tr-TR" altLang="tr-TR">
                <a:solidFill>
                  <a:srgbClr val="E33DC3"/>
                </a:solidFill>
              </a:rPr>
              <a:t>YÖNELTME(YÖN VERME-YÜRÜTME-EMİR-KOMUTA)</a:t>
            </a:r>
          </a:p>
        </p:txBody>
      </p:sp>
      <p:sp>
        <p:nvSpPr>
          <p:cNvPr id="39939" name="Rectangle 3"/>
          <p:cNvSpPr>
            <a:spLocks noGrp="1" noChangeArrowheads="1"/>
          </p:cNvSpPr>
          <p:nvPr>
            <p:ph type="body" idx="1"/>
          </p:nvPr>
        </p:nvSpPr>
        <p:spPr/>
        <p:txBody>
          <a:bodyPr/>
          <a:lstStyle/>
          <a:p>
            <a:pPr>
              <a:buFont typeface="Wingdings" panose="05000000000000000000" pitchFamily="2" charset="2"/>
              <a:buBlip>
                <a:blip r:embed="rId2"/>
              </a:buBlip>
            </a:pPr>
            <a:r>
              <a:rPr lang="tr-TR" altLang="tr-TR"/>
              <a:t> Yöneltme, astların kısa ve uzun dönemde etkili ve verimli bir biçimde çalışmalarını sağlamaya ilişkin yönetim işlevlerinin tümünü içine alır.</a:t>
            </a:r>
          </a:p>
          <a:p>
            <a:pPr>
              <a:buFont typeface="Wingdings" panose="05000000000000000000" pitchFamily="2" charset="2"/>
              <a:buBlip>
                <a:blip r:embed="rId2"/>
              </a:buBlip>
            </a:pPr>
            <a:r>
              <a:rPr lang="tr-TR" altLang="tr-TR"/>
              <a:t>Bir yönetim fonksiyonu olarak yöneltme, örgütün insan kaynaklarını rasyonel ve etkin bir şekilde motive ederek, amaçlara ulaşmaya sevk eder.</a:t>
            </a:r>
          </a:p>
        </p:txBody>
      </p:sp>
    </p:spTree>
    <p:extLst>
      <p:ext uri="{BB962C8B-B14F-4D97-AF65-F5344CB8AC3E}">
        <p14:creationId xmlns:p14="http://schemas.microsoft.com/office/powerpoint/2010/main" val="19104633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tr-TR" altLang="tr-TR" sz="3200">
                <a:solidFill>
                  <a:srgbClr val="7300E6"/>
                </a:solidFill>
              </a:rPr>
              <a:t>Koordinasyonun Aracı: Haberleşme</a:t>
            </a:r>
          </a:p>
        </p:txBody>
      </p:sp>
      <p:sp>
        <p:nvSpPr>
          <p:cNvPr id="58371" name="Rectangle 3"/>
          <p:cNvSpPr>
            <a:spLocks noGrp="1" noChangeArrowheads="1"/>
          </p:cNvSpPr>
          <p:nvPr>
            <p:ph type="body" idx="1"/>
          </p:nvPr>
        </p:nvSpPr>
        <p:spPr/>
        <p:txBody>
          <a:bodyPr/>
          <a:lstStyle/>
          <a:p>
            <a:pPr>
              <a:lnSpc>
                <a:spcPct val="80000"/>
              </a:lnSpc>
              <a:buFont typeface="Wingdings" panose="05000000000000000000" pitchFamily="2" charset="2"/>
              <a:buBlip>
                <a:blip r:embed="rId2"/>
              </a:buBlip>
            </a:pPr>
            <a:r>
              <a:rPr lang="tr-TR" altLang="tr-TR" sz="2600"/>
              <a:t> Haberleşme koordinasyonun en önemli aracıdır. Haberleşme; kişiler arasındaki bilgi, duygu ve düşünce alışverişini ifade eder. Aynı zamanda kişi ve gruplar arasında bir mesaj alışverişidir. Büyük ve karmaşık yapılı işletmelerde, önemi giderek artan haberleşmenin ilgilendiği konular şunlardır: Kim kiminle haberleşecek? Hangi konularda haberleşecek? Neden ve nasıl haberleşecek? Bilgiler nereden nereye aktarılacak? Personel hangi sürelerle haberleşecek?</a:t>
            </a:r>
          </a:p>
          <a:p>
            <a:pPr>
              <a:lnSpc>
                <a:spcPct val="80000"/>
              </a:lnSpc>
              <a:buFont typeface="Wingdings" panose="05000000000000000000" pitchFamily="2" charset="2"/>
              <a:buBlip>
                <a:blip r:embed="rId2"/>
              </a:buBlip>
            </a:pPr>
            <a:r>
              <a:rPr lang="tr-TR" altLang="tr-TR" sz="2600"/>
              <a:t>Haberleşme; kişisel düzeyde, gruplar düzeyinde ve örgüt düzeyinde gerçekleşebilir. </a:t>
            </a:r>
          </a:p>
        </p:txBody>
      </p:sp>
    </p:spTree>
    <p:extLst>
      <p:ext uri="{BB962C8B-B14F-4D97-AF65-F5344CB8AC3E}">
        <p14:creationId xmlns:p14="http://schemas.microsoft.com/office/powerpoint/2010/main" val="13045121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algn="ctr"/>
            <a:r>
              <a:rPr lang="tr-TR" altLang="tr-TR">
                <a:solidFill>
                  <a:srgbClr val="D61010"/>
                </a:solidFill>
              </a:rPr>
              <a:t>KONTROL</a:t>
            </a:r>
          </a:p>
        </p:txBody>
      </p:sp>
      <p:sp>
        <p:nvSpPr>
          <p:cNvPr id="59395" name="Rectangle 3"/>
          <p:cNvSpPr>
            <a:spLocks noGrp="1" noChangeArrowheads="1"/>
          </p:cNvSpPr>
          <p:nvPr>
            <p:ph type="body" idx="1"/>
          </p:nvPr>
        </p:nvSpPr>
        <p:spPr/>
        <p:txBody>
          <a:bodyPr/>
          <a:lstStyle/>
          <a:p>
            <a:pPr>
              <a:buFont typeface="Wingdings" panose="05000000000000000000" pitchFamily="2" charset="2"/>
              <a:buBlip>
                <a:blip r:embed="rId2"/>
              </a:buBlip>
            </a:pPr>
            <a:r>
              <a:rPr lang="tr-TR" altLang="tr-TR"/>
              <a:t> Bir işletme ve örgütte planlanan amaçlarla(planlama ve örgütleme), gerçekleştirilen mevcut durumlar(yöneltme) arasında karşılaştırma yapmaktır.</a:t>
            </a:r>
          </a:p>
          <a:p>
            <a:pPr>
              <a:buFont typeface="Wingdings" panose="05000000000000000000" pitchFamily="2" charset="2"/>
              <a:buBlip>
                <a:blip r:embed="rId2"/>
              </a:buBlip>
            </a:pPr>
            <a:r>
              <a:rPr lang="tr-TR" altLang="tr-TR"/>
              <a:t> Kontrol, yönetim faaliyetlerinin gerçekleşen durumlarını, olması gerekenlerle bağdaşıp bağdaşmadığını araştırmakla ilgilenmektedir.</a:t>
            </a:r>
          </a:p>
        </p:txBody>
      </p:sp>
    </p:spTree>
    <p:extLst>
      <p:ext uri="{BB962C8B-B14F-4D97-AF65-F5344CB8AC3E}">
        <p14:creationId xmlns:p14="http://schemas.microsoft.com/office/powerpoint/2010/main" val="17491517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algn="ctr"/>
            <a:r>
              <a:rPr lang="tr-TR" altLang="tr-TR">
                <a:solidFill>
                  <a:srgbClr val="D61010"/>
                </a:solidFill>
              </a:rPr>
              <a:t>KONTROL</a:t>
            </a:r>
          </a:p>
        </p:txBody>
      </p:sp>
      <p:sp>
        <p:nvSpPr>
          <p:cNvPr id="60419" name="Rectangle 3"/>
          <p:cNvSpPr>
            <a:spLocks noGrp="1" noChangeArrowheads="1"/>
          </p:cNvSpPr>
          <p:nvPr>
            <p:ph type="body" idx="1"/>
          </p:nvPr>
        </p:nvSpPr>
        <p:spPr/>
        <p:txBody>
          <a:bodyPr/>
          <a:lstStyle/>
          <a:p>
            <a:pPr>
              <a:buFont typeface="Wingdings" panose="05000000000000000000" pitchFamily="2" charset="2"/>
              <a:buBlip>
                <a:blip r:embed="rId2"/>
              </a:buBlip>
            </a:pPr>
            <a:r>
              <a:rPr lang="tr-TR" altLang="tr-TR"/>
              <a:t> Kontrol sistemi anlaşılabilir olmalı,</a:t>
            </a:r>
          </a:p>
          <a:p>
            <a:pPr>
              <a:buFont typeface="Wingdings" panose="05000000000000000000" pitchFamily="2" charset="2"/>
              <a:buBlip>
                <a:blip r:embed="rId2"/>
              </a:buBlip>
            </a:pPr>
            <a:r>
              <a:rPr lang="tr-TR" altLang="tr-TR"/>
              <a:t> Örgüt düzenini izlemeli,</a:t>
            </a:r>
          </a:p>
          <a:p>
            <a:pPr>
              <a:buFont typeface="Wingdings" panose="05000000000000000000" pitchFamily="2" charset="2"/>
              <a:buBlip>
                <a:blip r:embed="rId2"/>
              </a:buBlip>
            </a:pPr>
            <a:r>
              <a:rPr lang="tr-TR" altLang="tr-TR"/>
              <a:t> Sapmaları anında ortaya koymalı,</a:t>
            </a:r>
          </a:p>
          <a:p>
            <a:pPr>
              <a:buFont typeface="Wingdings" panose="05000000000000000000" pitchFamily="2" charset="2"/>
              <a:buBlip>
                <a:blip r:embed="rId2"/>
              </a:buBlip>
            </a:pPr>
            <a:r>
              <a:rPr lang="tr-TR" altLang="tr-TR"/>
              <a:t> Esnek olmalı,</a:t>
            </a:r>
          </a:p>
          <a:p>
            <a:pPr>
              <a:buFont typeface="Wingdings" panose="05000000000000000000" pitchFamily="2" charset="2"/>
              <a:buBlip>
                <a:blip r:embed="rId2"/>
              </a:buBlip>
            </a:pPr>
            <a:r>
              <a:rPr lang="tr-TR" altLang="tr-TR"/>
              <a:t> Düzeltici faaliyetlere dikkat çekmeli,</a:t>
            </a:r>
          </a:p>
          <a:p>
            <a:pPr>
              <a:buFont typeface="Wingdings" panose="05000000000000000000" pitchFamily="2" charset="2"/>
              <a:buBlip>
                <a:blip r:embed="rId2"/>
              </a:buBlip>
            </a:pPr>
            <a:r>
              <a:rPr lang="tr-TR" altLang="tr-TR"/>
              <a:t> Ekonomik olmalıdır.  </a:t>
            </a:r>
          </a:p>
          <a:p>
            <a:pPr>
              <a:buFont typeface="Wingdings" panose="05000000000000000000" pitchFamily="2" charset="2"/>
              <a:buBlip>
                <a:blip r:embed="rId2"/>
              </a:buBlip>
            </a:pPr>
            <a:endParaRPr lang="tr-TR" altLang="tr-TR"/>
          </a:p>
        </p:txBody>
      </p:sp>
    </p:spTree>
    <p:extLst>
      <p:ext uri="{BB962C8B-B14F-4D97-AF65-F5344CB8AC3E}">
        <p14:creationId xmlns:p14="http://schemas.microsoft.com/office/powerpoint/2010/main" val="12898877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tr-TR" altLang="tr-TR" sz="2800">
                <a:solidFill>
                  <a:srgbClr val="7300E6"/>
                </a:solidFill>
              </a:rPr>
              <a:t>Kontrol süreci dört aşamadan oluşur:</a:t>
            </a:r>
          </a:p>
        </p:txBody>
      </p:sp>
      <p:sp>
        <p:nvSpPr>
          <p:cNvPr id="61443" name="Rectangle 3"/>
          <p:cNvSpPr>
            <a:spLocks noGrp="1" noChangeArrowheads="1"/>
          </p:cNvSpPr>
          <p:nvPr>
            <p:ph type="body" idx="1"/>
          </p:nvPr>
        </p:nvSpPr>
        <p:spPr/>
        <p:txBody>
          <a:bodyPr/>
          <a:lstStyle/>
          <a:p>
            <a:pPr>
              <a:buClr>
                <a:srgbClr val="7300E6"/>
              </a:buClr>
              <a:buFont typeface="Wingdings" panose="05000000000000000000" pitchFamily="2" charset="2"/>
              <a:buChar char="Ø"/>
            </a:pPr>
            <a:r>
              <a:rPr lang="tr-TR" altLang="tr-TR"/>
              <a:t> Standartların belirlenmesi,</a:t>
            </a:r>
          </a:p>
          <a:p>
            <a:pPr>
              <a:buClr>
                <a:srgbClr val="7300E6"/>
              </a:buClr>
              <a:buFont typeface="Wingdings" panose="05000000000000000000" pitchFamily="2" charset="2"/>
              <a:buChar char="Ø"/>
            </a:pPr>
            <a:r>
              <a:rPr lang="tr-TR" altLang="tr-TR"/>
              <a:t> Gerçekleşen durumun ölçülmesi,</a:t>
            </a:r>
          </a:p>
          <a:p>
            <a:pPr>
              <a:buClr>
                <a:srgbClr val="7300E6"/>
              </a:buClr>
              <a:buFont typeface="Wingdings" panose="05000000000000000000" pitchFamily="2" charset="2"/>
              <a:buChar char="Ø"/>
            </a:pPr>
            <a:r>
              <a:rPr lang="tr-TR" altLang="tr-TR"/>
              <a:t> Standartlarla gerçekleşen durumun karşılaştırılması,</a:t>
            </a:r>
          </a:p>
          <a:p>
            <a:pPr>
              <a:buClr>
                <a:srgbClr val="7300E6"/>
              </a:buClr>
              <a:buFont typeface="Wingdings" panose="05000000000000000000" pitchFamily="2" charset="2"/>
              <a:buChar char="Ø"/>
            </a:pPr>
            <a:r>
              <a:rPr lang="tr-TR" altLang="tr-TR"/>
              <a:t> Düzeltici tedbirlerin alınması.</a:t>
            </a:r>
          </a:p>
        </p:txBody>
      </p:sp>
      <p:pic>
        <p:nvPicPr>
          <p:cNvPr id="61444" name="Picture 4" descr="MC900286857[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43850" y="4203700"/>
            <a:ext cx="1790700" cy="1893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48259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tr-TR" altLang="tr-TR">
                <a:solidFill>
                  <a:srgbClr val="7300E6"/>
                </a:solidFill>
              </a:rPr>
              <a:t>Standartların Belirlenmesi</a:t>
            </a:r>
          </a:p>
        </p:txBody>
      </p:sp>
      <p:sp>
        <p:nvSpPr>
          <p:cNvPr id="62467" name="Rectangle 3"/>
          <p:cNvSpPr>
            <a:spLocks noGrp="1" noChangeArrowheads="1"/>
          </p:cNvSpPr>
          <p:nvPr>
            <p:ph type="body" idx="1"/>
          </p:nvPr>
        </p:nvSpPr>
        <p:spPr/>
        <p:txBody>
          <a:bodyPr/>
          <a:lstStyle/>
          <a:p>
            <a:pPr>
              <a:buClr>
                <a:srgbClr val="7300E6"/>
              </a:buClr>
              <a:buFont typeface="Wingdings" panose="05000000000000000000" pitchFamily="2" charset="2"/>
              <a:buChar char="q"/>
            </a:pPr>
            <a:r>
              <a:rPr lang="tr-TR" altLang="tr-TR"/>
              <a:t> İşletmenin amaçlarına ulaşıp ulaşmadığı veya hangi ölçüde başarı sağladığının belirlenmesi, bazı ölçülerin bulunması ile anlaşılabilir. </a:t>
            </a:r>
          </a:p>
          <a:p>
            <a:pPr>
              <a:buClr>
                <a:srgbClr val="7300E6"/>
              </a:buClr>
              <a:buFont typeface="Wingdings" panose="05000000000000000000" pitchFamily="2" charset="2"/>
              <a:buChar char="q"/>
            </a:pPr>
            <a:r>
              <a:rPr lang="tr-TR" altLang="tr-TR"/>
              <a:t> Kontrolün anlamlı olabilmesi, bazı standartların bulunmasına bağlıdır.</a:t>
            </a:r>
          </a:p>
          <a:p>
            <a:pPr>
              <a:buClr>
                <a:srgbClr val="7300E6"/>
              </a:buClr>
              <a:buFont typeface="Wingdings" panose="05000000000000000000" pitchFamily="2" charset="2"/>
              <a:buChar char="q"/>
            </a:pPr>
            <a:r>
              <a:rPr lang="tr-TR" altLang="tr-TR"/>
              <a:t> Standartlar gerçekleşen sonuçların ölçülebilmesi için önceden ortaya konmuş kriterlerdir.</a:t>
            </a:r>
          </a:p>
        </p:txBody>
      </p:sp>
    </p:spTree>
    <p:extLst>
      <p:ext uri="{BB962C8B-B14F-4D97-AF65-F5344CB8AC3E}">
        <p14:creationId xmlns:p14="http://schemas.microsoft.com/office/powerpoint/2010/main" val="10882397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tr-TR" altLang="tr-TR" sz="3200">
                <a:solidFill>
                  <a:srgbClr val="7300E6"/>
                </a:solidFill>
              </a:rPr>
              <a:t>Gerçekleşen Durumun Ölçülmesi</a:t>
            </a:r>
          </a:p>
        </p:txBody>
      </p:sp>
      <p:sp>
        <p:nvSpPr>
          <p:cNvPr id="63491" name="Rectangle 3"/>
          <p:cNvSpPr>
            <a:spLocks noGrp="1" noChangeArrowheads="1"/>
          </p:cNvSpPr>
          <p:nvPr>
            <p:ph type="body" idx="1"/>
          </p:nvPr>
        </p:nvSpPr>
        <p:spPr/>
        <p:txBody>
          <a:bodyPr/>
          <a:lstStyle/>
          <a:p>
            <a:pPr>
              <a:buClr>
                <a:srgbClr val="7300E6"/>
              </a:buClr>
              <a:buFont typeface="Wingdings" panose="05000000000000000000" pitchFamily="2" charset="2"/>
              <a:buChar char="q"/>
            </a:pPr>
            <a:r>
              <a:rPr lang="tr-TR" altLang="tr-TR"/>
              <a:t> Gerçekleşmiş durumun ne olduğu bilinmezse, daha önce belirlenmiş standartlarla herhangi bir karşılaştırma yapma imkanı olmaz. Çalışmalar sonunda elde edilen sonuçların ortaya çıkarılması, karşılaştırma imkanı için gerekli olmaktadır.</a:t>
            </a:r>
          </a:p>
        </p:txBody>
      </p:sp>
    </p:spTree>
    <p:extLst>
      <p:ext uri="{BB962C8B-B14F-4D97-AF65-F5344CB8AC3E}">
        <p14:creationId xmlns:p14="http://schemas.microsoft.com/office/powerpoint/2010/main" val="24177336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tr-TR" altLang="tr-TR" sz="3600">
                <a:solidFill>
                  <a:srgbClr val="7300E6"/>
                </a:solidFill>
              </a:rPr>
              <a:t>Standartlarla Gerçekleşen Durumun Karşılaştırılması</a:t>
            </a:r>
          </a:p>
        </p:txBody>
      </p:sp>
      <p:sp>
        <p:nvSpPr>
          <p:cNvPr id="64515" name="Rectangle 3"/>
          <p:cNvSpPr>
            <a:spLocks noGrp="1" noChangeArrowheads="1"/>
          </p:cNvSpPr>
          <p:nvPr>
            <p:ph type="body" idx="1"/>
          </p:nvPr>
        </p:nvSpPr>
        <p:spPr/>
        <p:txBody>
          <a:bodyPr/>
          <a:lstStyle/>
          <a:p>
            <a:pPr>
              <a:buClr>
                <a:srgbClr val="7300E6"/>
              </a:buClr>
              <a:buFont typeface="Wingdings" panose="05000000000000000000" pitchFamily="2" charset="2"/>
              <a:buChar char="Ø"/>
            </a:pPr>
            <a:r>
              <a:rPr lang="tr-TR" altLang="tr-TR"/>
              <a:t> Karşılaştırma sonunda iki durum ortaya çıkabilir. Birincisinde standartla sonuç arasında hiçbir fark görülmez. Her şey planlanılan gibi olmuş ve amaca ulaşılmıştır.</a:t>
            </a:r>
          </a:p>
          <a:p>
            <a:pPr>
              <a:buClr>
                <a:srgbClr val="7300E6"/>
              </a:buClr>
              <a:buFont typeface="Wingdings" panose="05000000000000000000" pitchFamily="2" charset="2"/>
              <a:buChar char="Ø"/>
            </a:pPr>
            <a:r>
              <a:rPr lang="tr-TR" altLang="tr-TR"/>
              <a:t> İkincisinde ise, standartlarla sonuçlar arasında olumlu ya da olumsuz bir sonuç ortaya çıkmıştır. Fark olumluysa sonuçların standartlardan daha iyi olduğunu, olumsuz ise hedeflerin tutturulamadığını ifade eder.</a:t>
            </a:r>
          </a:p>
        </p:txBody>
      </p:sp>
    </p:spTree>
    <p:extLst>
      <p:ext uri="{BB962C8B-B14F-4D97-AF65-F5344CB8AC3E}">
        <p14:creationId xmlns:p14="http://schemas.microsoft.com/office/powerpoint/2010/main" val="34159511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tr-TR" altLang="tr-TR" sz="3600">
                <a:solidFill>
                  <a:srgbClr val="7300E6"/>
                </a:solidFill>
              </a:rPr>
              <a:t>Düzeltici Tedbirlerin Alınması</a:t>
            </a:r>
          </a:p>
        </p:txBody>
      </p:sp>
      <p:sp>
        <p:nvSpPr>
          <p:cNvPr id="65539" name="Rectangle 3"/>
          <p:cNvSpPr>
            <a:spLocks noGrp="1" noChangeArrowheads="1"/>
          </p:cNvSpPr>
          <p:nvPr>
            <p:ph type="body" idx="1"/>
          </p:nvPr>
        </p:nvSpPr>
        <p:spPr/>
        <p:txBody>
          <a:bodyPr/>
          <a:lstStyle/>
          <a:p>
            <a:pPr>
              <a:buClr>
                <a:srgbClr val="7300E6"/>
              </a:buClr>
              <a:buFont typeface="Wingdings" panose="05000000000000000000" pitchFamily="2" charset="2"/>
              <a:buChar char="q"/>
            </a:pPr>
            <a:r>
              <a:rPr lang="tr-TR" altLang="tr-TR"/>
              <a:t> Standartlarla gerçekleşen sonuçlar arasında önemli ölçüde farklar varsa, birtakım düzeltici tedbirlerin alınması gerekli olmaktadır. Bu noktada farkın niteliği, büyüklüğü, nelerden kaynaklandığı gibi konular açıklığa kavuşturulmaya çalışılır. Düzeltme tedbirlerinin etkinliği için, sapma nedeninin iyi teşhis edilmesi şarttır.</a:t>
            </a:r>
          </a:p>
        </p:txBody>
      </p:sp>
    </p:spTree>
    <p:extLst>
      <p:ext uri="{BB962C8B-B14F-4D97-AF65-F5344CB8AC3E}">
        <p14:creationId xmlns:p14="http://schemas.microsoft.com/office/powerpoint/2010/main" val="17649063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tr-TR" altLang="tr-TR">
                <a:solidFill>
                  <a:srgbClr val="590D4B"/>
                </a:solidFill>
              </a:rPr>
              <a:t>Başlıca Kontrol Araçları</a:t>
            </a:r>
          </a:p>
        </p:txBody>
      </p:sp>
      <p:sp>
        <p:nvSpPr>
          <p:cNvPr id="66563" name="Rectangle 3"/>
          <p:cNvSpPr>
            <a:spLocks noGrp="1" noChangeArrowheads="1"/>
          </p:cNvSpPr>
          <p:nvPr>
            <p:ph type="body" idx="1"/>
          </p:nvPr>
        </p:nvSpPr>
        <p:spPr/>
        <p:txBody>
          <a:bodyPr/>
          <a:lstStyle/>
          <a:p>
            <a:pPr>
              <a:buClr>
                <a:srgbClr val="590D4B"/>
              </a:buClr>
              <a:buFontTx/>
              <a:buChar char="o"/>
            </a:pPr>
            <a:r>
              <a:rPr lang="tr-TR" altLang="tr-TR"/>
              <a:t> </a:t>
            </a:r>
            <a:r>
              <a:rPr lang="tr-TR" altLang="tr-TR" sz="3200"/>
              <a:t>Kişisel gözlem,</a:t>
            </a:r>
          </a:p>
          <a:p>
            <a:pPr>
              <a:buClr>
                <a:srgbClr val="590D4B"/>
              </a:buClr>
              <a:buFontTx/>
              <a:buChar char="o"/>
            </a:pPr>
            <a:r>
              <a:rPr lang="tr-TR" altLang="tr-TR" sz="3200"/>
              <a:t> Kara geçiş analizi(Başa baş noktası grafiği),</a:t>
            </a:r>
          </a:p>
          <a:p>
            <a:pPr>
              <a:buClr>
                <a:srgbClr val="590D4B"/>
              </a:buClr>
              <a:buFontTx/>
              <a:buChar char="o"/>
            </a:pPr>
            <a:r>
              <a:rPr lang="tr-TR" altLang="tr-TR" sz="3200"/>
              <a:t> İstatistik ve raporlar</a:t>
            </a:r>
          </a:p>
          <a:p>
            <a:pPr>
              <a:buClr>
                <a:srgbClr val="590D4B"/>
              </a:buClr>
              <a:buFontTx/>
              <a:buChar char="o"/>
            </a:pPr>
            <a:r>
              <a:rPr lang="tr-TR" altLang="tr-TR" sz="3200"/>
              <a:t> Bütçeler ve diğer muhasebe kayıtları</a:t>
            </a:r>
          </a:p>
        </p:txBody>
      </p:sp>
      <p:pic>
        <p:nvPicPr>
          <p:cNvPr id="66564" name="Picture 4" descr="MC900352723[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09113" y="2133600"/>
            <a:ext cx="869950" cy="1790700"/>
          </a:xfrm>
          <a:prstGeom prst="rect">
            <a:avLst/>
          </a:prstGeom>
          <a:noFill/>
          <a:extLst>
            <a:ext uri="{909E8E84-426E-40DD-AFC4-6F175D3DCCD1}">
              <a14:hiddenFill xmlns:a14="http://schemas.microsoft.com/office/drawing/2010/main">
                <a:solidFill>
                  <a:srgbClr val="FFFFFF"/>
                </a:solidFill>
              </a14:hiddenFill>
            </a:ext>
          </a:extLst>
        </p:spPr>
      </p:pic>
      <p:pic>
        <p:nvPicPr>
          <p:cNvPr id="66565" name="Picture 5" descr="MC900055677[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72264" y="4508500"/>
            <a:ext cx="3311525" cy="20145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39499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tr-TR" altLang="tr-TR">
                <a:solidFill>
                  <a:srgbClr val="590D4B"/>
                </a:solidFill>
              </a:rPr>
              <a:t>Başlıca Kontrol Alanları</a:t>
            </a:r>
          </a:p>
        </p:txBody>
      </p:sp>
      <p:sp>
        <p:nvSpPr>
          <p:cNvPr id="68611" name="Rectangle 3"/>
          <p:cNvSpPr>
            <a:spLocks noGrp="1" noChangeArrowheads="1"/>
          </p:cNvSpPr>
          <p:nvPr>
            <p:ph type="body" idx="1"/>
          </p:nvPr>
        </p:nvSpPr>
        <p:spPr/>
        <p:txBody>
          <a:bodyPr/>
          <a:lstStyle/>
          <a:p>
            <a:pPr>
              <a:buClr>
                <a:srgbClr val="590D4B"/>
              </a:buClr>
              <a:buFont typeface="Wingdings" panose="05000000000000000000" pitchFamily="2" charset="2"/>
              <a:buChar char="v"/>
            </a:pPr>
            <a:r>
              <a:rPr lang="tr-TR" altLang="tr-TR"/>
              <a:t> </a:t>
            </a:r>
            <a:r>
              <a:rPr lang="tr-TR" altLang="tr-TR" sz="3600"/>
              <a:t>İşletmelerde; insan, para, makine-araç ve gereçler, hammadde, pazar ve zaman başlıca kontrol alanlarını oluşturmaktadır.</a:t>
            </a:r>
          </a:p>
        </p:txBody>
      </p:sp>
      <p:pic>
        <p:nvPicPr>
          <p:cNvPr id="68612" name="Picture 4" descr="MP900289723[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4638" y="4037013"/>
            <a:ext cx="3657600" cy="2451100"/>
          </a:xfrm>
          <a:prstGeom prst="rect">
            <a:avLst/>
          </a:prstGeom>
          <a:noFill/>
          <a:extLst>
            <a:ext uri="{909E8E84-426E-40DD-AFC4-6F175D3DCCD1}">
              <a14:hiddenFill xmlns:a14="http://schemas.microsoft.com/office/drawing/2010/main">
                <a:solidFill>
                  <a:srgbClr val="FFFFFF"/>
                </a:solidFill>
              </a14:hiddenFill>
            </a:ext>
          </a:extLst>
        </p:spPr>
      </p:pic>
      <p:pic>
        <p:nvPicPr>
          <p:cNvPr id="68613" name="Picture 5" descr="j028606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2939" y="547689"/>
            <a:ext cx="625475" cy="936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5162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lgn="ctr"/>
            <a:r>
              <a:rPr lang="tr-TR" altLang="tr-TR">
                <a:solidFill>
                  <a:srgbClr val="E33DC3"/>
                </a:solidFill>
              </a:rPr>
              <a:t>YÖNELTME</a:t>
            </a:r>
          </a:p>
        </p:txBody>
      </p:sp>
      <p:sp>
        <p:nvSpPr>
          <p:cNvPr id="40963" name="Rectangle 3"/>
          <p:cNvSpPr>
            <a:spLocks noGrp="1" noChangeArrowheads="1"/>
          </p:cNvSpPr>
          <p:nvPr>
            <p:ph type="body" idx="1"/>
          </p:nvPr>
        </p:nvSpPr>
        <p:spPr/>
        <p:txBody>
          <a:bodyPr/>
          <a:lstStyle/>
          <a:p>
            <a:pPr>
              <a:buFont typeface="Wingdings" panose="05000000000000000000" pitchFamily="2" charset="2"/>
              <a:buBlip>
                <a:blip r:embed="rId2"/>
              </a:buBlip>
            </a:pPr>
            <a:r>
              <a:rPr lang="tr-TR" altLang="tr-TR" sz="2600"/>
              <a:t> Bütün yönetim fonksiyonları ile ilişkili olması nedeni ile yöneltme; yönetim işlevleri arasında anlaşılması en zor olanıdır. Yöneltme sadece, astlara sürekli müdahale değildir. Yöneltmenin başlıca amacı; örgütün hedeflerine ulaşmasını sağlamaktır. Bu nedenle; yöneticinin yöneltme işlevini en etkili şekilde yerine getirebilmesi için, yönetmekte olduğu örgütün amaçlarının neler olduğunu, bunların önceliklerini ve önem derecelerini gayet iyi bilmesi gerekmektedir.</a:t>
            </a:r>
          </a:p>
        </p:txBody>
      </p:sp>
    </p:spTree>
    <p:extLst>
      <p:ext uri="{BB962C8B-B14F-4D97-AF65-F5344CB8AC3E}">
        <p14:creationId xmlns:p14="http://schemas.microsoft.com/office/powerpoint/2010/main" val="88955715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algn="ctr"/>
            <a:r>
              <a:rPr lang="tr-TR" altLang="tr-TR">
                <a:solidFill>
                  <a:srgbClr val="D61010"/>
                </a:solidFill>
              </a:rPr>
              <a:t>YÖNETİMİN ODAK NOKTASI: KARAR VERME</a:t>
            </a:r>
          </a:p>
        </p:txBody>
      </p:sp>
      <p:sp>
        <p:nvSpPr>
          <p:cNvPr id="69635" name="Rectangle 3"/>
          <p:cNvSpPr>
            <a:spLocks noGrp="1" noChangeArrowheads="1"/>
          </p:cNvSpPr>
          <p:nvPr>
            <p:ph type="body" idx="1"/>
          </p:nvPr>
        </p:nvSpPr>
        <p:spPr/>
        <p:txBody>
          <a:bodyPr/>
          <a:lstStyle/>
          <a:p>
            <a:pPr>
              <a:lnSpc>
                <a:spcPct val="90000"/>
              </a:lnSpc>
              <a:buFont typeface="Wingdings" panose="05000000000000000000" pitchFamily="2" charset="2"/>
              <a:buBlip>
                <a:blip r:embed="rId2"/>
              </a:buBlip>
            </a:pPr>
            <a:r>
              <a:rPr lang="tr-TR" altLang="tr-TR" sz="2600"/>
              <a:t> İşletmelerde yönetim faaliyetlerinin temelini karar verme oluşturmaktadır. Ne yapılacak? Kimler tarafından? Hangi kaynaklar kullanılarak yapılacak? Gibi sorular bir takım kararların verilmesini zorunlu kılmaktadır.</a:t>
            </a:r>
          </a:p>
          <a:p>
            <a:pPr>
              <a:lnSpc>
                <a:spcPct val="90000"/>
              </a:lnSpc>
              <a:buFont typeface="Wingdings" panose="05000000000000000000" pitchFamily="2" charset="2"/>
              <a:buBlip>
                <a:blip r:embed="rId2"/>
              </a:buBlip>
            </a:pPr>
            <a:r>
              <a:rPr lang="tr-TR" altLang="tr-TR" sz="2600"/>
              <a:t> Her işletme ve örgütte, her ortamda bir karar verme zorunluluğu vardır. Örgütlerin yönetimi karmaşık bir karar verme süreci içinde devam etmektedir. Karar verme; bir takım bilgilerin elde edilmesini ve bu bilgilerin çeşitli yöntemler kullanılarak analiz edilmesini gerekli kılar.</a:t>
            </a:r>
          </a:p>
        </p:txBody>
      </p:sp>
    </p:spTree>
    <p:extLst>
      <p:ext uri="{BB962C8B-B14F-4D97-AF65-F5344CB8AC3E}">
        <p14:creationId xmlns:p14="http://schemas.microsoft.com/office/powerpoint/2010/main" val="29982231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tr-TR" altLang="tr-TR">
                <a:solidFill>
                  <a:srgbClr val="E33DC3"/>
                </a:solidFill>
              </a:rPr>
              <a:t>Karar Vermenin Özellikleri</a:t>
            </a:r>
          </a:p>
        </p:txBody>
      </p:sp>
      <p:sp>
        <p:nvSpPr>
          <p:cNvPr id="70659" name="Rectangle 3"/>
          <p:cNvSpPr>
            <a:spLocks noGrp="1" noChangeArrowheads="1"/>
          </p:cNvSpPr>
          <p:nvPr>
            <p:ph type="body" idx="1"/>
          </p:nvPr>
        </p:nvSpPr>
        <p:spPr/>
        <p:txBody>
          <a:bodyPr/>
          <a:lstStyle/>
          <a:p>
            <a:pPr>
              <a:lnSpc>
                <a:spcPct val="90000"/>
              </a:lnSpc>
              <a:buClr>
                <a:srgbClr val="E33DC3"/>
              </a:buClr>
              <a:buFont typeface="Wingdings" panose="05000000000000000000" pitchFamily="2" charset="2"/>
              <a:buChar char="ü"/>
            </a:pPr>
            <a:r>
              <a:rPr lang="tr-TR" altLang="tr-TR"/>
              <a:t> Karar verme problem veya problemlerin çözümünü amaçlayan bir faaliyettir,</a:t>
            </a:r>
          </a:p>
          <a:p>
            <a:pPr>
              <a:lnSpc>
                <a:spcPct val="90000"/>
              </a:lnSpc>
              <a:buClr>
                <a:srgbClr val="E33DC3"/>
              </a:buClr>
              <a:buFont typeface="Wingdings" panose="05000000000000000000" pitchFamily="2" charset="2"/>
              <a:buChar char="ü"/>
            </a:pPr>
            <a:r>
              <a:rPr lang="tr-TR" altLang="tr-TR"/>
              <a:t> Karar verme, bir taraftan bir değerlendirmenin sonucu, diğer taraftan yeni bir olayın başlangıç noktasını oluşturan bir faaliyettir.</a:t>
            </a:r>
          </a:p>
          <a:p>
            <a:pPr>
              <a:lnSpc>
                <a:spcPct val="90000"/>
              </a:lnSpc>
              <a:buClr>
                <a:srgbClr val="E33DC3"/>
              </a:buClr>
              <a:buFont typeface="Wingdings" panose="05000000000000000000" pitchFamily="2" charset="2"/>
              <a:buChar char="ü"/>
            </a:pPr>
            <a:r>
              <a:rPr lang="tr-TR" altLang="tr-TR"/>
              <a:t> Karar verme, geçmişi değerlendirerek gelecek için yapılan bir faaliyettir,</a:t>
            </a:r>
          </a:p>
          <a:p>
            <a:pPr>
              <a:lnSpc>
                <a:spcPct val="90000"/>
              </a:lnSpc>
              <a:buClr>
                <a:srgbClr val="E33DC3"/>
              </a:buClr>
              <a:buFont typeface="Wingdings" panose="05000000000000000000" pitchFamily="2" charset="2"/>
              <a:buNone/>
            </a:pPr>
            <a:r>
              <a:rPr lang="tr-TR" altLang="tr-TR"/>
              <a:t>  </a:t>
            </a:r>
          </a:p>
        </p:txBody>
      </p:sp>
    </p:spTree>
    <p:extLst>
      <p:ext uri="{BB962C8B-B14F-4D97-AF65-F5344CB8AC3E}">
        <p14:creationId xmlns:p14="http://schemas.microsoft.com/office/powerpoint/2010/main" val="16851995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tr-TR" altLang="tr-TR">
                <a:solidFill>
                  <a:srgbClr val="E33DC3"/>
                </a:solidFill>
              </a:rPr>
              <a:t>Karar Vermenin Özellikleri</a:t>
            </a:r>
          </a:p>
        </p:txBody>
      </p:sp>
      <p:sp>
        <p:nvSpPr>
          <p:cNvPr id="71683" name="Rectangle 3"/>
          <p:cNvSpPr>
            <a:spLocks noGrp="1" noChangeArrowheads="1"/>
          </p:cNvSpPr>
          <p:nvPr>
            <p:ph type="body" idx="1"/>
          </p:nvPr>
        </p:nvSpPr>
        <p:spPr/>
        <p:txBody>
          <a:bodyPr/>
          <a:lstStyle/>
          <a:p>
            <a:pPr>
              <a:buClr>
                <a:srgbClr val="E33DC3"/>
              </a:buClr>
              <a:buFont typeface="Wingdings" panose="05000000000000000000" pitchFamily="2" charset="2"/>
              <a:buChar char="ü"/>
            </a:pPr>
            <a:r>
              <a:rPr lang="tr-TR" altLang="tr-TR"/>
              <a:t> Karar verme bir planlama ve programlama işlevidir,</a:t>
            </a:r>
          </a:p>
          <a:p>
            <a:pPr>
              <a:buClr>
                <a:srgbClr val="E33DC3"/>
              </a:buClr>
              <a:buFont typeface="Wingdings" panose="05000000000000000000" pitchFamily="2" charset="2"/>
              <a:buChar char="ü"/>
            </a:pPr>
            <a:r>
              <a:rPr lang="tr-TR" altLang="tr-TR"/>
              <a:t> Karar verme bireysel veya grup faaliyeti özelliği taşıyabilir,</a:t>
            </a:r>
          </a:p>
          <a:p>
            <a:pPr>
              <a:buClr>
                <a:srgbClr val="E33DC3"/>
              </a:buClr>
              <a:buFont typeface="Wingdings" panose="05000000000000000000" pitchFamily="2" charset="2"/>
              <a:buChar char="ü"/>
            </a:pPr>
            <a:r>
              <a:rPr lang="tr-TR" altLang="tr-TR"/>
              <a:t> Karar verme, sonucu kesin olarak belirlenemeyen olaylar üreten bir faaliyettir,</a:t>
            </a:r>
          </a:p>
          <a:p>
            <a:pPr>
              <a:buClr>
                <a:srgbClr val="E33DC3"/>
              </a:buClr>
              <a:buFont typeface="Wingdings" panose="05000000000000000000" pitchFamily="2" charset="2"/>
              <a:buChar char="ü"/>
            </a:pPr>
            <a:r>
              <a:rPr lang="tr-TR" altLang="tr-TR"/>
              <a:t> Karar verme, çeşitli mantıki analizlerin yer aldığı bir faaliyettir.</a:t>
            </a:r>
          </a:p>
        </p:txBody>
      </p:sp>
    </p:spTree>
    <p:extLst>
      <p:ext uri="{BB962C8B-B14F-4D97-AF65-F5344CB8AC3E}">
        <p14:creationId xmlns:p14="http://schemas.microsoft.com/office/powerpoint/2010/main" val="34728013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tr-TR" altLang="tr-TR">
                <a:solidFill>
                  <a:srgbClr val="E33DC3"/>
                </a:solidFill>
              </a:rPr>
              <a:t>Karar Verme Süreci</a:t>
            </a:r>
          </a:p>
        </p:txBody>
      </p:sp>
      <p:sp>
        <p:nvSpPr>
          <p:cNvPr id="72707" name="Rectangle 3"/>
          <p:cNvSpPr>
            <a:spLocks noGrp="1" noChangeArrowheads="1"/>
          </p:cNvSpPr>
          <p:nvPr>
            <p:ph type="body" idx="1"/>
          </p:nvPr>
        </p:nvSpPr>
        <p:spPr/>
        <p:txBody>
          <a:bodyPr/>
          <a:lstStyle/>
          <a:p>
            <a:pPr>
              <a:buClr>
                <a:srgbClr val="E33DC3"/>
              </a:buClr>
              <a:buFont typeface="Wingdings" panose="05000000000000000000" pitchFamily="2" charset="2"/>
              <a:buNone/>
            </a:pPr>
            <a:r>
              <a:rPr lang="tr-TR" altLang="tr-TR" b="1" i="1"/>
              <a:t>   Karar verme çeşitli safhaları gerektirmektedir:</a:t>
            </a:r>
          </a:p>
          <a:p>
            <a:pPr>
              <a:buClr>
                <a:srgbClr val="E33DC3"/>
              </a:buClr>
              <a:buFontTx/>
              <a:buChar char="•"/>
            </a:pPr>
            <a:r>
              <a:rPr lang="tr-TR" altLang="tr-TR" b="1" i="1"/>
              <a:t>  </a:t>
            </a:r>
            <a:r>
              <a:rPr lang="tr-TR" altLang="tr-TR"/>
              <a:t>Hangi temelde karar verileceği belirlenmelidir,</a:t>
            </a:r>
          </a:p>
          <a:p>
            <a:pPr>
              <a:buClr>
                <a:srgbClr val="E33DC3"/>
              </a:buClr>
              <a:buFontTx/>
              <a:buChar char="•"/>
            </a:pPr>
            <a:r>
              <a:rPr lang="tr-TR" altLang="tr-TR"/>
              <a:t> Karar vermek için gerekli bütün veriler toplanmalıdır,</a:t>
            </a:r>
          </a:p>
          <a:p>
            <a:pPr>
              <a:buClr>
                <a:srgbClr val="E33DC3"/>
              </a:buClr>
              <a:buFontTx/>
              <a:buChar char="•"/>
            </a:pPr>
            <a:r>
              <a:rPr lang="tr-TR" altLang="tr-TR"/>
              <a:t> Mevcut veriler çözümlenmelidir,</a:t>
            </a:r>
          </a:p>
          <a:p>
            <a:pPr>
              <a:buClr>
                <a:srgbClr val="E33DC3"/>
              </a:buClr>
              <a:buFontTx/>
              <a:buChar char="•"/>
            </a:pPr>
            <a:r>
              <a:rPr lang="tr-TR" altLang="tr-TR"/>
              <a:t> Alternatif çözümler tanımlanmalıdır,</a:t>
            </a:r>
          </a:p>
        </p:txBody>
      </p:sp>
    </p:spTree>
    <p:extLst>
      <p:ext uri="{BB962C8B-B14F-4D97-AF65-F5344CB8AC3E}">
        <p14:creationId xmlns:p14="http://schemas.microsoft.com/office/powerpoint/2010/main" val="13264262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3"/>
          <p:cNvSpPr>
            <a:spLocks noGrp="1" noChangeArrowheads="1"/>
          </p:cNvSpPr>
          <p:nvPr>
            <p:ph type="body" idx="1"/>
          </p:nvPr>
        </p:nvSpPr>
        <p:spPr/>
        <p:txBody>
          <a:bodyPr/>
          <a:lstStyle/>
          <a:p>
            <a:pPr>
              <a:buClr>
                <a:srgbClr val="E33DC3"/>
              </a:buClr>
              <a:buFontTx/>
              <a:buChar char="•"/>
            </a:pPr>
            <a:r>
              <a:rPr lang="tr-TR" altLang="tr-TR"/>
              <a:t> </a:t>
            </a:r>
            <a:r>
              <a:rPr lang="tr-TR" altLang="tr-TR" sz="3600"/>
              <a:t>Her alternatifle ilgili ihtimaller araştırılmalıdır,</a:t>
            </a:r>
          </a:p>
          <a:p>
            <a:pPr>
              <a:buClr>
                <a:srgbClr val="E33DC3"/>
              </a:buClr>
              <a:buFontTx/>
              <a:buChar char="•"/>
            </a:pPr>
            <a:r>
              <a:rPr lang="tr-TR" altLang="tr-TR" sz="3600"/>
              <a:t> Alternatifler birbirleriyle kıyaslanmalıdır,</a:t>
            </a:r>
          </a:p>
          <a:p>
            <a:pPr>
              <a:buClr>
                <a:srgbClr val="E33DC3"/>
              </a:buClr>
              <a:buFontTx/>
              <a:buChar char="•"/>
            </a:pPr>
            <a:r>
              <a:rPr lang="tr-TR" altLang="tr-TR" sz="3600"/>
              <a:t> Alternatiflerden biri seçilip uygulanmalıdır.</a:t>
            </a:r>
          </a:p>
        </p:txBody>
      </p:sp>
    </p:spTree>
    <p:extLst>
      <p:ext uri="{BB962C8B-B14F-4D97-AF65-F5344CB8AC3E}">
        <p14:creationId xmlns:p14="http://schemas.microsoft.com/office/powerpoint/2010/main" val="32586954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tr-TR" altLang="tr-TR">
                <a:solidFill>
                  <a:srgbClr val="E33DC3"/>
                </a:solidFill>
              </a:rPr>
              <a:t>Karar Çeşitleri</a:t>
            </a:r>
          </a:p>
        </p:txBody>
      </p:sp>
      <p:sp>
        <p:nvSpPr>
          <p:cNvPr id="74755" name="Rectangle 3"/>
          <p:cNvSpPr>
            <a:spLocks noGrp="1" noChangeArrowheads="1"/>
          </p:cNvSpPr>
          <p:nvPr>
            <p:ph type="body" idx="1"/>
          </p:nvPr>
        </p:nvSpPr>
        <p:spPr/>
        <p:txBody>
          <a:bodyPr/>
          <a:lstStyle/>
          <a:p>
            <a:pPr>
              <a:lnSpc>
                <a:spcPct val="90000"/>
              </a:lnSpc>
              <a:buFont typeface="Wingdings" panose="05000000000000000000" pitchFamily="2" charset="2"/>
              <a:buNone/>
            </a:pPr>
            <a:r>
              <a:rPr lang="tr-TR" altLang="tr-TR"/>
              <a:t>   </a:t>
            </a:r>
            <a:r>
              <a:rPr lang="tr-TR" altLang="tr-TR" b="1" i="1"/>
              <a:t>Kullanılan yöntem ve bilginin kaynağına göre: </a:t>
            </a:r>
            <a:r>
              <a:rPr lang="tr-TR" altLang="tr-TR"/>
              <a:t>Seziş, olay, tecrübe, araştırma, örf ve adetlere dayanan kararlar.</a:t>
            </a:r>
          </a:p>
          <a:p>
            <a:pPr>
              <a:lnSpc>
                <a:spcPct val="90000"/>
              </a:lnSpc>
              <a:buFont typeface="Wingdings" panose="05000000000000000000" pitchFamily="2" charset="2"/>
              <a:buNone/>
            </a:pPr>
            <a:r>
              <a:rPr lang="tr-TR" altLang="tr-TR"/>
              <a:t>   </a:t>
            </a:r>
            <a:r>
              <a:rPr lang="tr-TR" altLang="tr-TR" b="1" i="1"/>
              <a:t>Sürelerine göre:</a:t>
            </a:r>
            <a:r>
              <a:rPr lang="tr-TR" altLang="tr-TR"/>
              <a:t> Kısa, orta, uzun süreli kararlar.</a:t>
            </a:r>
          </a:p>
          <a:p>
            <a:pPr>
              <a:lnSpc>
                <a:spcPct val="90000"/>
              </a:lnSpc>
              <a:buFont typeface="Wingdings" panose="05000000000000000000" pitchFamily="2" charset="2"/>
              <a:buNone/>
            </a:pPr>
            <a:r>
              <a:rPr lang="tr-TR" altLang="tr-TR"/>
              <a:t>   </a:t>
            </a:r>
            <a:r>
              <a:rPr lang="tr-TR" altLang="tr-TR" b="1" i="1"/>
              <a:t>Kişilerin sayısına göre:</a:t>
            </a:r>
            <a:r>
              <a:rPr lang="tr-TR" altLang="tr-TR"/>
              <a:t> Ferdi ve grup kararları.</a:t>
            </a:r>
          </a:p>
          <a:p>
            <a:pPr>
              <a:lnSpc>
                <a:spcPct val="90000"/>
              </a:lnSpc>
              <a:buFont typeface="Wingdings" panose="05000000000000000000" pitchFamily="2" charset="2"/>
              <a:buNone/>
            </a:pPr>
            <a:r>
              <a:rPr lang="tr-TR" altLang="tr-TR"/>
              <a:t>   </a:t>
            </a:r>
            <a:r>
              <a:rPr lang="tr-TR" altLang="tr-TR" b="1" i="1"/>
              <a:t>İlgili işletme fonksiyonuna göre:</a:t>
            </a:r>
            <a:r>
              <a:rPr lang="tr-TR" altLang="tr-TR"/>
              <a:t> Personel, muhasebe v.b kararlar.</a:t>
            </a:r>
          </a:p>
        </p:txBody>
      </p:sp>
    </p:spTree>
    <p:extLst>
      <p:ext uri="{BB962C8B-B14F-4D97-AF65-F5344CB8AC3E}">
        <p14:creationId xmlns:p14="http://schemas.microsoft.com/office/powerpoint/2010/main" val="42690937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tr-TR" altLang="tr-TR">
                <a:solidFill>
                  <a:srgbClr val="E33DC3"/>
                </a:solidFill>
              </a:rPr>
              <a:t>Karar Çeşitleri</a:t>
            </a:r>
          </a:p>
        </p:txBody>
      </p:sp>
      <p:sp>
        <p:nvSpPr>
          <p:cNvPr id="75779" name="Rectangle 3"/>
          <p:cNvSpPr>
            <a:spLocks noGrp="1" noChangeArrowheads="1"/>
          </p:cNvSpPr>
          <p:nvPr>
            <p:ph type="body" idx="1"/>
          </p:nvPr>
        </p:nvSpPr>
        <p:spPr>
          <a:xfrm>
            <a:off x="1847850" y="1719264"/>
            <a:ext cx="8362950" cy="4733925"/>
          </a:xfrm>
        </p:spPr>
        <p:txBody>
          <a:bodyPr/>
          <a:lstStyle/>
          <a:p>
            <a:pPr>
              <a:buFont typeface="Wingdings" panose="05000000000000000000" pitchFamily="2" charset="2"/>
              <a:buNone/>
            </a:pPr>
            <a:r>
              <a:rPr lang="tr-TR" altLang="tr-TR" sz="2600" b="1" i="1"/>
              <a:t>   </a:t>
            </a:r>
            <a:r>
              <a:rPr lang="tr-TR" altLang="tr-TR" b="1" i="1"/>
              <a:t>Birbiriyle bağlantı ve ilişkilerine göre:</a:t>
            </a:r>
            <a:r>
              <a:rPr lang="tr-TR" altLang="tr-TR"/>
              <a:t> Birinci derecede(esas) veya bağımsız kararlar, ikinci derecede(tali) veya bağımlı kararlar.</a:t>
            </a:r>
          </a:p>
          <a:p>
            <a:pPr>
              <a:buFont typeface="Wingdings" panose="05000000000000000000" pitchFamily="2" charset="2"/>
              <a:buNone/>
            </a:pPr>
            <a:r>
              <a:rPr lang="tr-TR" altLang="tr-TR"/>
              <a:t>   </a:t>
            </a:r>
            <a:r>
              <a:rPr lang="tr-TR" altLang="tr-TR" b="1" i="1"/>
              <a:t>Uygulayıcı veya ilgililerin karar vermedeki yetki derecesine göre:</a:t>
            </a:r>
            <a:r>
              <a:rPr lang="tr-TR" altLang="tr-TR"/>
              <a:t> Merkezi kararlar, tepeden inme kararlar, aşağıdan yukarıya kararlar.</a:t>
            </a:r>
          </a:p>
          <a:p>
            <a:pPr>
              <a:buFont typeface="Wingdings" panose="05000000000000000000" pitchFamily="2" charset="2"/>
              <a:buNone/>
            </a:pPr>
            <a:r>
              <a:rPr lang="tr-TR" altLang="tr-TR"/>
              <a:t>   </a:t>
            </a:r>
            <a:r>
              <a:rPr lang="tr-TR" altLang="tr-TR" b="1" i="1"/>
              <a:t>Karar organını meydana getiren üyelerin karardaki oy sayısına göre:</a:t>
            </a:r>
            <a:r>
              <a:rPr lang="tr-TR" altLang="tr-TR"/>
              <a:t> Oy birliği ile alınan kararlar, oy çokluğu ile alınan kararlar.</a:t>
            </a:r>
          </a:p>
        </p:txBody>
      </p:sp>
    </p:spTree>
    <p:extLst>
      <p:ext uri="{BB962C8B-B14F-4D97-AF65-F5344CB8AC3E}">
        <p14:creationId xmlns:p14="http://schemas.microsoft.com/office/powerpoint/2010/main" val="4708108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type="body" idx="1"/>
          </p:nvPr>
        </p:nvSpPr>
        <p:spPr/>
        <p:txBody>
          <a:bodyPr/>
          <a:lstStyle/>
          <a:p>
            <a:pPr algn="ctr">
              <a:buFont typeface="Wingdings" panose="05000000000000000000" pitchFamily="2" charset="2"/>
              <a:buNone/>
            </a:pPr>
            <a:r>
              <a:rPr lang="tr-TR" altLang="tr-TR" sz="3200" b="1">
                <a:solidFill>
                  <a:schemeClr val="bg2"/>
                </a:solidFill>
              </a:rPr>
              <a:t>KAYNAKLAR:</a:t>
            </a:r>
          </a:p>
          <a:p>
            <a:pPr algn="ctr">
              <a:buFont typeface="Wingdings" panose="05000000000000000000" pitchFamily="2" charset="2"/>
              <a:buNone/>
            </a:pPr>
            <a:r>
              <a:rPr lang="tr-TR" altLang="tr-TR" sz="3200" b="1">
                <a:solidFill>
                  <a:srgbClr val="FF0000"/>
                </a:solidFill>
              </a:rPr>
              <a:t> </a:t>
            </a:r>
            <a:r>
              <a:rPr lang="tr-TR" altLang="tr-TR" sz="3500" b="1">
                <a:solidFill>
                  <a:schemeClr val="bg2"/>
                </a:solidFill>
              </a:rPr>
              <a:t>YÖNETİM VE ORGANİZASYON</a:t>
            </a:r>
          </a:p>
          <a:p>
            <a:pPr algn="ctr">
              <a:buFont typeface="Wingdings" panose="05000000000000000000" pitchFamily="2" charset="2"/>
              <a:buNone/>
            </a:pPr>
            <a:r>
              <a:rPr lang="tr-TR" altLang="tr-TR" sz="3500" b="1">
                <a:solidFill>
                  <a:srgbClr val="FF0000"/>
                </a:solidFill>
              </a:rPr>
              <a:t>Prof. Dr. M. Şerif ŞİMŞEK</a:t>
            </a:r>
            <a:endParaRPr lang="tr-TR" altLang="tr-TR" sz="3200" b="1">
              <a:solidFill>
                <a:srgbClr val="FF0000"/>
              </a:solidFill>
            </a:endParaRPr>
          </a:p>
          <a:p>
            <a:pPr algn="ctr">
              <a:buFont typeface="Wingdings" panose="05000000000000000000" pitchFamily="2" charset="2"/>
              <a:buNone/>
            </a:pPr>
            <a:r>
              <a:rPr lang="tr-TR" altLang="tr-TR" sz="3200" b="1">
                <a:solidFill>
                  <a:schemeClr val="bg2"/>
                </a:solidFill>
              </a:rPr>
              <a:t>İŞLETME YÖNETİMİNE GİRİŞ</a:t>
            </a:r>
          </a:p>
          <a:p>
            <a:pPr algn="ctr">
              <a:buFont typeface="Wingdings" panose="05000000000000000000" pitchFamily="2" charset="2"/>
              <a:buNone/>
            </a:pPr>
            <a:r>
              <a:rPr lang="tr-TR" altLang="tr-TR" sz="3500" b="1">
                <a:solidFill>
                  <a:srgbClr val="FF0000"/>
                </a:solidFill>
              </a:rPr>
              <a:t>Prof. Dr. M. Ömer DİNÇER</a:t>
            </a:r>
          </a:p>
          <a:p>
            <a:pPr algn="ctr">
              <a:buFont typeface="Wingdings" panose="05000000000000000000" pitchFamily="2" charset="2"/>
              <a:buNone/>
            </a:pPr>
            <a:r>
              <a:rPr lang="tr-TR" altLang="tr-TR" sz="3500" b="1">
                <a:solidFill>
                  <a:srgbClr val="FF0000"/>
                </a:solidFill>
              </a:rPr>
              <a:t>Yrd. Doç. Dr. Yahya FİDAN</a:t>
            </a:r>
          </a:p>
          <a:p>
            <a:pPr algn="ctr">
              <a:buFont typeface="Wingdings" panose="05000000000000000000" pitchFamily="2" charset="2"/>
              <a:buNone/>
            </a:pPr>
            <a:endParaRPr lang="tr-TR" altLang="tr-TR" sz="3700" b="1">
              <a:solidFill>
                <a:srgbClr val="FF0000"/>
              </a:solidFill>
              <a:latin typeface="Comic Sans MS" panose="030F0702030302020204" pitchFamily="66" charset="0"/>
            </a:endParaRPr>
          </a:p>
        </p:txBody>
      </p:sp>
      <p:pic>
        <p:nvPicPr>
          <p:cNvPr id="35845" name="Picture 5" descr="MC900252473[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02400" y="304801"/>
            <a:ext cx="1830388" cy="1465263"/>
          </a:xfrm>
          <a:prstGeom prst="rect">
            <a:avLst/>
          </a:prstGeom>
          <a:noFill/>
          <a:extLst>
            <a:ext uri="{909E8E84-426E-40DD-AFC4-6F175D3DCCD1}">
              <a14:hiddenFill xmlns:a14="http://schemas.microsoft.com/office/drawing/2010/main">
                <a:solidFill>
                  <a:srgbClr val="FFFFFF"/>
                </a:solidFill>
              </a14:hiddenFill>
            </a:ext>
          </a:extLst>
        </p:spPr>
      </p:pic>
      <p:pic>
        <p:nvPicPr>
          <p:cNvPr id="35846" name="Picture 6" descr="MC90025150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4914" y="492125"/>
            <a:ext cx="1798637" cy="1739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6011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algn="ctr"/>
            <a:r>
              <a:rPr lang="tr-TR" altLang="tr-TR">
                <a:solidFill>
                  <a:srgbClr val="E33DC3"/>
                </a:solidFill>
              </a:rPr>
              <a:t>YÖNELTME</a:t>
            </a:r>
          </a:p>
        </p:txBody>
      </p:sp>
      <p:sp>
        <p:nvSpPr>
          <p:cNvPr id="41987" name="Rectangle 3"/>
          <p:cNvSpPr>
            <a:spLocks noGrp="1" noChangeArrowheads="1"/>
          </p:cNvSpPr>
          <p:nvPr>
            <p:ph type="body" idx="1"/>
          </p:nvPr>
        </p:nvSpPr>
        <p:spPr/>
        <p:txBody>
          <a:bodyPr/>
          <a:lstStyle/>
          <a:p>
            <a:pPr>
              <a:buClr>
                <a:srgbClr val="E33DC3"/>
              </a:buClr>
              <a:buFont typeface="Wingdings" panose="05000000000000000000" pitchFamily="2" charset="2"/>
              <a:buChar char="Ø"/>
            </a:pPr>
            <a:r>
              <a:rPr lang="tr-TR" altLang="tr-TR"/>
              <a:t> Yöneltme işlevinin önemi, örgüt üyelerinin işletme amaçlarını benimseyip, bunların yanında kendi bireysel amaçlarına öncelik vermelerinden ileri gelir.</a:t>
            </a:r>
          </a:p>
          <a:p>
            <a:pPr>
              <a:buClr>
                <a:srgbClr val="E33DC3"/>
              </a:buClr>
              <a:buFont typeface="Wingdings" panose="05000000000000000000" pitchFamily="2" charset="2"/>
              <a:buChar char="Ø"/>
            </a:pPr>
            <a:r>
              <a:rPr lang="tr-TR" altLang="tr-TR"/>
              <a:t> Yönetici, her biri kendi kişisel amaçları peşinde koşan bu insanları örgütsel amaçlara yöneltmek zorundadır. </a:t>
            </a:r>
          </a:p>
        </p:txBody>
      </p:sp>
      <p:pic>
        <p:nvPicPr>
          <p:cNvPr id="41988" name="Picture 4" descr="MC900326756[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83564" y="4724400"/>
            <a:ext cx="1817687" cy="17541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6372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algn="ctr"/>
            <a:r>
              <a:rPr lang="tr-TR" altLang="tr-TR">
                <a:solidFill>
                  <a:srgbClr val="E33DC3"/>
                </a:solidFill>
              </a:rPr>
              <a:t>YÖNELTME </a:t>
            </a:r>
          </a:p>
        </p:txBody>
      </p:sp>
      <p:sp>
        <p:nvSpPr>
          <p:cNvPr id="43011" name="Rectangle 3"/>
          <p:cNvSpPr>
            <a:spLocks noGrp="1" noChangeArrowheads="1"/>
          </p:cNvSpPr>
          <p:nvPr>
            <p:ph type="body" idx="1"/>
          </p:nvPr>
        </p:nvSpPr>
        <p:spPr/>
        <p:txBody>
          <a:bodyPr/>
          <a:lstStyle/>
          <a:p>
            <a:pPr>
              <a:buClr>
                <a:srgbClr val="E33DC3"/>
              </a:buClr>
              <a:buFont typeface="Wingdings" panose="05000000000000000000" pitchFamily="2" charset="2"/>
              <a:buChar char="Ø"/>
            </a:pPr>
            <a:r>
              <a:rPr lang="tr-TR" altLang="tr-TR"/>
              <a:t> </a:t>
            </a:r>
            <a:r>
              <a:rPr lang="tr-TR" altLang="tr-TR" sz="3200"/>
              <a:t>Yöneltme; yöneticinin astlarının faaliyetlerini etkilemesi ve onlara ne yapmaları gerektiğini bildirmesiyle ilgili bir yönetsel faaliyettir. Yöneticinin genel tutumuyla ilgilidir. Tüm hazırlıklar tamamlandıktan sonra, personeli çalışmaya yönlendirme süreci olarak kabul edilebilir.</a:t>
            </a:r>
          </a:p>
        </p:txBody>
      </p:sp>
    </p:spTree>
    <p:extLst>
      <p:ext uri="{BB962C8B-B14F-4D97-AF65-F5344CB8AC3E}">
        <p14:creationId xmlns:p14="http://schemas.microsoft.com/office/powerpoint/2010/main" val="2195911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algn="ctr"/>
            <a:r>
              <a:rPr lang="tr-TR" altLang="tr-TR">
                <a:solidFill>
                  <a:srgbClr val="E33DC3"/>
                </a:solidFill>
              </a:rPr>
              <a:t>YÖNELTME</a:t>
            </a:r>
          </a:p>
        </p:txBody>
      </p:sp>
      <p:sp>
        <p:nvSpPr>
          <p:cNvPr id="44035" name="Rectangle 3"/>
          <p:cNvSpPr>
            <a:spLocks noGrp="1" noChangeArrowheads="1"/>
          </p:cNvSpPr>
          <p:nvPr>
            <p:ph type="body" idx="1"/>
          </p:nvPr>
        </p:nvSpPr>
        <p:spPr/>
        <p:txBody>
          <a:bodyPr/>
          <a:lstStyle/>
          <a:p>
            <a:pPr>
              <a:lnSpc>
                <a:spcPct val="90000"/>
              </a:lnSpc>
              <a:buClr>
                <a:srgbClr val="E33DC3"/>
              </a:buClr>
              <a:buFont typeface="Wingdings" panose="05000000000000000000" pitchFamily="2" charset="2"/>
              <a:buChar char="Ø"/>
            </a:pPr>
            <a:r>
              <a:rPr lang="tr-TR" altLang="tr-TR"/>
              <a:t> Bir işletmedeki yöneltme süreci; birinci olarak, yöneticinin açık-seçik ve tam olarak astlarının yeteneklerine göre yapabilecekleri emirler vermeyi kapsar.</a:t>
            </a:r>
          </a:p>
          <a:p>
            <a:pPr>
              <a:lnSpc>
                <a:spcPct val="90000"/>
              </a:lnSpc>
              <a:buClr>
                <a:srgbClr val="E33DC3"/>
              </a:buClr>
              <a:buFont typeface="Wingdings" panose="05000000000000000000" pitchFamily="2" charset="2"/>
              <a:buChar char="Ø"/>
            </a:pPr>
            <a:r>
              <a:rPr lang="tr-TR" altLang="tr-TR"/>
              <a:t> İkincisi, astların mevcut durumda belirli görevi sürdürmelerinde yol gösteren devamlı eğitim faaliyetlerini ifade eder.</a:t>
            </a:r>
          </a:p>
          <a:p>
            <a:pPr>
              <a:lnSpc>
                <a:spcPct val="90000"/>
              </a:lnSpc>
              <a:buClr>
                <a:srgbClr val="E33DC3"/>
              </a:buClr>
              <a:buFont typeface="Wingdings" panose="05000000000000000000" pitchFamily="2" charset="2"/>
              <a:buChar char="Ø"/>
            </a:pPr>
            <a:r>
              <a:rPr lang="tr-TR" altLang="tr-TR"/>
              <a:t> Üçüncüsü, yöneticilerin beklentilerini karşılamada personelin motive edilmesi ile gerekli şekilde ilgilenir.</a:t>
            </a:r>
          </a:p>
        </p:txBody>
      </p:sp>
    </p:spTree>
    <p:extLst>
      <p:ext uri="{BB962C8B-B14F-4D97-AF65-F5344CB8AC3E}">
        <p14:creationId xmlns:p14="http://schemas.microsoft.com/office/powerpoint/2010/main" val="3045191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tr-TR" altLang="tr-TR">
                <a:solidFill>
                  <a:srgbClr val="96167E"/>
                </a:solidFill>
              </a:rPr>
              <a:t>Emirlerin Çeşitleri</a:t>
            </a:r>
          </a:p>
        </p:txBody>
      </p:sp>
      <p:sp>
        <p:nvSpPr>
          <p:cNvPr id="45059" name="Rectangle 3"/>
          <p:cNvSpPr>
            <a:spLocks noGrp="1" noChangeArrowheads="1"/>
          </p:cNvSpPr>
          <p:nvPr>
            <p:ph type="body" idx="1"/>
          </p:nvPr>
        </p:nvSpPr>
        <p:spPr/>
        <p:txBody>
          <a:bodyPr/>
          <a:lstStyle/>
          <a:p>
            <a:pPr>
              <a:buClr>
                <a:srgbClr val="96167E"/>
              </a:buClr>
              <a:buFont typeface="Wingdings" panose="05000000000000000000" pitchFamily="2" charset="2"/>
              <a:buChar char="v"/>
            </a:pPr>
            <a:r>
              <a:rPr lang="tr-TR" altLang="tr-TR" sz="2600"/>
              <a:t> </a:t>
            </a:r>
            <a:r>
              <a:rPr lang="tr-TR" altLang="tr-TR" sz="2600" b="1" i="1"/>
              <a:t>Yazılı emirler: </a:t>
            </a:r>
            <a:r>
              <a:rPr lang="tr-TR" altLang="tr-TR" sz="2600"/>
              <a:t>Bir işletmede yazılı emirler şu durumlarda daha faydalı olmaktadır:</a:t>
            </a:r>
          </a:p>
          <a:p>
            <a:pPr>
              <a:buClr>
                <a:srgbClr val="96167E"/>
              </a:buClr>
              <a:buFontTx/>
              <a:buChar char="•"/>
            </a:pPr>
            <a:r>
              <a:rPr lang="tr-TR" altLang="tr-TR" sz="2600" b="1" i="1"/>
              <a:t> </a:t>
            </a:r>
            <a:r>
              <a:rPr lang="tr-TR" altLang="tr-TR" sz="2600"/>
              <a:t>Verilen emir çok fazla kişiyi ilgilendiriyorsa,</a:t>
            </a:r>
          </a:p>
          <a:p>
            <a:pPr>
              <a:buClr>
                <a:srgbClr val="96167E"/>
              </a:buClr>
              <a:buFontTx/>
              <a:buChar char="•"/>
            </a:pPr>
            <a:r>
              <a:rPr lang="tr-TR" altLang="tr-TR" sz="2600"/>
              <a:t> Genel nitelik taşıyorsa,</a:t>
            </a:r>
          </a:p>
          <a:p>
            <a:pPr>
              <a:buClr>
                <a:srgbClr val="96167E"/>
              </a:buClr>
              <a:buFontTx/>
              <a:buChar char="•"/>
            </a:pPr>
            <a:r>
              <a:rPr lang="tr-TR" altLang="tr-TR" sz="2600"/>
              <a:t> İşletmenin uzun süreli faaliyetleri ile ilgiliyse,</a:t>
            </a:r>
          </a:p>
          <a:p>
            <a:pPr>
              <a:buClr>
                <a:srgbClr val="96167E"/>
              </a:buClr>
              <a:buFontTx/>
              <a:buChar char="•"/>
            </a:pPr>
            <a:r>
              <a:rPr lang="tr-TR" altLang="tr-TR" sz="2600"/>
              <a:t> Akılda tutulması güç ise, </a:t>
            </a:r>
          </a:p>
          <a:p>
            <a:pPr>
              <a:buClr>
                <a:srgbClr val="96167E"/>
              </a:buClr>
              <a:buFontTx/>
              <a:buChar char="•"/>
            </a:pPr>
            <a:r>
              <a:rPr lang="tr-TR" altLang="tr-TR" sz="2600"/>
              <a:t> Kritik durum söz konusu ise,</a:t>
            </a:r>
          </a:p>
          <a:p>
            <a:pPr>
              <a:buClr>
                <a:srgbClr val="96167E"/>
              </a:buClr>
              <a:buFontTx/>
              <a:buChar char="•"/>
            </a:pPr>
            <a:r>
              <a:rPr lang="tr-TR" altLang="tr-TR" sz="2600"/>
              <a:t> Emiri alanların itiraz etme durumları var ise ve emri almadıklarını açıklamaları ihtimali bulunuyorsa.</a:t>
            </a:r>
          </a:p>
        </p:txBody>
      </p:sp>
    </p:spTree>
    <p:extLst>
      <p:ext uri="{BB962C8B-B14F-4D97-AF65-F5344CB8AC3E}">
        <p14:creationId xmlns:p14="http://schemas.microsoft.com/office/powerpoint/2010/main" val="3215240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tr-TR" altLang="tr-TR">
                <a:solidFill>
                  <a:srgbClr val="96167E"/>
                </a:solidFill>
              </a:rPr>
              <a:t>Emirlerin Çeşitleri</a:t>
            </a:r>
          </a:p>
        </p:txBody>
      </p:sp>
      <p:sp>
        <p:nvSpPr>
          <p:cNvPr id="46083" name="Rectangle 3"/>
          <p:cNvSpPr>
            <a:spLocks noGrp="1" noChangeArrowheads="1"/>
          </p:cNvSpPr>
          <p:nvPr>
            <p:ph type="body" idx="1"/>
          </p:nvPr>
        </p:nvSpPr>
        <p:spPr/>
        <p:txBody>
          <a:bodyPr/>
          <a:lstStyle/>
          <a:p>
            <a:pPr>
              <a:buClr>
                <a:srgbClr val="96167E"/>
              </a:buClr>
              <a:buFont typeface="Wingdings" panose="05000000000000000000" pitchFamily="2" charset="2"/>
              <a:buChar char="v"/>
            </a:pPr>
            <a:r>
              <a:rPr lang="tr-TR" altLang="tr-TR"/>
              <a:t> </a:t>
            </a:r>
            <a:r>
              <a:rPr lang="tr-TR" altLang="tr-TR" b="1" i="1"/>
              <a:t>Sözlü emirler:</a:t>
            </a:r>
            <a:r>
              <a:rPr lang="tr-TR" altLang="tr-TR"/>
              <a:t> Bunlar, yüz yüze gelinerek verildiğinden daha etkili olabilmektedir. Aynı zamanda, bazı ek açıklamaların yapılmasına imkan vermektedir. </a:t>
            </a:r>
          </a:p>
          <a:p>
            <a:pPr>
              <a:buClr>
                <a:srgbClr val="96167E"/>
              </a:buClr>
              <a:buFont typeface="Wingdings" panose="05000000000000000000" pitchFamily="2" charset="2"/>
              <a:buChar char="v"/>
            </a:pPr>
            <a:r>
              <a:rPr lang="tr-TR" altLang="tr-TR"/>
              <a:t> Bir emir eğer sözlü olarak verilecekse, bu durumda emrin verilme tarzı önemli olmaktadır. Sert, yıpratıcı ve insanların şahsiyetlerini kırıcı emirler olumsuz sonuçları ortaya çıkarabilmektedir.</a:t>
            </a:r>
          </a:p>
        </p:txBody>
      </p:sp>
    </p:spTree>
    <p:extLst>
      <p:ext uri="{BB962C8B-B14F-4D97-AF65-F5344CB8AC3E}">
        <p14:creationId xmlns:p14="http://schemas.microsoft.com/office/powerpoint/2010/main" val="627545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tr-TR" altLang="tr-TR">
                <a:solidFill>
                  <a:srgbClr val="96167E"/>
                </a:solidFill>
              </a:rPr>
              <a:t>İyi Bir Emrin Taşıması Gereken Özellikler</a:t>
            </a:r>
          </a:p>
        </p:txBody>
      </p:sp>
      <p:sp>
        <p:nvSpPr>
          <p:cNvPr id="47107" name="Rectangle 3"/>
          <p:cNvSpPr>
            <a:spLocks noGrp="1" noChangeArrowheads="1"/>
          </p:cNvSpPr>
          <p:nvPr>
            <p:ph type="body" idx="1"/>
          </p:nvPr>
        </p:nvSpPr>
        <p:spPr/>
        <p:txBody>
          <a:bodyPr/>
          <a:lstStyle/>
          <a:p>
            <a:pPr>
              <a:lnSpc>
                <a:spcPct val="90000"/>
              </a:lnSpc>
              <a:buClr>
                <a:srgbClr val="96167E"/>
              </a:buClr>
              <a:buFont typeface="Wingdings" panose="05000000000000000000" pitchFamily="2" charset="2"/>
              <a:buChar char="ü"/>
            </a:pPr>
            <a:r>
              <a:rPr lang="tr-TR" altLang="tr-TR" sz="2600"/>
              <a:t> Emirler yerine getirilebilir ve makul olmalıdır,</a:t>
            </a:r>
          </a:p>
          <a:p>
            <a:pPr>
              <a:lnSpc>
                <a:spcPct val="90000"/>
              </a:lnSpc>
              <a:buClr>
                <a:srgbClr val="96167E"/>
              </a:buClr>
              <a:buFont typeface="Wingdings" panose="05000000000000000000" pitchFamily="2" charset="2"/>
              <a:buChar char="ü"/>
            </a:pPr>
            <a:r>
              <a:rPr lang="tr-TR" altLang="tr-TR" sz="2600"/>
              <a:t> Açık ve anlaşılır olmalıdır,</a:t>
            </a:r>
          </a:p>
          <a:p>
            <a:pPr>
              <a:lnSpc>
                <a:spcPct val="90000"/>
              </a:lnSpc>
              <a:buClr>
                <a:srgbClr val="96167E"/>
              </a:buClr>
              <a:buFont typeface="Wingdings" panose="05000000000000000000" pitchFamily="2" charset="2"/>
              <a:buChar char="ü"/>
            </a:pPr>
            <a:r>
              <a:rPr lang="tr-TR" altLang="tr-TR" sz="2600"/>
              <a:t> Kesin olmalı, zamanında verilmelidir,</a:t>
            </a:r>
          </a:p>
          <a:p>
            <a:pPr>
              <a:lnSpc>
                <a:spcPct val="90000"/>
              </a:lnSpc>
              <a:buClr>
                <a:srgbClr val="96167E"/>
              </a:buClr>
              <a:buFont typeface="Wingdings" panose="05000000000000000000" pitchFamily="2" charset="2"/>
              <a:buChar char="ü"/>
            </a:pPr>
            <a:r>
              <a:rPr lang="tr-TR" altLang="tr-TR" sz="2600"/>
              <a:t> Veriliş biçimi insanların şahsiyetlerini kırıcı olmamalıdır,</a:t>
            </a:r>
          </a:p>
          <a:p>
            <a:pPr>
              <a:lnSpc>
                <a:spcPct val="90000"/>
              </a:lnSpc>
              <a:buClr>
                <a:srgbClr val="96167E"/>
              </a:buClr>
              <a:buFont typeface="Wingdings" panose="05000000000000000000" pitchFamily="2" charset="2"/>
              <a:buChar char="ü"/>
            </a:pPr>
            <a:r>
              <a:rPr lang="tr-TR" altLang="tr-TR" sz="2600"/>
              <a:t> Mümkünse gerekçeleriyle birlikte verilmelidir,</a:t>
            </a:r>
          </a:p>
          <a:p>
            <a:pPr>
              <a:lnSpc>
                <a:spcPct val="90000"/>
              </a:lnSpc>
              <a:buClr>
                <a:srgbClr val="96167E"/>
              </a:buClr>
              <a:buFont typeface="Wingdings" panose="05000000000000000000" pitchFamily="2" charset="2"/>
              <a:buChar char="ü"/>
            </a:pPr>
            <a:r>
              <a:rPr lang="tr-TR" altLang="tr-TR" sz="2600"/>
              <a:t> Emirler, onu alan astların bilgi, yetenek ve uzmanlık alanına uygun olmalıdır,</a:t>
            </a:r>
          </a:p>
          <a:p>
            <a:pPr>
              <a:lnSpc>
                <a:spcPct val="90000"/>
              </a:lnSpc>
              <a:buClr>
                <a:srgbClr val="96167E"/>
              </a:buClr>
              <a:buFont typeface="Wingdings" panose="05000000000000000000" pitchFamily="2" charset="2"/>
              <a:buChar char="ü"/>
            </a:pPr>
            <a:r>
              <a:rPr lang="tr-TR" altLang="tr-TR" sz="2600"/>
              <a:t> Emirler hiyerarşik düzene ve ilişkilere uygun olarak verilmeli, her ast tek bir üstten emir almalıdır.</a:t>
            </a:r>
          </a:p>
        </p:txBody>
      </p:sp>
    </p:spTree>
    <p:extLst>
      <p:ext uri="{BB962C8B-B14F-4D97-AF65-F5344CB8AC3E}">
        <p14:creationId xmlns:p14="http://schemas.microsoft.com/office/powerpoint/2010/main" val="117044053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1747</Words>
  <Application>Microsoft Office PowerPoint</Application>
  <PresentationFormat>Geniş ekran</PresentationFormat>
  <Paragraphs>143</Paragraphs>
  <Slides>37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37</vt:i4>
      </vt:variant>
    </vt:vector>
  </HeadingPairs>
  <TitlesOfParts>
    <vt:vector size="43" baseType="lpstr">
      <vt:lpstr>Arial</vt:lpstr>
      <vt:lpstr>Calibri</vt:lpstr>
      <vt:lpstr>Calibri Light</vt:lpstr>
      <vt:lpstr>Comic Sans MS</vt:lpstr>
      <vt:lpstr>Wingdings</vt:lpstr>
      <vt:lpstr>Office Teması</vt:lpstr>
      <vt:lpstr>PowerPoint Sunusu</vt:lpstr>
      <vt:lpstr>YÖNELTME(YÖN VERME-YÜRÜTME-EMİR-KOMUTA)</vt:lpstr>
      <vt:lpstr>YÖNELTME</vt:lpstr>
      <vt:lpstr>YÖNELTME</vt:lpstr>
      <vt:lpstr>YÖNELTME </vt:lpstr>
      <vt:lpstr>YÖNELTME</vt:lpstr>
      <vt:lpstr>Emirlerin Çeşitleri</vt:lpstr>
      <vt:lpstr>Emirlerin Çeşitleri</vt:lpstr>
      <vt:lpstr>İyi Bir Emrin Taşıması Gereken Özellikler</vt:lpstr>
      <vt:lpstr>Etkin Bir Yöneltmenin Şartları</vt:lpstr>
      <vt:lpstr>Yöneltmenin Fonksiyonları</vt:lpstr>
      <vt:lpstr>Yöneltmenin Fonksiyonları</vt:lpstr>
      <vt:lpstr>Yöneltmenin Fonksiyonları</vt:lpstr>
      <vt:lpstr>KOORDİNASYON VE HABERLEŞME</vt:lpstr>
      <vt:lpstr>Koordinasyonun İlkeleri</vt:lpstr>
      <vt:lpstr>Koordinasyonun Çeşitleri</vt:lpstr>
      <vt:lpstr>İç koordinasyon</vt:lpstr>
      <vt:lpstr>Dış koordinasyon</vt:lpstr>
      <vt:lpstr>Koordinasyon Teknikleri</vt:lpstr>
      <vt:lpstr>Koordinasyonun Aracı: Haberleşme</vt:lpstr>
      <vt:lpstr>KONTROL</vt:lpstr>
      <vt:lpstr>KONTROL</vt:lpstr>
      <vt:lpstr>Kontrol süreci dört aşamadan oluşur:</vt:lpstr>
      <vt:lpstr>Standartların Belirlenmesi</vt:lpstr>
      <vt:lpstr>Gerçekleşen Durumun Ölçülmesi</vt:lpstr>
      <vt:lpstr>Standartlarla Gerçekleşen Durumun Karşılaştırılması</vt:lpstr>
      <vt:lpstr>Düzeltici Tedbirlerin Alınması</vt:lpstr>
      <vt:lpstr>Başlıca Kontrol Araçları</vt:lpstr>
      <vt:lpstr>Başlıca Kontrol Alanları</vt:lpstr>
      <vt:lpstr>YÖNETİMİN ODAK NOKTASI: KARAR VERME</vt:lpstr>
      <vt:lpstr>Karar Vermenin Özellikleri</vt:lpstr>
      <vt:lpstr>Karar Vermenin Özellikleri</vt:lpstr>
      <vt:lpstr>Karar Verme Süreci</vt:lpstr>
      <vt:lpstr>PowerPoint Sunusu</vt:lpstr>
      <vt:lpstr>Karar Çeşitleri</vt:lpstr>
      <vt:lpstr>Karar Çeşitleri</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gülbin özçelikay</dc:creator>
  <cp:lastModifiedBy>gülbin özçelikay</cp:lastModifiedBy>
  <cp:revision>1</cp:revision>
  <dcterms:created xsi:type="dcterms:W3CDTF">2021-02-15T13:40:59Z</dcterms:created>
  <dcterms:modified xsi:type="dcterms:W3CDTF">2021-02-15T13:42:00Z</dcterms:modified>
</cp:coreProperties>
</file>