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686980-9825-412E-BC39-C31E3C1FE83D}" type="doc">
      <dgm:prSet loTypeId="urn:microsoft.com/office/officeart/2005/8/layout/vProcess5" loCatId="process" qsTypeId="urn:microsoft.com/office/officeart/2005/8/quickstyle/simple4" qsCatId="simple" csTypeId="urn:microsoft.com/office/officeart/2005/8/colors/colorful2" csCatId="colorful"/>
      <dgm:spPr/>
      <dgm:t>
        <a:bodyPr/>
        <a:lstStyle/>
        <a:p>
          <a:endParaRPr lang="en-US"/>
        </a:p>
      </dgm:t>
    </dgm:pt>
    <dgm:pt modelId="{DD59CF07-74C3-4BD7-B8AB-2BE9A593C8E6}">
      <dgm:prSet/>
      <dgm:spPr/>
      <dgm:t>
        <a:bodyPr/>
        <a:lstStyle/>
        <a:p>
          <a:r>
            <a:rPr lang="tr-TR"/>
            <a:t>Lider katılımcıları 3 gruba ayırır. Ve yönergelerini okur. </a:t>
          </a:r>
          <a:endParaRPr lang="en-US"/>
        </a:p>
      </dgm:t>
    </dgm:pt>
    <dgm:pt modelId="{9D036F2B-EA5E-4A5C-9D8E-713DD704F013}" type="parTrans" cxnId="{BB12A936-46F3-444F-8336-C8ED99148664}">
      <dgm:prSet/>
      <dgm:spPr/>
      <dgm:t>
        <a:bodyPr/>
        <a:lstStyle/>
        <a:p>
          <a:endParaRPr lang="en-US"/>
        </a:p>
      </dgm:t>
    </dgm:pt>
    <dgm:pt modelId="{3352BA5D-D5BD-4B93-B341-6305E2A85BC9}" type="sibTrans" cxnId="{BB12A936-46F3-444F-8336-C8ED99148664}">
      <dgm:prSet/>
      <dgm:spPr/>
      <dgm:t>
        <a:bodyPr/>
        <a:lstStyle/>
        <a:p>
          <a:endParaRPr lang="en-US"/>
        </a:p>
      </dgm:t>
    </dgm:pt>
    <dgm:pt modelId="{BEA228FB-3DD5-4885-8B4F-6756B9347F1A}">
      <dgm:prSet/>
      <dgm:spPr/>
      <dgm:t>
        <a:bodyPr/>
        <a:lstStyle/>
        <a:p>
          <a:r>
            <a:rPr lang="tr-TR"/>
            <a:t>Birinci Grup: Okurlar, Gazeteci ve Gazete Patronu arasındaki güven-güvensizlik durumunu ve Ortaya çıkabilecek durumları doğaçlama, rol oynama tekniklerinden yararlanarak canlandırınız.</a:t>
          </a:r>
          <a:endParaRPr lang="en-US"/>
        </a:p>
      </dgm:t>
    </dgm:pt>
    <dgm:pt modelId="{298A1A2B-7359-4785-AABC-B94F2BB24AEA}" type="parTrans" cxnId="{EEE2A572-E5E1-4F03-AE35-1855AA3AC8F1}">
      <dgm:prSet/>
      <dgm:spPr/>
      <dgm:t>
        <a:bodyPr/>
        <a:lstStyle/>
        <a:p>
          <a:endParaRPr lang="en-US"/>
        </a:p>
      </dgm:t>
    </dgm:pt>
    <dgm:pt modelId="{04CC84D6-E1CA-4727-95CA-9719F41C8023}" type="sibTrans" cxnId="{EEE2A572-E5E1-4F03-AE35-1855AA3AC8F1}">
      <dgm:prSet/>
      <dgm:spPr/>
      <dgm:t>
        <a:bodyPr/>
        <a:lstStyle/>
        <a:p>
          <a:endParaRPr lang="en-US"/>
        </a:p>
      </dgm:t>
    </dgm:pt>
    <dgm:pt modelId="{27BD6D45-4D23-4B59-9618-3965F95C8651}">
      <dgm:prSet/>
      <dgm:spPr/>
      <dgm:t>
        <a:bodyPr/>
        <a:lstStyle/>
        <a:p>
          <a:r>
            <a:rPr lang="tr-TR"/>
            <a:t>İkinci Grup: Patron işçiler, Müdür Arasında geçen bir güven-güvensizlik durumunu ve Ortaya çıkabilecek durumları doğaçlama, rol oynama tekniklerinden yararlanarak canlandırınız. </a:t>
          </a:r>
          <a:endParaRPr lang="en-US"/>
        </a:p>
      </dgm:t>
    </dgm:pt>
    <dgm:pt modelId="{4219EC61-A7D0-48C9-BD51-09DE721E3719}" type="parTrans" cxnId="{0A181C52-80C6-4E6C-9951-F74E0BCCA153}">
      <dgm:prSet/>
      <dgm:spPr/>
      <dgm:t>
        <a:bodyPr/>
        <a:lstStyle/>
        <a:p>
          <a:endParaRPr lang="en-US"/>
        </a:p>
      </dgm:t>
    </dgm:pt>
    <dgm:pt modelId="{DA57F379-01BB-4149-AFE7-AA774A55B1E9}" type="sibTrans" cxnId="{0A181C52-80C6-4E6C-9951-F74E0BCCA153}">
      <dgm:prSet/>
      <dgm:spPr/>
      <dgm:t>
        <a:bodyPr/>
        <a:lstStyle/>
        <a:p>
          <a:endParaRPr lang="en-US"/>
        </a:p>
      </dgm:t>
    </dgm:pt>
    <dgm:pt modelId="{5DF5080A-0720-45AC-87C3-C3632658997C}">
      <dgm:prSet/>
      <dgm:spPr/>
      <dgm:t>
        <a:bodyPr/>
        <a:lstStyle/>
        <a:p>
          <a:r>
            <a:rPr lang="tr-TR"/>
            <a:t>Üçüncü grup: Antrenör, Sporcu, Federasyon arasında geçen güven-güvensizlik durumunu ve ortaya çıkabilecek durumları doğaçlama, rol oynama tekniklerinden yararlanarak canlandırınız.</a:t>
          </a:r>
          <a:endParaRPr lang="en-US"/>
        </a:p>
      </dgm:t>
    </dgm:pt>
    <dgm:pt modelId="{8B8A70EA-C3D1-4970-B497-EA12A6952D57}" type="parTrans" cxnId="{2FE1A937-D089-43C1-A992-62AB0CBF6022}">
      <dgm:prSet/>
      <dgm:spPr/>
      <dgm:t>
        <a:bodyPr/>
        <a:lstStyle/>
        <a:p>
          <a:endParaRPr lang="en-US"/>
        </a:p>
      </dgm:t>
    </dgm:pt>
    <dgm:pt modelId="{7338B07F-A4EC-44C2-8809-02F35DF5EB9B}" type="sibTrans" cxnId="{2FE1A937-D089-43C1-A992-62AB0CBF6022}">
      <dgm:prSet/>
      <dgm:spPr/>
      <dgm:t>
        <a:bodyPr/>
        <a:lstStyle/>
        <a:p>
          <a:endParaRPr lang="en-US"/>
        </a:p>
      </dgm:t>
    </dgm:pt>
    <dgm:pt modelId="{ECC4D749-0EAB-4530-81B4-BA67B8675D4E}" type="pres">
      <dgm:prSet presAssocID="{6C686980-9825-412E-BC39-C31E3C1FE83D}" presName="outerComposite" presStyleCnt="0">
        <dgm:presLayoutVars>
          <dgm:chMax val="5"/>
          <dgm:dir/>
          <dgm:resizeHandles val="exact"/>
        </dgm:presLayoutVars>
      </dgm:prSet>
      <dgm:spPr/>
    </dgm:pt>
    <dgm:pt modelId="{ACEAAD82-44F3-49BB-BE73-917460F4F7A4}" type="pres">
      <dgm:prSet presAssocID="{6C686980-9825-412E-BC39-C31E3C1FE83D}" presName="dummyMaxCanvas" presStyleCnt="0">
        <dgm:presLayoutVars/>
      </dgm:prSet>
      <dgm:spPr/>
    </dgm:pt>
    <dgm:pt modelId="{F1717306-9073-4553-96A2-007120732F0F}" type="pres">
      <dgm:prSet presAssocID="{6C686980-9825-412E-BC39-C31E3C1FE83D}" presName="FourNodes_1" presStyleLbl="node1" presStyleIdx="0" presStyleCnt="4">
        <dgm:presLayoutVars>
          <dgm:bulletEnabled val="1"/>
        </dgm:presLayoutVars>
      </dgm:prSet>
      <dgm:spPr/>
    </dgm:pt>
    <dgm:pt modelId="{5E1BDAF6-28FE-4AC2-A162-322CE4E6F31F}" type="pres">
      <dgm:prSet presAssocID="{6C686980-9825-412E-BC39-C31E3C1FE83D}" presName="FourNodes_2" presStyleLbl="node1" presStyleIdx="1" presStyleCnt="4">
        <dgm:presLayoutVars>
          <dgm:bulletEnabled val="1"/>
        </dgm:presLayoutVars>
      </dgm:prSet>
      <dgm:spPr/>
    </dgm:pt>
    <dgm:pt modelId="{844C54B2-555F-493D-8CC8-77ADDE813ABE}" type="pres">
      <dgm:prSet presAssocID="{6C686980-9825-412E-BC39-C31E3C1FE83D}" presName="FourNodes_3" presStyleLbl="node1" presStyleIdx="2" presStyleCnt="4">
        <dgm:presLayoutVars>
          <dgm:bulletEnabled val="1"/>
        </dgm:presLayoutVars>
      </dgm:prSet>
      <dgm:spPr/>
    </dgm:pt>
    <dgm:pt modelId="{65CC7E88-3FE5-431C-BB6B-42CD4D56414E}" type="pres">
      <dgm:prSet presAssocID="{6C686980-9825-412E-BC39-C31E3C1FE83D}" presName="FourNodes_4" presStyleLbl="node1" presStyleIdx="3" presStyleCnt="4">
        <dgm:presLayoutVars>
          <dgm:bulletEnabled val="1"/>
        </dgm:presLayoutVars>
      </dgm:prSet>
      <dgm:spPr/>
    </dgm:pt>
    <dgm:pt modelId="{A632FE30-22D4-4FD3-883B-8926156C7BCF}" type="pres">
      <dgm:prSet presAssocID="{6C686980-9825-412E-BC39-C31E3C1FE83D}" presName="FourConn_1-2" presStyleLbl="fgAccFollowNode1" presStyleIdx="0" presStyleCnt="3">
        <dgm:presLayoutVars>
          <dgm:bulletEnabled val="1"/>
        </dgm:presLayoutVars>
      </dgm:prSet>
      <dgm:spPr/>
    </dgm:pt>
    <dgm:pt modelId="{2802D437-EEDC-44F3-808A-A31E32062CAA}" type="pres">
      <dgm:prSet presAssocID="{6C686980-9825-412E-BC39-C31E3C1FE83D}" presName="FourConn_2-3" presStyleLbl="fgAccFollowNode1" presStyleIdx="1" presStyleCnt="3">
        <dgm:presLayoutVars>
          <dgm:bulletEnabled val="1"/>
        </dgm:presLayoutVars>
      </dgm:prSet>
      <dgm:spPr/>
    </dgm:pt>
    <dgm:pt modelId="{99DFA20E-D4CA-42B0-950E-87EAAAA6B211}" type="pres">
      <dgm:prSet presAssocID="{6C686980-9825-412E-BC39-C31E3C1FE83D}" presName="FourConn_3-4" presStyleLbl="fgAccFollowNode1" presStyleIdx="2" presStyleCnt="3">
        <dgm:presLayoutVars>
          <dgm:bulletEnabled val="1"/>
        </dgm:presLayoutVars>
      </dgm:prSet>
      <dgm:spPr/>
    </dgm:pt>
    <dgm:pt modelId="{4EAA9ABD-6D96-4127-A40C-8FCD2848B4D7}" type="pres">
      <dgm:prSet presAssocID="{6C686980-9825-412E-BC39-C31E3C1FE83D}" presName="FourNodes_1_text" presStyleLbl="node1" presStyleIdx="3" presStyleCnt="4">
        <dgm:presLayoutVars>
          <dgm:bulletEnabled val="1"/>
        </dgm:presLayoutVars>
      </dgm:prSet>
      <dgm:spPr/>
    </dgm:pt>
    <dgm:pt modelId="{0F869A72-178F-4C65-B856-C556E7789678}" type="pres">
      <dgm:prSet presAssocID="{6C686980-9825-412E-BC39-C31E3C1FE83D}" presName="FourNodes_2_text" presStyleLbl="node1" presStyleIdx="3" presStyleCnt="4">
        <dgm:presLayoutVars>
          <dgm:bulletEnabled val="1"/>
        </dgm:presLayoutVars>
      </dgm:prSet>
      <dgm:spPr/>
    </dgm:pt>
    <dgm:pt modelId="{A810694F-0541-4E02-B8C6-0B9C0571B7C6}" type="pres">
      <dgm:prSet presAssocID="{6C686980-9825-412E-BC39-C31E3C1FE83D}" presName="FourNodes_3_text" presStyleLbl="node1" presStyleIdx="3" presStyleCnt="4">
        <dgm:presLayoutVars>
          <dgm:bulletEnabled val="1"/>
        </dgm:presLayoutVars>
      </dgm:prSet>
      <dgm:spPr/>
    </dgm:pt>
    <dgm:pt modelId="{13420B3A-E750-4371-A8C5-DD2F907B0C1A}" type="pres">
      <dgm:prSet presAssocID="{6C686980-9825-412E-BC39-C31E3C1FE83D}" presName="FourNodes_4_text" presStyleLbl="node1" presStyleIdx="3" presStyleCnt="4">
        <dgm:presLayoutVars>
          <dgm:bulletEnabled val="1"/>
        </dgm:presLayoutVars>
      </dgm:prSet>
      <dgm:spPr/>
    </dgm:pt>
  </dgm:ptLst>
  <dgm:cxnLst>
    <dgm:cxn modelId="{D323FF13-E64E-468C-8F9E-EEC4D33F099E}" type="presOf" srcId="{3352BA5D-D5BD-4B93-B341-6305E2A85BC9}" destId="{A632FE30-22D4-4FD3-883B-8926156C7BCF}" srcOrd="0" destOrd="0" presId="urn:microsoft.com/office/officeart/2005/8/layout/vProcess5"/>
    <dgm:cxn modelId="{BB12A936-46F3-444F-8336-C8ED99148664}" srcId="{6C686980-9825-412E-BC39-C31E3C1FE83D}" destId="{DD59CF07-74C3-4BD7-B8AB-2BE9A593C8E6}" srcOrd="0" destOrd="0" parTransId="{9D036F2B-EA5E-4A5C-9D8E-713DD704F013}" sibTransId="{3352BA5D-D5BD-4B93-B341-6305E2A85BC9}"/>
    <dgm:cxn modelId="{4B9ADA36-D97E-4134-BC59-3EFADFD9375A}" type="presOf" srcId="{5DF5080A-0720-45AC-87C3-C3632658997C}" destId="{13420B3A-E750-4371-A8C5-DD2F907B0C1A}" srcOrd="1" destOrd="0" presId="urn:microsoft.com/office/officeart/2005/8/layout/vProcess5"/>
    <dgm:cxn modelId="{2FE1A937-D089-43C1-A992-62AB0CBF6022}" srcId="{6C686980-9825-412E-BC39-C31E3C1FE83D}" destId="{5DF5080A-0720-45AC-87C3-C3632658997C}" srcOrd="3" destOrd="0" parTransId="{8B8A70EA-C3D1-4970-B497-EA12A6952D57}" sibTransId="{7338B07F-A4EC-44C2-8809-02F35DF5EB9B}"/>
    <dgm:cxn modelId="{0089A43B-DEBF-4F70-B25B-74C4D7646A9B}" type="presOf" srcId="{27BD6D45-4D23-4B59-9618-3965F95C8651}" destId="{A810694F-0541-4E02-B8C6-0B9C0571B7C6}" srcOrd="1" destOrd="0" presId="urn:microsoft.com/office/officeart/2005/8/layout/vProcess5"/>
    <dgm:cxn modelId="{E7B12A60-3FBE-47F0-8474-09A34E1A8570}" type="presOf" srcId="{6C686980-9825-412E-BC39-C31E3C1FE83D}" destId="{ECC4D749-0EAB-4530-81B4-BA67B8675D4E}" srcOrd="0" destOrd="0" presId="urn:microsoft.com/office/officeart/2005/8/layout/vProcess5"/>
    <dgm:cxn modelId="{D1842F6F-037E-41E2-887E-900A92841939}" type="presOf" srcId="{5DF5080A-0720-45AC-87C3-C3632658997C}" destId="{65CC7E88-3FE5-431C-BB6B-42CD4D56414E}" srcOrd="0" destOrd="0" presId="urn:microsoft.com/office/officeart/2005/8/layout/vProcess5"/>
    <dgm:cxn modelId="{0A181C52-80C6-4E6C-9951-F74E0BCCA153}" srcId="{6C686980-9825-412E-BC39-C31E3C1FE83D}" destId="{27BD6D45-4D23-4B59-9618-3965F95C8651}" srcOrd="2" destOrd="0" parTransId="{4219EC61-A7D0-48C9-BD51-09DE721E3719}" sibTransId="{DA57F379-01BB-4149-AFE7-AA774A55B1E9}"/>
    <dgm:cxn modelId="{EEE2A572-E5E1-4F03-AE35-1855AA3AC8F1}" srcId="{6C686980-9825-412E-BC39-C31E3C1FE83D}" destId="{BEA228FB-3DD5-4885-8B4F-6756B9347F1A}" srcOrd="1" destOrd="0" parTransId="{298A1A2B-7359-4785-AABC-B94F2BB24AEA}" sibTransId="{04CC84D6-E1CA-4727-95CA-9719F41C8023}"/>
    <dgm:cxn modelId="{B584DD76-4A7A-40CE-ADF1-CD694684BC68}" type="presOf" srcId="{DD59CF07-74C3-4BD7-B8AB-2BE9A593C8E6}" destId="{4EAA9ABD-6D96-4127-A40C-8FCD2848B4D7}" srcOrd="1" destOrd="0" presId="urn:microsoft.com/office/officeart/2005/8/layout/vProcess5"/>
    <dgm:cxn modelId="{3B64529B-62B5-4E5B-979C-445A77B05F41}" type="presOf" srcId="{DA57F379-01BB-4149-AFE7-AA774A55B1E9}" destId="{99DFA20E-D4CA-42B0-950E-87EAAAA6B211}" srcOrd="0" destOrd="0" presId="urn:microsoft.com/office/officeart/2005/8/layout/vProcess5"/>
    <dgm:cxn modelId="{20FB7FB4-2009-44EE-88FC-96A8D3EABFCF}" type="presOf" srcId="{BEA228FB-3DD5-4885-8B4F-6756B9347F1A}" destId="{0F869A72-178F-4C65-B856-C556E7789678}" srcOrd="1" destOrd="0" presId="urn:microsoft.com/office/officeart/2005/8/layout/vProcess5"/>
    <dgm:cxn modelId="{29B0A3BF-0C4B-47E2-9EE7-F5174AA66A8F}" type="presOf" srcId="{BEA228FB-3DD5-4885-8B4F-6756B9347F1A}" destId="{5E1BDAF6-28FE-4AC2-A162-322CE4E6F31F}" srcOrd="0" destOrd="0" presId="urn:microsoft.com/office/officeart/2005/8/layout/vProcess5"/>
    <dgm:cxn modelId="{6BDB63CE-28DE-45F4-8484-847A5EFBC637}" type="presOf" srcId="{27BD6D45-4D23-4B59-9618-3965F95C8651}" destId="{844C54B2-555F-493D-8CC8-77ADDE813ABE}" srcOrd="0" destOrd="0" presId="urn:microsoft.com/office/officeart/2005/8/layout/vProcess5"/>
    <dgm:cxn modelId="{38E69ECE-56AD-48D3-8575-388523659612}" type="presOf" srcId="{04CC84D6-E1CA-4727-95CA-9719F41C8023}" destId="{2802D437-EEDC-44F3-808A-A31E32062CAA}" srcOrd="0" destOrd="0" presId="urn:microsoft.com/office/officeart/2005/8/layout/vProcess5"/>
    <dgm:cxn modelId="{BE38B2E6-0C85-452E-9CF0-CAA4EC13CB47}" type="presOf" srcId="{DD59CF07-74C3-4BD7-B8AB-2BE9A593C8E6}" destId="{F1717306-9073-4553-96A2-007120732F0F}" srcOrd="0" destOrd="0" presId="urn:microsoft.com/office/officeart/2005/8/layout/vProcess5"/>
    <dgm:cxn modelId="{A0AEAF3E-84B0-4A10-AC58-2669FCFA1580}" type="presParOf" srcId="{ECC4D749-0EAB-4530-81B4-BA67B8675D4E}" destId="{ACEAAD82-44F3-49BB-BE73-917460F4F7A4}" srcOrd="0" destOrd="0" presId="urn:microsoft.com/office/officeart/2005/8/layout/vProcess5"/>
    <dgm:cxn modelId="{9D361CC2-0BDB-42BA-AC77-FAC0B824815C}" type="presParOf" srcId="{ECC4D749-0EAB-4530-81B4-BA67B8675D4E}" destId="{F1717306-9073-4553-96A2-007120732F0F}" srcOrd="1" destOrd="0" presId="urn:microsoft.com/office/officeart/2005/8/layout/vProcess5"/>
    <dgm:cxn modelId="{4DD52A1E-E61B-4500-B385-2E6A2F11E6E5}" type="presParOf" srcId="{ECC4D749-0EAB-4530-81B4-BA67B8675D4E}" destId="{5E1BDAF6-28FE-4AC2-A162-322CE4E6F31F}" srcOrd="2" destOrd="0" presId="urn:microsoft.com/office/officeart/2005/8/layout/vProcess5"/>
    <dgm:cxn modelId="{E0F4679C-DDEE-4244-ACBB-41C7D730CB3B}" type="presParOf" srcId="{ECC4D749-0EAB-4530-81B4-BA67B8675D4E}" destId="{844C54B2-555F-493D-8CC8-77ADDE813ABE}" srcOrd="3" destOrd="0" presId="urn:microsoft.com/office/officeart/2005/8/layout/vProcess5"/>
    <dgm:cxn modelId="{84E9B4BE-9C62-4316-978F-5EF94981318B}" type="presParOf" srcId="{ECC4D749-0EAB-4530-81B4-BA67B8675D4E}" destId="{65CC7E88-3FE5-431C-BB6B-42CD4D56414E}" srcOrd="4" destOrd="0" presId="urn:microsoft.com/office/officeart/2005/8/layout/vProcess5"/>
    <dgm:cxn modelId="{FD795068-7E5E-48C5-A470-27C783C7F6A0}" type="presParOf" srcId="{ECC4D749-0EAB-4530-81B4-BA67B8675D4E}" destId="{A632FE30-22D4-4FD3-883B-8926156C7BCF}" srcOrd="5" destOrd="0" presId="urn:microsoft.com/office/officeart/2005/8/layout/vProcess5"/>
    <dgm:cxn modelId="{8AF973CB-31F0-452A-979F-FF3E355ACB99}" type="presParOf" srcId="{ECC4D749-0EAB-4530-81B4-BA67B8675D4E}" destId="{2802D437-EEDC-44F3-808A-A31E32062CAA}" srcOrd="6" destOrd="0" presId="urn:microsoft.com/office/officeart/2005/8/layout/vProcess5"/>
    <dgm:cxn modelId="{F9B6DC44-9205-4247-AF35-369AB0AC454B}" type="presParOf" srcId="{ECC4D749-0EAB-4530-81B4-BA67B8675D4E}" destId="{99DFA20E-D4CA-42B0-950E-87EAAAA6B211}" srcOrd="7" destOrd="0" presId="urn:microsoft.com/office/officeart/2005/8/layout/vProcess5"/>
    <dgm:cxn modelId="{DBA0F5D3-52E0-45FE-B1BD-43F6511F7EF0}" type="presParOf" srcId="{ECC4D749-0EAB-4530-81B4-BA67B8675D4E}" destId="{4EAA9ABD-6D96-4127-A40C-8FCD2848B4D7}" srcOrd="8" destOrd="0" presId="urn:microsoft.com/office/officeart/2005/8/layout/vProcess5"/>
    <dgm:cxn modelId="{4CB01EA2-1BE2-4958-B6B6-970C50A940C8}" type="presParOf" srcId="{ECC4D749-0EAB-4530-81B4-BA67B8675D4E}" destId="{0F869A72-178F-4C65-B856-C556E7789678}" srcOrd="9" destOrd="0" presId="urn:microsoft.com/office/officeart/2005/8/layout/vProcess5"/>
    <dgm:cxn modelId="{D436A157-0701-4B99-9C06-725FD4E0DAC2}" type="presParOf" srcId="{ECC4D749-0EAB-4530-81B4-BA67B8675D4E}" destId="{A810694F-0541-4E02-B8C6-0B9C0571B7C6}" srcOrd="10" destOrd="0" presId="urn:microsoft.com/office/officeart/2005/8/layout/vProcess5"/>
    <dgm:cxn modelId="{783B8912-6CAA-4C78-9FD7-1DE91C916BE6}" type="presParOf" srcId="{ECC4D749-0EAB-4530-81B4-BA67B8675D4E}" destId="{13420B3A-E750-4371-A8C5-DD2F907B0C1A}"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717306-9073-4553-96A2-007120732F0F}">
      <dsp:nvSpPr>
        <dsp:cNvPr id="0" name=""/>
        <dsp:cNvSpPr/>
      </dsp:nvSpPr>
      <dsp:spPr>
        <a:xfrm>
          <a:off x="0" y="0"/>
          <a:ext cx="3548062" cy="1020159"/>
        </a:xfrm>
        <a:prstGeom prst="roundRect">
          <a:avLst>
            <a:gd name="adj" fmla="val 10000"/>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tr-TR" sz="1000" kern="1200"/>
            <a:t>Lider katılımcıları 3 gruba ayırır. Ve yönergelerini okur. </a:t>
          </a:r>
          <a:endParaRPr lang="en-US" sz="1000" kern="1200"/>
        </a:p>
      </dsp:txBody>
      <dsp:txXfrm>
        <a:off x="29879" y="29879"/>
        <a:ext cx="2361028" cy="960401"/>
      </dsp:txXfrm>
    </dsp:sp>
    <dsp:sp modelId="{5E1BDAF6-28FE-4AC2-A162-322CE4E6F31F}">
      <dsp:nvSpPr>
        <dsp:cNvPr id="0" name=""/>
        <dsp:cNvSpPr/>
      </dsp:nvSpPr>
      <dsp:spPr>
        <a:xfrm>
          <a:off x="297150" y="1205642"/>
          <a:ext cx="3548062" cy="1020159"/>
        </a:xfrm>
        <a:prstGeom prst="roundRect">
          <a:avLst>
            <a:gd name="adj" fmla="val 10000"/>
          </a:avLst>
        </a:prstGeom>
        <a:gradFill rotWithShape="0">
          <a:gsLst>
            <a:gs pos="0">
              <a:schemeClr val="accent2">
                <a:hueOff val="13013"/>
                <a:satOff val="-8959"/>
                <a:lumOff val="-2288"/>
                <a:alphaOff val="0"/>
                <a:shade val="85000"/>
                <a:satMod val="130000"/>
              </a:schemeClr>
            </a:gs>
            <a:gs pos="34000">
              <a:schemeClr val="accent2">
                <a:hueOff val="13013"/>
                <a:satOff val="-8959"/>
                <a:lumOff val="-2288"/>
                <a:alphaOff val="0"/>
                <a:shade val="87000"/>
                <a:satMod val="125000"/>
              </a:schemeClr>
            </a:gs>
            <a:gs pos="70000">
              <a:schemeClr val="accent2">
                <a:hueOff val="13013"/>
                <a:satOff val="-8959"/>
                <a:lumOff val="-2288"/>
                <a:alphaOff val="0"/>
                <a:tint val="100000"/>
                <a:shade val="90000"/>
                <a:satMod val="130000"/>
              </a:schemeClr>
            </a:gs>
            <a:gs pos="100000">
              <a:schemeClr val="accent2">
                <a:hueOff val="13013"/>
                <a:satOff val="-8959"/>
                <a:lumOff val="-2288"/>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tr-TR" sz="1000" kern="1200"/>
            <a:t>Birinci Grup: Okurlar, Gazeteci ve Gazete Patronu arasındaki güven-güvensizlik durumunu ve Ortaya çıkabilecek durumları doğaçlama, rol oynama tekniklerinden yararlanarak canlandırınız.</a:t>
          </a:r>
          <a:endParaRPr lang="en-US" sz="1000" kern="1200"/>
        </a:p>
      </dsp:txBody>
      <dsp:txXfrm>
        <a:off x="327029" y="1235521"/>
        <a:ext cx="2528050" cy="960401"/>
      </dsp:txXfrm>
    </dsp:sp>
    <dsp:sp modelId="{844C54B2-555F-493D-8CC8-77ADDE813ABE}">
      <dsp:nvSpPr>
        <dsp:cNvPr id="0" name=""/>
        <dsp:cNvSpPr/>
      </dsp:nvSpPr>
      <dsp:spPr>
        <a:xfrm>
          <a:off x="589865" y="2411285"/>
          <a:ext cx="3548062" cy="1020159"/>
        </a:xfrm>
        <a:prstGeom prst="roundRect">
          <a:avLst>
            <a:gd name="adj" fmla="val 10000"/>
          </a:avLst>
        </a:prstGeom>
        <a:gradFill rotWithShape="0">
          <a:gsLst>
            <a:gs pos="0">
              <a:schemeClr val="accent2">
                <a:hueOff val="26025"/>
                <a:satOff val="-17917"/>
                <a:lumOff val="-4575"/>
                <a:alphaOff val="0"/>
                <a:shade val="85000"/>
                <a:satMod val="130000"/>
              </a:schemeClr>
            </a:gs>
            <a:gs pos="34000">
              <a:schemeClr val="accent2">
                <a:hueOff val="26025"/>
                <a:satOff val="-17917"/>
                <a:lumOff val="-4575"/>
                <a:alphaOff val="0"/>
                <a:shade val="87000"/>
                <a:satMod val="125000"/>
              </a:schemeClr>
            </a:gs>
            <a:gs pos="70000">
              <a:schemeClr val="accent2">
                <a:hueOff val="26025"/>
                <a:satOff val="-17917"/>
                <a:lumOff val="-4575"/>
                <a:alphaOff val="0"/>
                <a:tint val="100000"/>
                <a:shade val="90000"/>
                <a:satMod val="130000"/>
              </a:schemeClr>
            </a:gs>
            <a:gs pos="100000">
              <a:schemeClr val="accent2">
                <a:hueOff val="26025"/>
                <a:satOff val="-17917"/>
                <a:lumOff val="-4575"/>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tr-TR" sz="1000" kern="1200"/>
            <a:t>İkinci Grup: Patron işçiler, Müdür Arasında geçen bir güven-güvensizlik durumunu ve Ortaya çıkabilecek durumları doğaçlama, rol oynama tekniklerinden yararlanarak canlandırınız. </a:t>
          </a:r>
          <a:endParaRPr lang="en-US" sz="1000" kern="1200"/>
        </a:p>
      </dsp:txBody>
      <dsp:txXfrm>
        <a:off x="619744" y="2441164"/>
        <a:ext cx="2532485" cy="960401"/>
      </dsp:txXfrm>
    </dsp:sp>
    <dsp:sp modelId="{65CC7E88-3FE5-431C-BB6B-42CD4D56414E}">
      <dsp:nvSpPr>
        <dsp:cNvPr id="0" name=""/>
        <dsp:cNvSpPr/>
      </dsp:nvSpPr>
      <dsp:spPr>
        <a:xfrm>
          <a:off x="887015" y="3616928"/>
          <a:ext cx="3548062" cy="1020159"/>
        </a:xfrm>
        <a:prstGeom prst="roundRect">
          <a:avLst>
            <a:gd name="adj" fmla="val 10000"/>
          </a:avLst>
        </a:prstGeom>
        <a:gradFill rotWithShape="0">
          <a:gsLst>
            <a:gs pos="0">
              <a:schemeClr val="accent2">
                <a:hueOff val="39038"/>
                <a:satOff val="-26876"/>
                <a:lumOff val="-6863"/>
                <a:alphaOff val="0"/>
                <a:shade val="85000"/>
                <a:satMod val="130000"/>
              </a:schemeClr>
            </a:gs>
            <a:gs pos="34000">
              <a:schemeClr val="accent2">
                <a:hueOff val="39038"/>
                <a:satOff val="-26876"/>
                <a:lumOff val="-6863"/>
                <a:alphaOff val="0"/>
                <a:shade val="87000"/>
                <a:satMod val="125000"/>
              </a:schemeClr>
            </a:gs>
            <a:gs pos="70000">
              <a:schemeClr val="accent2">
                <a:hueOff val="39038"/>
                <a:satOff val="-26876"/>
                <a:lumOff val="-6863"/>
                <a:alphaOff val="0"/>
                <a:tint val="100000"/>
                <a:shade val="90000"/>
                <a:satMod val="130000"/>
              </a:schemeClr>
            </a:gs>
            <a:gs pos="100000">
              <a:schemeClr val="accent2">
                <a:hueOff val="39038"/>
                <a:satOff val="-26876"/>
                <a:lumOff val="-6863"/>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tr-TR" sz="1000" kern="1200"/>
            <a:t>Üçüncü grup: Antrenör, Sporcu, Federasyon arasında geçen güven-güvensizlik durumunu ve ortaya çıkabilecek durumları doğaçlama, rol oynama tekniklerinden yararlanarak canlandırınız.</a:t>
          </a:r>
          <a:endParaRPr lang="en-US" sz="1000" kern="1200"/>
        </a:p>
      </dsp:txBody>
      <dsp:txXfrm>
        <a:off x="916894" y="3646807"/>
        <a:ext cx="2528050" cy="960401"/>
      </dsp:txXfrm>
    </dsp:sp>
    <dsp:sp modelId="{A632FE30-22D4-4FD3-883B-8926156C7BCF}">
      <dsp:nvSpPr>
        <dsp:cNvPr id="0" name=""/>
        <dsp:cNvSpPr/>
      </dsp:nvSpPr>
      <dsp:spPr>
        <a:xfrm>
          <a:off x="2884958" y="781349"/>
          <a:ext cx="663103" cy="663103"/>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endParaRPr lang="en-US" sz="3000" kern="1200"/>
        </a:p>
      </dsp:txBody>
      <dsp:txXfrm>
        <a:off x="3034156" y="781349"/>
        <a:ext cx="364707" cy="498985"/>
      </dsp:txXfrm>
    </dsp:sp>
    <dsp:sp modelId="{2802D437-EEDC-44F3-808A-A31E32062CAA}">
      <dsp:nvSpPr>
        <dsp:cNvPr id="0" name=""/>
        <dsp:cNvSpPr/>
      </dsp:nvSpPr>
      <dsp:spPr>
        <a:xfrm>
          <a:off x="3182109" y="1986992"/>
          <a:ext cx="663103" cy="663103"/>
        </a:xfrm>
        <a:prstGeom prst="downArrow">
          <a:avLst>
            <a:gd name="adj1" fmla="val 55000"/>
            <a:gd name="adj2" fmla="val 45000"/>
          </a:avLst>
        </a:prstGeom>
        <a:solidFill>
          <a:schemeClr val="accent2">
            <a:tint val="40000"/>
            <a:alpha val="90000"/>
            <a:hueOff val="123599"/>
            <a:satOff val="-11908"/>
            <a:lumOff val="-1255"/>
            <a:alphaOff val="0"/>
          </a:schemeClr>
        </a:solidFill>
        <a:ln w="12700" cap="flat" cmpd="sng" algn="ctr">
          <a:solidFill>
            <a:schemeClr val="accent2">
              <a:tint val="40000"/>
              <a:alpha val="90000"/>
              <a:hueOff val="123599"/>
              <a:satOff val="-11908"/>
              <a:lumOff val="-125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endParaRPr lang="en-US" sz="3000" kern="1200"/>
        </a:p>
      </dsp:txBody>
      <dsp:txXfrm>
        <a:off x="3331307" y="1986992"/>
        <a:ext cx="364707" cy="498985"/>
      </dsp:txXfrm>
    </dsp:sp>
    <dsp:sp modelId="{99DFA20E-D4CA-42B0-950E-87EAAAA6B211}">
      <dsp:nvSpPr>
        <dsp:cNvPr id="0" name=""/>
        <dsp:cNvSpPr/>
      </dsp:nvSpPr>
      <dsp:spPr>
        <a:xfrm>
          <a:off x="3474824" y="3192635"/>
          <a:ext cx="663103" cy="663103"/>
        </a:xfrm>
        <a:prstGeom prst="downArrow">
          <a:avLst>
            <a:gd name="adj1" fmla="val 55000"/>
            <a:gd name="adj2" fmla="val 45000"/>
          </a:avLst>
        </a:prstGeom>
        <a:solidFill>
          <a:schemeClr val="accent2">
            <a:tint val="40000"/>
            <a:alpha val="90000"/>
            <a:hueOff val="247198"/>
            <a:satOff val="-23816"/>
            <a:lumOff val="-2511"/>
            <a:alphaOff val="0"/>
          </a:schemeClr>
        </a:solidFill>
        <a:ln w="12700" cap="flat" cmpd="sng" algn="ctr">
          <a:solidFill>
            <a:schemeClr val="accent2">
              <a:tint val="40000"/>
              <a:alpha val="90000"/>
              <a:hueOff val="247198"/>
              <a:satOff val="-23816"/>
              <a:lumOff val="-2511"/>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endParaRPr lang="en-US" sz="3000" kern="1200"/>
        </a:p>
      </dsp:txBody>
      <dsp:txXfrm>
        <a:off x="3624022" y="3192635"/>
        <a:ext cx="364707" cy="498985"/>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7873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683241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34501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694326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9273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876194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22960" y="2582334"/>
            <a:ext cx="370332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582443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892625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58997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3759332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778060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F302176B-0E47-46AC-8F43-DAB4B8A37D06}" type="slidenum">
              <a:rPr lang="tr-TR" smtClean="0"/>
              <a:t>‹#›</a:t>
            </a:fld>
            <a:endParaRPr lang="tr-T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68128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46CFB78-EA5C-473B-A435-872641103256}"/>
              </a:ext>
            </a:extLst>
          </p:cNvPr>
          <p:cNvSpPr>
            <a:spLocks noGrp="1"/>
          </p:cNvSpPr>
          <p:nvPr>
            <p:ph type="ctrTitle"/>
          </p:nvPr>
        </p:nvSpPr>
        <p:spPr/>
        <p:txBody>
          <a:bodyPr/>
          <a:lstStyle/>
          <a:p>
            <a:r>
              <a:rPr lang="tr-TR" dirty="0"/>
              <a:t>Yaratıcı Drama</a:t>
            </a:r>
          </a:p>
        </p:txBody>
      </p:sp>
      <p:sp>
        <p:nvSpPr>
          <p:cNvPr id="3" name="Alt Başlık 2">
            <a:extLst>
              <a:ext uri="{FF2B5EF4-FFF2-40B4-BE49-F238E27FC236}">
                <a16:creationId xmlns:a16="http://schemas.microsoft.com/office/drawing/2014/main" id="{4E8BE16B-5DC0-438E-8015-B0C7D4B71790}"/>
              </a:ext>
            </a:extLst>
          </p:cNvPr>
          <p:cNvSpPr>
            <a:spLocks noGrp="1"/>
          </p:cNvSpPr>
          <p:nvPr>
            <p:ph type="subTitle" idx="1"/>
          </p:nvPr>
        </p:nvSpPr>
        <p:spPr/>
        <p:txBody>
          <a:bodyPr/>
          <a:lstStyle/>
          <a:p>
            <a:r>
              <a:rPr lang="tr-TR" dirty="0"/>
              <a:t>Liderlik ve Güven</a:t>
            </a:r>
          </a:p>
        </p:txBody>
      </p:sp>
    </p:spTree>
    <p:extLst>
      <p:ext uri="{BB962C8B-B14F-4D97-AF65-F5344CB8AC3E}">
        <p14:creationId xmlns:p14="http://schemas.microsoft.com/office/powerpoint/2010/main" val="3520829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BB1DA4-8C68-4400-BC37-D79585DE323E}"/>
              </a:ext>
            </a:extLst>
          </p:cNvPr>
          <p:cNvSpPr>
            <a:spLocks noGrp="1"/>
          </p:cNvSpPr>
          <p:nvPr>
            <p:ph type="title"/>
          </p:nvPr>
        </p:nvSpPr>
        <p:spPr/>
        <p:txBody>
          <a:bodyPr/>
          <a:lstStyle/>
          <a:p>
            <a:r>
              <a:rPr lang="tr-TR" dirty="0"/>
              <a:t>A. Hazırlık-Isınma 1. Etkinlik:</a:t>
            </a:r>
          </a:p>
        </p:txBody>
      </p:sp>
      <p:sp>
        <p:nvSpPr>
          <p:cNvPr id="3" name="İçerik Yer Tutucusu 2">
            <a:extLst>
              <a:ext uri="{FF2B5EF4-FFF2-40B4-BE49-F238E27FC236}">
                <a16:creationId xmlns:a16="http://schemas.microsoft.com/office/drawing/2014/main" id="{1BDD41D7-A459-4DD9-B032-0942745CFD12}"/>
              </a:ext>
            </a:extLst>
          </p:cNvPr>
          <p:cNvSpPr>
            <a:spLocks noGrp="1"/>
          </p:cNvSpPr>
          <p:nvPr>
            <p:ph idx="1"/>
          </p:nvPr>
        </p:nvSpPr>
        <p:spPr/>
        <p:txBody>
          <a:bodyPr>
            <a:normAutofit/>
          </a:bodyPr>
          <a:lstStyle/>
          <a:p>
            <a:pPr algn="just"/>
            <a:r>
              <a:rPr lang="tr-TR" dirty="0"/>
              <a:t>Katılımcılar çemberde toplanır. A ve B şeklinde sayılması istenir. A’lar bir grup B’ler bir grup oluştururlar. </a:t>
            </a:r>
          </a:p>
          <a:p>
            <a:pPr algn="just"/>
            <a:r>
              <a:rPr lang="tr-TR" dirty="0"/>
              <a:t>A2lara yere yatmaları söylenir ve gözlerini açmamaları istenir. B’ler yatan A’ların arasında yavaşça dolaşmaya başlarlalar. </a:t>
            </a:r>
          </a:p>
          <a:p>
            <a:pPr algn="just"/>
            <a:r>
              <a:rPr lang="tr-TR" dirty="0"/>
              <a:t>Lider elini çırptığında hızlı yürüme ve tekrar çırptığında koşmaya başlarlar. Aynı işlem gruplar yer değiştirerek tekrarlanır. Etkinlik sonunda grup üyelerine gözleri kapalı yatarken ne hissettikleri sorulur.</a:t>
            </a:r>
          </a:p>
        </p:txBody>
      </p:sp>
    </p:spTree>
    <p:extLst>
      <p:ext uri="{BB962C8B-B14F-4D97-AF65-F5344CB8AC3E}">
        <p14:creationId xmlns:p14="http://schemas.microsoft.com/office/powerpoint/2010/main" val="2172893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2F51184-9A02-4006-8025-64A22B3DC972}"/>
              </a:ext>
            </a:extLst>
          </p:cNvPr>
          <p:cNvSpPr>
            <a:spLocks noGrp="1"/>
          </p:cNvSpPr>
          <p:nvPr>
            <p:ph type="title"/>
          </p:nvPr>
        </p:nvSpPr>
        <p:spPr/>
        <p:txBody>
          <a:bodyPr/>
          <a:lstStyle/>
          <a:p>
            <a:r>
              <a:rPr lang="tr-TR" dirty="0"/>
              <a:t>2. Etkinlik: Güven etkinliği:</a:t>
            </a:r>
          </a:p>
        </p:txBody>
      </p:sp>
      <p:sp>
        <p:nvSpPr>
          <p:cNvPr id="3" name="İçerik Yer Tutucusu 2">
            <a:extLst>
              <a:ext uri="{FF2B5EF4-FFF2-40B4-BE49-F238E27FC236}">
                <a16:creationId xmlns:a16="http://schemas.microsoft.com/office/drawing/2014/main" id="{11CB8B75-0172-46B3-AC24-B0E50389CDEE}"/>
              </a:ext>
            </a:extLst>
          </p:cNvPr>
          <p:cNvSpPr>
            <a:spLocks noGrp="1"/>
          </p:cNvSpPr>
          <p:nvPr>
            <p:ph idx="1"/>
          </p:nvPr>
        </p:nvSpPr>
        <p:spPr/>
        <p:txBody>
          <a:bodyPr>
            <a:normAutofit lnSpcReduction="10000"/>
          </a:bodyPr>
          <a:lstStyle/>
          <a:p>
            <a:r>
              <a:rPr lang="tr-TR" dirty="0"/>
              <a:t>Lider katılımcılara çember olmalarını söyler. Katılımcılardan ikili eş olmaları istenir. </a:t>
            </a:r>
          </a:p>
          <a:p>
            <a:r>
              <a:rPr lang="tr-TR" dirty="0"/>
              <a:t>İkili eşlerden birisi gözünü kapatır ve eşi bir eliyle elinden tutar diğer eliyle omzundan tutarak alan içinde serbestçe dolaşırlar. Sonra eş değiştirilir aynı işleme devam edilir. Sonra sadece işaret parmağıyla tutarak gözler kapalı alanda yürümeye devam edilir. Eş değiştirilip etkinlik devam eder. </a:t>
            </a:r>
          </a:p>
          <a:p>
            <a:r>
              <a:rPr lang="tr-TR" dirty="0"/>
              <a:t>Sonrasında herkesten cep telefonlarını yere koymaları istenir ve ikili parmak ucu temasıyla alanda serbestçe dolaşmaya devam edilmesi istenir. </a:t>
            </a:r>
          </a:p>
          <a:p>
            <a:r>
              <a:rPr lang="tr-TR" dirty="0"/>
              <a:t>Bir süre sonra eşler değişir ve tekrar serbestçe alanda dolaşmaya başlanıldığında lider gizlice yerdeki telefonları kaldırır ve el çırpmasıyla gruptaki katılımcıların gözünü açması istenir.</a:t>
            </a:r>
          </a:p>
        </p:txBody>
      </p:sp>
    </p:spTree>
    <p:extLst>
      <p:ext uri="{BB962C8B-B14F-4D97-AF65-F5344CB8AC3E}">
        <p14:creationId xmlns:p14="http://schemas.microsoft.com/office/powerpoint/2010/main" val="1062213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B7CF7A-5F57-433A-85B7-8F33143A2BCF}"/>
              </a:ext>
            </a:extLst>
          </p:cNvPr>
          <p:cNvSpPr>
            <a:spLocks noGrp="1"/>
          </p:cNvSpPr>
          <p:nvPr>
            <p:ph type="title"/>
          </p:nvPr>
        </p:nvSpPr>
        <p:spPr/>
        <p:txBody>
          <a:bodyPr/>
          <a:lstStyle/>
          <a:p>
            <a:r>
              <a:rPr lang="tr-TR" dirty="0"/>
              <a:t>Ara Değerlendirme</a:t>
            </a:r>
          </a:p>
        </p:txBody>
      </p:sp>
      <p:sp>
        <p:nvSpPr>
          <p:cNvPr id="3" name="İçerik Yer Tutucusu 2">
            <a:extLst>
              <a:ext uri="{FF2B5EF4-FFF2-40B4-BE49-F238E27FC236}">
                <a16:creationId xmlns:a16="http://schemas.microsoft.com/office/drawing/2014/main" id="{D9F90B81-3D6D-41BB-8301-A3549E35BF45}"/>
              </a:ext>
            </a:extLst>
          </p:cNvPr>
          <p:cNvSpPr>
            <a:spLocks noGrp="1"/>
          </p:cNvSpPr>
          <p:nvPr>
            <p:ph idx="1"/>
          </p:nvPr>
        </p:nvSpPr>
        <p:spPr/>
        <p:txBody>
          <a:bodyPr>
            <a:normAutofit/>
          </a:bodyPr>
          <a:lstStyle/>
          <a:p>
            <a:pPr algn="just"/>
            <a:r>
              <a:rPr lang="tr-TR" dirty="0"/>
              <a:t>Lider katılımcılardan etkinlik ile ilgili görüşlerini dinler ve aşağıda yazan liderlik ve güven ile ilgili tanımları okur ve ne düşündüklerini sorar. </a:t>
            </a:r>
          </a:p>
          <a:p>
            <a:pPr algn="just"/>
            <a:r>
              <a:rPr lang="tr-TR" dirty="0"/>
              <a:t>Yöneticiye, lidere güven, yöneticinin dürüstlük ve doğruluk gibi unsurları içeren etik davranışlarının astlar tarafından algılanmasını ifade etmektedir(</a:t>
            </a:r>
            <a:r>
              <a:rPr lang="tr-TR" dirty="0" err="1"/>
              <a:t>Chung</a:t>
            </a:r>
            <a:r>
              <a:rPr lang="tr-TR" dirty="0"/>
              <a:t> vd.,2010: 4). </a:t>
            </a:r>
          </a:p>
          <a:p>
            <a:pPr algn="just"/>
            <a:r>
              <a:rPr lang="tr-TR" dirty="0"/>
              <a:t>Astlar ve lider arasında oluşan güven algısı, astların liderin karakter özellikleri ile ilgili yaptıkları çıkarımlara dayanmaktadır (</a:t>
            </a:r>
            <a:r>
              <a:rPr lang="tr-TR" dirty="0" err="1"/>
              <a:t>Sharkie</a:t>
            </a:r>
            <a:r>
              <a:rPr lang="tr-TR" dirty="0"/>
              <a:t>, 2009:494). </a:t>
            </a:r>
          </a:p>
          <a:p>
            <a:pPr algn="just"/>
            <a:r>
              <a:rPr lang="tr-TR" dirty="0"/>
              <a:t>Araştırmacılar liderin, güven oluşturmaya yönelik çabalarının örgütsel etkinliğin arttırılmasında anahtar bir mekanizma olduğunu ortaya koymuşlardır (</a:t>
            </a:r>
            <a:r>
              <a:rPr lang="tr-TR" dirty="0" err="1"/>
              <a:t>Kovac</a:t>
            </a:r>
            <a:r>
              <a:rPr lang="tr-TR" dirty="0"/>
              <a:t> ve </a:t>
            </a:r>
            <a:r>
              <a:rPr lang="tr-TR" dirty="0" err="1"/>
              <a:t>Jesenko</a:t>
            </a:r>
            <a:r>
              <a:rPr lang="tr-TR" dirty="0"/>
              <a:t>, 2010: 10-12).</a:t>
            </a:r>
          </a:p>
        </p:txBody>
      </p:sp>
    </p:spTree>
    <p:extLst>
      <p:ext uri="{BB962C8B-B14F-4D97-AF65-F5344CB8AC3E}">
        <p14:creationId xmlns:p14="http://schemas.microsoft.com/office/powerpoint/2010/main" val="2710453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B203875-7DE6-4DBD-84C2-C7169295A986}"/>
              </a:ext>
            </a:extLst>
          </p:cNvPr>
          <p:cNvSpPr>
            <a:spLocks noGrp="1"/>
          </p:cNvSpPr>
          <p:nvPr>
            <p:ph type="title"/>
          </p:nvPr>
        </p:nvSpPr>
        <p:spPr>
          <a:xfrm>
            <a:off x="1088684" y="2303047"/>
            <a:ext cx="2454070" cy="2674198"/>
          </a:xfrm>
        </p:spPr>
        <p:txBody>
          <a:bodyPr anchor="t">
            <a:normAutofit/>
          </a:bodyPr>
          <a:lstStyle/>
          <a:p>
            <a:r>
              <a:rPr lang="tr-TR" sz="2200"/>
              <a:t>B. Canlandırma 3. Etkinlik:</a:t>
            </a:r>
          </a:p>
        </p:txBody>
      </p:sp>
      <p:graphicFrame>
        <p:nvGraphicFramePr>
          <p:cNvPr id="5" name="İçerik Yer Tutucusu 2">
            <a:extLst>
              <a:ext uri="{FF2B5EF4-FFF2-40B4-BE49-F238E27FC236}">
                <a16:creationId xmlns:a16="http://schemas.microsoft.com/office/drawing/2014/main" id="{D9BEC86E-DBBE-40BF-AAA9-F91BB926C2F0}"/>
              </a:ext>
            </a:extLst>
          </p:cNvPr>
          <p:cNvGraphicFramePr>
            <a:graphicFrameLocks noGrp="1"/>
          </p:cNvGraphicFramePr>
          <p:nvPr>
            <p:ph idx="1"/>
            <p:extLst>
              <p:ext uri="{D42A27DB-BD31-4B8C-83A1-F6EECF244321}">
                <p14:modId xmlns:p14="http://schemas.microsoft.com/office/powerpoint/2010/main" val="4211564901"/>
              </p:ext>
            </p:extLst>
          </p:nvPr>
        </p:nvGraphicFramePr>
        <p:xfrm>
          <a:off x="3856434" y="803275"/>
          <a:ext cx="4435078" cy="4637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431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D62DE86-5384-4191-8A0B-C3ED7088CFAD}"/>
              </a:ext>
            </a:extLst>
          </p:cNvPr>
          <p:cNvSpPr>
            <a:spLocks noGrp="1"/>
          </p:cNvSpPr>
          <p:nvPr>
            <p:ph type="title"/>
          </p:nvPr>
        </p:nvSpPr>
        <p:spPr/>
        <p:txBody>
          <a:bodyPr/>
          <a:lstStyle/>
          <a:p>
            <a:r>
              <a:rPr lang="tr-TR" dirty="0"/>
              <a:t>C. Değerlendirme 4. Etkinlik:</a:t>
            </a:r>
          </a:p>
        </p:txBody>
      </p:sp>
      <p:sp>
        <p:nvSpPr>
          <p:cNvPr id="3" name="İçerik Yer Tutucusu 2">
            <a:extLst>
              <a:ext uri="{FF2B5EF4-FFF2-40B4-BE49-F238E27FC236}">
                <a16:creationId xmlns:a16="http://schemas.microsoft.com/office/drawing/2014/main" id="{326687F3-E1CE-44E8-8C13-BD7950C4D932}"/>
              </a:ext>
            </a:extLst>
          </p:cNvPr>
          <p:cNvSpPr>
            <a:spLocks noGrp="1"/>
          </p:cNvSpPr>
          <p:nvPr>
            <p:ph idx="1"/>
          </p:nvPr>
        </p:nvSpPr>
        <p:spPr/>
        <p:txBody>
          <a:bodyPr>
            <a:normAutofit/>
          </a:bodyPr>
          <a:lstStyle/>
          <a:p>
            <a:r>
              <a:rPr lang="tr-TR" dirty="0"/>
              <a:t>Lider katılımcıları üç gruba ayırır. Gruplara 3 adet resim kâğıdı dağıtılır. </a:t>
            </a:r>
          </a:p>
          <a:p>
            <a:r>
              <a:rPr lang="tr-TR" dirty="0"/>
              <a:t>Grup üyelerine bir konumuz “güven” Bu kâğıtlara güvenle ilgili aklınıza ne geliyorsa bir tema oluşturarak gazete manşeti, web sitesi, poster vb. hazırlayacağız. Bunları hazırlarken kendine güven, lidere güven, takım arkadaşlarına güven şeklinde konular oluşturabiliriz diyerek ek yönerge verilebilir. </a:t>
            </a:r>
          </a:p>
          <a:p>
            <a:r>
              <a:rPr lang="tr-TR" dirty="0"/>
              <a:t>Lider katılımcı resimleri bittikten sonra tüm resimlere duvara yapıştırır ve sırasıyla resimlerde anlatılanlar üzerinde konuşulmaya başlanır. </a:t>
            </a:r>
          </a:p>
          <a:p>
            <a:r>
              <a:rPr lang="tr-TR" dirty="0"/>
              <a:t>Öncelikle resim sahipleri yorumları dinler ve sonrasında eklemeler varsa yapar ve diğer resimlerin yorumlanmasına geçilir.</a:t>
            </a:r>
          </a:p>
        </p:txBody>
      </p:sp>
    </p:spTree>
    <p:extLst>
      <p:ext uri="{BB962C8B-B14F-4D97-AF65-F5344CB8AC3E}">
        <p14:creationId xmlns:p14="http://schemas.microsoft.com/office/powerpoint/2010/main" val="2957811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3383BA-D930-4F2F-AD35-A94EB8F4AD91}"/>
              </a:ext>
            </a:extLst>
          </p:cNvPr>
          <p:cNvSpPr>
            <a:spLocks noGrp="1"/>
          </p:cNvSpPr>
          <p:nvPr>
            <p:ph type="title"/>
          </p:nvPr>
        </p:nvSpPr>
        <p:spPr/>
        <p:txBody>
          <a:bodyPr/>
          <a:lstStyle/>
          <a:p>
            <a:r>
              <a:rPr lang="tr-TR" dirty="0"/>
              <a:t>5. Etkinlik:</a:t>
            </a:r>
          </a:p>
        </p:txBody>
      </p:sp>
      <p:sp>
        <p:nvSpPr>
          <p:cNvPr id="3" name="İçerik Yer Tutucusu 2">
            <a:extLst>
              <a:ext uri="{FF2B5EF4-FFF2-40B4-BE49-F238E27FC236}">
                <a16:creationId xmlns:a16="http://schemas.microsoft.com/office/drawing/2014/main" id="{0A98171D-903B-4835-8321-60D5B77C40E8}"/>
              </a:ext>
            </a:extLst>
          </p:cNvPr>
          <p:cNvSpPr>
            <a:spLocks noGrp="1"/>
          </p:cNvSpPr>
          <p:nvPr>
            <p:ph idx="1"/>
          </p:nvPr>
        </p:nvSpPr>
        <p:spPr/>
        <p:txBody>
          <a:bodyPr/>
          <a:lstStyle/>
          <a:p>
            <a:pPr algn="just"/>
            <a:r>
              <a:rPr lang="tr-TR" dirty="0"/>
              <a:t>Katılımcılardan çember olmaları istenir ve güvenle ilgili fikir alışverişinde bulunulur. Ardından gün sonu değerlendirme formları doldurmaları istenir</a:t>
            </a:r>
          </a:p>
        </p:txBody>
      </p:sp>
    </p:spTree>
    <p:extLst>
      <p:ext uri="{BB962C8B-B14F-4D97-AF65-F5344CB8AC3E}">
        <p14:creationId xmlns:p14="http://schemas.microsoft.com/office/powerpoint/2010/main" val="1750331773"/>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TM02900769[[fn=Geçmişe bakış]]</Template>
  <TotalTime>0</TotalTime>
  <Words>495</Words>
  <Application>Microsoft Office PowerPoint</Application>
  <PresentationFormat>Ekran Gösterisi (4:3)</PresentationFormat>
  <Paragraphs>28</Paragraphs>
  <Slides>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vt:i4>
      </vt:variant>
    </vt:vector>
  </HeadingPairs>
  <TitlesOfParts>
    <vt:vector size="10" baseType="lpstr">
      <vt:lpstr>Calibri</vt:lpstr>
      <vt:lpstr>Calibri Light</vt:lpstr>
      <vt:lpstr>Geçmişe bakış</vt:lpstr>
      <vt:lpstr>Yaratıcı Drama</vt:lpstr>
      <vt:lpstr>A. Hazırlık-Isınma 1. Etkinlik:</vt:lpstr>
      <vt:lpstr>2. Etkinlik: Güven etkinliği:</vt:lpstr>
      <vt:lpstr>Ara Değerlendirme</vt:lpstr>
      <vt:lpstr>B. Canlandırma 3. Etkinlik:</vt:lpstr>
      <vt:lpstr>C. Değerlendirme 4. Etkinlik:</vt:lpstr>
      <vt:lpstr>5. Etkinlik: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Yaratıcı Drama</dc:title>
  <dc:creator>HASAN</dc:creator>
  <cp:lastModifiedBy>HASAN</cp:lastModifiedBy>
  <cp:revision>2</cp:revision>
  <dcterms:created xsi:type="dcterms:W3CDTF">2019-04-04T12:24:00Z</dcterms:created>
  <dcterms:modified xsi:type="dcterms:W3CDTF">2019-04-04T13:08:01Z</dcterms:modified>
</cp:coreProperties>
</file>