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78" r:id="rId26"/>
    <p:sldId id="281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2C99A-30C6-4A1F-A419-F3F703AA508F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E9F43-5D8A-497F-9287-0AFF071DD33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223224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tr-TR" b="1" dirty="0" smtClean="0"/>
              <a:t>Yüksek Riskli Gebeliklerde </a:t>
            </a:r>
            <a:r>
              <a:rPr lang="tr-TR" b="1" dirty="0" err="1" smtClean="0"/>
              <a:t>Plasental</a:t>
            </a:r>
            <a:r>
              <a:rPr lang="tr-TR" b="1" dirty="0" smtClean="0"/>
              <a:t> Solunum Zinciri Kompleksi Aktiviteleri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İnsan plasentası toplam 50 gebe kadından elde edildi; Kontrol grubu, 20 normal komplikasyonsuz gebelikten oluşurken, 6 PE, 6 IUGR, 6 AMA (35 yaş üstü), 6 ikiz ve 6 prematüre doğum çalışma grubuna dahil edildi.</a:t>
            </a:r>
          </a:p>
          <a:p>
            <a:pPr algn="just"/>
            <a:r>
              <a:rPr lang="tr-TR" dirty="0" err="1" smtClean="0"/>
              <a:t>Maternal</a:t>
            </a:r>
            <a:r>
              <a:rPr lang="tr-TR" dirty="0" smtClean="0"/>
              <a:t> yaş kontrol grubunda 18–35, çalışma gruplarında ise 18–43 olarak bulundu.</a:t>
            </a:r>
          </a:p>
          <a:p>
            <a:pPr algn="just"/>
            <a:r>
              <a:rPr lang="tr-TR" dirty="0" smtClean="0"/>
              <a:t>35 yaşından büyük kadınlar AMA olarak gruplandırıldı (36 ila 43).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tr-TR" sz="2800" b="1" dirty="0" err="1" smtClean="0"/>
              <a:t>Plasental</a:t>
            </a:r>
            <a:r>
              <a:rPr lang="tr-TR" sz="2800" b="1" dirty="0" smtClean="0"/>
              <a:t> Örneklerin Toplanması ve Mitokondri İzolasyonu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525806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tr-TR" dirty="0" err="1" smtClean="0"/>
              <a:t>decidua</a:t>
            </a:r>
            <a:r>
              <a:rPr lang="tr-TR" dirty="0" smtClean="0"/>
              <a:t> ve </a:t>
            </a:r>
            <a:r>
              <a:rPr lang="tr-TR" dirty="0" err="1" smtClean="0"/>
              <a:t>amniyotik</a:t>
            </a:r>
            <a:r>
              <a:rPr lang="tr-TR" dirty="0" smtClean="0"/>
              <a:t> </a:t>
            </a:r>
            <a:r>
              <a:rPr lang="tr-TR" dirty="0" err="1" smtClean="0"/>
              <a:t>membranların</a:t>
            </a:r>
            <a:r>
              <a:rPr lang="tr-TR" dirty="0" smtClean="0"/>
              <a:t> çıkarılmasından sonra, 1 cm3'lük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villus</a:t>
            </a:r>
            <a:r>
              <a:rPr lang="tr-TR" dirty="0" smtClean="0"/>
              <a:t> kesitleri, bazal ve </a:t>
            </a:r>
            <a:r>
              <a:rPr lang="tr-TR" dirty="0" err="1" smtClean="0"/>
              <a:t>koryonik</a:t>
            </a:r>
            <a:r>
              <a:rPr lang="tr-TR" dirty="0" smtClean="0"/>
              <a:t> plaklar arasındaki iki farklı </a:t>
            </a:r>
            <a:r>
              <a:rPr lang="tr-TR" dirty="0" err="1" smtClean="0"/>
              <a:t>kotiledondan</a:t>
            </a:r>
            <a:r>
              <a:rPr lang="tr-TR" dirty="0" smtClean="0"/>
              <a:t> kesilip parçalara ayrıldı.</a:t>
            </a:r>
          </a:p>
          <a:p>
            <a:pPr algn="just">
              <a:lnSpc>
                <a:spcPct val="120000"/>
              </a:lnSpc>
            </a:pPr>
            <a:r>
              <a:rPr lang="tr-TR" dirty="0" err="1" smtClean="0"/>
              <a:t>Maternal</a:t>
            </a:r>
            <a:r>
              <a:rPr lang="tr-TR" dirty="0" smtClean="0"/>
              <a:t> kanı çıkarmak için, plasenta örnekleri soğuk fosfat tamponlu </a:t>
            </a:r>
            <a:r>
              <a:rPr lang="tr-TR" dirty="0" err="1" smtClean="0"/>
              <a:t>salin</a:t>
            </a:r>
            <a:r>
              <a:rPr lang="tr-TR" dirty="0" smtClean="0"/>
              <a:t> (PBS) içinde iyice yıkandı, sıvı nitrojen içinde donduruldu ve biyokimyasal analize kadar -80 ° </a:t>
            </a:r>
            <a:r>
              <a:rPr lang="tr-TR" dirty="0" err="1" smtClean="0"/>
              <a:t>C'de</a:t>
            </a:r>
            <a:r>
              <a:rPr lang="tr-TR" dirty="0" smtClean="0"/>
              <a:t> saklandı.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RCC aktivite ölçümleri için, yaklaşık 30 mg </a:t>
            </a:r>
            <a:r>
              <a:rPr lang="tr-TR" dirty="0" err="1" smtClean="0"/>
              <a:t>plasental</a:t>
            </a:r>
            <a:r>
              <a:rPr lang="tr-TR" dirty="0" smtClean="0"/>
              <a:t> doku, 50mM </a:t>
            </a:r>
            <a:r>
              <a:rPr lang="tr-TR" dirty="0" err="1" smtClean="0"/>
              <a:t>Tris</a:t>
            </a:r>
            <a:r>
              <a:rPr lang="tr-TR" dirty="0" smtClean="0"/>
              <a:t> tamponu (</a:t>
            </a:r>
            <a:r>
              <a:rPr lang="tr-TR" dirty="0" err="1" smtClean="0"/>
              <a:t>pH</a:t>
            </a:r>
            <a:r>
              <a:rPr lang="tr-TR" dirty="0" smtClean="0"/>
              <a:t> 7.5), 250mM </a:t>
            </a:r>
            <a:r>
              <a:rPr lang="tr-TR" dirty="0" err="1" smtClean="0"/>
              <a:t>sakkaroz</a:t>
            </a:r>
            <a:r>
              <a:rPr lang="tr-TR" dirty="0" smtClean="0"/>
              <a:t>, 50 U </a:t>
            </a:r>
            <a:r>
              <a:rPr lang="tr-TR" dirty="0" err="1" smtClean="0"/>
              <a:t>heparin</a:t>
            </a:r>
            <a:r>
              <a:rPr lang="tr-TR" dirty="0" smtClean="0"/>
              <a:t>, 100mM </a:t>
            </a:r>
            <a:r>
              <a:rPr lang="tr-TR" dirty="0" err="1" smtClean="0"/>
              <a:t>KCl</a:t>
            </a:r>
            <a:r>
              <a:rPr lang="tr-TR" dirty="0" smtClean="0"/>
              <a:t>, 5mM MgCl2 ve 1mM EDTA içeren SETH tamponu (1/20 w / v) içinde bir cam homojenleştirici kullanılarak buz üzerinde </a:t>
            </a:r>
            <a:r>
              <a:rPr lang="tr-TR" dirty="0" err="1" smtClean="0"/>
              <a:t>homojenize</a:t>
            </a:r>
            <a:r>
              <a:rPr lang="tr-TR" dirty="0" smtClean="0"/>
              <a:t> edildi.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642918"/>
            <a:ext cx="9015443" cy="571504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4 5-Nokta Yıldız"/>
          <p:cNvSpPr/>
          <p:nvPr/>
        </p:nvSpPr>
        <p:spPr>
          <a:xfrm>
            <a:off x="8929718" y="4000504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3357554" y="3214686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3357554" y="3643314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5-Nokta Yıldız"/>
          <p:cNvSpPr/>
          <p:nvPr/>
        </p:nvSpPr>
        <p:spPr>
          <a:xfrm>
            <a:off x="3357554" y="4500570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5-Nokta Yıldız"/>
          <p:cNvSpPr/>
          <p:nvPr/>
        </p:nvSpPr>
        <p:spPr>
          <a:xfrm>
            <a:off x="3428992" y="4857760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5-Nokta Yıldız"/>
          <p:cNvSpPr/>
          <p:nvPr/>
        </p:nvSpPr>
        <p:spPr>
          <a:xfrm>
            <a:off x="5143504" y="3214686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5-Nokta Yıldız"/>
          <p:cNvSpPr/>
          <p:nvPr/>
        </p:nvSpPr>
        <p:spPr>
          <a:xfrm>
            <a:off x="5143504" y="4857760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5-Nokta Yıldız"/>
          <p:cNvSpPr/>
          <p:nvPr/>
        </p:nvSpPr>
        <p:spPr>
          <a:xfrm>
            <a:off x="7072330" y="3214686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5-Nokta Yıldız"/>
          <p:cNvSpPr/>
          <p:nvPr/>
        </p:nvSpPr>
        <p:spPr>
          <a:xfrm>
            <a:off x="7072330" y="3643314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5-Nokta Yıldız"/>
          <p:cNvSpPr/>
          <p:nvPr/>
        </p:nvSpPr>
        <p:spPr>
          <a:xfrm>
            <a:off x="7072330" y="4429132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5-Nokta Yıldız"/>
          <p:cNvSpPr/>
          <p:nvPr/>
        </p:nvSpPr>
        <p:spPr>
          <a:xfrm>
            <a:off x="7286644" y="4857760"/>
            <a:ext cx="142876" cy="14287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Kontrol plasenta örneklerinde (n = 20) kompleks I, kompleks II-III, kompleks IV ve CS aktiviteleri için normal değerler aşağıdaki gibi% 95 güven aralığında (CI) hesaplanmıştır; kompleks I: 20-55 U/g protein, kompleks II/III: 7–54 U/g protein, kompleks IV: 53–246 U/g protein ve CS: 26–113 U/g protein.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142852"/>
            <a:ext cx="9001156" cy="66437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cxnSp>
        <p:nvCxnSpPr>
          <p:cNvPr id="7" name="6 Düz Bağlayıcı"/>
          <p:cNvCxnSpPr/>
          <p:nvPr/>
        </p:nvCxnSpPr>
        <p:spPr>
          <a:xfrm>
            <a:off x="2143108" y="2071678"/>
            <a:ext cx="671517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>
            <a:off x="2143108" y="3000372"/>
            <a:ext cx="6715172" cy="1588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2143108" y="4786322"/>
            <a:ext cx="6715172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>
            <a:off x="2143108" y="6572272"/>
            <a:ext cx="6715172" cy="158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2214546" y="5715016"/>
            <a:ext cx="6715172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Bağlayıcı"/>
          <p:cNvCxnSpPr/>
          <p:nvPr/>
        </p:nvCxnSpPr>
        <p:spPr>
          <a:xfrm>
            <a:off x="2143108" y="3857628"/>
            <a:ext cx="6715172" cy="158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5-Nokta Yıldız"/>
          <p:cNvSpPr/>
          <p:nvPr/>
        </p:nvSpPr>
        <p:spPr>
          <a:xfrm>
            <a:off x="4214810" y="6286520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5-Nokta Yıldız"/>
          <p:cNvSpPr/>
          <p:nvPr/>
        </p:nvSpPr>
        <p:spPr>
          <a:xfrm>
            <a:off x="5786446" y="6286520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5-Nokta Yıldız"/>
          <p:cNvSpPr/>
          <p:nvPr/>
        </p:nvSpPr>
        <p:spPr>
          <a:xfrm>
            <a:off x="6000760" y="6286520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5-Nokta Yıldız"/>
          <p:cNvSpPr/>
          <p:nvPr/>
        </p:nvSpPr>
        <p:spPr>
          <a:xfrm>
            <a:off x="5786446" y="5500702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5-Nokta Yıldız"/>
          <p:cNvSpPr/>
          <p:nvPr/>
        </p:nvSpPr>
        <p:spPr>
          <a:xfrm>
            <a:off x="5857884" y="4572008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5-Nokta Yıldız"/>
          <p:cNvSpPr/>
          <p:nvPr/>
        </p:nvSpPr>
        <p:spPr>
          <a:xfrm>
            <a:off x="5857884" y="3571876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18 5-Nokta Yıldız"/>
          <p:cNvSpPr/>
          <p:nvPr/>
        </p:nvSpPr>
        <p:spPr>
          <a:xfrm>
            <a:off x="5857884" y="2714620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19 5-Nokta Yıldız"/>
          <p:cNvSpPr/>
          <p:nvPr/>
        </p:nvSpPr>
        <p:spPr>
          <a:xfrm>
            <a:off x="7429520" y="2714620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20 5-Nokta Yıldız"/>
          <p:cNvSpPr/>
          <p:nvPr/>
        </p:nvSpPr>
        <p:spPr>
          <a:xfrm>
            <a:off x="7429520" y="5429264"/>
            <a:ext cx="142876" cy="117157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286388"/>
            <a:ext cx="8229600" cy="1357322"/>
          </a:xfrm>
          <a:ln>
            <a:solidFill>
              <a:schemeClr val="tx1"/>
            </a:solidFill>
          </a:ln>
        </p:spPr>
        <p:txBody>
          <a:bodyPr anchor="t">
            <a:normAutofit/>
          </a:bodyPr>
          <a:lstStyle/>
          <a:p>
            <a:r>
              <a:rPr lang="tr-TR" sz="2800" dirty="0" smtClean="0"/>
              <a:t>Kompleks I: Kontrol (31,4±4,1), ÇG (17,4±4,5)</a:t>
            </a:r>
          </a:p>
          <a:p>
            <a:r>
              <a:rPr lang="tr-TR" sz="2800" dirty="0" smtClean="0"/>
              <a:t>Kompleks II/III: Kontrol (23,6±5,2), ÇG (10,9±2,8)</a:t>
            </a:r>
            <a:endParaRPr lang="tr-TR" sz="2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562852" cy="48577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CS ribozomlar üzerinde sentezlenen </a:t>
            </a:r>
            <a:r>
              <a:rPr lang="tr-TR" dirty="0" err="1" smtClean="0"/>
              <a:t>nDNA</a:t>
            </a:r>
            <a:r>
              <a:rPr lang="tr-TR" dirty="0" smtClean="0"/>
              <a:t> tarafından kodlanır ve daha sonra </a:t>
            </a:r>
            <a:r>
              <a:rPr lang="tr-TR" dirty="0" err="1" smtClean="0"/>
              <a:t>mitokondriyal</a:t>
            </a:r>
            <a:r>
              <a:rPr lang="tr-TR" dirty="0" smtClean="0"/>
              <a:t> matrise nakledilir.</a:t>
            </a:r>
          </a:p>
          <a:p>
            <a:pPr algn="just"/>
            <a:r>
              <a:rPr lang="tr-TR" dirty="0" smtClean="0"/>
              <a:t>Hücre başına CS aktivitesi, </a:t>
            </a:r>
            <a:r>
              <a:rPr lang="tr-TR" dirty="0" err="1" smtClean="0"/>
              <a:t>mitokondriyal</a:t>
            </a:r>
            <a:r>
              <a:rPr lang="tr-TR" dirty="0" smtClean="0"/>
              <a:t> solunum kapasitesi başına ifade edildiğinden değişmezdir.</a:t>
            </a:r>
          </a:p>
          <a:p>
            <a:pPr algn="just"/>
            <a:r>
              <a:rPr lang="tr-TR" dirty="0" smtClean="0"/>
              <a:t>Bu nedenle, </a:t>
            </a:r>
            <a:r>
              <a:rPr lang="tr-TR" dirty="0" err="1" smtClean="0"/>
              <a:t>mitokondriyal</a:t>
            </a:r>
            <a:r>
              <a:rPr lang="tr-TR" dirty="0" smtClean="0"/>
              <a:t> solunum standardizasyonu CS aktivitesi başına ifade edilmelidir.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4786322"/>
            <a:ext cx="9144000" cy="1857388"/>
          </a:xfrm>
        </p:spPr>
        <p:txBody>
          <a:bodyPr>
            <a:noAutofit/>
          </a:bodyPr>
          <a:lstStyle/>
          <a:p>
            <a:r>
              <a:rPr lang="tr-TR" sz="2600" dirty="0" smtClean="0"/>
              <a:t>Kompleks I/CS (0,2-1,5): IUGR,PE (%50)-AMA %33- ikizler,prematüre (%67)</a:t>
            </a:r>
          </a:p>
          <a:p>
            <a:r>
              <a:rPr lang="tr-TR" sz="2600" dirty="0" smtClean="0"/>
              <a:t>Kompleks II/CS (0,2-0,6): IUGR,PE,ikizler,prematüre (%33)- AMA %17</a:t>
            </a:r>
          </a:p>
          <a:p>
            <a:pPr>
              <a:buNone/>
            </a:pPr>
            <a:endParaRPr lang="tr-TR" sz="2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14"/>
            <a:ext cx="9153525" cy="4572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Tüm gebeler için 10-14. Gebelik haftaları arasında ikili test uygulanmış, </a:t>
            </a:r>
            <a:r>
              <a:rPr lang="tr-TR" dirty="0" err="1" smtClean="0"/>
              <a:t>cut</a:t>
            </a:r>
            <a:r>
              <a:rPr lang="tr-TR" dirty="0" smtClean="0"/>
              <a:t>-</a:t>
            </a:r>
            <a:r>
              <a:rPr lang="tr-TR" dirty="0" err="1" smtClean="0"/>
              <a:t>off</a:t>
            </a:r>
            <a:r>
              <a:rPr lang="tr-TR" dirty="0" smtClean="0"/>
              <a:t> risk değeri 1: 300 olarak kabul edilmiştir.</a:t>
            </a:r>
          </a:p>
          <a:p>
            <a:pPr algn="just"/>
            <a:r>
              <a:rPr lang="tr-TR" dirty="0" smtClean="0"/>
              <a:t>Toplamda, ikili test sonuçları çalışma grubunun (n = 30), %43'ünde (n = 13) </a:t>
            </a:r>
            <a:r>
              <a:rPr lang="tr-TR" dirty="0" err="1" smtClean="0"/>
              <a:t>cut</a:t>
            </a:r>
            <a:r>
              <a:rPr lang="tr-TR" dirty="0" smtClean="0"/>
              <a:t>-</a:t>
            </a:r>
            <a:r>
              <a:rPr lang="tr-TR" dirty="0" err="1" smtClean="0"/>
              <a:t>off</a:t>
            </a:r>
            <a:r>
              <a:rPr lang="tr-TR" dirty="0" smtClean="0"/>
              <a:t> değerinin (&gt; 1: 300) üzerindeydi ve “yüksek risk” olarak belirlendi .</a:t>
            </a:r>
          </a:p>
          <a:p>
            <a:pPr algn="just"/>
            <a:r>
              <a:rPr lang="tr-TR" dirty="0" smtClean="0"/>
              <a:t>Çalışma grubunun geri kalanı (% 57) </a:t>
            </a:r>
            <a:r>
              <a:rPr lang="tr-TR" dirty="0" err="1" smtClean="0"/>
              <a:t>cut</a:t>
            </a:r>
            <a:r>
              <a:rPr lang="tr-TR" dirty="0" smtClean="0"/>
              <a:t>-</a:t>
            </a:r>
            <a:r>
              <a:rPr lang="tr-TR" dirty="0" err="1" smtClean="0"/>
              <a:t>off</a:t>
            </a:r>
            <a:r>
              <a:rPr lang="tr-TR" dirty="0" smtClean="0"/>
              <a:t> değerinin (&lt;1: 300) altındaydı ve “düşük risk” olarak belirlendi (n = 17).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tr-TR" dirty="0" smtClean="0"/>
              <a:t>SONUÇLAR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71514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Retrospektif analiz, ikili test biyokimyasal risk oranına göre prematüre doğumların % 83'ünün, IUGR gebeliklerinin% 67'sinin, ikizlerin% 50'sinin, </a:t>
            </a:r>
            <a:r>
              <a:rPr lang="tr-TR" sz="2800" dirty="0" err="1" smtClean="0"/>
              <a:t>PE'nin</a:t>
            </a:r>
            <a:r>
              <a:rPr lang="tr-TR" sz="2800" dirty="0" smtClean="0"/>
              <a:t>% 17'sinin ve ileri yaş gebeliklerinin “yüksek risk” olarak bildirildiğini göstermiştir.</a:t>
            </a:r>
          </a:p>
          <a:p>
            <a:pPr algn="just"/>
            <a:r>
              <a:rPr lang="tr-TR" sz="2800" dirty="0" smtClean="0"/>
              <a:t>Ne yazık ki, hepsinde tanısal </a:t>
            </a:r>
            <a:r>
              <a:rPr lang="tr-TR" sz="2800" dirty="0" err="1" smtClean="0"/>
              <a:t>amniyosentez</a:t>
            </a:r>
            <a:r>
              <a:rPr lang="tr-TR" sz="2800" dirty="0" smtClean="0"/>
              <a:t> sonuçları normaldir.</a:t>
            </a:r>
          </a:p>
          <a:p>
            <a:pPr algn="just"/>
            <a:r>
              <a:rPr lang="tr-TR" sz="2800" dirty="0" smtClean="0"/>
              <a:t>Ayrıca </a:t>
            </a:r>
            <a:r>
              <a:rPr lang="tr-TR" sz="2800" dirty="0" err="1" smtClean="0"/>
              <a:t>mitokondriyal</a:t>
            </a:r>
            <a:r>
              <a:rPr lang="tr-TR" sz="2800" dirty="0" smtClean="0"/>
              <a:t> kompleks aktiviteler ile ikili test sonuçları.arasındaki ilişki de değerlendirildi.</a:t>
            </a:r>
          </a:p>
          <a:p>
            <a:pPr algn="just"/>
            <a:r>
              <a:rPr lang="tr-TR" sz="2800" dirty="0" err="1" smtClean="0"/>
              <a:t>Mitokondriyal</a:t>
            </a:r>
            <a:r>
              <a:rPr lang="tr-TR" sz="2800" dirty="0" smtClean="0"/>
              <a:t> kompleks I aktivitesi % 76'sında (13'ün 10'u) kontrol aralığının altında (&lt;20 U / g protein) bulundu ve kompleks II-III aktivitesi % 30'unda (13'ünün 4'ü)  kontrol aralığı (&lt;6 U/g protein) altında bulundu ve gebe kadınların taranmasında “yüksek risk” olarak adlandırıldı.</a:t>
            </a:r>
            <a:endParaRPr lang="tr-T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3" y="219075"/>
            <a:ext cx="9134475" cy="64198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TARTIŞMA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29196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Enerji üretiminde mitokondrinin rolü, erken oosit ve embriyo gelişimi, döllenme ve </a:t>
            </a:r>
            <a:r>
              <a:rPr lang="tr-TR" dirty="0" err="1" smtClean="0"/>
              <a:t>implantasyon</a:t>
            </a:r>
            <a:r>
              <a:rPr lang="tr-TR" dirty="0" smtClean="0"/>
              <a:t> sırasında temel olarak önemlidir.</a:t>
            </a:r>
          </a:p>
          <a:p>
            <a:pPr algn="just"/>
            <a:r>
              <a:rPr lang="tr-TR" dirty="0" err="1" smtClean="0"/>
              <a:t>Fetal</a:t>
            </a:r>
            <a:r>
              <a:rPr lang="tr-TR" dirty="0" smtClean="0"/>
              <a:t> gelişim boyunca, plasentanın metabolik aktivitesi, </a:t>
            </a:r>
            <a:r>
              <a:rPr lang="tr-TR" dirty="0" err="1" smtClean="0"/>
              <a:t>mitokondriyal</a:t>
            </a:r>
            <a:r>
              <a:rPr lang="tr-TR" dirty="0" smtClean="0"/>
              <a:t> aktivite ve </a:t>
            </a:r>
            <a:r>
              <a:rPr lang="tr-TR" dirty="0" err="1" smtClean="0"/>
              <a:t>biyogenezin</a:t>
            </a:r>
            <a:r>
              <a:rPr lang="tr-TR" dirty="0" smtClean="0"/>
              <a:t> artmasıyla devam eder.</a:t>
            </a:r>
          </a:p>
          <a:p>
            <a:pPr algn="just"/>
            <a:r>
              <a:rPr lang="tr-TR" dirty="0" smtClean="0"/>
              <a:t>Son zamanlarda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disfonksiyonların</a:t>
            </a:r>
            <a:r>
              <a:rPr lang="tr-TR" dirty="0" smtClean="0"/>
              <a:t> plasenta yetmezliğine neden olan kritik bir faktör olduğu ileri sürülmüştür.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disfonksiyonun</a:t>
            </a:r>
            <a:r>
              <a:rPr lang="tr-TR" dirty="0" smtClean="0"/>
              <a:t> komplikasyonlu gebeliklerin </a:t>
            </a:r>
            <a:r>
              <a:rPr lang="tr-TR" dirty="0" err="1" smtClean="0"/>
              <a:t>patogenezindeki</a:t>
            </a:r>
            <a:r>
              <a:rPr lang="tr-TR" dirty="0" smtClean="0"/>
              <a:t> rolünü daha fazla değerlendirmek için, </a:t>
            </a:r>
            <a:r>
              <a:rPr lang="tr-TR" dirty="0" err="1" smtClean="0"/>
              <a:t>RCC'lerin</a:t>
            </a:r>
            <a:r>
              <a:rPr lang="tr-TR" dirty="0" smtClean="0"/>
              <a:t> (I-IV kompleksleri) aktivitesini ve CS; PE, AMA, ikizler, IUGR ve prematüre doğumlar gibi yüksek riskli gebeliklerdeki (n = 30) ve komplikasyonsuz gebeliklerin plasenta örneklerinde karşılaştırıldı (n = 20).</a:t>
            </a:r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TARTIŞMA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50085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dirty="0" smtClean="0"/>
              <a:t>Bir çalışmada kas biyopsilerinde </a:t>
            </a:r>
            <a:r>
              <a:rPr lang="tr-TR" sz="2800" dirty="0" err="1" smtClean="0"/>
              <a:t>RCC'lerin</a:t>
            </a:r>
            <a:r>
              <a:rPr lang="tr-TR" sz="2800" dirty="0" smtClean="0"/>
              <a:t> aktiviteleri için normal kontrol aralıklarına bakılmıştır. Çalışmalarında ortalama aktivite (ortalama ± SD) kompleks I için 14 ± 5 U/g protein, kompleks II/III için 20±6 U/g protein ve kompleks IV için 84±22 U/g protein ve sağlıklı kontrollerde CS için 71±22 U/g protein olarak bildirmişlerdir.</a:t>
            </a:r>
          </a:p>
          <a:p>
            <a:pPr algn="just"/>
            <a:r>
              <a:rPr lang="tr-TR" sz="2800" dirty="0" smtClean="0"/>
              <a:t>Bu çalışmadaki veriler bu bulgular ile genel olarak uyumlu olsa da, kompleks I ve kompleks IV aktivitelerinin plasenta örneklerinde kas biyopsilerinden daha yüksek olduğunu, kompleks II-III ve CS aktivitelerinin hemen hemen aynı olduğu gözlenmiştir. Kompleks I ve IV aktivitelerindeki bu farkın, hamilelik sırasında plasentada artan enerji taleplerine bağlı olabileceği belirtilmiştir.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357166"/>
            <a:ext cx="8501122" cy="628654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err="1" smtClean="0"/>
              <a:t>Mitokondriyal</a:t>
            </a:r>
            <a:r>
              <a:rPr lang="tr-TR" sz="3000" dirty="0" smtClean="0"/>
              <a:t> </a:t>
            </a:r>
            <a:r>
              <a:rPr lang="tr-TR" sz="3000" dirty="0" err="1" smtClean="0"/>
              <a:t>disfonksiyonlar</a:t>
            </a:r>
            <a:r>
              <a:rPr lang="tr-TR" sz="3000" dirty="0" smtClean="0"/>
              <a:t>, bir veya daha fazla </a:t>
            </a:r>
            <a:r>
              <a:rPr lang="tr-TR" sz="3000" dirty="0" err="1" smtClean="0"/>
              <a:t>RCC'deki</a:t>
            </a:r>
            <a:r>
              <a:rPr lang="tr-TR" sz="3000" dirty="0" smtClean="0"/>
              <a:t> </a:t>
            </a:r>
            <a:r>
              <a:rPr lang="tr-TR" sz="3000" dirty="0" err="1" smtClean="0"/>
              <a:t>defektlerle</a:t>
            </a:r>
            <a:r>
              <a:rPr lang="tr-TR" sz="3000" dirty="0" smtClean="0"/>
              <a:t> karakterizedir.</a:t>
            </a:r>
          </a:p>
          <a:p>
            <a:pPr algn="just"/>
            <a:r>
              <a:rPr lang="tr-TR" sz="3000" dirty="0" smtClean="0"/>
              <a:t>Kompleks I eksikliğinin tüm vakaların yaklaşık üçte birinde yer alan en yaygın </a:t>
            </a:r>
            <a:r>
              <a:rPr lang="tr-TR" sz="3000" dirty="0" err="1" smtClean="0"/>
              <a:t>mitokondriyal</a:t>
            </a:r>
            <a:r>
              <a:rPr lang="tr-TR" sz="3000" dirty="0" smtClean="0"/>
              <a:t> hastalık nedeni olduğu gösterilmiştir.</a:t>
            </a:r>
          </a:p>
          <a:p>
            <a:pPr algn="just"/>
            <a:r>
              <a:rPr lang="tr-TR" sz="3000" dirty="0" smtClean="0"/>
              <a:t>Kompleks I, zincirin en büyük ve en karmaşık enzimidir.</a:t>
            </a:r>
          </a:p>
          <a:p>
            <a:pPr algn="just"/>
            <a:r>
              <a:rPr lang="tr-TR" sz="3000" dirty="0" smtClean="0"/>
              <a:t>İç </a:t>
            </a:r>
            <a:r>
              <a:rPr lang="tr-TR" sz="3000" dirty="0" err="1" smtClean="0"/>
              <a:t>mitokondriyal</a:t>
            </a:r>
            <a:r>
              <a:rPr lang="tr-TR" sz="3000" dirty="0" smtClean="0"/>
              <a:t> </a:t>
            </a:r>
            <a:r>
              <a:rPr lang="tr-TR" sz="3000" dirty="0" err="1" smtClean="0"/>
              <a:t>membran</a:t>
            </a:r>
            <a:r>
              <a:rPr lang="tr-TR" sz="3000" dirty="0" smtClean="0"/>
              <a:t>, diğer komplekslere göre önemli ölçüde düşük miktarda kompleks I içerir.</a:t>
            </a:r>
          </a:p>
          <a:p>
            <a:pPr algn="just"/>
            <a:r>
              <a:rPr lang="tr-TR" sz="3000" dirty="0" smtClean="0"/>
              <a:t>Özellikle Kompleks I bozulmaya yatkındır, dolayısıyla Kompleks I hasarı, </a:t>
            </a:r>
            <a:r>
              <a:rPr lang="tr-TR" sz="3000" dirty="0" err="1" smtClean="0"/>
              <a:t>mitokondriyal</a:t>
            </a:r>
            <a:r>
              <a:rPr lang="tr-TR" sz="3000" dirty="0" smtClean="0"/>
              <a:t> solunum üzerinde daha büyük bir etkiye sahip olacaktır.</a:t>
            </a:r>
            <a:endParaRPr lang="tr-TR" sz="3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715436" cy="6286544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Bu çalışmada, prematüre doğumların plasentadaki kompleks I aktivitesinin kontrol grubundan anlamlı derecede düşük olduğu bulunmuştur (p &lt;0.003).</a:t>
            </a:r>
          </a:p>
          <a:p>
            <a:pPr algn="just"/>
            <a:r>
              <a:rPr lang="tr-TR" dirty="0" smtClean="0"/>
              <a:t>Kompleks I aktivitesi, IUGR, PE, ikizler ve AMA gruplarında kontrol aralığı içerisindedir. Ortalama aktivite değerleri ise tüm gruplarda kontrollerden daha düşük bulunmuştur (p&gt; 0.05).</a:t>
            </a:r>
          </a:p>
          <a:p>
            <a:pPr algn="just"/>
            <a:r>
              <a:rPr lang="tr-TR" dirty="0" smtClean="0"/>
              <a:t>Azalmış kompleks II-III aktivitesi PE, ikizler, IUGR, prematüre doğumlarda ve </a:t>
            </a:r>
            <a:r>
              <a:rPr lang="tr-TR" dirty="0" err="1" smtClean="0"/>
              <a:t>AMA'da</a:t>
            </a:r>
            <a:r>
              <a:rPr lang="tr-TR" dirty="0" smtClean="0"/>
              <a:t> gözlenmiştir. Ayrıca, AMA grubunda kompleks IV </a:t>
            </a:r>
            <a:r>
              <a:rPr lang="tr-TR" dirty="0" err="1" smtClean="0"/>
              <a:t>kompansatörü</a:t>
            </a:r>
            <a:r>
              <a:rPr lang="tr-TR" dirty="0" smtClean="0"/>
              <a:t> artmıştır.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572164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Bu çalışmanın sonuçları, ikili testteki “yüksek risk” in, azalmış RCC aktiviteleri nedeniyle plasenta yetmezliğinin bir göstergesi olabileceğini ve gebelik sonucunun belirlenmesinde önemli bir rol oynadığını göstermiştir.</a:t>
            </a:r>
          </a:p>
          <a:p>
            <a:pPr algn="just"/>
            <a:r>
              <a:rPr lang="tr-TR" dirty="0" smtClean="0"/>
              <a:t>Bozulmuş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mitokondriyal</a:t>
            </a:r>
            <a:r>
              <a:rPr lang="tr-TR" dirty="0" smtClean="0"/>
              <a:t> RCC fonksiyonları ile PE, IUGR ve prematüre doğum gibi olumsuz gebelik sonuçlarıyla arasında bir ilişki olduğu sonucuna varabilir.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15106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tr-TR" dirty="0" smtClean="0"/>
              <a:t>Bu çalışma, azalan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mitokondriyal</a:t>
            </a:r>
            <a:r>
              <a:rPr lang="tr-TR" dirty="0" smtClean="0"/>
              <a:t> kompleks aktiviteleri ile ikili testteki yüksek risk oranı arasındaki pozitif ilişkiyi belgeleyen ilk rapordur.</a:t>
            </a:r>
          </a:p>
          <a:p>
            <a:pPr algn="just"/>
            <a:r>
              <a:rPr lang="tr-TR" dirty="0" smtClean="0"/>
              <a:t>Jinekologlar ikili test sonuçlarına dikkat etmeli ve pozitif ikili test sonucu olan gebe kadınlar sadece </a:t>
            </a:r>
            <a:r>
              <a:rPr lang="tr-TR" dirty="0" err="1" smtClean="0"/>
              <a:t>kromozomal</a:t>
            </a:r>
            <a:r>
              <a:rPr lang="tr-TR" dirty="0" smtClean="0"/>
              <a:t> anomaliler için değil, aynı zamanda prematüre doğum, PE veya IUGR riski açısından da dikkatle izlenmelidir.</a:t>
            </a:r>
          </a:p>
          <a:p>
            <a:pPr algn="just"/>
            <a:r>
              <a:rPr lang="tr-TR" dirty="0" smtClean="0"/>
              <a:t>Sonraki hedef, gebelik komplikasyonlarının erken saptanması için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disfonksiyon</a:t>
            </a:r>
            <a:r>
              <a:rPr lang="tr-TR" dirty="0" smtClean="0"/>
              <a:t> belirteçleri tanımlamak olmalıdır.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Mitokondri, memeli hücrelerinde enerji metabolizmasında merkezi bir role sahiptir.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Karbohidratların</a:t>
            </a:r>
            <a:r>
              <a:rPr lang="tr-TR" dirty="0" smtClean="0"/>
              <a:t>, yağların ve proteinlerin </a:t>
            </a:r>
            <a:r>
              <a:rPr lang="tr-TR" dirty="0" err="1" smtClean="0"/>
              <a:t>oksidasyonundan</a:t>
            </a:r>
            <a:r>
              <a:rPr lang="tr-TR" dirty="0" smtClean="0"/>
              <a:t> elde edilen serbest enerji, iç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membranda</a:t>
            </a:r>
            <a:r>
              <a:rPr lang="tr-TR" dirty="0" smtClean="0"/>
              <a:t> bulunan beş ayrı protein kompleksinden (kompleks I – V) oluşan </a:t>
            </a:r>
            <a:r>
              <a:rPr lang="tr-TR" dirty="0" err="1" smtClean="0"/>
              <a:t>mitokondriyal</a:t>
            </a:r>
            <a:r>
              <a:rPr lang="tr-TR" dirty="0" smtClean="0"/>
              <a:t> solunum zinciri tarafından </a:t>
            </a:r>
            <a:r>
              <a:rPr lang="tr-TR" dirty="0" err="1" smtClean="0"/>
              <a:t>ATP'ye</a:t>
            </a:r>
            <a:r>
              <a:rPr lang="tr-TR" dirty="0" smtClean="0"/>
              <a:t> dönüştürülür.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 smtClean="0"/>
              <a:t>Plasenta, fetüsün sağlıklı gelişimi için gerekli olan çok önemli ve çok fonksiyonlu geçici bir organdır.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Plasenta, kendi büyümesi için ihtiyaçları karşılamak, </a:t>
            </a:r>
            <a:r>
              <a:rPr lang="tr-TR" dirty="0" err="1" smtClean="0"/>
              <a:t>fetal</a:t>
            </a:r>
            <a:r>
              <a:rPr lang="tr-TR" dirty="0" smtClean="0"/>
              <a:t> büyüme ve </a:t>
            </a:r>
            <a:r>
              <a:rPr lang="tr-TR" dirty="0" err="1" smtClean="0"/>
              <a:t>homeostaz</a:t>
            </a:r>
            <a:r>
              <a:rPr lang="tr-TR" dirty="0" smtClean="0"/>
              <a:t> için gerekli olan besinleri taşımak için sürekli ve bol miktarda enerji kaynağına gereksinir.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ATP üretimi, beta-</a:t>
            </a:r>
            <a:r>
              <a:rPr lang="tr-TR" dirty="0" err="1" smtClean="0"/>
              <a:t>oksidasyon</a:t>
            </a:r>
            <a:r>
              <a:rPr lang="tr-TR" dirty="0" smtClean="0"/>
              <a:t>, anaerobik </a:t>
            </a:r>
            <a:r>
              <a:rPr lang="tr-TR" dirty="0" err="1" smtClean="0"/>
              <a:t>glikoliz</a:t>
            </a:r>
            <a:r>
              <a:rPr lang="tr-TR" dirty="0" smtClean="0"/>
              <a:t>, </a:t>
            </a:r>
            <a:r>
              <a:rPr lang="tr-TR" dirty="0" err="1" smtClean="0"/>
              <a:t>heme</a:t>
            </a:r>
            <a:r>
              <a:rPr lang="tr-TR" dirty="0" smtClean="0"/>
              <a:t> ve </a:t>
            </a:r>
            <a:r>
              <a:rPr lang="tr-TR" dirty="0" err="1" smtClean="0"/>
              <a:t>steroid</a:t>
            </a:r>
            <a:r>
              <a:rPr lang="tr-TR" dirty="0" smtClean="0"/>
              <a:t> hormon sentezi gibi birçok önemli </a:t>
            </a:r>
            <a:r>
              <a:rPr lang="tr-TR" dirty="0" err="1" smtClean="0"/>
              <a:t>metabolik</a:t>
            </a:r>
            <a:r>
              <a:rPr lang="tr-TR" dirty="0" smtClean="0"/>
              <a:t> süreçte gerekli olan yüksek enerji gereksinimleri nedeniyle çok sayıda mitokondriye sahiptirler.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tr-TR" dirty="0" err="1" smtClean="0"/>
              <a:t>Plasental</a:t>
            </a:r>
            <a:r>
              <a:rPr lang="tr-TR" dirty="0" smtClean="0"/>
              <a:t> fonksiyonlardaki anormallikler, </a:t>
            </a:r>
            <a:r>
              <a:rPr lang="tr-TR" dirty="0" err="1" smtClean="0"/>
              <a:t>intrauterin</a:t>
            </a:r>
            <a:r>
              <a:rPr lang="tr-TR" dirty="0" smtClean="0"/>
              <a:t> büyüme kısıtlılığı (IUGR) ile </a:t>
            </a:r>
            <a:r>
              <a:rPr lang="tr-TR" dirty="0" err="1" smtClean="0"/>
              <a:t>preeklampsi</a:t>
            </a:r>
            <a:r>
              <a:rPr lang="tr-TR" dirty="0" smtClean="0"/>
              <a:t> (PE) arasından prematüre doğuma kadar değişebilen olumsuz gebelik sonuçlarıyla ilişkili olabilir.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PE, </a:t>
            </a:r>
            <a:r>
              <a:rPr lang="tr-TR" dirty="0" err="1" smtClean="0"/>
              <a:t>normotansif</a:t>
            </a:r>
            <a:r>
              <a:rPr lang="tr-TR" dirty="0" smtClean="0"/>
              <a:t> bir kadında 20 haftalık gebeliğin ardından hipertansiyon ve </a:t>
            </a:r>
            <a:r>
              <a:rPr lang="tr-TR" dirty="0" err="1" smtClean="0"/>
              <a:t>proteinüri</a:t>
            </a:r>
            <a:r>
              <a:rPr lang="tr-TR" dirty="0" smtClean="0"/>
              <a:t> gelişimi olarak tanımlanır.</a:t>
            </a:r>
          </a:p>
          <a:p>
            <a:pPr algn="just">
              <a:lnSpc>
                <a:spcPct val="120000"/>
              </a:lnSpc>
            </a:pPr>
            <a:r>
              <a:rPr lang="tr-TR" dirty="0" smtClean="0"/>
              <a:t>Dünya çapında anne ölümlerinin en büyük ikinci nedenidir ve dünya çapında hamile kadınların% 5 -% 7'sini etkiler.</a:t>
            </a:r>
          </a:p>
          <a:p>
            <a:pPr algn="just">
              <a:lnSpc>
                <a:spcPct val="120000"/>
              </a:lnSpc>
            </a:pP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GİRİŞ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/>
              <a:t>PE en sık hamile gençlerde ve 40 yaşın üstündeki kadınlarda görülür.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Ciddi PE,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disfonksiyonu</a:t>
            </a:r>
            <a:r>
              <a:rPr lang="tr-TR" dirty="0" smtClean="0"/>
              <a:t> gösteren ve erken doğum ve </a:t>
            </a:r>
            <a:r>
              <a:rPr lang="tr-TR" dirty="0" err="1" smtClean="0"/>
              <a:t>prenatal</a:t>
            </a:r>
            <a:r>
              <a:rPr lang="tr-TR" dirty="0" smtClean="0"/>
              <a:t> ölüm ile birlikte </a:t>
            </a:r>
            <a:r>
              <a:rPr lang="tr-TR" dirty="0" err="1" smtClean="0"/>
              <a:t>fetal</a:t>
            </a:r>
            <a:r>
              <a:rPr lang="tr-TR" dirty="0" smtClean="0"/>
              <a:t> büyüme kısıtlaması ile ilişkilidir.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IUGR, plasenta yetmezliği ile ilişkili olan </a:t>
            </a:r>
            <a:r>
              <a:rPr lang="tr-TR" dirty="0" err="1" smtClean="0"/>
              <a:t>fetal</a:t>
            </a:r>
            <a:r>
              <a:rPr lang="tr-TR" dirty="0" smtClean="0"/>
              <a:t> büyüme bozukluğu ile karakterizedir ve </a:t>
            </a:r>
            <a:r>
              <a:rPr lang="tr-TR" dirty="0" err="1" smtClean="0"/>
              <a:t>prenatal</a:t>
            </a:r>
            <a:r>
              <a:rPr lang="tr-TR" dirty="0" smtClean="0"/>
              <a:t> </a:t>
            </a:r>
            <a:r>
              <a:rPr lang="tr-TR" dirty="0" err="1" smtClean="0"/>
              <a:t>mortalite</a:t>
            </a:r>
            <a:r>
              <a:rPr lang="tr-TR" dirty="0" smtClean="0"/>
              <a:t> ve </a:t>
            </a:r>
            <a:r>
              <a:rPr lang="tr-TR" dirty="0" err="1" smtClean="0"/>
              <a:t>morbiditede</a:t>
            </a:r>
            <a:r>
              <a:rPr lang="tr-TR" dirty="0" smtClean="0"/>
              <a:t> % 8'lik bir artış </a:t>
            </a:r>
            <a:r>
              <a:rPr lang="tr-TR" dirty="0" err="1" smtClean="0"/>
              <a:t>prevalansına</a:t>
            </a:r>
            <a:r>
              <a:rPr lang="tr-TR" dirty="0" smtClean="0"/>
              <a:t> sahiptir.</a:t>
            </a:r>
          </a:p>
          <a:p>
            <a:pPr algn="just">
              <a:lnSpc>
                <a:spcPct val="110000"/>
              </a:lnSpc>
            </a:pP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/>
              <a:t>Genetik hastalıklar, </a:t>
            </a:r>
            <a:r>
              <a:rPr lang="tr-TR" dirty="0" err="1" smtClean="0"/>
              <a:t>malformasyonlar</a:t>
            </a:r>
            <a:r>
              <a:rPr lang="tr-TR" dirty="0" smtClean="0"/>
              <a:t> ve enfeksiyonlar gibi </a:t>
            </a:r>
            <a:r>
              <a:rPr lang="tr-TR" dirty="0" err="1" smtClean="0"/>
              <a:t>intrinsik</a:t>
            </a:r>
            <a:r>
              <a:rPr lang="tr-TR" dirty="0" smtClean="0"/>
              <a:t> </a:t>
            </a:r>
            <a:r>
              <a:rPr lang="tr-TR" dirty="0" err="1" smtClean="0"/>
              <a:t>fetal</a:t>
            </a:r>
            <a:r>
              <a:rPr lang="tr-TR" dirty="0" smtClean="0"/>
              <a:t> durumlar </a:t>
            </a:r>
            <a:r>
              <a:rPr lang="tr-TR" dirty="0" err="1" smtClean="0"/>
              <a:t>IUGR'ye</a:t>
            </a:r>
            <a:r>
              <a:rPr lang="tr-TR" dirty="0" smtClean="0"/>
              <a:t> yol açabilir.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Azaltılmış </a:t>
            </a:r>
            <a:r>
              <a:rPr lang="tr-TR" dirty="0" err="1" smtClean="0"/>
              <a:t>uteroplasental</a:t>
            </a:r>
            <a:r>
              <a:rPr lang="tr-TR" dirty="0" smtClean="0"/>
              <a:t> kan akımı, </a:t>
            </a:r>
            <a:r>
              <a:rPr lang="tr-TR" dirty="0" err="1" smtClean="0"/>
              <a:t>teratojenler</a:t>
            </a:r>
            <a:r>
              <a:rPr lang="tr-TR" dirty="0" smtClean="0"/>
              <a:t> ve azalmış beslenme </a:t>
            </a:r>
            <a:r>
              <a:rPr lang="tr-TR" dirty="0" err="1" smtClean="0"/>
              <a:t>IUGR'nin</a:t>
            </a:r>
            <a:r>
              <a:rPr lang="tr-TR" dirty="0" smtClean="0"/>
              <a:t> </a:t>
            </a:r>
            <a:r>
              <a:rPr lang="tr-TR" dirty="0" err="1" smtClean="0"/>
              <a:t>maternal</a:t>
            </a:r>
            <a:r>
              <a:rPr lang="tr-TR" dirty="0" smtClean="0"/>
              <a:t> nedenleri ile ilişkilidir.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Prematüre doğum, gebeliğin 37. haftasından önce bebeğin doğumu olarak tanımlanır, </a:t>
            </a:r>
            <a:r>
              <a:rPr lang="tr-TR" dirty="0" err="1" smtClean="0"/>
              <a:t>insidansı</a:t>
            </a:r>
            <a:r>
              <a:rPr lang="tr-TR" dirty="0" smtClean="0"/>
              <a:t> %7 ile 12 arasındadır. Gençlerde, ilk gebeliklerde ve 30 yaş üstü kadınlarda risk artar.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71504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tr-TR" sz="2800" dirty="0" smtClean="0"/>
              <a:t>Prematüre doğumun </a:t>
            </a:r>
            <a:r>
              <a:rPr lang="tr-TR" sz="2800" dirty="0" err="1" smtClean="0"/>
              <a:t>etiyopatogenezinde</a:t>
            </a:r>
            <a:r>
              <a:rPr lang="tr-TR" sz="2800" dirty="0" smtClean="0"/>
              <a:t> enfeksiyon, </a:t>
            </a:r>
            <a:r>
              <a:rPr lang="tr-TR" sz="2800" dirty="0" err="1" smtClean="0"/>
              <a:t>utero</a:t>
            </a:r>
            <a:r>
              <a:rPr lang="tr-TR" sz="2800" dirty="0" smtClean="0"/>
              <a:t>-</a:t>
            </a:r>
            <a:r>
              <a:rPr lang="tr-TR" sz="2800" dirty="0" err="1" smtClean="0"/>
              <a:t>plasental</a:t>
            </a:r>
            <a:r>
              <a:rPr lang="tr-TR" sz="2800" dirty="0" smtClean="0"/>
              <a:t> </a:t>
            </a:r>
            <a:r>
              <a:rPr lang="tr-TR" sz="2800" dirty="0" err="1" smtClean="0"/>
              <a:t>iskemi</a:t>
            </a:r>
            <a:r>
              <a:rPr lang="tr-TR" sz="2800" dirty="0" smtClean="0"/>
              <a:t>, hormon metabolizması bozuklukları, aşırı </a:t>
            </a:r>
            <a:r>
              <a:rPr lang="tr-TR" sz="2800" dirty="0" err="1" smtClean="0"/>
              <a:t>uterus</a:t>
            </a:r>
            <a:r>
              <a:rPr lang="tr-TR" sz="2800" dirty="0" smtClean="0"/>
              <a:t> </a:t>
            </a:r>
            <a:r>
              <a:rPr lang="tr-TR" sz="2800" dirty="0" err="1" smtClean="0"/>
              <a:t>distansiyonu</a:t>
            </a:r>
            <a:r>
              <a:rPr lang="tr-TR" sz="2800" dirty="0" smtClean="0"/>
              <a:t>, </a:t>
            </a:r>
            <a:r>
              <a:rPr lang="tr-TR" sz="2800" dirty="0" err="1" smtClean="0"/>
              <a:t>servikal</a:t>
            </a:r>
            <a:r>
              <a:rPr lang="tr-TR" sz="2800" dirty="0" smtClean="0"/>
              <a:t> yetmezlik, plasentanın erken ayrılması, alkol, sigara ve ilaç kullanımı, </a:t>
            </a:r>
            <a:r>
              <a:rPr lang="tr-TR" sz="2800" dirty="0" err="1" smtClean="0"/>
              <a:t>fetal</a:t>
            </a:r>
            <a:r>
              <a:rPr lang="tr-TR" sz="2800" dirty="0" smtClean="0"/>
              <a:t> veya </a:t>
            </a:r>
            <a:r>
              <a:rPr lang="tr-TR" sz="2800" dirty="0" err="1" smtClean="0"/>
              <a:t>maternal</a:t>
            </a:r>
            <a:r>
              <a:rPr lang="tr-TR" sz="2800" dirty="0" smtClean="0"/>
              <a:t> stres ve çoğul gebelikler yer alır.</a:t>
            </a:r>
          </a:p>
          <a:p>
            <a:pPr algn="just">
              <a:lnSpc>
                <a:spcPct val="110000"/>
              </a:lnSpc>
            </a:pPr>
            <a:r>
              <a:rPr lang="tr-TR" sz="2800" dirty="0" smtClean="0"/>
              <a:t>İkili test, </a:t>
            </a:r>
            <a:r>
              <a:rPr lang="tr-TR" sz="2800" dirty="0" err="1" smtClean="0"/>
              <a:t>maternal</a:t>
            </a:r>
            <a:r>
              <a:rPr lang="tr-TR" sz="2800" dirty="0" smtClean="0"/>
              <a:t> kanda gebelikle ilişkili plazma protein A (PAPP-A) ve serbest insan </a:t>
            </a:r>
            <a:r>
              <a:rPr lang="tr-TR" sz="2800" dirty="0" err="1" smtClean="0"/>
              <a:t>koryonik</a:t>
            </a:r>
            <a:r>
              <a:rPr lang="tr-TR" sz="2800" dirty="0" smtClean="0"/>
              <a:t> </a:t>
            </a:r>
            <a:r>
              <a:rPr lang="tr-TR" sz="2800" dirty="0" err="1" smtClean="0"/>
              <a:t>gonadotropin</a:t>
            </a:r>
            <a:r>
              <a:rPr lang="tr-TR" sz="2800" dirty="0" smtClean="0"/>
              <a:t> (f</a:t>
            </a:r>
            <a:r>
              <a:rPr lang="el-GR" sz="2800" dirty="0" smtClean="0"/>
              <a:t>β</a:t>
            </a:r>
            <a:r>
              <a:rPr lang="tr-TR" sz="2800" dirty="0" err="1" smtClean="0"/>
              <a:t>hCG</a:t>
            </a:r>
            <a:r>
              <a:rPr lang="tr-TR" sz="2800" dirty="0" smtClean="0"/>
              <a:t>) seviyelerini ölçen ve </a:t>
            </a:r>
            <a:r>
              <a:rPr lang="tr-TR" sz="2800" dirty="0" err="1" smtClean="0"/>
              <a:t>Down</a:t>
            </a:r>
            <a:r>
              <a:rPr lang="tr-TR" sz="2800" dirty="0" smtClean="0"/>
              <a:t> sendromu ve </a:t>
            </a:r>
            <a:r>
              <a:rPr lang="tr-TR" sz="2800" dirty="0" err="1" smtClean="0"/>
              <a:t>Trisomi</a:t>
            </a:r>
            <a:r>
              <a:rPr lang="tr-TR" sz="2800" dirty="0" smtClean="0"/>
              <a:t> 18 gibi </a:t>
            </a:r>
            <a:r>
              <a:rPr lang="tr-TR" sz="2800" dirty="0" err="1" smtClean="0"/>
              <a:t>kromozomal</a:t>
            </a:r>
            <a:r>
              <a:rPr lang="tr-TR" sz="2800" dirty="0" smtClean="0"/>
              <a:t> anormallikler için bir “risk tahmini” sağlayan tarama testidir.</a:t>
            </a: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tr-TR" dirty="0" smtClean="0"/>
              <a:t>GİRİŞ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/>
              <a:t>Literatürde ikili testin,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disfonksiyon</a:t>
            </a:r>
            <a:r>
              <a:rPr lang="tr-TR" dirty="0" smtClean="0"/>
              <a:t> ve gebelikte risk oranı arasındaki ilişkiyi kıyaslayabilecek sınırlı bilgi bulunmaktadır.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Bu nedenle bu çalışmada, </a:t>
            </a:r>
            <a:r>
              <a:rPr lang="tr-TR" dirty="0" err="1" smtClean="0"/>
              <a:t>plasental</a:t>
            </a:r>
            <a:r>
              <a:rPr lang="tr-TR" dirty="0" smtClean="0"/>
              <a:t> </a:t>
            </a:r>
            <a:r>
              <a:rPr lang="tr-TR" dirty="0" err="1" smtClean="0"/>
              <a:t>mitokondriyal</a:t>
            </a:r>
            <a:r>
              <a:rPr lang="tr-TR" dirty="0" smtClean="0"/>
              <a:t> </a:t>
            </a:r>
            <a:r>
              <a:rPr lang="tr-TR" dirty="0" err="1" smtClean="0"/>
              <a:t>disfonksiyonun</a:t>
            </a:r>
            <a:r>
              <a:rPr lang="tr-TR" dirty="0" smtClean="0"/>
              <a:t> gebe kadınlarda ciddi </a:t>
            </a:r>
            <a:r>
              <a:rPr lang="tr-TR" dirty="0" err="1" smtClean="0"/>
              <a:t>maternal</a:t>
            </a:r>
            <a:r>
              <a:rPr lang="tr-TR" dirty="0" smtClean="0"/>
              <a:t> ve </a:t>
            </a:r>
            <a:r>
              <a:rPr lang="tr-TR" dirty="0" err="1" smtClean="0"/>
              <a:t>fetal</a:t>
            </a:r>
            <a:r>
              <a:rPr lang="tr-TR" dirty="0" smtClean="0"/>
              <a:t> komplikasyonlara yol açabileceği hipotezi araştırılmıştır.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Bunu test etmek için öncelikle PE, IUGR, AMA, ikizler ve </a:t>
            </a:r>
            <a:r>
              <a:rPr lang="tr-TR" dirty="0" err="1" smtClean="0"/>
              <a:t>preterm</a:t>
            </a:r>
            <a:r>
              <a:rPr lang="tr-TR" dirty="0" smtClean="0"/>
              <a:t> doğumlar gibi yüksek riskli  ve normal  gebeliklerde </a:t>
            </a:r>
            <a:r>
              <a:rPr lang="tr-TR" dirty="0" err="1" smtClean="0"/>
              <a:t>mitokondriyal</a:t>
            </a:r>
            <a:r>
              <a:rPr lang="tr-TR" dirty="0" smtClean="0"/>
              <a:t> solunum zinciri kompleksinin (RCC) aktivitelerini ölçerek </a:t>
            </a:r>
            <a:r>
              <a:rPr lang="tr-TR" dirty="0" err="1" smtClean="0"/>
              <a:t>plasental</a:t>
            </a:r>
            <a:r>
              <a:rPr lang="tr-TR" dirty="0" smtClean="0"/>
              <a:t> fonksiyonları değerlendirilmiştir.</a:t>
            </a:r>
          </a:p>
          <a:p>
            <a:pPr algn="just">
              <a:lnSpc>
                <a:spcPct val="110000"/>
              </a:lnSpc>
            </a:pPr>
            <a:r>
              <a:rPr lang="tr-TR" dirty="0" smtClean="0"/>
              <a:t>Daha sonra, ikili test ve </a:t>
            </a:r>
            <a:r>
              <a:rPr lang="tr-TR" dirty="0" err="1" smtClean="0"/>
              <a:t>mitokondriyal</a:t>
            </a:r>
            <a:r>
              <a:rPr lang="tr-TR" dirty="0" smtClean="0"/>
              <a:t> elektron taşıma zinciri kompleks aktiviteleri arasındaki risk oranı korelasyonu incelenmiştir.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1500</Words>
  <Application>Microsoft Office PowerPoint</Application>
  <PresentationFormat>Ekran Gösterisi (4:3)</PresentationFormat>
  <Paragraphs>75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Yüksek Riskli Gebeliklerde Plasental Solunum Zinciri Kompleksi Aktiviteleri</vt:lpstr>
      <vt:lpstr>Slayt 2</vt:lpstr>
      <vt:lpstr>GİRİŞ</vt:lpstr>
      <vt:lpstr>GİRİŞ</vt:lpstr>
      <vt:lpstr>Slayt 5</vt:lpstr>
      <vt:lpstr>GİRİŞ</vt:lpstr>
      <vt:lpstr>GİRİŞ</vt:lpstr>
      <vt:lpstr>GİRİŞ</vt:lpstr>
      <vt:lpstr>Slayt 9</vt:lpstr>
      <vt:lpstr>GİRİŞ</vt:lpstr>
      <vt:lpstr>Plasental Örneklerin Toplanması ve Mitokondri İzolasyonu</vt:lpstr>
      <vt:lpstr>Slayt 12</vt:lpstr>
      <vt:lpstr>SONUÇLAR</vt:lpstr>
      <vt:lpstr>Slayt 14</vt:lpstr>
      <vt:lpstr>Slayt 15</vt:lpstr>
      <vt:lpstr>SONUÇLAR</vt:lpstr>
      <vt:lpstr>Slayt 17</vt:lpstr>
      <vt:lpstr>SONUÇLAR</vt:lpstr>
      <vt:lpstr>Slayt 19</vt:lpstr>
      <vt:lpstr>TARTIŞMA</vt:lpstr>
      <vt:lpstr>TARTIŞMA</vt:lpstr>
      <vt:lpstr>Slayt 22</vt:lpstr>
      <vt:lpstr>Slayt 23</vt:lpstr>
      <vt:lpstr>Slayt 24</vt:lpstr>
      <vt:lpstr>Slayt 25</vt:lpstr>
      <vt:lpstr>Slayt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Yüksek Riskli Gebeliklerde Plasental Solunum Zinciri Kompleksi Aktiviteleri</dc:title>
  <dc:creator>user</dc:creator>
  <cp:lastModifiedBy>user</cp:lastModifiedBy>
  <cp:revision>18</cp:revision>
  <dcterms:created xsi:type="dcterms:W3CDTF">2018-05-16T09:49:36Z</dcterms:created>
  <dcterms:modified xsi:type="dcterms:W3CDTF">2018-05-17T13:48:52Z</dcterms:modified>
</cp:coreProperties>
</file>