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8" r:id="rId3"/>
    <p:sldId id="259" r:id="rId4"/>
    <p:sldId id="260" r:id="rId5"/>
    <p:sldId id="297" r:id="rId6"/>
    <p:sldId id="298" r:id="rId7"/>
    <p:sldId id="299"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95" r:id="rId22"/>
    <p:sldId id="280" r:id="rId23"/>
    <p:sldId id="296" r:id="rId24"/>
    <p:sldId id="281" r:id="rId25"/>
    <p:sldId id="283" r:id="rId26"/>
    <p:sldId id="284" r:id="rId27"/>
    <p:sldId id="285" r:id="rId28"/>
    <p:sldId id="286" r:id="rId29"/>
    <p:sldId id="287" r:id="rId30"/>
    <p:sldId id="288" r:id="rId31"/>
    <p:sldId id="290" r:id="rId32"/>
    <p:sldId id="291" r:id="rId33"/>
    <p:sldId id="292" r:id="rId34"/>
    <p:sldId id="293" r:id="rId35"/>
    <p:sldId id="300" r:id="rId36"/>
    <p:sldId id="301" r:id="rId37"/>
    <p:sldId id="302" r:id="rId38"/>
    <p:sldId id="303" r:id="rId39"/>
    <p:sldId id="304" r:id="rId40"/>
    <p:sldId id="305" r:id="rId41"/>
    <p:sldId id="307" r:id="rId42"/>
    <p:sldId id="306" r:id="rId43"/>
    <p:sldId id="308" r:id="rId44"/>
    <p:sldId id="312" r:id="rId45"/>
    <p:sldId id="311" r:id="rId46"/>
    <p:sldId id="309" r:id="rId47"/>
    <p:sldId id="310" r:id="rId48"/>
    <p:sldId id="313" r:id="rId49"/>
    <p:sldId id="314" r:id="rId50"/>
    <p:sldId id="31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23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3F381C9-5A29-4A3F-8EA7-07A48AAF947D}" type="datetimeFigureOut">
              <a:rPr lang="en-US" smtClean="0"/>
              <a:pPr/>
              <a:t>9/17/2022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3712125-B0AA-4020-9E90-14CC154780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F381C9-5A29-4A3F-8EA7-07A48AAF947D}"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12125-B0AA-4020-9E90-14CC154780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F381C9-5A29-4A3F-8EA7-07A48AAF947D}"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12125-B0AA-4020-9E90-14CC154780A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A97A28D-8229-445C-A3D8-06934DE2B4B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F381C9-5A29-4A3F-8EA7-07A48AAF947D}"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12125-B0AA-4020-9E90-14CC154780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F381C9-5A29-4A3F-8EA7-07A48AAF947D}" type="datetimeFigureOut">
              <a:rPr lang="en-US" smtClean="0"/>
              <a:pPr/>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12125-B0AA-4020-9E90-14CC154780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F381C9-5A29-4A3F-8EA7-07A48AAF947D}"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12125-B0AA-4020-9E90-14CC154780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F381C9-5A29-4A3F-8EA7-07A48AAF947D}" type="datetimeFigureOut">
              <a:rPr lang="en-US" smtClean="0"/>
              <a:pPr/>
              <a:t>9/17/2022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12125-B0AA-4020-9E90-14CC154780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F381C9-5A29-4A3F-8EA7-07A48AAF947D}" type="datetimeFigureOut">
              <a:rPr lang="en-US" smtClean="0"/>
              <a:pPr/>
              <a:t>9/17/2022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12125-B0AA-4020-9E90-14CC154780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381C9-5A29-4A3F-8EA7-07A48AAF947D}" type="datetimeFigureOut">
              <a:rPr lang="en-US" smtClean="0"/>
              <a:pPr/>
              <a:t>9/17/2022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12125-B0AA-4020-9E90-14CC154780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F381C9-5A29-4A3F-8EA7-07A48AAF947D}"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12125-B0AA-4020-9E90-14CC154780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F381C9-5A29-4A3F-8EA7-07A48AAF947D}" type="datetimeFigureOut">
              <a:rPr lang="en-US" smtClean="0"/>
              <a:pPr/>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3712125-B0AA-4020-9E90-14CC154780A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3F381C9-5A29-4A3F-8EA7-07A48AAF947D}" type="datetimeFigureOut">
              <a:rPr lang="en-US" smtClean="0"/>
              <a:pPr/>
              <a:t>9/17/2022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3712125-B0AA-4020-9E90-14CC154780A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INSECT ECOLOGY</a:t>
            </a:r>
            <a:endParaRPr lang="en-US" dirty="0"/>
          </a:p>
        </p:txBody>
      </p:sp>
      <p:sp>
        <p:nvSpPr>
          <p:cNvPr id="3" name="Subtitle 2"/>
          <p:cNvSpPr>
            <a:spLocks noGrp="1"/>
          </p:cNvSpPr>
          <p:nvPr>
            <p:ph type="subTitle" idx="1"/>
          </p:nvPr>
        </p:nvSpPr>
        <p:spPr/>
        <p:txBody>
          <a:bodyPr/>
          <a:lstStyle/>
          <a:p>
            <a:r>
              <a:rPr lang="en-US" dirty="0" smtClean="0"/>
              <a:t>Dr. </a:t>
            </a:r>
            <a:r>
              <a:rPr lang="en-US" dirty="0" err="1" smtClean="0"/>
              <a:t>Jamba</a:t>
            </a:r>
            <a:r>
              <a:rPr lang="en-US" dirty="0" smtClean="0"/>
              <a:t> </a:t>
            </a:r>
            <a:r>
              <a:rPr lang="en-US" dirty="0" err="1" smtClean="0"/>
              <a:t>Gyeltshen</a:t>
            </a:r>
            <a:endParaRPr lang="en-US" dirty="0" smtClean="0"/>
          </a:p>
          <a:p>
            <a:r>
              <a:rPr lang="en-US" dirty="0" smtClean="0"/>
              <a:t>30/8/2011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sz="4200"/>
              <a:t>Autotrophs</a:t>
            </a:r>
            <a:endParaRPr lang="en-US" sz="4800"/>
          </a:p>
        </p:txBody>
      </p:sp>
      <p:sp>
        <p:nvSpPr>
          <p:cNvPr id="158723" name="Rectangle 3"/>
          <p:cNvSpPr>
            <a:spLocks noGrp="1" noChangeArrowheads="1"/>
          </p:cNvSpPr>
          <p:nvPr>
            <p:ph idx="1"/>
          </p:nvPr>
        </p:nvSpPr>
        <p:spPr/>
        <p:txBody>
          <a:bodyPr/>
          <a:lstStyle/>
          <a:p>
            <a:endParaRPr lang="en-US" sz="2800"/>
          </a:p>
        </p:txBody>
      </p:sp>
      <p:pic>
        <p:nvPicPr>
          <p:cNvPr id="158725" name="Picture 5" descr="algae-covered-alligator-pond"/>
          <p:cNvPicPr>
            <a:picLocks noChangeAspect="1" noChangeArrowheads="1"/>
          </p:cNvPicPr>
          <p:nvPr/>
        </p:nvPicPr>
        <p:blipFill>
          <a:blip r:embed="rId2" cstate="print"/>
          <a:srcRect/>
          <a:stretch>
            <a:fillRect/>
          </a:stretch>
        </p:blipFill>
        <p:spPr bwMode="auto">
          <a:xfrm>
            <a:off x="4267200" y="2971800"/>
            <a:ext cx="4572000" cy="3429000"/>
          </a:xfrm>
          <a:prstGeom prst="rect">
            <a:avLst/>
          </a:prstGeom>
          <a:noFill/>
        </p:spPr>
      </p:pic>
      <p:pic>
        <p:nvPicPr>
          <p:cNvPr id="158724" name="Picture 4" descr="cor_fru"/>
          <p:cNvPicPr>
            <a:picLocks noChangeAspect="1" noChangeArrowheads="1"/>
          </p:cNvPicPr>
          <p:nvPr/>
        </p:nvPicPr>
        <p:blipFill>
          <a:blip r:embed="rId3" cstate="print"/>
          <a:srcRect/>
          <a:stretch>
            <a:fillRect/>
          </a:stretch>
        </p:blipFill>
        <p:spPr bwMode="auto">
          <a:xfrm>
            <a:off x="457200" y="1905000"/>
            <a:ext cx="4724400" cy="33750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sz="4200"/>
              <a:t>Autotrophs</a:t>
            </a:r>
            <a:endParaRPr lang="en-US" sz="4800"/>
          </a:p>
        </p:txBody>
      </p:sp>
      <p:sp>
        <p:nvSpPr>
          <p:cNvPr id="159747" name="Rectangle 3"/>
          <p:cNvSpPr>
            <a:spLocks noGrp="1" noChangeArrowheads="1"/>
          </p:cNvSpPr>
          <p:nvPr>
            <p:ph idx="1"/>
          </p:nvPr>
        </p:nvSpPr>
        <p:spPr/>
        <p:txBody>
          <a:bodyPr/>
          <a:lstStyle/>
          <a:p>
            <a:r>
              <a:rPr lang="en-US" sz="2800"/>
              <a:t>Chemotrophs</a:t>
            </a:r>
          </a:p>
          <a:p>
            <a:pPr lvl="1"/>
            <a:r>
              <a:rPr lang="en-US" sz="2400"/>
              <a:t>Autotrophs that get their energy from inorganic substances, such as salt</a:t>
            </a:r>
          </a:p>
          <a:p>
            <a:pPr lvl="1"/>
            <a:r>
              <a:rPr lang="en-US" sz="2400"/>
              <a:t>Live deep down in the ocean where there is no sunlight</a:t>
            </a:r>
          </a:p>
          <a:p>
            <a:pPr lvl="1"/>
            <a:r>
              <a:rPr lang="en-US" sz="2400"/>
              <a:t>Ex.  Bacteria and Deep Sea Worms</a:t>
            </a:r>
          </a:p>
        </p:txBody>
      </p:sp>
      <p:pic>
        <p:nvPicPr>
          <p:cNvPr id="159748" name="Picture 4" descr="tube_worms"/>
          <p:cNvPicPr>
            <a:picLocks noChangeAspect="1" noChangeArrowheads="1"/>
          </p:cNvPicPr>
          <p:nvPr/>
        </p:nvPicPr>
        <p:blipFill>
          <a:blip r:embed="rId2" cstate="print"/>
          <a:srcRect/>
          <a:stretch>
            <a:fillRect/>
          </a:stretch>
        </p:blipFill>
        <p:spPr bwMode="auto">
          <a:xfrm>
            <a:off x="2286000" y="4648200"/>
            <a:ext cx="2590800" cy="1917700"/>
          </a:xfrm>
          <a:prstGeom prst="rect">
            <a:avLst/>
          </a:prstGeom>
          <a:noFill/>
        </p:spPr>
      </p:pic>
      <p:pic>
        <p:nvPicPr>
          <p:cNvPr id="159749" name="Picture 5" descr="deep_worm"/>
          <p:cNvPicPr>
            <a:picLocks noChangeAspect="1" noChangeArrowheads="1"/>
          </p:cNvPicPr>
          <p:nvPr/>
        </p:nvPicPr>
        <p:blipFill>
          <a:blip r:embed="rId3" cstate="print"/>
          <a:srcRect/>
          <a:stretch>
            <a:fillRect/>
          </a:stretch>
        </p:blipFill>
        <p:spPr bwMode="auto">
          <a:xfrm>
            <a:off x="6324600" y="3886200"/>
            <a:ext cx="2571750" cy="2571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fade">
                                      <p:cBhvr>
                                        <p:cTn id="7" dur="1000"/>
                                        <p:tgtEl>
                                          <p:spTgt spid="159747">
                                            <p:txEl>
                                              <p:pRg st="0" end="0"/>
                                            </p:txEl>
                                          </p:spTgt>
                                        </p:tgtEl>
                                      </p:cBhvr>
                                    </p:animEffect>
                                    <p:anim calcmode="lin" valueType="num">
                                      <p:cBhvr>
                                        <p:cTn id="8" dur="1000" fill="hold"/>
                                        <p:tgtEl>
                                          <p:spTgt spid="159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9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9747">
                                            <p:txEl>
                                              <p:pRg st="1" end="1"/>
                                            </p:txEl>
                                          </p:spTgt>
                                        </p:tgtEl>
                                        <p:attrNameLst>
                                          <p:attrName>style.visibility</p:attrName>
                                        </p:attrNameLst>
                                      </p:cBhvr>
                                      <p:to>
                                        <p:strVal val="visible"/>
                                      </p:to>
                                    </p:set>
                                    <p:animEffect transition="in" filter="fade">
                                      <p:cBhvr>
                                        <p:cTn id="14" dur="1000"/>
                                        <p:tgtEl>
                                          <p:spTgt spid="159747">
                                            <p:txEl>
                                              <p:pRg st="1" end="1"/>
                                            </p:txEl>
                                          </p:spTgt>
                                        </p:tgtEl>
                                      </p:cBhvr>
                                    </p:animEffect>
                                    <p:anim calcmode="lin" valueType="num">
                                      <p:cBhvr>
                                        <p:cTn id="15" dur="10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97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9747">
                                            <p:txEl>
                                              <p:pRg st="2" end="2"/>
                                            </p:txEl>
                                          </p:spTgt>
                                        </p:tgtEl>
                                        <p:attrNameLst>
                                          <p:attrName>style.visibility</p:attrName>
                                        </p:attrNameLst>
                                      </p:cBhvr>
                                      <p:to>
                                        <p:strVal val="visible"/>
                                      </p:to>
                                    </p:set>
                                    <p:animEffect transition="in" filter="fade">
                                      <p:cBhvr>
                                        <p:cTn id="21" dur="1000"/>
                                        <p:tgtEl>
                                          <p:spTgt spid="159747">
                                            <p:txEl>
                                              <p:pRg st="2" end="2"/>
                                            </p:txEl>
                                          </p:spTgt>
                                        </p:tgtEl>
                                      </p:cBhvr>
                                    </p:animEffect>
                                    <p:anim calcmode="lin" valueType="num">
                                      <p:cBhvr>
                                        <p:cTn id="22" dur="10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9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59747">
                                            <p:txEl>
                                              <p:pRg st="3" end="3"/>
                                            </p:txEl>
                                          </p:spTgt>
                                        </p:tgtEl>
                                        <p:attrNameLst>
                                          <p:attrName>style.visibility</p:attrName>
                                        </p:attrNameLst>
                                      </p:cBhvr>
                                      <p:to>
                                        <p:strVal val="visible"/>
                                      </p:to>
                                    </p:set>
                                    <p:animEffect transition="in" filter="fade">
                                      <p:cBhvr>
                                        <p:cTn id="28" dur="1000"/>
                                        <p:tgtEl>
                                          <p:spTgt spid="159747">
                                            <p:txEl>
                                              <p:pRg st="3" end="3"/>
                                            </p:txEl>
                                          </p:spTgt>
                                        </p:tgtEl>
                                      </p:cBhvr>
                                    </p:animEffect>
                                    <p:anim calcmode="lin" valueType="num">
                                      <p:cBhvr>
                                        <p:cTn id="29" dur="1000" fill="hold"/>
                                        <p:tgtEl>
                                          <p:spTgt spid="1597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97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sz="4200"/>
              <a:t>Heterotrophs</a:t>
            </a:r>
            <a:endParaRPr lang="en-US" sz="4800"/>
          </a:p>
        </p:txBody>
      </p:sp>
      <p:sp>
        <p:nvSpPr>
          <p:cNvPr id="160771" name="Rectangle 3"/>
          <p:cNvSpPr>
            <a:spLocks noGrp="1" noChangeArrowheads="1"/>
          </p:cNvSpPr>
          <p:nvPr>
            <p:ph idx="1"/>
          </p:nvPr>
        </p:nvSpPr>
        <p:spPr/>
        <p:txBody>
          <a:bodyPr/>
          <a:lstStyle/>
          <a:p>
            <a:r>
              <a:rPr lang="en-US" sz="2800"/>
              <a:t>Organisms that do not make their own food</a:t>
            </a:r>
          </a:p>
          <a:p>
            <a:endParaRPr lang="en-US" sz="2800"/>
          </a:p>
          <a:p>
            <a:r>
              <a:rPr lang="en-US" sz="2800"/>
              <a:t>Another term for Heterotroph is consumer because they consume other organisms in order to live</a:t>
            </a:r>
          </a:p>
          <a:p>
            <a:endParaRPr lang="en-US" sz="2800"/>
          </a:p>
          <a:p>
            <a:r>
              <a:rPr lang="en-US" sz="2800"/>
              <a:t>Ex.  Rabbits, Deer, Mushrooms</a:t>
            </a:r>
          </a:p>
          <a:p>
            <a:endParaRPr lang="en-US" sz="2800"/>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fade">
                                      <p:cBhvr>
                                        <p:cTn id="7" dur="1000"/>
                                        <p:tgtEl>
                                          <p:spTgt spid="160771">
                                            <p:txEl>
                                              <p:pRg st="0" end="0"/>
                                            </p:txEl>
                                          </p:spTgt>
                                        </p:tgtEl>
                                      </p:cBhvr>
                                    </p:animEffect>
                                    <p:anim calcmode="lin" valueType="num">
                                      <p:cBhvr>
                                        <p:cTn id="8" dur="1000" fill="hold"/>
                                        <p:tgtEl>
                                          <p:spTgt spid="160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0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0771">
                                            <p:txEl>
                                              <p:pRg st="2" end="2"/>
                                            </p:txEl>
                                          </p:spTgt>
                                        </p:tgtEl>
                                        <p:attrNameLst>
                                          <p:attrName>style.visibility</p:attrName>
                                        </p:attrNameLst>
                                      </p:cBhvr>
                                      <p:to>
                                        <p:strVal val="visible"/>
                                      </p:to>
                                    </p:set>
                                    <p:animEffect transition="in" filter="fade">
                                      <p:cBhvr>
                                        <p:cTn id="14" dur="1000"/>
                                        <p:tgtEl>
                                          <p:spTgt spid="160771">
                                            <p:txEl>
                                              <p:pRg st="2" end="2"/>
                                            </p:txEl>
                                          </p:spTgt>
                                        </p:tgtEl>
                                      </p:cBhvr>
                                    </p:animEffect>
                                    <p:anim calcmode="lin" valueType="num">
                                      <p:cBhvr>
                                        <p:cTn id="15" dur="1000" fill="hold"/>
                                        <p:tgtEl>
                                          <p:spTgt spid="1607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0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0771">
                                            <p:txEl>
                                              <p:pRg st="4" end="4"/>
                                            </p:txEl>
                                          </p:spTgt>
                                        </p:tgtEl>
                                        <p:attrNameLst>
                                          <p:attrName>style.visibility</p:attrName>
                                        </p:attrNameLst>
                                      </p:cBhvr>
                                      <p:to>
                                        <p:strVal val="visible"/>
                                      </p:to>
                                    </p:set>
                                    <p:animEffect transition="in" filter="fade">
                                      <p:cBhvr>
                                        <p:cTn id="21" dur="1000"/>
                                        <p:tgtEl>
                                          <p:spTgt spid="160771">
                                            <p:txEl>
                                              <p:pRg st="4" end="4"/>
                                            </p:txEl>
                                          </p:spTgt>
                                        </p:tgtEl>
                                      </p:cBhvr>
                                    </p:animEffect>
                                    <p:anim calcmode="lin" valueType="num">
                                      <p:cBhvr>
                                        <p:cTn id="22" dur="1000" fill="hold"/>
                                        <p:tgtEl>
                                          <p:spTgt spid="1607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607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sz="4200"/>
              <a:t>Heterotrophs</a:t>
            </a:r>
            <a:endParaRPr lang="en-US" sz="4800"/>
          </a:p>
        </p:txBody>
      </p:sp>
      <p:sp>
        <p:nvSpPr>
          <p:cNvPr id="161795" name="Rectangle 3"/>
          <p:cNvSpPr>
            <a:spLocks noGrp="1" noChangeArrowheads="1"/>
          </p:cNvSpPr>
          <p:nvPr>
            <p:ph idx="1"/>
          </p:nvPr>
        </p:nvSpPr>
        <p:spPr/>
        <p:txBody>
          <a:bodyPr/>
          <a:lstStyle/>
          <a:p>
            <a:endParaRPr lang="en-US" sz="2800"/>
          </a:p>
        </p:txBody>
      </p:sp>
      <p:pic>
        <p:nvPicPr>
          <p:cNvPr id="161796" name="Picture 4" descr="White-Tailed%20Deer%20104027"/>
          <p:cNvPicPr>
            <a:picLocks noChangeAspect="1" noChangeArrowheads="1"/>
          </p:cNvPicPr>
          <p:nvPr/>
        </p:nvPicPr>
        <p:blipFill>
          <a:blip r:embed="rId2" cstate="print"/>
          <a:srcRect/>
          <a:stretch>
            <a:fillRect/>
          </a:stretch>
        </p:blipFill>
        <p:spPr bwMode="auto">
          <a:xfrm>
            <a:off x="304800" y="1600200"/>
            <a:ext cx="4648200" cy="3098800"/>
          </a:xfrm>
          <a:prstGeom prst="rect">
            <a:avLst/>
          </a:prstGeom>
          <a:noFill/>
        </p:spPr>
      </p:pic>
      <p:pic>
        <p:nvPicPr>
          <p:cNvPr id="161798" name="Picture 6" descr="p_will1"/>
          <p:cNvPicPr>
            <a:picLocks noChangeAspect="1" noChangeArrowheads="1"/>
          </p:cNvPicPr>
          <p:nvPr/>
        </p:nvPicPr>
        <p:blipFill>
          <a:blip r:embed="rId3" cstate="print"/>
          <a:srcRect/>
          <a:stretch>
            <a:fillRect/>
          </a:stretch>
        </p:blipFill>
        <p:spPr bwMode="auto">
          <a:xfrm>
            <a:off x="3657600" y="3733800"/>
            <a:ext cx="3200400" cy="2400300"/>
          </a:xfrm>
          <a:prstGeom prst="rect">
            <a:avLst/>
          </a:prstGeom>
          <a:noFill/>
        </p:spPr>
      </p:pic>
      <p:pic>
        <p:nvPicPr>
          <p:cNvPr id="161797" name="Picture 5" descr="wild-rabbit-looking-at-camera"/>
          <p:cNvPicPr>
            <a:picLocks noChangeAspect="1" noChangeArrowheads="1"/>
          </p:cNvPicPr>
          <p:nvPr/>
        </p:nvPicPr>
        <p:blipFill>
          <a:blip r:embed="rId4" cstate="print"/>
          <a:srcRect/>
          <a:stretch>
            <a:fillRect/>
          </a:stretch>
        </p:blipFill>
        <p:spPr bwMode="auto">
          <a:xfrm>
            <a:off x="5181600" y="1676400"/>
            <a:ext cx="3276600" cy="230981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4200"/>
              <a:t>Heterotrophs</a:t>
            </a:r>
            <a:endParaRPr lang="en-US" sz="4800"/>
          </a:p>
        </p:txBody>
      </p:sp>
      <p:sp>
        <p:nvSpPr>
          <p:cNvPr id="162819" name="Rectangle 3"/>
          <p:cNvSpPr>
            <a:spLocks noGrp="1" noChangeArrowheads="1"/>
          </p:cNvSpPr>
          <p:nvPr>
            <p:ph idx="1"/>
          </p:nvPr>
        </p:nvSpPr>
        <p:spPr/>
        <p:txBody>
          <a:bodyPr/>
          <a:lstStyle/>
          <a:p>
            <a:r>
              <a:rPr lang="en-US" sz="2800"/>
              <a:t>Consumers</a:t>
            </a:r>
          </a:p>
          <a:p>
            <a:pPr lvl="1"/>
            <a:r>
              <a:rPr lang="en-US" sz="2400"/>
              <a:t>1.  Scavengers/Detritivores – feed on the tissue of dead organisms (both plans and animals)</a:t>
            </a:r>
          </a:p>
          <a:p>
            <a:pPr lvl="2"/>
            <a:r>
              <a:rPr lang="en-US" sz="2000"/>
              <a:t>Ex. – Vultures, Crows, and Shrimp</a:t>
            </a:r>
          </a:p>
          <a:p>
            <a:pPr lvl="1">
              <a:buFontTx/>
              <a:buNone/>
            </a:pPr>
            <a:endParaRPr lang="en-US" sz="2400"/>
          </a:p>
          <a:p>
            <a:endParaRPr lang="en-US" sz="2800"/>
          </a:p>
          <a:p>
            <a:endParaRPr lang="en-US" sz="2800"/>
          </a:p>
        </p:txBody>
      </p:sp>
      <p:pic>
        <p:nvPicPr>
          <p:cNvPr id="162820" name="Picture 4" descr="untitled"/>
          <p:cNvPicPr>
            <a:picLocks noChangeAspect="1" noChangeArrowheads="1"/>
          </p:cNvPicPr>
          <p:nvPr/>
        </p:nvPicPr>
        <p:blipFill>
          <a:blip r:embed="rId2" cstate="print"/>
          <a:srcRect/>
          <a:stretch>
            <a:fillRect/>
          </a:stretch>
        </p:blipFill>
        <p:spPr bwMode="auto">
          <a:xfrm>
            <a:off x="685800" y="4191000"/>
            <a:ext cx="2590800" cy="1727200"/>
          </a:xfrm>
          <a:prstGeom prst="rect">
            <a:avLst/>
          </a:prstGeom>
          <a:noFill/>
        </p:spPr>
      </p:pic>
      <p:pic>
        <p:nvPicPr>
          <p:cNvPr id="162821" name="Picture 5" descr="crow_pair4"/>
          <p:cNvPicPr>
            <a:picLocks noChangeAspect="1" noChangeArrowheads="1"/>
          </p:cNvPicPr>
          <p:nvPr/>
        </p:nvPicPr>
        <p:blipFill>
          <a:blip r:embed="rId3" cstate="print"/>
          <a:srcRect/>
          <a:stretch>
            <a:fillRect/>
          </a:stretch>
        </p:blipFill>
        <p:spPr bwMode="auto">
          <a:xfrm>
            <a:off x="3810000" y="4343400"/>
            <a:ext cx="1524000" cy="1304925"/>
          </a:xfrm>
          <a:prstGeom prst="rect">
            <a:avLst/>
          </a:prstGeom>
          <a:noFill/>
        </p:spPr>
      </p:pic>
      <p:pic>
        <p:nvPicPr>
          <p:cNvPr id="162822" name="Picture 6" descr="robins17"/>
          <p:cNvPicPr>
            <a:picLocks noChangeAspect="1" noChangeArrowheads="1"/>
          </p:cNvPicPr>
          <p:nvPr/>
        </p:nvPicPr>
        <p:blipFill>
          <a:blip r:embed="rId4" cstate="print"/>
          <a:srcRect/>
          <a:stretch>
            <a:fillRect/>
          </a:stretch>
        </p:blipFill>
        <p:spPr bwMode="auto">
          <a:xfrm>
            <a:off x="6019800" y="4267200"/>
            <a:ext cx="2362200" cy="1522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2820"/>
                                        </p:tgtEl>
                                        <p:attrNameLst>
                                          <p:attrName>style.visibility</p:attrName>
                                        </p:attrNameLst>
                                      </p:cBhvr>
                                      <p:to>
                                        <p:strVal val="visible"/>
                                      </p:to>
                                    </p:set>
                                    <p:animEffect transition="in" filter="fade">
                                      <p:cBhvr>
                                        <p:cTn id="7" dur="1000"/>
                                        <p:tgtEl>
                                          <p:spTgt spid="162820"/>
                                        </p:tgtEl>
                                      </p:cBhvr>
                                    </p:animEffect>
                                    <p:anim calcmode="lin" valueType="num">
                                      <p:cBhvr>
                                        <p:cTn id="8" dur="1000" fill="hold"/>
                                        <p:tgtEl>
                                          <p:spTgt spid="162820"/>
                                        </p:tgtEl>
                                        <p:attrNameLst>
                                          <p:attrName>ppt_x</p:attrName>
                                        </p:attrNameLst>
                                      </p:cBhvr>
                                      <p:tavLst>
                                        <p:tav tm="0">
                                          <p:val>
                                            <p:strVal val="#ppt_x"/>
                                          </p:val>
                                        </p:tav>
                                        <p:tav tm="100000">
                                          <p:val>
                                            <p:strVal val="#ppt_x"/>
                                          </p:val>
                                        </p:tav>
                                      </p:tavLst>
                                    </p:anim>
                                    <p:anim calcmode="lin" valueType="num">
                                      <p:cBhvr>
                                        <p:cTn id="9" dur="1000" fill="hold"/>
                                        <p:tgtEl>
                                          <p:spTgt spid="1628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2821"/>
                                        </p:tgtEl>
                                        <p:attrNameLst>
                                          <p:attrName>style.visibility</p:attrName>
                                        </p:attrNameLst>
                                      </p:cBhvr>
                                      <p:to>
                                        <p:strVal val="visible"/>
                                      </p:to>
                                    </p:set>
                                    <p:animEffect transition="in" filter="fade">
                                      <p:cBhvr>
                                        <p:cTn id="12" dur="1000"/>
                                        <p:tgtEl>
                                          <p:spTgt spid="162821"/>
                                        </p:tgtEl>
                                      </p:cBhvr>
                                    </p:animEffect>
                                    <p:anim calcmode="lin" valueType="num">
                                      <p:cBhvr>
                                        <p:cTn id="13" dur="1000" fill="hold"/>
                                        <p:tgtEl>
                                          <p:spTgt spid="162821"/>
                                        </p:tgtEl>
                                        <p:attrNameLst>
                                          <p:attrName>ppt_x</p:attrName>
                                        </p:attrNameLst>
                                      </p:cBhvr>
                                      <p:tavLst>
                                        <p:tav tm="0">
                                          <p:val>
                                            <p:strVal val="#ppt_x"/>
                                          </p:val>
                                        </p:tav>
                                        <p:tav tm="100000">
                                          <p:val>
                                            <p:strVal val="#ppt_x"/>
                                          </p:val>
                                        </p:tav>
                                      </p:tavLst>
                                    </p:anim>
                                    <p:anim calcmode="lin" valueType="num">
                                      <p:cBhvr>
                                        <p:cTn id="14" dur="1000" fill="hold"/>
                                        <p:tgtEl>
                                          <p:spTgt spid="16282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2822"/>
                                        </p:tgtEl>
                                        <p:attrNameLst>
                                          <p:attrName>style.visibility</p:attrName>
                                        </p:attrNameLst>
                                      </p:cBhvr>
                                      <p:to>
                                        <p:strVal val="visible"/>
                                      </p:to>
                                    </p:set>
                                    <p:animEffect transition="in" filter="fade">
                                      <p:cBhvr>
                                        <p:cTn id="17" dur="1000"/>
                                        <p:tgtEl>
                                          <p:spTgt spid="162822"/>
                                        </p:tgtEl>
                                      </p:cBhvr>
                                    </p:animEffect>
                                    <p:anim calcmode="lin" valueType="num">
                                      <p:cBhvr>
                                        <p:cTn id="18" dur="1000" fill="hold"/>
                                        <p:tgtEl>
                                          <p:spTgt spid="162822"/>
                                        </p:tgtEl>
                                        <p:attrNameLst>
                                          <p:attrName>ppt_x</p:attrName>
                                        </p:attrNameLst>
                                      </p:cBhvr>
                                      <p:tavLst>
                                        <p:tav tm="0">
                                          <p:val>
                                            <p:strVal val="#ppt_x"/>
                                          </p:val>
                                        </p:tav>
                                        <p:tav tm="100000">
                                          <p:val>
                                            <p:strVal val="#ppt_x"/>
                                          </p:val>
                                        </p:tav>
                                      </p:tavLst>
                                    </p:anim>
                                    <p:anim calcmode="lin" valueType="num">
                                      <p:cBhvr>
                                        <p:cTn id="19" dur="1000" fill="hold"/>
                                        <p:tgtEl>
                                          <p:spTgt spid="1628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sz="4200"/>
              <a:t>Heterotrophs</a:t>
            </a:r>
            <a:endParaRPr lang="en-US" sz="4800"/>
          </a:p>
        </p:txBody>
      </p:sp>
      <p:sp>
        <p:nvSpPr>
          <p:cNvPr id="164867" name="Rectangle 3"/>
          <p:cNvSpPr>
            <a:spLocks noGrp="1" noChangeArrowheads="1"/>
          </p:cNvSpPr>
          <p:nvPr>
            <p:ph idx="1"/>
          </p:nvPr>
        </p:nvSpPr>
        <p:spPr/>
        <p:txBody>
          <a:bodyPr/>
          <a:lstStyle/>
          <a:p>
            <a:r>
              <a:rPr lang="en-US" sz="2800"/>
              <a:t>Consumers</a:t>
            </a:r>
          </a:p>
          <a:p>
            <a:pPr lvl="1"/>
            <a:r>
              <a:rPr lang="en-US" sz="2400"/>
              <a:t>2.  Herbivores – eat ONLY plants</a:t>
            </a:r>
          </a:p>
          <a:p>
            <a:pPr lvl="2"/>
            <a:r>
              <a:rPr lang="en-US" sz="2000"/>
              <a:t>Ex. – Cows, Elephants, Giraffes </a:t>
            </a:r>
          </a:p>
          <a:p>
            <a:pPr lvl="1">
              <a:buFontTx/>
              <a:buNone/>
            </a:pPr>
            <a:endParaRPr lang="en-US" sz="2400"/>
          </a:p>
          <a:p>
            <a:endParaRPr lang="en-US" sz="2800"/>
          </a:p>
          <a:p>
            <a:endParaRPr lang="en-US" sz="2800"/>
          </a:p>
        </p:txBody>
      </p:sp>
      <p:pic>
        <p:nvPicPr>
          <p:cNvPr id="164871" name="Picture 7" descr="scary_bull"/>
          <p:cNvPicPr>
            <a:picLocks noChangeAspect="1" noChangeArrowheads="1"/>
          </p:cNvPicPr>
          <p:nvPr/>
        </p:nvPicPr>
        <p:blipFill>
          <a:blip r:embed="rId2" cstate="print"/>
          <a:srcRect/>
          <a:stretch>
            <a:fillRect/>
          </a:stretch>
        </p:blipFill>
        <p:spPr bwMode="auto">
          <a:xfrm>
            <a:off x="381000" y="3657600"/>
            <a:ext cx="2819400" cy="2114550"/>
          </a:xfrm>
          <a:prstGeom prst="rect">
            <a:avLst/>
          </a:prstGeom>
          <a:noFill/>
        </p:spPr>
      </p:pic>
      <p:pic>
        <p:nvPicPr>
          <p:cNvPr id="164872" name="Picture 8" descr="elephants-in-the-river"/>
          <p:cNvPicPr>
            <a:picLocks noChangeAspect="1" noChangeArrowheads="1"/>
          </p:cNvPicPr>
          <p:nvPr/>
        </p:nvPicPr>
        <p:blipFill>
          <a:blip r:embed="rId3" cstate="print"/>
          <a:srcRect/>
          <a:stretch>
            <a:fillRect/>
          </a:stretch>
        </p:blipFill>
        <p:spPr bwMode="auto">
          <a:xfrm>
            <a:off x="3810000" y="3733800"/>
            <a:ext cx="2590800" cy="1943100"/>
          </a:xfrm>
          <a:prstGeom prst="rect">
            <a:avLst/>
          </a:prstGeom>
          <a:noFill/>
        </p:spPr>
      </p:pic>
      <p:pic>
        <p:nvPicPr>
          <p:cNvPr id="164873" name="Picture 9" descr="giraffes"/>
          <p:cNvPicPr>
            <a:picLocks noChangeAspect="1" noChangeArrowheads="1"/>
          </p:cNvPicPr>
          <p:nvPr/>
        </p:nvPicPr>
        <p:blipFill>
          <a:blip r:embed="rId4" cstate="print"/>
          <a:srcRect/>
          <a:stretch>
            <a:fillRect/>
          </a:stretch>
        </p:blipFill>
        <p:spPr bwMode="auto">
          <a:xfrm>
            <a:off x="6934200" y="3505200"/>
            <a:ext cx="1828800" cy="2365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4871"/>
                                        </p:tgtEl>
                                        <p:attrNameLst>
                                          <p:attrName>style.visibility</p:attrName>
                                        </p:attrNameLst>
                                      </p:cBhvr>
                                      <p:to>
                                        <p:strVal val="visible"/>
                                      </p:to>
                                    </p:set>
                                    <p:animEffect transition="in" filter="fade">
                                      <p:cBhvr>
                                        <p:cTn id="7" dur="1000"/>
                                        <p:tgtEl>
                                          <p:spTgt spid="164871"/>
                                        </p:tgtEl>
                                      </p:cBhvr>
                                    </p:animEffect>
                                    <p:anim calcmode="lin" valueType="num">
                                      <p:cBhvr>
                                        <p:cTn id="8" dur="1000" fill="hold"/>
                                        <p:tgtEl>
                                          <p:spTgt spid="164871"/>
                                        </p:tgtEl>
                                        <p:attrNameLst>
                                          <p:attrName>ppt_x</p:attrName>
                                        </p:attrNameLst>
                                      </p:cBhvr>
                                      <p:tavLst>
                                        <p:tav tm="0">
                                          <p:val>
                                            <p:strVal val="#ppt_x"/>
                                          </p:val>
                                        </p:tav>
                                        <p:tav tm="100000">
                                          <p:val>
                                            <p:strVal val="#ppt_x"/>
                                          </p:val>
                                        </p:tav>
                                      </p:tavLst>
                                    </p:anim>
                                    <p:anim calcmode="lin" valueType="num">
                                      <p:cBhvr>
                                        <p:cTn id="9" dur="1000" fill="hold"/>
                                        <p:tgtEl>
                                          <p:spTgt spid="16487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4872"/>
                                        </p:tgtEl>
                                        <p:attrNameLst>
                                          <p:attrName>style.visibility</p:attrName>
                                        </p:attrNameLst>
                                      </p:cBhvr>
                                      <p:to>
                                        <p:strVal val="visible"/>
                                      </p:to>
                                    </p:set>
                                    <p:animEffect transition="in" filter="fade">
                                      <p:cBhvr>
                                        <p:cTn id="12" dur="1000"/>
                                        <p:tgtEl>
                                          <p:spTgt spid="164872"/>
                                        </p:tgtEl>
                                      </p:cBhvr>
                                    </p:animEffect>
                                    <p:anim calcmode="lin" valueType="num">
                                      <p:cBhvr>
                                        <p:cTn id="13" dur="1000" fill="hold"/>
                                        <p:tgtEl>
                                          <p:spTgt spid="164872"/>
                                        </p:tgtEl>
                                        <p:attrNameLst>
                                          <p:attrName>ppt_x</p:attrName>
                                        </p:attrNameLst>
                                      </p:cBhvr>
                                      <p:tavLst>
                                        <p:tav tm="0">
                                          <p:val>
                                            <p:strVal val="#ppt_x"/>
                                          </p:val>
                                        </p:tav>
                                        <p:tav tm="100000">
                                          <p:val>
                                            <p:strVal val="#ppt_x"/>
                                          </p:val>
                                        </p:tav>
                                      </p:tavLst>
                                    </p:anim>
                                    <p:anim calcmode="lin" valueType="num">
                                      <p:cBhvr>
                                        <p:cTn id="14" dur="1000" fill="hold"/>
                                        <p:tgtEl>
                                          <p:spTgt spid="16487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4873"/>
                                        </p:tgtEl>
                                        <p:attrNameLst>
                                          <p:attrName>style.visibility</p:attrName>
                                        </p:attrNameLst>
                                      </p:cBhvr>
                                      <p:to>
                                        <p:strVal val="visible"/>
                                      </p:to>
                                    </p:set>
                                    <p:animEffect transition="in" filter="fade">
                                      <p:cBhvr>
                                        <p:cTn id="17" dur="1000"/>
                                        <p:tgtEl>
                                          <p:spTgt spid="164873"/>
                                        </p:tgtEl>
                                      </p:cBhvr>
                                    </p:animEffect>
                                    <p:anim calcmode="lin" valueType="num">
                                      <p:cBhvr>
                                        <p:cTn id="18" dur="1000" fill="hold"/>
                                        <p:tgtEl>
                                          <p:spTgt spid="164873"/>
                                        </p:tgtEl>
                                        <p:attrNameLst>
                                          <p:attrName>ppt_x</p:attrName>
                                        </p:attrNameLst>
                                      </p:cBhvr>
                                      <p:tavLst>
                                        <p:tav tm="0">
                                          <p:val>
                                            <p:strVal val="#ppt_x"/>
                                          </p:val>
                                        </p:tav>
                                        <p:tav tm="100000">
                                          <p:val>
                                            <p:strVal val="#ppt_x"/>
                                          </p:val>
                                        </p:tav>
                                      </p:tavLst>
                                    </p:anim>
                                    <p:anim calcmode="lin" valueType="num">
                                      <p:cBhvr>
                                        <p:cTn id="19" dur="1000" fill="hold"/>
                                        <p:tgtEl>
                                          <p:spTgt spid="1648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sz="4200"/>
              <a:t>Heterotrophs</a:t>
            </a:r>
            <a:endParaRPr lang="en-US" sz="4800"/>
          </a:p>
        </p:txBody>
      </p:sp>
      <p:sp>
        <p:nvSpPr>
          <p:cNvPr id="165891" name="Rectangle 3"/>
          <p:cNvSpPr>
            <a:spLocks noGrp="1" noChangeArrowheads="1"/>
          </p:cNvSpPr>
          <p:nvPr>
            <p:ph idx="1"/>
          </p:nvPr>
        </p:nvSpPr>
        <p:spPr/>
        <p:txBody>
          <a:bodyPr/>
          <a:lstStyle/>
          <a:p>
            <a:r>
              <a:rPr lang="en-US" sz="2800"/>
              <a:t>Consumers</a:t>
            </a:r>
          </a:p>
          <a:p>
            <a:pPr lvl="1"/>
            <a:r>
              <a:rPr lang="en-US" sz="2400"/>
              <a:t>3. Carnivores – eat ONLY meat</a:t>
            </a:r>
          </a:p>
          <a:p>
            <a:pPr lvl="2"/>
            <a:r>
              <a:rPr lang="en-US" sz="2000"/>
              <a:t>Ex. – Lions, Tigers, Sharks </a:t>
            </a:r>
          </a:p>
          <a:p>
            <a:pPr lvl="1">
              <a:buFontTx/>
              <a:buNone/>
            </a:pPr>
            <a:endParaRPr lang="en-US" sz="2400"/>
          </a:p>
          <a:p>
            <a:endParaRPr lang="en-US" sz="2800"/>
          </a:p>
          <a:p>
            <a:endParaRPr lang="en-US" sz="2800"/>
          </a:p>
        </p:txBody>
      </p:sp>
      <p:pic>
        <p:nvPicPr>
          <p:cNvPr id="165895" name="Picture 7" descr="253067-LIONS-COUPLE_LOOKING_UP_ON_ROCK"/>
          <p:cNvPicPr>
            <a:picLocks noChangeAspect="1" noChangeArrowheads="1"/>
          </p:cNvPicPr>
          <p:nvPr/>
        </p:nvPicPr>
        <p:blipFill>
          <a:blip r:embed="rId2" cstate="print"/>
          <a:srcRect/>
          <a:stretch>
            <a:fillRect/>
          </a:stretch>
        </p:blipFill>
        <p:spPr bwMode="auto">
          <a:xfrm>
            <a:off x="381000" y="3886200"/>
            <a:ext cx="2971800" cy="1911350"/>
          </a:xfrm>
          <a:prstGeom prst="rect">
            <a:avLst/>
          </a:prstGeom>
          <a:noFill/>
        </p:spPr>
      </p:pic>
      <p:pic>
        <p:nvPicPr>
          <p:cNvPr id="165896" name="Picture 8" descr="calvlay"/>
          <p:cNvPicPr>
            <a:picLocks noChangeAspect="1" noChangeArrowheads="1"/>
          </p:cNvPicPr>
          <p:nvPr/>
        </p:nvPicPr>
        <p:blipFill>
          <a:blip r:embed="rId3" cstate="print"/>
          <a:srcRect/>
          <a:stretch>
            <a:fillRect/>
          </a:stretch>
        </p:blipFill>
        <p:spPr bwMode="auto">
          <a:xfrm>
            <a:off x="3581400" y="4114800"/>
            <a:ext cx="1911350" cy="1293813"/>
          </a:xfrm>
          <a:prstGeom prst="rect">
            <a:avLst/>
          </a:prstGeom>
          <a:noFill/>
        </p:spPr>
      </p:pic>
      <p:pic>
        <p:nvPicPr>
          <p:cNvPr id="165897" name="Picture 9" descr="shark"/>
          <p:cNvPicPr>
            <a:picLocks noChangeAspect="1" noChangeArrowheads="1"/>
          </p:cNvPicPr>
          <p:nvPr/>
        </p:nvPicPr>
        <p:blipFill>
          <a:blip r:embed="rId4" cstate="print"/>
          <a:srcRect/>
          <a:stretch>
            <a:fillRect/>
          </a:stretch>
        </p:blipFill>
        <p:spPr bwMode="auto">
          <a:xfrm>
            <a:off x="5715000" y="3505200"/>
            <a:ext cx="3028950" cy="2422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5895"/>
                                        </p:tgtEl>
                                        <p:attrNameLst>
                                          <p:attrName>style.visibility</p:attrName>
                                        </p:attrNameLst>
                                      </p:cBhvr>
                                      <p:to>
                                        <p:strVal val="visible"/>
                                      </p:to>
                                    </p:set>
                                    <p:animEffect transition="in" filter="fade">
                                      <p:cBhvr>
                                        <p:cTn id="7" dur="1000"/>
                                        <p:tgtEl>
                                          <p:spTgt spid="165895"/>
                                        </p:tgtEl>
                                      </p:cBhvr>
                                    </p:animEffect>
                                    <p:anim calcmode="lin" valueType="num">
                                      <p:cBhvr>
                                        <p:cTn id="8" dur="1000" fill="hold"/>
                                        <p:tgtEl>
                                          <p:spTgt spid="165895"/>
                                        </p:tgtEl>
                                        <p:attrNameLst>
                                          <p:attrName>ppt_x</p:attrName>
                                        </p:attrNameLst>
                                      </p:cBhvr>
                                      <p:tavLst>
                                        <p:tav tm="0">
                                          <p:val>
                                            <p:strVal val="#ppt_x"/>
                                          </p:val>
                                        </p:tav>
                                        <p:tav tm="100000">
                                          <p:val>
                                            <p:strVal val="#ppt_x"/>
                                          </p:val>
                                        </p:tav>
                                      </p:tavLst>
                                    </p:anim>
                                    <p:anim calcmode="lin" valueType="num">
                                      <p:cBhvr>
                                        <p:cTn id="9" dur="1000" fill="hold"/>
                                        <p:tgtEl>
                                          <p:spTgt spid="16589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5896"/>
                                        </p:tgtEl>
                                        <p:attrNameLst>
                                          <p:attrName>style.visibility</p:attrName>
                                        </p:attrNameLst>
                                      </p:cBhvr>
                                      <p:to>
                                        <p:strVal val="visible"/>
                                      </p:to>
                                    </p:set>
                                    <p:animEffect transition="in" filter="fade">
                                      <p:cBhvr>
                                        <p:cTn id="12" dur="1000"/>
                                        <p:tgtEl>
                                          <p:spTgt spid="165896"/>
                                        </p:tgtEl>
                                      </p:cBhvr>
                                    </p:animEffect>
                                    <p:anim calcmode="lin" valueType="num">
                                      <p:cBhvr>
                                        <p:cTn id="13" dur="1000" fill="hold"/>
                                        <p:tgtEl>
                                          <p:spTgt spid="165896"/>
                                        </p:tgtEl>
                                        <p:attrNameLst>
                                          <p:attrName>ppt_x</p:attrName>
                                        </p:attrNameLst>
                                      </p:cBhvr>
                                      <p:tavLst>
                                        <p:tav tm="0">
                                          <p:val>
                                            <p:strVal val="#ppt_x"/>
                                          </p:val>
                                        </p:tav>
                                        <p:tav tm="100000">
                                          <p:val>
                                            <p:strVal val="#ppt_x"/>
                                          </p:val>
                                        </p:tav>
                                      </p:tavLst>
                                    </p:anim>
                                    <p:anim calcmode="lin" valueType="num">
                                      <p:cBhvr>
                                        <p:cTn id="14" dur="1000" fill="hold"/>
                                        <p:tgtEl>
                                          <p:spTgt spid="16589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5897"/>
                                        </p:tgtEl>
                                        <p:attrNameLst>
                                          <p:attrName>style.visibility</p:attrName>
                                        </p:attrNameLst>
                                      </p:cBhvr>
                                      <p:to>
                                        <p:strVal val="visible"/>
                                      </p:to>
                                    </p:set>
                                    <p:animEffect transition="in" filter="fade">
                                      <p:cBhvr>
                                        <p:cTn id="17" dur="1000"/>
                                        <p:tgtEl>
                                          <p:spTgt spid="165897"/>
                                        </p:tgtEl>
                                      </p:cBhvr>
                                    </p:animEffect>
                                    <p:anim calcmode="lin" valueType="num">
                                      <p:cBhvr>
                                        <p:cTn id="18" dur="1000" fill="hold"/>
                                        <p:tgtEl>
                                          <p:spTgt spid="165897"/>
                                        </p:tgtEl>
                                        <p:attrNameLst>
                                          <p:attrName>ppt_x</p:attrName>
                                        </p:attrNameLst>
                                      </p:cBhvr>
                                      <p:tavLst>
                                        <p:tav tm="0">
                                          <p:val>
                                            <p:strVal val="#ppt_x"/>
                                          </p:val>
                                        </p:tav>
                                        <p:tav tm="100000">
                                          <p:val>
                                            <p:strVal val="#ppt_x"/>
                                          </p:val>
                                        </p:tav>
                                      </p:tavLst>
                                    </p:anim>
                                    <p:anim calcmode="lin" valueType="num">
                                      <p:cBhvr>
                                        <p:cTn id="19" dur="1000" fill="hold"/>
                                        <p:tgtEl>
                                          <p:spTgt spid="1658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sz="4200"/>
              <a:t>Heterotrophs</a:t>
            </a:r>
            <a:endParaRPr lang="en-US" sz="4800"/>
          </a:p>
        </p:txBody>
      </p:sp>
      <p:sp>
        <p:nvSpPr>
          <p:cNvPr id="166915" name="Rectangle 3"/>
          <p:cNvSpPr>
            <a:spLocks noGrp="1" noChangeArrowheads="1"/>
          </p:cNvSpPr>
          <p:nvPr>
            <p:ph idx="1"/>
          </p:nvPr>
        </p:nvSpPr>
        <p:spPr/>
        <p:txBody>
          <a:bodyPr/>
          <a:lstStyle/>
          <a:p>
            <a:r>
              <a:rPr lang="en-US" sz="2800"/>
              <a:t>Consumers</a:t>
            </a:r>
          </a:p>
          <a:p>
            <a:pPr lvl="1"/>
            <a:r>
              <a:rPr lang="en-US" sz="2400"/>
              <a:t>4.  Omnivores – eat BOTH plants and animals </a:t>
            </a:r>
          </a:p>
          <a:p>
            <a:pPr lvl="2"/>
            <a:r>
              <a:rPr lang="en-US" sz="2000"/>
              <a:t>Ex. – Bears and Humans</a:t>
            </a:r>
          </a:p>
          <a:p>
            <a:pPr lvl="1">
              <a:buFontTx/>
              <a:buNone/>
            </a:pPr>
            <a:endParaRPr lang="en-US" sz="2400"/>
          </a:p>
          <a:p>
            <a:endParaRPr lang="en-US" sz="2800"/>
          </a:p>
          <a:p>
            <a:endParaRPr lang="en-US" sz="2800"/>
          </a:p>
        </p:txBody>
      </p:sp>
      <p:pic>
        <p:nvPicPr>
          <p:cNvPr id="166919" name="Picture 7" descr="DSC00539"/>
          <p:cNvPicPr>
            <a:picLocks noChangeAspect="1" noChangeArrowheads="1"/>
          </p:cNvPicPr>
          <p:nvPr/>
        </p:nvPicPr>
        <p:blipFill>
          <a:blip r:embed="rId2" cstate="print"/>
          <a:srcRect/>
          <a:stretch>
            <a:fillRect/>
          </a:stretch>
        </p:blipFill>
        <p:spPr bwMode="auto">
          <a:xfrm>
            <a:off x="5486400" y="3048000"/>
            <a:ext cx="2514600" cy="3352800"/>
          </a:xfrm>
          <a:prstGeom prst="rect">
            <a:avLst/>
          </a:prstGeom>
          <a:noFill/>
        </p:spPr>
      </p:pic>
      <p:pic>
        <p:nvPicPr>
          <p:cNvPr id="166920" name="Picture 8" descr="Grizzly%20Bear%2042099"/>
          <p:cNvPicPr>
            <a:picLocks noChangeAspect="1" noChangeArrowheads="1"/>
          </p:cNvPicPr>
          <p:nvPr/>
        </p:nvPicPr>
        <p:blipFill>
          <a:blip r:embed="rId3" cstate="print"/>
          <a:srcRect/>
          <a:stretch>
            <a:fillRect/>
          </a:stretch>
        </p:blipFill>
        <p:spPr bwMode="auto">
          <a:xfrm>
            <a:off x="1143000" y="3657600"/>
            <a:ext cx="3810000" cy="254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6919"/>
                                        </p:tgtEl>
                                        <p:attrNameLst>
                                          <p:attrName>style.visibility</p:attrName>
                                        </p:attrNameLst>
                                      </p:cBhvr>
                                      <p:to>
                                        <p:strVal val="visible"/>
                                      </p:to>
                                    </p:set>
                                    <p:animEffect transition="in" filter="fade">
                                      <p:cBhvr>
                                        <p:cTn id="7" dur="1000"/>
                                        <p:tgtEl>
                                          <p:spTgt spid="166919"/>
                                        </p:tgtEl>
                                      </p:cBhvr>
                                    </p:animEffect>
                                    <p:anim calcmode="lin" valueType="num">
                                      <p:cBhvr>
                                        <p:cTn id="8" dur="1000" fill="hold"/>
                                        <p:tgtEl>
                                          <p:spTgt spid="166919"/>
                                        </p:tgtEl>
                                        <p:attrNameLst>
                                          <p:attrName>ppt_x</p:attrName>
                                        </p:attrNameLst>
                                      </p:cBhvr>
                                      <p:tavLst>
                                        <p:tav tm="0">
                                          <p:val>
                                            <p:strVal val="#ppt_x"/>
                                          </p:val>
                                        </p:tav>
                                        <p:tav tm="100000">
                                          <p:val>
                                            <p:strVal val="#ppt_x"/>
                                          </p:val>
                                        </p:tav>
                                      </p:tavLst>
                                    </p:anim>
                                    <p:anim calcmode="lin" valueType="num">
                                      <p:cBhvr>
                                        <p:cTn id="9" dur="1000" fill="hold"/>
                                        <p:tgtEl>
                                          <p:spTgt spid="1669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6920"/>
                                        </p:tgtEl>
                                        <p:attrNameLst>
                                          <p:attrName>style.visibility</p:attrName>
                                        </p:attrNameLst>
                                      </p:cBhvr>
                                      <p:to>
                                        <p:strVal val="visible"/>
                                      </p:to>
                                    </p:set>
                                    <p:animEffect transition="in" filter="fade">
                                      <p:cBhvr>
                                        <p:cTn id="12" dur="1000"/>
                                        <p:tgtEl>
                                          <p:spTgt spid="166920"/>
                                        </p:tgtEl>
                                      </p:cBhvr>
                                    </p:animEffect>
                                    <p:anim calcmode="lin" valueType="num">
                                      <p:cBhvr>
                                        <p:cTn id="13" dur="1000" fill="hold"/>
                                        <p:tgtEl>
                                          <p:spTgt spid="166920"/>
                                        </p:tgtEl>
                                        <p:attrNameLst>
                                          <p:attrName>ppt_x</p:attrName>
                                        </p:attrNameLst>
                                      </p:cBhvr>
                                      <p:tavLst>
                                        <p:tav tm="0">
                                          <p:val>
                                            <p:strVal val="#ppt_x"/>
                                          </p:val>
                                        </p:tav>
                                        <p:tav tm="100000">
                                          <p:val>
                                            <p:strVal val="#ppt_x"/>
                                          </p:val>
                                        </p:tav>
                                      </p:tavLst>
                                    </p:anim>
                                    <p:anim calcmode="lin" valueType="num">
                                      <p:cBhvr>
                                        <p:cTn id="14" dur="1000" fill="hold"/>
                                        <p:tgtEl>
                                          <p:spTgt spid="1669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sz="4200"/>
              <a:t>Heterotrophs</a:t>
            </a:r>
            <a:endParaRPr lang="en-US" sz="4800"/>
          </a:p>
        </p:txBody>
      </p:sp>
      <p:sp>
        <p:nvSpPr>
          <p:cNvPr id="167939" name="Rectangle 3"/>
          <p:cNvSpPr>
            <a:spLocks noGrp="1" noChangeArrowheads="1"/>
          </p:cNvSpPr>
          <p:nvPr>
            <p:ph idx="1"/>
          </p:nvPr>
        </p:nvSpPr>
        <p:spPr/>
        <p:txBody>
          <a:bodyPr/>
          <a:lstStyle/>
          <a:p>
            <a:r>
              <a:rPr lang="en-US" sz="2800"/>
              <a:t>Consumers</a:t>
            </a:r>
          </a:p>
          <a:p>
            <a:pPr lvl="1"/>
            <a:r>
              <a:rPr lang="en-US" sz="2400"/>
              <a:t>5.  Decomposers – absorb any dead material and break it down into simple nutrients or fertilizers</a:t>
            </a:r>
          </a:p>
          <a:p>
            <a:pPr lvl="2"/>
            <a:r>
              <a:rPr lang="en-US" sz="2000"/>
              <a:t>Ex. – Bacteria and Mushrooms</a:t>
            </a:r>
          </a:p>
          <a:p>
            <a:pPr lvl="1">
              <a:buFontTx/>
              <a:buNone/>
            </a:pPr>
            <a:endParaRPr lang="en-US" sz="2400"/>
          </a:p>
          <a:p>
            <a:endParaRPr lang="en-US" sz="2800"/>
          </a:p>
          <a:p>
            <a:endParaRPr lang="en-US" sz="2800"/>
          </a:p>
        </p:txBody>
      </p:sp>
      <p:pic>
        <p:nvPicPr>
          <p:cNvPr id="167942" name="Picture 6" descr="bacteria"/>
          <p:cNvPicPr>
            <a:picLocks noChangeAspect="1" noChangeArrowheads="1"/>
          </p:cNvPicPr>
          <p:nvPr/>
        </p:nvPicPr>
        <p:blipFill>
          <a:blip r:embed="rId2" cstate="print"/>
          <a:srcRect/>
          <a:stretch>
            <a:fillRect/>
          </a:stretch>
        </p:blipFill>
        <p:spPr bwMode="auto">
          <a:xfrm>
            <a:off x="1371600" y="3810000"/>
            <a:ext cx="3048000" cy="2286000"/>
          </a:xfrm>
          <a:prstGeom prst="rect">
            <a:avLst/>
          </a:prstGeom>
          <a:noFill/>
        </p:spPr>
      </p:pic>
      <p:pic>
        <p:nvPicPr>
          <p:cNvPr id="167943" name="Picture 7" descr="mushrooms"/>
          <p:cNvPicPr>
            <a:picLocks noChangeAspect="1" noChangeArrowheads="1"/>
          </p:cNvPicPr>
          <p:nvPr/>
        </p:nvPicPr>
        <p:blipFill>
          <a:blip r:embed="rId3" cstate="print"/>
          <a:srcRect/>
          <a:stretch>
            <a:fillRect/>
          </a:stretch>
        </p:blipFill>
        <p:spPr bwMode="auto">
          <a:xfrm>
            <a:off x="5029200" y="3733800"/>
            <a:ext cx="3276600" cy="2457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7942"/>
                                        </p:tgtEl>
                                        <p:attrNameLst>
                                          <p:attrName>style.visibility</p:attrName>
                                        </p:attrNameLst>
                                      </p:cBhvr>
                                      <p:to>
                                        <p:strVal val="visible"/>
                                      </p:to>
                                    </p:set>
                                    <p:animEffect transition="in" filter="fade">
                                      <p:cBhvr>
                                        <p:cTn id="7" dur="1000"/>
                                        <p:tgtEl>
                                          <p:spTgt spid="167942"/>
                                        </p:tgtEl>
                                      </p:cBhvr>
                                    </p:animEffect>
                                    <p:anim calcmode="lin" valueType="num">
                                      <p:cBhvr>
                                        <p:cTn id="8" dur="1000" fill="hold"/>
                                        <p:tgtEl>
                                          <p:spTgt spid="167942"/>
                                        </p:tgtEl>
                                        <p:attrNameLst>
                                          <p:attrName>ppt_x</p:attrName>
                                        </p:attrNameLst>
                                      </p:cBhvr>
                                      <p:tavLst>
                                        <p:tav tm="0">
                                          <p:val>
                                            <p:strVal val="#ppt_x"/>
                                          </p:val>
                                        </p:tav>
                                        <p:tav tm="100000">
                                          <p:val>
                                            <p:strVal val="#ppt_x"/>
                                          </p:val>
                                        </p:tav>
                                      </p:tavLst>
                                    </p:anim>
                                    <p:anim calcmode="lin" valueType="num">
                                      <p:cBhvr>
                                        <p:cTn id="9" dur="1000" fill="hold"/>
                                        <p:tgtEl>
                                          <p:spTgt spid="16794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7943"/>
                                        </p:tgtEl>
                                        <p:attrNameLst>
                                          <p:attrName>style.visibility</p:attrName>
                                        </p:attrNameLst>
                                      </p:cBhvr>
                                      <p:to>
                                        <p:strVal val="visible"/>
                                      </p:to>
                                    </p:set>
                                    <p:animEffect transition="in" filter="fade">
                                      <p:cBhvr>
                                        <p:cTn id="12" dur="1000"/>
                                        <p:tgtEl>
                                          <p:spTgt spid="167943"/>
                                        </p:tgtEl>
                                      </p:cBhvr>
                                    </p:animEffect>
                                    <p:anim calcmode="lin" valueType="num">
                                      <p:cBhvr>
                                        <p:cTn id="13" dur="1000" fill="hold"/>
                                        <p:tgtEl>
                                          <p:spTgt spid="167943"/>
                                        </p:tgtEl>
                                        <p:attrNameLst>
                                          <p:attrName>ppt_x</p:attrName>
                                        </p:attrNameLst>
                                      </p:cBhvr>
                                      <p:tavLst>
                                        <p:tav tm="0">
                                          <p:val>
                                            <p:strVal val="#ppt_x"/>
                                          </p:val>
                                        </p:tav>
                                        <p:tav tm="100000">
                                          <p:val>
                                            <p:strVal val="#ppt_x"/>
                                          </p:val>
                                        </p:tav>
                                      </p:tavLst>
                                    </p:anim>
                                    <p:anim calcmode="lin" valueType="num">
                                      <p:cBhvr>
                                        <p:cTn id="14" dur="1000" fill="hold"/>
                                        <p:tgtEl>
                                          <p:spTgt spid="1679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sz="4200"/>
              <a:t>Transfer of Energy</a:t>
            </a:r>
            <a:endParaRPr lang="en-US" sz="4800"/>
          </a:p>
        </p:txBody>
      </p:sp>
      <p:sp>
        <p:nvSpPr>
          <p:cNvPr id="168963" name="Rectangle 3"/>
          <p:cNvSpPr>
            <a:spLocks noGrp="1" noChangeArrowheads="1"/>
          </p:cNvSpPr>
          <p:nvPr>
            <p:ph idx="1"/>
          </p:nvPr>
        </p:nvSpPr>
        <p:spPr/>
        <p:txBody>
          <a:bodyPr/>
          <a:lstStyle/>
          <a:p>
            <a:r>
              <a:rPr lang="en-US" sz="2800"/>
              <a:t>When a zebra eats the grass, it does not obtain all of the energy the grass has (much of it is not eaten)</a:t>
            </a:r>
          </a:p>
          <a:p>
            <a:endParaRPr lang="en-US" sz="2800"/>
          </a:p>
          <a:p>
            <a:r>
              <a:rPr lang="en-US" sz="2800"/>
              <a:t>When a lion eats a zebra, it does not get all of the energy from the zebra (much of it is lost as heat)</a:t>
            </a:r>
          </a:p>
          <a:p>
            <a:endParaRPr lang="en-US" sz="2800"/>
          </a:p>
          <a:p>
            <a:pPr lvl="1">
              <a:buFontTx/>
              <a:buNone/>
            </a:pPr>
            <a:endParaRPr lang="en-US" sz="2400"/>
          </a:p>
          <a:p>
            <a:endParaRPr lang="en-US" sz="2800"/>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fade">
                                      <p:cBhvr>
                                        <p:cTn id="7" dur="1000"/>
                                        <p:tgtEl>
                                          <p:spTgt spid="168963">
                                            <p:txEl>
                                              <p:pRg st="0" end="0"/>
                                            </p:txEl>
                                          </p:spTgt>
                                        </p:tgtEl>
                                      </p:cBhvr>
                                    </p:animEffect>
                                    <p:anim calcmode="lin" valueType="num">
                                      <p:cBhvr>
                                        <p:cTn id="8" dur="10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89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8963">
                                            <p:txEl>
                                              <p:pRg st="2" end="2"/>
                                            </p:txEl>
                                          </p:spTgt>
                                        </p:tgtEl>
                                        <p:attrNameLst>
                                          <p:attrName>style.visibility</p:attrName>
                                        </p:attrNameLst>
                                      </p:cBhvr>
                                      <p:to>
                                        <p:strVal val="visible"/>
                                      </p:to>
                                    </p:set>
                                    <p:animEffect transition="in" filter="fade">
                                      <p:cBhvr>
                                        <p:cTn id="14" dur="1000"/>
                                        <p:tgtEl>
                                          <p:spTgt spid="168963">
                                            <p:txEl>
                                              <p:pRg st="2" end="2"/>
                                            </p:txEl>
                                          </p:spTgt>
                                        </p:tgtEl>
                                      </p:cBhvr>
                                    </p:animEffect>
                                    <p:anim calcmode="lin" valueType="num">
                                      <p:cBhvr>
                                        <p:cTn id="15" dur="1000" fill="hold"/>
                                        <p:tgtEl>
                                          <p:spTgt spid="16896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89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rIns="132080" anchor="ctr"/>
          <a:lstStyle/>
          <a:p>
            <a:r>
              <a:rPr lang="en-US"/>
              <a:t>Definition of Ecology</a:t>
            </a:r>
          </a:p>
        </p:txBody>
      </p:sp>
      <p:sp>
        <p:nvSpPr>
          <p:cNvPr id="4098" name="Rectangle 2"/>
          <p:cNvSpPr>
            <a:spLocks noGrp="1" noChangeArrowheads="1"/>
          </p:cNvSpPr>
          <p:nvPr>
            <p:ph idx="1"/>
          </p:nvPr>
        </p:nvSpPr>
        <p:spPr>
          <a:xfrm>
            <a:off x="457200" y="1600200"/>
            <a:ext cx="8229600" cy="4835525"/>
          </a:xfrm>
          <a:ln/>
        </p:spPr>
        <p:txBody>
          <a:bodyPr rIns="132080"/>
          <a:lstStyle/>
          <a:p>
            <a:pPr>
              <a:lnSpc>
                <a:spcPct val="80000"/>
              </a:lnSpc>
            </a:pPr>
            <a:r>
              <a:rPr lang="en-US" sz="2600" dirty="0"/>
              <a:t>Ecology </a:t>
            </a:r>
            <a:r>
              <a:rPr lang="en-US" sz="2600" dirty="0">
                <a:cs typeface="Arial" charset="0"/>
              </a:rPr>
              <a:t>≠ Environmental Science</a:t>
            </a:r>
          </a:p>
          <a:p>
            <a:pPr>
              <a:lnSpc>
                <a:spcPct val="80000"/>
              </a:lnSpc>
            </a:pPr>
            <a:endParaRPr lang="en-US" sz="2600" dirty="0"/>
          </a:p>
          <a:p>
            <a:pPr>
              <a:lnSpc>
                <a:spcPct val="80000"/>
              </a:lnSpc>
            </a:pPr>
            <a:r>
              <a:rPr lang="en-US" sz="2600" dirty="0"/>
              <a:t>The study of the distribution and abundance of organisms</a:t>
            </a:r>
          </a:p>
          <a:p>
            <a:pPr lvl="1">
              <a:lnSpc>
                <a:spcPct val="80000"/>
              </a:lnSpc>
            </a:pPr>
            <a:r>
              <a:rPr lang="en-US" sz="2200" dirty="0"/>
              <a:t>Andrewartha 1961</a:t>
            </a:r>
          </a:p>
          <a:p>
            <a:pPr>
              <a:lnSpc>
                <a:spcPct val="80000"/>
              </a:lnSpc>
            </a:pPr>
            <a:endParaRPr lang="en-US" sz="2600" dirty="0"/>
          </a:p>
          <a:p>
            <a:pPr>
              <a:lnSpc>
                <a:spcPct val="80000"/>
              </a:lnSpc>
            </a:pPr>
            <a:r>
              <a:rPr lang="en-US" sz="2600" dirty="0"/>
              <a:t>The study of the interactions between organisms and their environment</a:t>
            </a:r>
          </a:p>
          <a:p>
            <a:pPr>
              <a:lnSpc>
                <a:spcPct val="80000"/>
              </a:lnSpc>
            </a:pPr>
            <a:endParaRPr lang="en-US" sz="2600" dirty="0"/>
          </a:p>
          <a:p>
            <a:pPr>
              <a:lnSpc>
                <a:spcPct val="80000"/>
              </a:lnSpc>
            </a:pPr>
            <a:r>
              <a:rPr lang="en-US" sz="2600" b="1" dirty="0"/>
              <a:t>Ecology is the scientific study of the interactions that determine the distribution and abundance of organisms.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sz="4200"/>
              <a:t>Transfer of Energy</a:t>
            </a:r>
            <a:endParaRPr lang="en-US" sz="4800"/>
          </a:p>
        </p:txBody>
      </p:sp>
      <p:sp>
        <p:nvSpPr>
          <p:cNvPr id="169987" name="Rectangle 3"/>
          <p:cNvSpPr>
            <a:spLocks noGrp="1" noChangeArrowheads="1"/>
          </p:cNvSpPr>
          <p:nvPr>
            <p:ph idx="1"/>
          </p:nvPr>
        </p:nvSpPr>
        <p:spPr/>
        <p:txBody>
          <a:bodyPr/>
          <a:lstStyle/>
          <a:p>
            <a:r>
              <a:rPr lang="en-US" sz="2800" dirty="0"/>
              <a:t>The two (2) previous examples of energy transfer show that no organism EVER receives all of the energy from the organism they just ate</a:t>
            </a:r>
          </a:p>
          <a:p>
            <a:endParaRPr lang="en-US" sz="2800" dirty="0"/>
          </a:p>
          <a:p>
            <a:r>
              <a:rPr lang="en-US" sz="2800" dirty="0"/>
              <a:t>Only 10% of the energy from one </a:t>
            </a:r>
            <a:r>
              <a:rPr lang="en-US" sz="2800" dirty="0" err="1"/>
              <a:t>trophic</a:t>
            </a:r>
            <a:r>
              <a:rPr lang="en-US" sz="2800" dirty="0"/>
              <a:t> level is transferred to the next – this is called the </a:t>
            </a:r>
            <a:r>
              <a:rPr lang="en-US" sz="2800" b="1" dirty="0"/>
              <a:t>10% law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fade">
                                      <p:cBhvr>
                                        <p:cTn id="7" dur="1000"/>
                                        <p:tgtEl>
                                          <p:spTgt spid="169987">
                                            <p:txEl>
                                              <p:pRg st="0" end="0"/>
                                            </p:txEl>
                                          </p:spTgt>
                                        </p:tgtEl>
                                      </p:cBhvr>
                                    </p:animEffect>
                                    <p:anim calcmode="lin" valueType="num">
                                      <p:cBhvr>
                                        <p:cTn id="8" dur="1000" fill="hold"/>
                                        <p:tgtEl>
                                          <p:spTgt spid="1699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9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9987">
                                            <p:txEl>
                                              <p:pRg st="2" end="2"/>
                                            </p:txEl>
                                          </p:spTgt>
                                        </p:tgtEl>
                                        <p:attrNameLst>
                                          <p:attrName>style.visibility</p:attrName>
                                        </p:attrNameLst>
                                      </p:cBhvr>
                                      <p:to>
                                        <p:strVal val="visible"/>
                                      </p:to>
                                    </p:set>
                                    <p:animEffect transition="in" filter="fade">
                                      <p:cBhvr>
                                        <p:cTn id="14" dur="1000"/>
                                        <p:tgtEl>
                                          <p:spTgt spid="169987">
                                            <p:txEl>
                                              <p:pRg st="2" end="2"/>
                                            </p:txEl>
                                          </p:spTgt>
                                        </p:tgtEl>
                                      </p:cBhvr>
                                    </p:animEffect>
                                    <p:anim calcmode="lin" valueType="num">
                                      <p:cBhvr>
                                        <p:cTn id="15" dur="1000" fill="hold"/>
                                        <p:tgtEl>
                                          <p:spTgt spid="16998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998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Insects and the Food Chain</a:t>
            </a:r>
          </a:p>
        </p:txBody>
      </p:sp>
      <p:sp>
        <p:nvSpPr>
          <p:cNvPr id="4099" name="Content Placeholder 2"/>
          <p:cNvSpPr>
            <a:spLocks noGrp="1"/>
          </p:cNvSpPr>
          <p:nvPr>
            <p:ph idx="1"/>
          </p:nvPr>
        </p:nvSpPr>
        <p:spPr>
          <a:xfrm>
            <a:off x="457200" y="1600200"/>
            <a:ext cx="8229600" cy="5029200"/>
          </a:xfrm>
        </p:spPr>
        <p:txBody>
          <a:bodyPr>
            <a:normAutofit lnSpcReduction="10000"/>
          </a:bodyPr>
          <a:lstStyle/>
          <a:p>
            <a:pPr eaLnBrk="1" hangingPunct="1"/>
            <a:r>
              <a:rPr lang="en-US" sz="2800" smtClean="0"/>
              <a:t>Insects as Prey</a:t>
            </a:r>
          </a:p>
          <a:p>
            <a:pPr lvl="1" eaLnBrk="1" hangingPunct="1"/>
            <a:r>
              <a:rPr lang="en-US" sz="2400" smtClean="0"/>
              <a:t>Fish &amp; birds eat insects to survive</a:t>
            </a:r>
          </a:p>
          <a:p>
            <a:pPr lvl="1" eaLnBrk="1" hangingPunct="1"/>
            <a:r>
              <a:rPr lang="en-US" sz="2400" smtClean="0"/>
              <a:t>Fishers use lures to look like “flies”</a:t>
            </a:r>
          </a:p>
          <a:p>
            <a:pPr lvl="1" eaLnBrk="1" hangingPunct="1"/>
            <a:r>
              <a:rPr lang="en-US" sz="2400" smtClean="0"/>
              <a:t>Some chicks may eat up to 200,000 before leaving the nest</a:t>
            </a:r>
          </a:p>
          <a:p>
            <a:pPr eaLnBrk="1" hangingPunct="1"/>
            <a:r>
              <a:rPr lang="en-US" sz="2800" smtClean="0"/>
              <a:t>Insects as Decomposers</a:t>
            </a:r>
          </a:p>
          <a:p>
            <a:pPr lvl="1" eaLnBrk="1" hangingPunct="1"/>
            <a:r>
              <a:rPr lang="en-US" sz="2400" smtClean="0"/>
              <a:t>Flies and dung beetles break down droppings</a:t>
            </a:r>
          </a:p>
          <a:p>
            <a:pPr lvl="1" eaLnBrk="1" hangingPunct="1"/>
            <a:r>
              <a:rPr lang="en-US" sz="2400" smtClean="0"/>
              <a:t>Help to enrich the soil</a:t>
            </a:r>
          </a:p>
          <a:p>
            <a:pPr eaLnBrk="1" hangingPunct="1"/>
            <a:r>
              <a:rPr lang="en-US" sz="2800" smtClean="0"/>
              <a:t>Insects as Food for Humans</a:t>
            </a:r>
          </a:p>
          <a:p>
            <a:pPr lvl="1" eaLnBrk="1" hangingPunct="1"/>
            <a:r>
              <a:rPr lang="en-US" sz="2400" smtClean="0"/>
              <a:t>Important source of nutrition for early humans</a:t>
            </a:r>
          </a:p>
          <a:p>
            <a:pPr lvl="1" eaLnBrk="1" hangingPunct="1"/>
            <a:r>
              <a:rPr lang="en-US" sz="2400" smtClean="0"/>
              <a:t>Some still eat grasshoppers, crickets, ants, cicadas.</a:t>
            </a:r>
          </a:p>
          <a:p>
            <a:pPr lvl="1" eaLnBrk="1" hangingPunct="1"/>
            <a:r>
              <a:rPr lang="en-US" sz="2400" smtClean="0"/>
              <a:t>Other insects have major daily life uses (pg. 353)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sz="4200"/>
              <a:t>Food Web</a:t>
            </a:r>
            <a:endParaRPr lang="en-US" sz="4800"/>
          </a:p>
        </p:txBody>
      </p:sp>
      <p:sp>
        <p:nvSpPr>
          <p:cNvPr id="178179" name="Rectangle 3"/>
          <p:cNvSpPr>
            <a:spLocks noGrp="1" noChangeArrowheads="1"/>
          </p:cNvSpPr>
          <p:nvPr>
            <p:ph idx="1"/>
          </p:nvPr>
        </p:nvSpPr>
        <p:spPr/>
        <p:txBody>
          <a:bodyPr/>
          <a:lstStyle/>
          <a:p>
            <a:r>
              <a:rPr lang="en-US" sz="2800"/>
              <a:t>Most organisms eat more the JUST one organism</a:t>
            </a:r>
          </a:p>
          <a:p>
            <a:endParaRPr lang="en-US" sz="2800"/>
          </a:p>
          <a:p>
            <a:r>
              <a:rPr lang="en-US" sz="2800"/>
              <a:t>When more organism are involved it is know as a FOOD WEB</a:t>
            </a:r>
          </a:p>
          <a:p>
            <a:endParaRPr lang="en-US" sz="2800"/>
          </a:p>
          <a:p>
            <a:r>
              <a:rPr lang="en-US" sz="2800"/>
              <a:t>Food webs are more complex and involve lots of organisms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fade">
                                      <p:cBhvr>
                                        <p:cTn id="7" dur="1000"/>
                                        <p:tgtEl>
                                          <p:spTgt spid="178179">
                                            <p:txEl>
                                              <p:pRg st="0" end="0"/>
                                            </p:txEl>
                                          </p:spTgt>
                                        </p:tgtEl>
                                      </p:cBhvr>
                                    </p:animEffect>
                                    <p:anim calcmode="lin" valueType="num">
                                      <p:cBhvr>
                                        <p:cTn id="8" dur="1000" fill="hold"/>
                                        <p:tgtEl>
                                          <p:spTgt spid="1781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81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8179">
                                            <p:txEl>
                                              <p:pRg st="2" end="2"/>
                                            </p:txEl>
                                          </p:spTgt>
                                        </p:tgtEl>
                                        <p:attrNameLst>
                                          <p:attrName>style.visibility</p:attrName>
                                        </p:attrNameLst>
                                      </p:cBhvr>
                                      <p:to>
                                        <p:strVal val="visible"/>
                                      </p:to>
                                    </p:set>
                                    <p:animEffect transition="in" filter="fade">
                                      <p:cBhvr>
                                        <p:cTn id="14" dur="1000"/>
                                        <p:tgtEl>
                                          <p:spTgt spid="178179">
                                            <p:txEl>
                                              <p:pRg st="2" end="2"/>
                                            </p:txEl>
                                          </p:spTgt>
                                        </p:tgtEl>
                                      </p:cBhvr>
                                    </p:animEffect>
                                    <p:anim calcmode="lin" valueType="num">
                                      <p:cBhvr>
                                        <p:cTn id="15" dur="1000" fill="hold"/>
                                        <p:tgtEl>
                                          <p:spTgt spid="17817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781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78179">
                                            <p:txEl>
                                              <p:pRg st="4" end="4"/>
                                            </p:txEl>
                                          </p:spTgt>
                                        </p:tgtEl>
                                        <p:attrNameLst>
                                          <p:attrName>style.visibility</p:attrName>
                                        </p:attrNameLst>
                                      </p:cBhvr>
                                      <p:to>
                                        <p:strVal val="visible"/>
                                      </p:to>
                                    </p:set>
                                    <p:animEffect transition="in" filter="fade">
                                      <p:cBhvr>
                                        <p:cTn id="21" dur="1000"/>
                                        <p:tgtEl>
                                          <p:spTgt spid="178179">
                                            <p:txEl>
                                              <p:pRg st="4" end="4"/>
                                            </p:txEl>
                                          </p:spTgt>
                                        </p:tgtEl>
                                      </p:cBhvr>
                                    </p:animEffect>
                                    <p:anim calcmode="lin" valueType="num">
                                      <p:cBhvr>
                                        <p:cTn id="22" dur="1000" fill="hold"/>
                                        <p:tgtEl>
                                          <p:spTgt spid="17817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7817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odweb"/>
          <p:cNvPicPr>
            <a:picLocks noGrp="1"/>
          </p:cNvPicPr>
          <p:nvPr>
            <p:ph idx="4294967295"/>
          </p:nvPr>
        </p:nvPicPr>
        <p:blipFill>
          <a:blip r:embed="rId2" cstate="print"/>
          <a:srcRect/>
          <a:stretch>
            <a:fillRect/>
          </a:stretch>
        </p:blipFill>
        <p:spPr bwMode="auto">
          <a:xfrm>
            <a:off x="1752600" y="1143000"/>
            <a:ext cx="7391400" cy="499268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sz="4200"/>
              <a:t>Food Web</a:t>
            </a:r>
            <a:endParaRPr lang="en-US" sz="4800"/>
          </a:p>
        </p:txBody>
      </p:sp>
      <p:pic>
        <p:nvPicPr>
          <p:cNvPr id="179204" name="Picture 4" descr="Food-Web"/>
          <p:cNvPicPr>
            <a:picLocks noGrp="1" noChangeAspect="1" noChangeArrowheads="1"/>
          </p:cNvPicPr>
          <p:nvPr>
            <p:ph idx="1"/>
          </p:nvPr>
        </p:nvPicPr>
        <p:blipFill>
          <a:blip r:embed="rId2" cstate="print"/>
          <a:srcRect/>
          <a:stretch>
            <a:fillRect/>
          </a:stretch>
        </p:blipFill>
        <p:spPr>
          <a:xfrm>
            <a:off x="2362200" y="1600200"/>
            <a:ext cx="4359275" cy="4876800"/>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sz="4200"/>
              <a:t>Food Web</a:t>
            </a:r>
            <a:endParaRPr lang="en-US" sz="4800"/>
          </a:p>
        </p:txBody>
      </p:sp>
      <p:pic>
        <p:nvPicPr>
          <p:cNvPr id="180229" name="Picture 5" descr="bigFIG1-Foodwebillustration"/>
          <p:cNvPicPr>
            <a:picLocks noGrp="1" noChangeAspect="1" noChangeArrowheads="1"/>
          </p:cNvPicPr>
          <p:nvPr>
            <p:ph idx="1"/>
          </p:nvPr>
        </p:nvPicPr>
        <p:blipFill>
          <a:blip r:embed="rId2" cstate="print"/>
          <a:stretch>
            <a:fillRect/>
          </a:stretch>
        </p:blipFill>
        <p:spPr>
          <a:xfrm>
            <a:off x="1645708" y="1935163"/>
            <a:ext cx="5852583" cy="4389437"/>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sz="4200"/>
              <a:t>Biomass</a:t>
            </a:r>
            <a:endParaRPr lang="en-US" sz="4800"/>
          </a:p>
        </p:txBody>
      </p:sp>
      <p:sp>
        <p:nvSpPr>
          <p:cNvPr id="182275" name="Rectangle 3"/>
          <p:cNvSpPr>
            <a:spLocks noGrp="1" noChangeArrowheads="1"/>
          </p:cNvSpPr>
          <p:nvPr>
            <p:ph idx="1"/>
          </p:nvPr>
        </p:nvSpPr>
        <p:spPr/>
        <p:txBody>
          <a:bodyPr/>
          <a:lstStyle/>
          <a:p>
            <a:r>
              <a:rPr lang="en-US" sz="2800"/>
              <a:t>The total mass of the organic matter at each trophic level is called biomass</a:t>
            </a:r>
          </a:p>
          <a:p>
            <a:endParaRPr lang="en-US" sz="2800"/>
          </a:p>
          <a:p>
            <a:r>
              <a:rPr lang="en-US" sz="2800"/>
              <a:t>Biomass is just another term for potential energy – energy that is to be eaten and used.</a:t>
            </a:r>
          </a:p>
          <a:p>
            <a:endParaRPr lang="en-US" sz="2800"/>
          </a:p>
          <a:p>
            <a:r>
              <a:rPr lang="en-US" sz="2800"/>
              <a:t>The transfer of energy from one level to another is very inefficient (10% Law)</a:t>
            </a:r>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fade">
                                      <p:cBhvr>
                                        <p:cTn id="7" dur="1000"/>
                                        <p:tgtEl>
                                          <p:spTgt spid="182275">
                                            <p:txEl>
                                              <p:pRg st="0" end="0"/>
                                            </p:txEl>
                                          </p:spTgt>
                                        </p:tgtEl>
                                      </p:cBhvr>
                                    </p:animEffect>
                                    <p:anim calcmode="lin" valueType="num">
                                      <p:cBhvr>
                                        <p:cTn id="8" dur="1000" fill="hold"/>
                                        <p:tgtEl>
                                          <p:spTgt spid="1822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22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2275">
                                            <p:txEl>
                                              <p:pRg st="2" end="2"/>
                                            </p:txEl>
                                          </p:spTgt>
                                        </p:tgtEl>
                                        <p:attrNameLst>
                                          <p:attrName>style.visibility</p:attrName>
                                        </p:attrNameLst>
                                      </p:cBhvr>
                                      <p:to>
                                        <p:strVal val="visible"/>
                                      </p:to>
                                    </p:set>
                                    <p:animEffect transition="in" filter="fade">
                                      <p:cBhvr>
                                        <p:cTn id="14" dur="1000"/>
                                        <p:tgtEl>
                                          <p:spTgt spid="182275">
                                            <p:txEl>
                                              <p:pRg st="2" end="2"/>
                                            </p:txEl>
                                          </p:spTgt>
                                        </p:tgtEl>
                                      </p:cBhvr>
                                    </p:animEffect>
                                    <p:anim calcmode="lin" valueType="num">
                                      <p:cBhvr>
                                        <p:cTn id="15" dur="1000" fill="hold"/>
                                        <p:tgtEl>
                                          <p:spTgt spid="1822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822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2275">
                                            <p:txEl>
                                              <p:pRg st="4" end="4"/>
                                            </p:txEl>
                                          </p:spTgt>
                                        </p:tgtEl>
                                        <p:attrNameLst>
                                          <p:attrName>style.visibility</p:attrName>
                                        </p:attrNameLst>
                                      </p:cBhvr>
                                      <p:to>
                                        <p:strVal val="visible"/>
                                      </p:to>
                                    </p:set>
                                    <p:animEffect transition="in" filter="fade">
                                      <p:cBhvr>
                                        <p:cTn id="21" dur="1000"/>
                                        <p:tgtEl>
                                          <p:spTgt spid="182275">
                                            <p:txEl>
                                              <p:pRg st="4" end="4"/>
                                            </p:txEl>
                                          </p:spTgt>
                                        </p:tgtEl>
                                      </p:cBhvr>
                                    </p:animEffect>
                                    <p:anim calcmode="lin" valueType="num">
                                      <p:cBhvr>
                                        <p:cTn id="22" dur="1000" fill="hold"/>
                                        <p:tgtEl>
                                          <p:spTgt spid="18227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822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sz="4200"/>
              <a:t>Biomass</a:t>
            </a:r>
            <a:endParaRPr lang="en-US" sz="4800"/>
          </a:p>
        </p:txBody>
      </p:sp>
      <p:pic>
        <p:nvPicPr>
          <p:cNvPr id="183300" name="Picture 4" descr="Food%20Chain%20Efficiency"/>
          <p:cNvPicPr>
            <a:picLocks noGrp="1" noChangeAspect="1" noChangeArrowheads="1"/>
          </p:cNvPicPr>
          <p:nvPr>
            <p:ph idx="1"/>
          </p:nvPr>
        </p:nvPicPr>
        <p:blipFill>
          <a:blip r:embed="rId2" cstate="print"/>
          <a:stretch>
            <a:fillRect/>
          </a:stretch>
        </p:blipFill>
        <p:spPr>
          <a:xfrm>
            <a:off x="1590045" y="1935163"/>
            <a:ext cx="5963909" cy="4389437"/>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sz="4200"/>
              <a:t>Ecological Pyramid</a:t>
            </a:r>
            <a:endParaRPr lang="en-US" sz="4800"/>
          </a:p>
        </p:txBody>
      </p:sp>
      <p:sp>
        <p:nvSpPr>
          <p:cNvPr id="186371" name="Rectangle 3"/>
          <p:cNvSpPr>
            <a:spLocks noGrp="1" noChangeArrowheads="1"/>
          </p:cNvSpPr>
          <p:nvPr>
            <p:ph idx="1"/>
          </p:nvPr>
        </p:nvSpPr>
        <p:spPr/>
        <p:txBody>
          <a:bodyPr/>
          <a:lstStyle/>
          <a:p>
            <a:pPr>
              <a:lnSpc>
                <a:spcPct val="90000"/>
              </a:lnSpc>
            </a:pPr>
            <a:r>
              <a:rPr lang="en-US" sz="2800"/>
              <a:t>An ecological pyramid shows the relationship between consumers and producers at different trophic levels in an ecosystem</a:t>
            </a:r>
          </a:p>
          <a:p>
            <a:pPr>
              <a:lnSpc>
                <a:spcPct val="90000"/>
              </a:lnSpc>
            </a:pPr>
            <a:endParaRPr lang="en-US" sz="2800"/>
          </a:p>
          <a:p>
            <a:pPr>
              <a:lnSpc>
                <a:spcPct val="90000"/>
              </a:lnSpc>
            </a:pPr>
            <a:r>
              <a:rPr lang="en-US" sz="2800"/>
              <a:t>Shows the relative amounts of energy or matter contained at each trophic level</a:t>
            </a:r>
          </a:p>
          <a:p>
            <a:pPr>
              <a:lnSpc>
                <a:spcPct val="90000"/>
              </a:lnSpc>
            </a:pPr>
            <a:endParaRPr lang="en-US" sz="2800"/>
          </a:p>
          <a:p>
            <a:pPr>
              <a:lnSpc>
                <a:spcPct val="90000"/>
              </a:lnSpc>
            </a:pPr>
            <a:r>
              <a:rPr lang="en-US" sz="2800"/>
              <a:t>The Pyramid shows which level has the most energy and the highest number of organisms</a:t>
            </a:r>
          </a:p>
          <a:p>
            <a:pPr>
              <a:lnSpc>
                <a:spcPct val="90000"/>
              </a:lnSpc>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fade">
                                      <p:cBhvr>
                                        <p:cTn id="7" dur="1000"/>
                                        <p:tgtEl>
                                          <p:spTgt spid="186371">
                                            <p:txEl>
                                              <p:pRg st="0" end="0"/>
                                            </p:txEl>
                                          </p:spTgt>
                                        </p:tgtEl>
                                      </p:cBhvr>
                                    </p:animEffect>
                                    <p:anim calcmode="lin" valueType="num">
                                      <p:cBhvr>
                                        <p:cTn id="8" dur="1000" fill="hold"/>
                                        <p:tgtEl>
                                          <p:spTgt spid="1863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63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6371">
                                            <p:txEl>
                                              <p:pRg st="2" end="2"/>
                                            </p:txEl>
                                          </p:spTgt>
                                        </p:tgtEl>
                                        <p:attrNameLst>
                                          <p:attrName>style.visibility</p:attrName>
                                        </p:attrNameLst>
                                      </p:cBhvr>
                                      <p:to>
                                        <p:strVal val="visible"/>
                                      </p:to>
                                    </p:set>
                                    <p:animEffect transition="in" filter="fade">
                                      <p:cBhvr>
                                        <p:cTn id="14" dur="1000"/>
                                        <p:tgtEl>
                                          <p:spTgt spid="186371">
                                            <p:txEl>
                                              <p:pRg st="2" end="2"/>
                                            </p:txEl>
                                          </p:spTgt>
                                        </p:tgtEl>
                                      </p:cBhvr>
                                    </p:animEffect>
                                    <p:anim calcmode="lin" valueType="num">
                                      <p:cBhvr>
                                        <p:cTn id="15" dur="1000" fill="hold"/>
                                        <p:tgtEl>
                                          <p:spTgt spid="1863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863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6371">
                                            <p:txEl>
                                              <p:pRg st="4" end="4"/>
                                            </p:txEl>
                                          </p:spTgt>
                                        </p:tgtEl>
                                        <p:attrNameLst>
                                          <p:attrName>style.visibility</p:attrName>
                                        </p:attrNameLst>
                                      </p:cBhvr>
                                      <p:to>
                                        <p:strVal val="visible"/>
                                      </p:to>
                                    </p:set>
                                    <p:animEffect transition="in" filter="fade">
                                      <p:cBhvr>
                                        <p:cTn id="21" dur="1000"/>
                                        <p:tgtEl>
                                          <p:spTgt spid="186371">
                                            <p:txEl>
                                              <p:pRg st="4" end="4"/>
                                            </p:txEl>
                                          </p:spTgt>
                                        </p:tgtEl>
                                      </p:cBhvr>
                                    </p:animEffect>
                                    <p:anim calcmode="lin" valueType="num">
                                      <p:cBhvr>
                                        <p:cTn id="22" dur="1000" fill="hold"/>
                                        <p:tgtEl>
                                          <p:spTgt spid="1863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863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sz="4200"/>
              <a:t>Ecological Pyramid</a:t>
            </a:r>
          </a:p>
        </p:txBody>
      </p:sp>
      <p:sp>
        <p:nvSpPr>
          <p:cNvPr id="200709" name="Rectangle 5"/>
          <p:cNvSpPr>
            <a:spLocks noGrp="1" noChangeArrowheads="1"/>
          </p:cNvSpPr>
          <p:nvPr>
            <p:ph type="body" sz="half" idx="1"/>
          </p:nvPr>
        </p:nvSpPr>
        <p:spPr/>
        <p:txBody>
          <a:bodyPr/>
          <a:lstStyle/>
          <a:p>
            <a:endParaRPr lang="en-US" sz="2800"/>
          </a:p>
        </p:txBody>
      </p:sp>
      <p:sp>
        <p:nvSpPr>
          <p:cNvPr id="200708" name="Rectangle 4"/>
          <p:cNvSpPr>
            <a:spLocks noChangeArrowheads="1"/>
          </p:cNvSpPr>
          <p:nvPr/>
        </p:nvSpPr>
        <p:spPr bwMode="auto">
          <a:xfrm>
            <a:off x="990600" y="4267200"/>
            <a:ext cx="7162800" cy="2057400"/>
          </a:xfrm>
          <a:prstGeom prst="rect">
            <a:avLst/>
          </a:prstGeom>
          <a:noFill/>
          <a:ln w="9525">
            <a:noFill/>
            <a:miter lim="800000"/>
            <a:headEnd/>
            <a:tailEnd/>
          </a:ln>
          <a:effectLst/>
        </p:spPr>
        <p:txBody>
          <a:bodyPr/>
          <a:lstStyle/>
          <a:p>
            <a:pPr marL="342900" indent="-342900">
              <a:spcBef>
                <a:spcPct val="20000"/>
              </a:spcBef>
              <a:buFontTx/>
              <a:buChar char="•"/>
            </a:pPr>
            <a:endParaRPr lang="en-US" sz="2800">
              <a:latin typeface="Tahoma" pitchFamily="34" charset="0"/>
            </a:endParaRPr>
          </a:p>
        </p:txBody>
      </p:sp>
      <p:pic>
        <p:nvPicPr>
          <p:cNvPr id="200710" name="Picture 6" descr="pyramid1"/>
          <p:cNvPicPr>
            <a:picLocks noChangeAspect="1" noChangeArrowheads="1"/>
          </p:cNvPicPr>
          <p:nvPr/>
        </p:nvPicPr>
        <p:blipFill>
          <a:blip r:embed="rId2" cstate="print"/>
          <a:srcRect/>
          <a:stretch>
            <a:fillRect/>
          </a:stretch>
        </p:blipFill>
        <p:spPr bwMode="auto">
          <a:xfrm>
            <a:off x="1447800" y="1676400"/>
            <a:ext cx="6172200" cy="4794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200708">
                                            <p:txEl>
                                              <p:pRg st="0" end="0"/>
                                            </p:txEl>
                                          </p:spTgt>
                                        </p:tgtEl>
                                        <p:attrNameLst>
                                          <p:attrName>style.visibility</p:attrName>
                                        </p:attrNameLst>
                                      </p:cBhvr>
                                      <p:to>
                                        <p:strVal val="visible"/>
                                      </p:to>
                                    </p:set>
                                    <p:animEffect transition="in" filter="fade">
                                      <p:cBhvr>
                                        <p:cTn id="7" dur="1000"/>
                                        <p:tgtEl>
                                          <p:spTgt spid="200708">
                                            <p:txEl>
                                              <p:pRg st="0" end="0"/>
                                            </p:txEl>
                                          </p:spTgt>
                                        </p:tgtEl>
                                      </p:cBhvr>
                                    </p:animEffect>
                                    <p:anim calcmode="lin" valueType="num">
                                      <p:cBhvr>
                                        <p:cTn id="8" dur="1000" fill="hold"/>
                                        <p:tgtEl>
                                          <p:spTgt spid="20070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070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rIns="132080" anchor="ctr"/>
          <a:lstStyle/>
          <a:p>
            <a:r>
              <a:rPr lang="en-US"/>
              <a:t>Foundations of Ecology</a:t>
            </a:r>
          </a:p>
        </p:txBody>
      </p:sp>
      <p:sp>
        <p:nvSpPr>
          <p:cNvPr id="5122" name="Rectangle 2"/>
          <p:cNvSpPr>
            <a:spLocks noGrp="1" noChangeArrowheads="1"/>
          </p:cNvSpPr>
          <p:nvPr>
            <p:ph idx="1"/>
          </p:nvPr>
        </p:nvSpPr>
        <p:spPr>
          <a:xfrm>
            <a:off x="457200" y="1600200"/>
            <a:ext cx="8229600" cy="1828800"/>
          </a:xfrm>
          <a:ln/>
        </p:spPr>
        <p:txBody>
          <a:bodyPr rIns="132080"/>
          <a:lstStyle/>
          <a:p>
            <a:pPr>
              <a:lnSpc>
                <a:spcPct val="80000"/>
              </a:lnSpc>
            </a:pPr>
            <a:r>
              <a:rPr lang="en-US" sz="2000"/>
              <a:t>Genetics = "currency" of life</a:t>
            </a:r>
          </a:p>
          <a:p>
            <a:pPr>
              <a:lnSpc>
                <a:spcPct val="80000"/>
              </a:lnSpc>
            </a:pPr>
            <a:r>
              <a:rPr lang="en-US" sz="2000"/>
              <a:t>Evolution = process by which the existing life originated</a:t>
            </a:r>
          </a:p>
          <a:p>
            <a:pPr>
              <a:lnSpc>
                <a:spcPct val="80000"/>
              </a:lnSpc>
            </a:pPr>
            <a:r>
              <a:rPr lang="en-US" sz="2000"/>
              <a:t>Behavior (Ethology) = the response of organisms to stimuli. </a:t>
            </a:r>
          </a:p>
          <a:p>
            <a:pPr>
              <a:lnSpc>
                <a:spcPct val="80000"/>
              </a:lnSpc>
            </a:pPr>
            <a:r>
              <a:rPr lang="en-US" sz="2000"/>
              <a:t>Physiology = study of the functions and activities of life – and the physical and chemical phenomena involved. </a:t>
            </a:r>
          </a:p>
          <a:p>
            <a:pPr>
              <a:lnSpc>
                <a:spcPct val="80000"/>
              </a:lnSpc>
            </a:pPr>
            <a:r>
              <a:rPr lang="en-US" sz="2000"/>
              <a:t>Ecology = context of life (and evolution)</a:t>
            </a:r>
          </a:p>
          <a:p>
            <a:pPr>
              <a:lnSpc>
                <a:spcPct val="80000"/>
              </a:lnSpc>
            </a:pPr>
            <a:endParaRPr lang="en-US" sz="2000"/>
          </a:p>
        </p:txBody>
      </p:sp>
      <p:sp>
        <p:nvSpPr>
          <p:cNvPr id="5125" name="Oval 5"/>
          <p:cNvSpPr>
            <a:spLocks/>
          </p:cNvSpPr>
          <p:nvPr/>
        </p:nvSpPr>
        <p:spPr bwMode="auto">
          <a:xfrm>
            <a:off x="1981200" y="4267200"/>
            <a:ext cx="1447800" cy="1219200"/>
          </a:xfrm>
          <a:prstGeom prst="ellipse">
            <a:avLst/>
          </a:prstGeom>
          <a:solidFill>
            <a:srgbClr val="FF9900">
              <a:alpha val="49001"/>
            </a:srgbClr>
          </a:solidFill>
          <a:ln w="12700">
            <a:solidFill>
              <a:schemeClr val="tx1"/>
            </a:solidFill>
            <a:round/>
            <a:headEnd/>
            <a:tailEnd/>
          </a:ln>
          <a:effectLst/>
        </p:spPr>
        <p:txBody>
          <a:bodyPr wrap="none" anchor="ctr"/>
          <a:lstStyle/>
          <a:p>
            <a:endParaRPr lang="en-US"/>
          </a:p>
        </p:txBody>
      </p:sp>
      <p:sp>
        <p:nvSpPr>
          <p:cNvPr id="5126" name="Oval 6"/>
          <p:cNvSpPr>
            <a:spLocks/>
          </p:cNvSpPr>
          <p:nvPr/>
        </p:nvSpPr>
        <p:spPr bwMode="auto">
          <a:xfrm>
            <a:off x="2743200" y="3657600"/>
            <a:ext cx="2819400" cy="990600"/>
          </a:xfrm>
          <a:prstGeom prst="ellipse">
            <a:avLst/>
          </a:prstGeom>
          <a:solidFill>
            <a:srgbClr val="FF3300">
              <a:alpha val="48000"/>
            </a:srgbClr>
          </a:solidFill>
          <a:ln w="12700">
            <a:solidFill>
              <a:schemeClr val="tx1"/>
            </a:solidFill>
            <a:round/>
            <a:headEnd/>
            <a:tailEnd/>
          </a:ln>
          <a:effectLst/>
        </p:spPr>
        <p:txBody>
          <a:bodyPr wrap="none" anchor="ctr"/>
          <a:lstStyle/>
          <a:p>
            <a:endParaRPr lang="en-US"/>
          </a:p>
        </p:txBody>
      </p:sp>
      <p:sp>
        <p:nvSpPr>
          <p:cNvPr id="5127" name="Oval 7"/>
          <p:cNvSpPr>
            <a:spLocks/>
          </p:cNvSpPr>
          <p:nvPr/>
        </p:nvSpPr>
        <p:spPr bwMode="auto">
          <a:xfrm>
            <a:off x="2819400" y="5029200"/>
            <a:ext cx="2819400" cy="990600"/>
          </a:xfrm>
          <a:prstGeom prst="ellipse">
            <a:avLst/>
          </a:prstGeom>
          <a:solidFill>
            <a:srgbClr val="996633">
              <a:alpha val="53999"/>
            </a:srgbClr>
          </a:solidFill>
          <a:ln w="12700">
            <a:solidFill>
              <a:schemeClr val="tx1"/>
            </a:solidFill>
            <a:round/>
            <a:headEnd/>
            <a:tailEnd/>
          </a:ln>
          <a:effectLst/>
        </p:spPr>
        <p:txBody>
          <a:bodyPr wrap="none" anchor="ctr"/>
          <a:lstStyle/>
          <a:p>
            <a:endParaRPr lang="en-US"/>
          </a:p>
        </p:txBody>
      </p:sp>
      <p:sp>
        <p:nvSpPr>
          <p:cNvPr id="5128" name="Oval 8"/>
          <p:cNvSpPr>
            <a:spLocks/>
          </p:cNvSpPr>
          <p:nvPr/>
        </p:nvSpPr>
        <p:spPr bwMode="auto">
          <a:xfrm>
            <a:off x="4953000" y="4191000"/>
            <a:ext cx="1447800" cy="1219200"/>
          </a:xfrm>
          <a:prstGeom prst="ellipse">
            <a:avLst/>
          </a:prstGeom>
          <a:solidFill>
            <a:srgbClr val="3366CC">
              <a:alpha val="50999"/>
            </a:srgbClr>
          </a:solidFill>
          <a:ln w="12700">
            <a:solidFill>
              <a:schemeClr val="tx1"/>
            </a:solidFill>
            <a:round/>
            <a:headEnd/>
            <a:tailEnd/>
          </a:ln>
          <a:effectLst/>
        </p:spPr>
        <p:txBody>
          <a:bodyPr wrap="none" anchor="ctr"/>
          <a:lstStyle/>
          <a:p>
            <a:endParaRPr lang="en-US"/>
          </a:p>
        </p:txBody>
      </p:sp>
      <p:sp>
        <p:nvSpPr>
          <p:cNvPr id="5124" name="Oval 4"/>
          <p:cNvSpPr>
            <a:spLocks/>
          </p:cNvSpPr>
          <p:nvPr/>
        </p:nvSpPr>
        <p:spPr bwMode="auto">
          <a:xfrm>
            <a:off x="3200400" y="4419600"/>
            <a:ext cx="1981200" cy="914400"/>
          </a:xfrm>
          <a:prstGeom prst="ellipse">
            <a:avLst/>
          </a:prstGeom>
          <a:solidFill>
            <a:srgbClr val="006633">
              <a:alpha val="81000"/>
            </a:srgbClr>
          </a:solidFill>
          <a:ln w="12700">
            <a:solidFill>
              <a:schemeClr val="tx1"/>
            </a:solidFill>
            <a:round/>
            <a:headEnd/>
            <a:tailEnd/>
          </a:ln>
          <a:effectLst/>
        </p:spPr>
        <p:txBody>
          <a:bodyPr wrap="none" anchor="ctr"/>
          <a:lstStyle/>
          <a:p>
            <a:pPr algn="ctr"/>
            <a:endParaRPr lang="en-US"/>
          </a:p>
        </p:txBody>
      </p:sp>
      <p:sp>
        <p:nvSpPr>
          <p:cNvPr id="5129" name="Text Box 9"/>
          <p:cNvSpPr txBox="1">
            <a:spLocks/>
          </p:cNvSpPr>
          <p:nvPr/>
        </p:nvSpPr>
        <p:spPr bwMode="auto">
          <a:xfrm>
            <a:off x="3505200" y="3962400"/>
            <a:ext cx="1447800" cy="366713"/>
          </a:xfrm>
          <a:prstGeom prst="rect">
            <a:avLst/>
          </a:prstGeom>
          <a:noFill/>
          <a:ln w="12700">
            <a:noFill/>
            <a:miter lim="800000"/>
            <a:headEnd/>
            <a:tailEnd/>
          </a:ln>
          <a:effectLst/>
        </p:spPr>
        <p:txBody>
          <a:bodyPr>
            <a:spAutoFit/>
          </a:bodyPr>
          <a:lstStyle/>
          <a:p>
            <a:pPr>
              <a:spcBef>
                <a:spcPct val="50000"/>
              </a:spcBef>
            </a:pPr>
            <a:r>
              <a:rPr lang="en-US"/>
              <a:t>Physiology</a:t>
            </a:r>
          </a:p>
        </p:txBody>
      </p:sp>
      <p:sp>
        <p:nvSpPr>
          <p:cNvPr id="5130" name="Text Box 10"/>
          <p:cNvSpPr txBox="1">
            <a:spLocks/>
          </p:cNvSpPr>
          <p:nvPr/>
        </p:nvSpPr>
        <p:spPr bwMode="auto">
          <a:xfrm>
            <a:off x="5181600" y="4648200"/>
            <a:ext cx="1447800" cy="366713"/>
          </a:xfrm>
          <a:prstGeom prst="rect">
            <a:avLst/>
          </a:prstGeom>
          <a:noFill/>
          <a:ln w="12700">
            <a:noFill/>
            <a:miter lim="800000"/>
            <a:headEnd/>
            <a:tailEnd/>
          </a:ln>
          <a:effectLst/>
        </p:spPr>
        <p:txBody>
          <a:bodyPr>
            <a:spAutoFit/>
          </a:bodyPr>
          <a:lstStyle/>
          <a:p>
            <a:pPr>
              <a:spcBef>
                <a:spcPct val="50000"/>
              </a:spcBef>
            </a:pPr>
            <a:r>
              <a:rPr lang="en-US"/>
              <a:t>Behavior</a:t>
            </a:r>
          </a:p>
        </p:txBody>
      </p:sp>
      <p:sp>
        <p:nvSpPr>
          <p:cNvPr id="5131" name="Text Box 11"/>
          <p:cNvSpPr txBox="1">
            <a:spLocks/>
          </p:cNvSpPr>
          <p:nvPr/>
        </p:nvSpPr>
        <p:spPr bwMode="auto">
          <a:xfrm>
            <a:off x="3581400" y="4648200"/>
            <a:ext cx="1447800" cy="366713"/>
          </a:xfrm>
          <a:prstGeom prst="rect">
            <a:avLst/>
          </a:prstGeom>
          <a:noFill/>
          <a:ln w="12700">
            <a:noFill/>
            <a:miter lim="800000"/>
            <a:headEnd/>
            <a:tailEnd/>
          </a:ln>
          <a:effectLst/>
        </p:spPr>
        <p:txBody>
          <a:bodyPr>
            <a:spAutoFit/>
          </a:bodyPr>
          <a:lstStyle/>
          <a:p>
            <a:pPr>
              <a:spcBef>
                <a:spcPct val="50000"/>
              </a:spcBef>
            </a:pPr>
            <a:r>
              <a:rPr lang="en-US"/>
              <a:t>Ecology</a:t>
            </a:r>
          </a:p>
        </p:txBody>
      </p:sp>
      <p:sp>
        <p:nvSpPr>
          <p:cNvPr id="5132" name="Text Box 12"/>
          <p:cNvSpPr txBox="1">
            <a:spLocks/>
          </p:cNvSpPr>
          <p:nvPr/>
        </p:nvSpPr>
        <p:spPr bwMode="auto">
          <a:xfrm>
            <a:off x="3581400" y="5410200"/>
            <a:ext cx="1447800" cy="366713"/>
          </a:xfrm>
          <a:prstGeom prst="rect">
            <a:avLst/>
          </a:prstGeom>
          <a:noFill/>
          <a:ln w="12700">
            <a:noFill/>
            <a:miter lim="800000"/>
            <a:headEnd/>
            <a:tailEnd/>
          </a:ln>
          <a:effectLst/>
        </p:spPr>
        <p:txBody>
          <a:bodyPr>
            <a:spAutoFit/>
          </a:bodyPr>
          <a:lstStyle/>
          <a:p>
            <a:pPr>
              <a:spcBef>
                <a:spcPct val="50000"/>
              </a:spcBef>
            </a:pPr>
            <a:r>
              <a:rPr lang="en-US"/>
              <a:t>Evolution</a:t>
            </a:r>
          </a:p>
        </p:txBody>
      </p:sp>
      <p:sp>
        <p:nvSpPr>
          <p:cNvPr id="5134" name="Text Box 14"/>
          <p:cNvSpPr txBox="1">
            <a:spLocks/>
          </p:cNvSpPr>
          <p:nvPr/>
        </p:nvSpPr>
        <p:spPr bwMode="auto">
          <a:xfrm>
            <a:off x="2057400" y="4648200"/>
            <a:ext cx="1447800" cy="366713"/>
          </a:xfrm>
          <a:prstGeom prst="rect">
            <a:avLst/>
          </a:prstGeom>
          <a:noFill/>
          <a:ln w="12700">
            <a:noFill/>
            <a:miter lim="800000"/>
            <a:headEnd/>
            <a:tailEnd/>
          </a:ln>
          <a:effectLst/>
        </p:spPr>
        <p:txBody>
          <a:bodyPr>
            <a:spAutoFit/>
          </a:bodyPr>
          <a:lstStyle/>
          <a:p>
            <a:pPr>
              <a:spcBef>
                <a:spcPct val="50000"/>
              </a:spcBef>
            </a:pPr>
            <a:r>
              <a:rPr lang="en-US"/>
              <a:t>Genetics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sz="4200"/>
              <a:t>Ecological Pyramid</a:t>
            </a:r>
          </a:p>
        </p:txBody>
      </p:sp>
      <p:sp>
        <p:nvSpPr>
          <p:cNvPr id="201732" name="Rectangle 4"/>
          <p:cNvSpPr>
            <a:spLocks noGrp="1" noChangeArrowheads="1"/>
          </p:cNvSpPr>
          <p:nvPr>
            <p:ph type="body" sz="half" idx="1"/>
          </p:nvPr>
        </p:nvSpPr>
        <p:spPr/>
        <p:txBody>
          <a:bodyPr/>
          <a:lstStyle/>
          <a:p>
            <a:endParaRPr lang="en-US" sz="2800"/>
          </a:p>
        </p:txBody>
      </p:sp>
      <p:pic>
        <p:nvPicPr>
          <p:cNvPr id="201737" name="Picture 9" descr="pyramid"/>
          <p:cNvPicPr>
            <a:picLocks noChangeAspect="1" noChangeArrowheads="1"/>
          </p:cNvPicPr>
          <p:nvPr/>
        </p:nvPicPr>
        <p:blipFill>
          <a:blip r:embed="rId2" cstate="print"/>
          <a:srcRect/>
          <a:stretch>
            <a:fillRect/>
          </a:stretch>
        </p:blipFill>
        <p:spPr bwMode="auto">
          <a:xfrm>
            <a:off x="457200" y="1774825"/>
            <a:ext cx="8305800" cy="48545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sz="4200"/>
              <a:t>Symbiosis</a:t>
            </a:r>
            <a:endParaRPr lang="en-US" sz="4800"/>
          </a:p>
        </p:txBody>
      </p:sp>
      <p:sp>
        <p:nvSpPr>
          <p:cNvPr id="199683" name="Rectangle 3"/>
          <p:cNvSpPr>
            <a:spLocks noGrp="1" noChangeArrowheads="1"/>
          </p:cNvSpPr>
          <p:nvPr>
            <p:ph idx="1"/>
          </p:nvPr>
        </p:nvSpPr>
        <p:spPr/>
        <p:txBody>
          <a:bodyPr/>
          <a:lstStyle/>
          <a:p>
            <a:r>
              <a:rPr lang="en-US" sz="2800" dirty="0"/>
              <a:t>A close and permanent association between organisms of different species</a:t>
            </a:r>
          </a:p>
          <a:p>
            <a:pPr lvl="1"/>
            <a:r>
              <a:rPr lang="en-US" sz="2400" dirty="0"/>
              <a:t>Commensalism – a relationship in which one organism benefits and the other is not affected</a:t>
            </a:r>
          </a:p>
          <a:p>
            <a:pPr lvl="1"/>
            <a:r>
              <a:rPr lang="en-US" sz="2400" dirty="0" smtClean="0"/>
              <a:t>Mutualism </a:t>
            </a:r>
            <a:r>
              <a:rPr lang="en-US" sz="2400" dirty="0"/>
              <a:t>– a relationship in which both organisms benefit from each other</a:t>
            </a:r>
          </a:p>
          <a:p>
            <a:pPr lvl="2"/>
            <a:r>
              <a:rPr lang="en-US" sz="2000" dirty="0"/>
              <a:t>Example: Birds eating pest off a rhino’s back</a:t>
            </a:r>
          </a:p>
          <a:p>
            <a:pPr lvl="1"/>
            <a:r>
              <a:rPr lang="en-US" sz="2400" dirty="0"/>
              <a:t>Parasitism – A relationship in which one organism benefits and the other is harmed</a:t>
            </a:r>
          </a:p>
          <a:p>
            <a:pPr lvl="2"/>
            <a:r>
              <a:rPr lang="en-US" sz="2000" dirty="0"/>
              <a:t>Example: Ticks on a dog</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 calcmode="lin" valueType="num">
                                      <p:cBhvr additive="base">
                                        <p:cTn id="7" dur="1000" fill="hold"/>
                                        <p:tgtEl>
                                          <p:spTgt spid="19968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996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99683">
                                            <p:txEl>
                                              <p:pRg st="1" end="1"/>
                                            </p:txEl>
                                          </p:spTgt>
                                        </p:tgtEl>
                                        <p:attrNameLst>
                                          <p:attrName>style.visibility</p:attrName>
                                        </p:attrNameLst>
                                      </p:cBhvr>
                                      <p:to>
                                        <p:strVal val="visible"/>
                                      </p:to>
                                    </p:set>
                                    <p:anim calcmode="lin" valueType="num">
                                      <p:cBhvr additive="base">
                                        <p:cTn id="13" dur="1000" fill="hold"/>
                                        <p:tgtEl>
                                          <p:spTgt spid="19968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9968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99683">
                                            <p:txEl>
                                              <p:pRg st="2" end="2"/>
                                            </p:txEl>
                                          </p:spTgt>
                                        </p:tgtEl>
                                        <p:attrNameLst>
                                          <p:attrName>style.visibility</p:attrName>
                                        </p:attrNameLst>
                                      </p:cBhvr>
                                      <p:to>
                                        <p:strVal val="visible"/>
                                      </p:to>
                                    </p:set>
                                    <p:anim calcmode="lin" valueType="num">
                                      <p:cBhvr additive="base">
                                        <p:cTn id="19" dur="1000" fill="hold"/>
                                        <p:tgtEl>
                                          <p:spTgt spid="19968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99683">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99683">
                                            <p:txEl>
                                              <p:pRg st="3" end="3"/>
                                            </p:txEl>
                                          </p:spTgt>
                                        </p:tgtEl>
                                        <p:attrNameLst>
                                          <p:attrName>style.visibility</p:attrName>
                                        </p:attrNameLst>
                                      </p:cBhvr>
                                      <p:to>
                                        <p:strVal val="visible"/>
                                      </p:to>
                                    </p:set>
                                    <p:anim calcmode="lin" valueType="num">
                                      <p:cBhvr additive="base">
                                        <p:cTn id="23" dur="1000" fill="hold"/>
                                        <p:tgtEl>
                                          <p:spTgt spid="19968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9968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199683">
                                            <p:txEl>
                                              <p:pRg st="4" end="4"/>
                                            </p:txEl>
                                          </p:spTgt>
                                        </p:tgtEl>
                                        <p:attrNameLst>
                                          <p:attrName>style.visibility</p:attrName>
                                        </p:attrNameLst>
                                      </p:cBhvr>
                                      <p:to>
                                        <p:strVal val="visible"/>
                                      </p:to>
                                    </p:set>
                                    <p:anim calcmode="lin" valueType="num">
                                      <p:cBhvr additive="base">
                                        <p:cTn id="29" dur="1000" fill="hold"/>
                                        <p:tgtEl>
                                          <p:spTgt spid="199683">
                                            <p:txEl>
                                              <p:pRg st="4" end="4"/>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199683">
                                            <p:txEl>
                                              <p:pRg st="4" end="4"/>
                                            </p:txEl>
                                          </p:spTgt>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199683">
                                            <p:txEl>
                                              <p:pRg st="5" end="5"/>
                                            </p:txEl>
                                          </p:spTgt>
                                        </p:tgtEl>
                                        <p:attrNameLst>
                                          <p:attrName>style.visibility</p:attrName>
                                        </p:attrNameLst>
                                      </p:cBhvr>
                                      <p:to>
                                        <p:strVal val="visible"/>
                                      </p:to>
                                    </p:set>
                                    <p:anim calcmode="lin" valueType="num">
                                      <p:cBhvr additive="base">
                                        <p:cTn id="33" dur="1000" fill="hold"/>
                                        <p:tgtEl>
                                          <p:spTgt spid="199683">
                                            <p:txEl>
                                              <p:pRg st="5" end="5"/>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19968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sz="4200"/>
              <a:t>Ecological Succession</a:t>
            </a:r>
            <a:endParaRPr lang="en-US" sz="4800"/>
          </a:p>
        </p:txBody>
      </p:sp>
      <p:sp>
        <p:nvSpPr>
          <p:cNvPr id="193539" name="Rectangle 3"/>
          <p:cNvSpPr>
            <a:spLocks noGrp="1" noChangeArrowheads="1"/>
          </p:cNvSpPr>
          <p:nvPr>
            <p:ph idx="1"/>
          </p:nvPr>
        </p:nvSpPr>
        <p:spPr/>
        <p:txBody>
          <a:bodyPr/>
          <a:lstStyle/>
          <a:p>
            <a:r>
              <a:rPr lang="en-US" sz="2800"/>
              <a:t>A change in the community in which new populations of organisms gradually replace existing ones</a:t>
            </a:r>
          </a:p>
          <a:p>
            <a:endParaRPr lang="en-US" sz="2800"/>
          </a:p>
          <a:p>
            <a:pPr lvl="1"/>
            <a:r>
              <a:rPr lang="en-US" sz="2400"/>
              <a:t>1.  Primary Succession – occurs in an area where there is no existing communities and for some reason (s) a new community of organisms move into the area </a:t>
            </a:r>
          </a:p>
          <a:p>
            <a:endParaRPr lang="en-US" sz="2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sz="4200"/>
              <a:t>Ecological Succession</a:t>
            </a:r>
            <a:endParaRPr lang="en-US" sz="4800"/>
          </a:p>
        </p:txBody>
      </p:sp>
      <p:sp>
        <p:nvSpPr>
          <p:cNvPr id="194563" name="Rectangle 3"/>
          <p:cNvSpPr>
            <a:spLocks noGrp="1" noChangeArrowheads="1"/>
          </p:cNvSpPr>
          <p:nvPr>
            <p:ph idx="1"/>
          </p:nvPr>
        </p:nvSpPr>
        <p:spPr/>
        <p:txBody>
          <a:bodyPr/>
          <a:lstStyle/>
          <a:p>
            <a:r>
              <a:rPr lang="en-US" sz="2800"/>
              <a:t>A change in the community in which new populations of organisms gradually replace existing ones</a:t>
            </a:r>
          </a:p>
          <a:p>
            <a:endParaRPr lang="en-US" sz="2800"/>
          </a:p>
          <a:p>
            <a:pPr lvl="1"/>
            <a:r>
              <a:rPr lang="en-US" sz="2400"/>
              <a:t>2.  Secondary Succession – occurs in an area where an existing community is partially damaged</a:t>
            </a:r>
          </a:p>
          <a:p>
            <a:endParaRPr lang="en-US" sz="2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sz="4200"/>
              <a:t>Ecological Succession</a:t>
            </a:r>
            <a:endParaRPr lang="en-US" sz="4800"/>
          </a:p>
        </p:txBody>
      </p:sp>
      <p:sp>
        <p:nvSpPr>
          <p:cNvPr id="195587" name="Rectangle 3"/>
          <p:cNvSpPr>
            <a:spLocks noGrp="1" noChangeArrowheads="1"/>
          </p:cNvSpPr>
          <p:nvPr>
            <p:ph idx="1"/>
          </p:nvPr>
        </p:nvSpPr>
        <p:spPr/>
        <p:txBody>
          <a:bodyPr/>
          <a:lstStyle/>
          <a:p>
            <a:r>
              <a:rPr lang="en-US" sz="2800"/>
              <a:t>A change in the community in which new populations of organisms gradually replace existing ones</a:t>
            </a:r>
          </a:p>
          <a:p>
            <a:endParaRPr lang="en-US" sz="2800"/>
          </a:p>
          <a:p>
            <a:pPr lvl="1"/>
            <a:r>
              <a:rPr lang="en-US" sz="2400"/>
              <a:t>3.  Climax Community – a community that is stable and has a great diversity of organisms</a:t>
            </a:r>
          </a:p>
          <a:p>
            <a:endParaRPr lang="en-US" sz="28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Insect Herbivores</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Animals that feed on plant tissues or plant products are often called </a:t>
            </a:r>
            <a:r>
              <a:rPr lang="en-US" b="1" dirty="0" smtClean="0"/>
              <a:t>herbivores</a:t>
            </a:r>
            <a:r>
              <a:rPr lang="en-US" dirty="0" smtClean="0"/>
              <a:t>.  </a:t>
            </a:r>
          </a:p>
          <a:p>
            <a:r>
              <a:rPr lang="en-US" dirty="0" smtClean="0"/>
              <a:t>Entomologists frequently use the noun </a:t>
            </a:r>
            <a:r>
              <a:rPr lang="en-US" b="1" dirty="0" smtClean="0"/>
              <a:t>"</a:t>
            </a:r>
            <a:r>
              <a:rPr lang="en-US" b="1" dirty="0" err="1" smtClean="0"/>
              <a:t>phytophagous</a:t>
            </a:r>
            <a:r>
              <a:rPr lang="en-US" b="1" dirty="0" smtClean="0"/>
              <a:t>"</a:t>
            </a:r>
            <a:r>
              <a:rPr lang="en-US" dirty="0" smtClean="0"/>
              <a:t> when referring to any of these nutritional strategies.  Both words are derived from Greek roots:  "</a:t>
            </a:r>
            <a:r>
              <a:rPr lang="en-US" i="1" dirty="0" err="1" smtClean="0"/>
              <a:t>phyton</a:t>
            </a:r>
            <a:r>
              <a:rPr lang="en-US" dirty="0" smtClean="0"/>
              <a:t>" meaning plant and "</a:t>
            </a:r>
            <a:r>
              <a:rPr lang="en-US" i="1" dirty="0" err="1" smtClean="0"/>
              <a:t>phagein</a:t>
            </a:r>
            <a:r>
              <a:rPr lang="en-US" dirty="0" smtClean="0"/>
              <a:t>" the verb to eat or devour.</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insects locate food?</a:t>
            </a:r>
            <a:endParaRPr lang="en-US" dirty="0"/>
          </a:p>
        </p:txBody>
      </p:sp>
      <p:sp>
        <p:nvSpPr>
          <p:cNvPr id="3" name="Content Placeholder 2"/>
          <p:cNvSpPr>
            <a:spLocks noGrp="1"/>
          </p:cNvSpPr>
          <p:nvPr>
            <p:ph idx="1"/>
          </p:nvPr>
        </p:nvSpPr>
        <p:spPr/>
        <p:txBody>
          <a:bodyPr>
            <a:normAutofit/>
          </a:bodyPr>
          <a:lstStyle/>
          <a:p>
            <a:pPr marL="514350" indent="-514350">
              <a:buNone/>
            </a:pPr>
            <a:r>
              <a:rPr lang="en-US" dirty="0" err="1" smtClean="0"/>
              <a:t>Phytophagous</a:t>
            </a:r>
            <a:r>
              <a:rPr lang="en-US" dirty="0" smtClean="0"/>
              <a:t> insects generally use </a:t>
            </a:r>
          </a:p>
          <a:p>
            <a:pPr marL="514350" indent="-514350">
              <a:buNone/>
            </a:pPr>
            <a:r>
              <a:rPr lang="en-US" dirty="0" smtClean="0"/>
              <a:t>1) Visual cues</a:t>
            </a:r>
          </a:p>
          <a:p>
            <a:pPr marL="514350" indent="-514350">
              <a:buNone/>
            </a:pPr>
            <a:r>
              <a:rPr lang="en-US" dirty="0" smtClean="0"/>
              <a:t>2) Olfactory (</a:t>
            </a:r>
            <a:r>
              <a:rPr lang="en-US" dirty="0" err="1" smtClean="0"/>
              <a:t>odour</a:t>
            </a:r>
            <a:r>
              <a:rPr lang="en-US" dirty="0" smtClean="0"/>
              <a:t>) cues</a:t>
            </a:r>
          </a:p>
          <a:p>
            <a:pPr>
              <a:buNone/>
            </a:pPr>
            <a:r>
              <a:rPr lang="en-US" dirty="0" smtClean="0"/>
              <a:t>			to  locate a host plant .</a:t>
            </a:r>
          </a:p>
          <a:p>
            <a:r>
              <a:rPr lang="en-US" b="1" dirty="0" smtClean="0"/>
              <a:t>Visual cues </a:t>
            </a:r>
            <a:r>
              <a:rPr lang="en-US" dirty="0" smtClean="0"/>
              <a:t>may be as simple as the vertical </a:t>
            </a:r>
            <a:r>
              <a:rPr lang="en-US" b="1" dirty="0" smtClean="0"/>
              <a:t>silhouette</a:t>
            </a:r>
            <a:r>
              <a:rPr lang="en-US" dirty="0" smtClean="0"/>
              <a:t> of a tree or the </a:t>
            </a:r>
            <a:r>
              <a:rPr lang="en-US" b="1" dirty="0" smtClean="0"/>
              <a:t>contrast</a:t>
            </a:r>
            <a:r>
              <a:rPr lang="en-US" dirty="0" smtClean="0"/>
              <a:t> of white flowers against a dark background of foliage.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insects locate food?</a:t>
            </a:r>
            <a:endParaRPr lang="en-US" dirty="0"/>
          </a:p>
        </p:txBody>
      </p:sp>
      <p:sp>
        <p:nvSpPr>
          <p:cNvPr id="3" name="Content Placeholder 2"/>
          <p:cNvSpPr>
            <a:spLocks noGrp="1"/>
          </p:cNvSpPr>
          <p:nvPr>
            <p:ph idx="1"/>
          </p:nvPr>
        </p:nvSpPr>
        <p:spPr/>
        <p:txBody>
          <a:bodyPr/>
          <a:lstStyle/>
          <a:p>
            <a:r>
              <a:rPr lang="en-US" dirty="0" smtClean="0"/>
              <a:t>Visual cues can be the certain </a:t>
            </a:r>
            <a:r>
              <a:rPr lang="en-US" b="1" dirty="0" smtClean="0"/>
              <a:t>shapes</a:t>
            </a:r>
            <a:r>
              <a:rPr lang="en-US" dirty="0" smtClean="0"/>
              <a:t> or </a:t>
            </a:r>
            <a:r>
              <a:rPr lang="en-US" b="1" dirty="0" smtClean="0"/>
              <a:t>colors</a:t>
            </a:r>
            <a:r>
              <a:rPr lang="en-US" dirty="0" smtClean="0"/>
              <a:t> which they evidently associate with "</a:t>
            </a:r>
            <a:r>
              <a:rPr lang="en-US" b="1" dirty="0" smtClean="0"/>
              <a:t>food</a:t>
            </a:r>
            <a:r>
              <a:rPr lang="en-US" dirty="0" smtClean="0"/>
              <a:t>".  </a:t>
            </a:r>
          </a:p>
          <a:p>
            <a:r>
              <a:rPr lang="en-US" i="1" dirty="0" smtClean="0"/>
              <a:t>Example</a:t>
            </a:r>
            <a:r>
              <a:rPr lang="en-US" dirty="0" smtClean="0"/>
              <a:t>: Red spheres attract adult apple maggots, white pans of water attract aphids, and bright yellow sticky traps attract leafhoppers.  </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Olfactory (Odor) Cues</a:t>
            </a:r>
            <a:endParaRPr lang="en-US" dirty="0"/>
          </a:p>
        </p:txBody>
      </p:sp>
      <p:sp>
        <p:nvSpPr>
          <p:cNvPr id="3" name="Content Placeholder 2"/>
          <p:cNvSpPr>
            <a:spLocks noGrp="1"/>
          </p:cNvSpPr>
          <p:nvPr>
            <p:ph idx="1"/>
          </p:nvPr>
        </p:nvSpPr>
        <p:spPr/>
        <p:txBody>
          <a:bodyPr/>
          <a:lstStyle/>
          <a:p>
            <a:r>
              <a:rPr lang="en-US" dirty="0" smtClean="0"/>
              <a:t>Odor cues are </a:t>
            </a:r>
            <a:r>
              <a:rPr lang="en-US" b="1" dirty="0" smtClean="0"/>
              <a:t>plant volatiles </a:t>
            </a:r>
            <a:r>
              <a:rPr lang="en-US" dirty="0" smtClean="0"/>
              <a:t>such as the </a:t>
            </a:r>
            <a:r>
              <a:rPr lang="en-US" b="1" dirty="0" err="1" smtClean="0"/>
              <a:t>saponins</a:t>
            </a:r>
            <a:r>
              <a:rPr lang="en-US" dirty="0" smtClean="0"/>
              <a:t> in alfalfa, the </a:t>
            </a:r>
            <a:r>
              <a:rPr lang="en-US" b="1" dirty="0" smtClean="0"/>
              <a:t>mustard oils </a:t>
            </a:r>
            <a:r>
              <a:rPr lang="en-US" dirty="0" smtClean="0"/>
              <a:t>in crucifers, or the </a:t>
            </a:r>
            <a:r>
              <a:rPr lang="en-US" b="1" dirty="0" err="1" smtClean="0"/>
              <a:t>terpenes</a:t>
            </a:r>
            <a:r>
              <a:rPr lang="en-US" dirty="0" smtClean="0"/>
              <a:t> in conifers.</a:t>
            </a:r>
          </a:p>
          <a:p>
            <a:r>
              <a:rPr lang="en-US" dirty="0" smtClean="0"/>
              <a:t>Sometimes these attractants are </a:t>
            </a:r>
            <a:r>
              <a:rPr lang="en-US" b="1" dirty="0" smtClean="0"/>
              <a:t>primary plant compounds</a:t>
            </a:r>
            <a:r>
              <a:rPr lang="en-US" dirty="0" smtClean="0"/>
              <a:t> such as sugars (</a:t>
            </a:r>
            <a:r>
              <a:rPr lang="en-US" i="1" dirty="0" smtClean="0"/>
              <a:t>e.g.</a:t>
            </a:r>
            <a:r>
              <a:rPr lang="en-US" dirty="0" smtClean="0"/>
              <a:t> glucose), nucleotides (</a:t>
            </a:r>
            <a:r>
              <a:rPr lang="en-US" i="1" dirty="0" smtClean="0"/>
              <a:t>e.g.</a:t>
            </a:r>
            <a:r>
              <a:rPr lang="en-US" dirty="0" smtClean="0"/>
              <a:t> adenine), or amino acids (</a:t>
            </a:r>
            <a:r>
              <a:rPr lang="en-US" i="1" dirty="0" smtClean="0"/>
              <a:t>e.g.</a:t>
            </a:r>
            <a:r>
              <a:rPr lang="en-US" dirty="0" smtClean="0"/>
              <a:t> </a:t>
            </a:r>
            <a:r>
              <a:rPr lang="en-US" dirty="0" err="1" smtClean="0"/>
              <a:t>alanine</a:t>
            </a:r>
            <a:r>
              <a:rPr lang="en-US" dirty="0" smtClean="0"/>
              <a:t>) that a plant needs for its own survival and growth</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But in other cases, the attractants are </a:t>
            </a:r>
            <a:r>
              <a:rPr lang="en-US" b="1" dirty="0" smtClean="0"/>
              <a:t>secondary plant compounds</a:t>
            </a:r>
            <a:r>
              <a:rPr lang="en-US" dirty="0" smtClean="0"/>
              <a:t> that have no nutritional value to either the plant or the insect. </a:t>
            </a:r>
          </a:p>
          <a:p>
            <a:r>
              <a:rPr lang="en-US" dirty="0" smtClean="0"/>
              <a:t>These substances may be manufactured by the plant as a chemical defense against herbivores but they unwittingly serve as </a:t>
            </a:r>
            <a:r>
              <a:rPr lang="en-US" b="1" dirty="0" smtClean="0"/>
              <a:t>token feeding stimulants</a:t>
            </a:r>
            <a:r>
              <a:rPr lang="en-US" dirty="0" smtClean="0"/>
              <a:t> to a select group of specially adapted species.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Levels of Integration</a:t>
            </a:r>
          </a:p>
        </p:txBody>
      </p:sp>
      <p:sp>
        <p:nvSpPr>
          <p:cNvPr id="59395" name="Rectangle 3"/>
          <p:cNvSpPr>
            <a:spLocks noGrp="1" noChangeArrowheads="1"/>
          </p:cNvSpPr>
          <p:nvPr>
            <p:ph idx="1"/>
          </p:nvPr>
        </p:nvSpPr>
        <p:spPr/>
        <p:txBody>
          <a:bodyPr/>
          <a:lstStyle/>
          <a:p>
            <a:pPr>
              <a:lnSpc>
                <a:spcPct val="90000"/>
              </a:lnSpc>
            </a:pPr>
            <a:r>
              <a:rPr lang="en-US" sz="2100"/>
              <a:t>Landscapes*</a:t>
            </a:r>
          </a:p>
          <a:p>
            <a:pPr>
              <a:lnSpc>
                <a:spcPct val="90000"/>
              </a:lnSpc>
            </a:pPr>
            <a:r>
              <a:rPr lang="en-US" sz="2100"/>
              <a:t>Ecosystems*</a:t>
            </a:r>
          </a:p>
          <a:p>
            <a:pPr>
              <a:lnSpc>
                <a:spcPct val="90000"/>
              </a:lnSpc>
            </a:pPr>
            <a:r>
              <a:rPr lang="en-US" sz="2100"/>
              <a:t>Communities*</a:t>
            </a:r>
          </a:p>
          <a:p>
            <a:pPr>
              <a:lnSpc>
                <a:spcPct val="90000"/>
              </a:lnSpc>
            </a:pPr>
            <a:r>
              <a:rPr lang="en-US" sz="2100"/>
              <a:t>Species*</a:t>
            </a:r>
          </a:p>
          <a:p>
            <a:pPr>
              <a:lnSpc>
                <a:spcPct val="90000"/>
              </a:lnSpc>
            </a:pPr>
            <a:r>
              <a:rPr lang="en-US" sz="2100"/>
              <a:t>Populations*</a:t>
            </a:r>
          </a:p>
          <a:p>
            <a:pPr>
              <a:lnSpc>
                <a:spcPct val="90000"/>
              </a:lnSpc>
            </a:pPr>
            <a:r>
              <a:rPr lang="en-US" sz="2100"/>
              <a:t>Individual Organisms</a:t>
            </a:r>
          </a:p>
          <a:p>
            <a:pPr>
              <a:lnSpc>
                <a:spcPct val="90000"/>
              </a:lnSpc>
            </a:pPr>
            <a:r>
              <a:rPr lang="en-US" sz="2100"/>
              <a:t>Organ systems</a:t>
            </a:r>
          </a:p>
          <a:p>
            <a:pPr>
              <a:lnSpc>
                <a:spcPct val="90000"/>
              </a:lnSpc>
            </a:pPr>
            <a:r>
              <a:rPr lang="en-US" sz="2100"/>
              <a:t>Organs</a:t>
            </a:r>
          </a:p>
          <a:p>
            <a:pPr>
              <a:lnSpc>
                <a:spcPct val="90000"/>
              </a:lnSpc>
            </a:pPr>
            <a:r>
              <a:rPr lang="en-US" sz="2100"/>
              <a:t>Tissue</a:t>
            </a:r>
          </a:p>
          <a:p>
            <a:pPr>
              <a:lnSpc>
                <a:spcPct val="90000"/>
              </a:lnSpc>
            </a:pPr>
            <a:r>
              <a:rPr lang="en-US" sz="2100"/>
              <a:t>Cells </a:t>
            </a:r>
          </a:p>
          <a:p>
            <a:pPr>
              <a:lnSpc>
                <a:spcPct val="90000"/>
              </a:lnSpc>
            </a:pPr>
            <a:r>
              <a:rPr lang="en-US" sz="2100"/>
              <a:t>Subcellular organelles</a:t>
            </a:r>
          </a:p>
          <a:p>
            <a:pPr>
              <a:lnSpc>
                <a:spcPct val="90000"/>
              </a:lnSpc>
            </a:pPr>
            <a:r>
              <a:rPr lang="en-US" sz="2100"/>
              <a:t>Molecules</a:t>
            </a:r>
          </a:p>
          <a:p>
            <a:pPr>
              <a:lnSpc>
                <a:spcPct val="90000"/>
              </a:lnSpc>
            </a:pPr>
            <a:endParaRPr lang="en-US" sz="2100"/>
          </a:p>
        </p:txBody>
      </p:sp>
      <p:sp>
        <p:nvSpPr>
          <p:cNvPr id="8" name="Slide Number Placeholder 5"/>
          <p:cNvSpPr>
            <a:spLocks noGrp="1"/>
          </p:cNvSpPr>
          <p:nvPr>
            <p:ph type="sldNum" sz="quarter" idx="12"/>
          </p:nvPr>
        </p:nvSpPr>
        <p:spPr/>
        <p:txBody>
          <a:bodyPr/>
          <a:lstStyle/>
          <a:p>
            <a:fld id="{60C4A1F0-3436-4836-B251-4980EF9D6971}" type="slidenum">
              <a:rPr lang="en-US" altLang="en-US"/>
              <a:pPr/>
              <a:t>4</a:t>
            </a:fld>
            <a:endParaRPr lang="en-US" altLang="en-US"/>
          </a:p>
        </p:txBody>
      </p:sp>
      <p:grpSp>
        <p:nvGrpSpPr>
          <p:cNvPr id="2" name="Group 7"/>
          <p:cNvGrpSpPr>
            <a:grpSpLocks/>
          </p:cNvGrpSpPr>
          <p:nvPr/>
        </p:nvGrpSpPr>
        <p:grpSpPr bwMode="auto">
          <a:xfrm>
            <a:off x="3810000" y="1752600"/>
            <a:ext cx="366713" cy="4038600"/>
            <a:chOff x="2688" y="1104"/>
            <a:chExt cx="231" cy="2544"/>
          </a:xfrm>
        </p:grpSpPr>
        <p:sp>
          <p:nvSpPr>
            <p:cNvPr id="59396" name="Line 4"/>
            <p:cNvSpPr>
              <a:spLocks noChangeShapeType="1"/>
            </p:cNvSpPr>
            <p:nvPr/>
          </p:nvSpPr>
          <p:spPr bwMode="auto">
            <a:xfrm flipV="1">
              <a:off x="2688" y="1152"/>
              <a:ext cx="0" cy="2496"/>
            </a:xfrm>
            <a:prstGeom prst="line">
              <a:avLst/>
            </a:prstGeom>
            <a:noFill/>
            <a:ln w="28575">
              <a:solidFill>
                <a:schemeClr val="tx1"/>
              </a:solidFill>
              <a:round/>
              <a:headEnd/>
              <a:tailEnd type="triangle" w="lg" len="lg"/>
            </a:ln>
            <a:effectLst/>
          </p:spPr>
          <p:txBody>
            <a:bodyPr/>
            <a:lstStyle/>
            <a:p>
              <a:endParaRPr lang="en-US"/>
            </a:p>
          </p:txBody>
        </p:sp>
        <p:sp>
          <p:nvSpPr>
            <p:cNvPr id="59397" name="Text Box 5"/>
            <p:cNvSpPr txBox="1">
              <a:spLocks/>
            </p:cNvSpPr>
            <p:nvPr/>
          </p:nvSpPr>
          <p:spPr bwMode="auto">
            <a:xfrm rot="16200000">
              <a:off x="1532" y="2260"/>
              <a:ext cx="2544" cy="231"/>
            </a:xfrm>
            <a:prstGeom prst="rect">
              <a:avLst/>
            </a:prstGeom>
            <a:noFill/>
            <a:ln w="12700">
              <a:noFill/>
              <a:miter lim="800000"/>
              <a:headEnd/>
              <a:tailEnd/>
            </a:ln>
            <a:effectLst/>
          </p:spPr>
          <p:txBody>
            <a:bodyPr>
              <a:spAutoFit/>
            </a:bodyPr>
            <a:lstStyle/>
            <a:p>
              <a:pPr>
                <a:spcBef>
                  <a:spcPct val="50000"/>
                </a:spcBef>
              </a:pPr>
              <a:r>
                <a:rPr lang="en-US"/>
                <a:t>Decreasing Scientific Understanding</a:t>
              </a:r>
            </a:p>
          </p:txBody>
        </p:sp>
      </p:grpSp>
      <p:sp>
        <p:nvSpPr>
          <p:cNvPr id="59398" name="Text Box 6"/>
          <p:cNvSpPr txBox="1">
            <a:spLocks/>
          </p:cNvSpPr>
          <p:nvPr/>
        </p:nvSpPr>
        <p:spPr bwMode="auto">
          <a:xfrm>
            <a:off x="4648200" y="1447800"/>
            <a:ext cx="3810000" cy="4768850"/>
          </a:xfrm>
          <a:prstGeom prst="rect">
            <a:avLst/>
          </a:prstGeom>
          <a:noFill/>
          <a:ln w="12700">
            <a:noFill/>
            <a:miter lim="800000"/>
            <a:headEnd/>
            <a:tailEnd/>
          </a:ln>
          <a:effectLst/>
        </p:spPr>
        <p:txBody>
          <a:bodyPr>
            <a:spAutoFit/>
          </a:bodyPr>
          <a:lstStyle/>
          <a:p>
            <a:pPr>
              <a:spcBef>
                <a:spcPct val="50000"/>
              </a:spcBef>
            </a:pPr>
            <a:r>
              <a:rPr lang="en-US" b="1"/>
              <a:t>Issues with lack of understanding </a:t>
            </a:r>
          </a:p>
          <a:p>
            <a:pPr>
              <a:spcBef>
                <a:spcPct val="50000"/>
              </a:spcBef>
              <a:buFontTx/>
              <a:buChar char="•"/>
            </a:pPr>
            <a:endParaRPr lang="en-US" b="1"/>
          </a:p>
          <a:p>
            <a:pPr>
              <a:spcBef>
                <a:spcPct val="50000"/>
              </a:spcBef>
              <a:buFontTx/>
              <a:buChar char="•"/>
            </a:pPr>
            <a:r>
              <a:rPr lang="en-US"/>
              <a:t>Much of biology is reductionistic.</a:t>
            </a:r>
          </a:p>
          <a:p>
            <a:pPr>
              <a:spcBef>
                <a:spcPct val="50000"/>
              </a:spcBef>
              <a:buFontTx/>
              <a:buChar char="•"/>
            </a:pPr>
            <a:endParaRPr lang="en-US"/>
          </a:p>
          <a:p>
            <a:pPr>
              <a:spcBef>
                <a:spcPct val="50000"/>
              </a:spcBef>
              <a:buFontTx/>
              <a:buChar char="•"/>
            </a:pPr>
            <a:r>
              <a:rPr lang="en-US"/>
              <a:t> Lack of experiments</a:t>
            </a:r>
          </a:p>
          <a:p>
            <a:pPr>
              <a:spcBef>
                <a:spcPct val="50000"/>
              </a:spcBef>
              <a:buFontTx/>
              <a:buChar char="•"/>
            </a:pPr>
            <a:endParaRPr lang="en-US"/>
          </a:p>
          <a:p>
            <a:pPr>
              <a:spcBef>
                <a:spcPct val="50000"/>
              </a:spcBef>
              <a:buFontTx/>
              <a:buChar char="•"/>
            </a:pPr>
            <a:r>
              <a:rPr lang="en-US"/>
              <a:t> Time constraints</a:t>
            </a:r>
          </a:p>
          <a:p>
            <a:pPr>
              <a:spcBef>
                <a:spcPct val="50000"/>
              </a:spcBef>
              <a:buFontTx/>
              <a:buChar char="•"/>
            </a:pPr>
            <a:endParaRPr lang="en-US"/>
          </a:p>
          <a:p>
            <a:pPr>
              <a:spcBef>
                <a:spcPct val="50000"/>
              </a:spcBef>
              <a:buFontTx/>
              <a:buChar char="•"/>
            </a:pPr>
            <a:r>
              <a:rPr lang="en-US"/>
              <a:t>Logistical/Spatial constraints</a:t>
            </a:r>
          </a:p>
          <a:p>
            <a:pPr>
              <a:spcBef>
                <a:spcPct val="50000"/>
              </a:spcBef>
              <a:buFontTx/>
              <a:buChar char="•"/>
            </a:pPr>
            <a:endParaRPr lang="en-US"/>
          </a:p>
          <a:p>
            <a:pPr>
              <a:spcBef>
                <a:spcPct val="50000"/>
              </a:spcBef>
              <a:buFontTx/>
              <a:buChar char="•"/>
            </a:pPr>
            <a:r>
              <a:rPr lang="en-US"/>
              <a:t>Research Support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39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398">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398">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398">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398">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398">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39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Milkweed plants, for example, produce </a:t>
            </a:r>
            <a:r>
              <a:rPr lang="en-US" dirty="0" err="1" smtClean="0"/>
              <a:t>cardenolides</a:t>
            </a:r>
            <a:r>
              <a:rPr lang="en-US" dirty="0" smtClean="0"/>
              <a:t> that deter feeding by most </a:t>
            </a:r>
            <a:r>
              <a:rPr lang="en-US" dirty="0" err="1" smtClean="0"/>
              <a:t>phytophagous</a:t>
            </a:r>
            <a:r>
              <a:rPr lang="en-US" dirty="0" smtClean="0"/>
              <a:t> insects.  </a:t>
            </a:r>
          </a:p>
          <a:p>
            <a:r>
              <a:rPr lang="en-US" dirty="0" smtClean="0"/>
              <a:t>These chemicals, however, attract monarch butterflies, oleander aphids, milkweed beetles, and a few other species that have the ability to digest or detoxify the compounds.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Cyclical pattern of feeding</a:t>
            </a:r>
            <a:endParaRPr lang="en-US" dirty="0"/>
          </a:p>
        </p:txBody>
      </p:sp>
      <p:sp>
        <p:nvSpPr>
          <p:cNvPr id="3" name="Content Placeholder 2"/>
          <p:cNvSpPr>
            <a:spLocks noGrp="1"/>
          </p:cNvSpPr>
          <p:nvPr>
            <p:ph idx="1"/>
          </p:nvPr>
        </p:nvSpPr>
        <p:spPr/>
        <p:txBody>
          <a:bodyPr>
            <a:normAutofit/>
          </a:bodyPr>
          <a:lstStyle/>
          <a:p>
            <a:r>
              <a:rPr lang="en-US" dirty="0" smtClean="0"/>
              <a:t>Insect herbivores often have a cyclical pattern of feeding behavior.  </a:t>
            </a:r>
          </a:p>
          <a:p>
            <a:r>
              <a:rPr lang="en-US" dirty="0" smtClean="0"/>
              <a:t>After an initial phase of attraction to the host plant, appropriate tactile (touch) and olfactory (odor) cues trigger the impulse to take a first bite.  </a:t>
            </a:r>
          </a:p>
          <a:p>
            <a:r>
              <a:rPr lang="en-US" dirty="0" smtClean="0"/>
              <a:t>Additional gustatory (taste) stimuli must be present in order for continued feeding to occur.  </a:t>
            </a:r>
          </a:p>
          <a:p>
            <a:r>
              <a:rPr lang="en-US" dirty="0" smtClean="0"/>
              <a:t>After a bout of feeding is complete, the insect may leave the host plant to engage in other </a:t>
            </a:r>
            <a:r>
              <a:rPr lang="en-US" dirty="0" err="1" smtClean="0"/>
              <a:t>activites</a:t>
            </a:r>
            <a:r>
              <a:rPr lang="en-US" dirty="0" smtClean="0"/>
              <a:t>. </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Cyclical pattern of feeding</a:t>
            </a:r>
            <a:endParaRPr lang="en-US" dirty="0"/>
          </a:p>
        </p:txBody>
      </p:sp>
      <p:pic>
        <p:nvPicPr>
          <p:cNvPr id="4" name="Content Placeholder 3" descr="fcycle"/>
          <p:cNvPicPr>
            <a:picLocks noGrp="1"/>
          </p:cNvPicPr>
          <p:nvPr>
            <p:ph idx="1"/>
          </p:nvPr>
        </p:nvPicPr>
        <p:blipFill>
          <a:blip r:embed="rId2" cstate="print"/>
          <a:srcRect/>
          <a:stretch>
            <a:fillRect/>
          </a:stretch>
        </p:blipFill>
        <p:spPr bwMode="auto">
          <a:xfrm>
            <a:off x="1524000" y="1066800"/>
            <a:ext cx="5715000" cy="47244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warfare</a:t>
            </a:r>
            <a:endParaRPr lang="en-US" dirty="0"/>
          </a:p>
        </p:txBody>
      </p:sp>
      <p:sp>
        <p:nvSpPr>
          <p:cNvPr id="3" name="Content Placeholder 2"/>
          <p:cNvSpPr>
            <a:spLocks noGrp="1"/>
          </p:cNvSpPr>
          <p:nvPr>
            <p:ph idx="1"/>
          </p:nvPr>
        </p:nvSpPr>
        <p:spPr/>
        <p:txBody>
          <a:bodyPr>
            <a:normAutofit/>
          </a:bodyPr>
          <a:lstStyle/>
          <a:p>
            <a:r>
              <a:rPr lang="en-US" dirty="0" smtClean="0"/>
              <a:t>Since many plants conduct chemical warfare against insect herbivores by manufacturing repellents or deterrents, it is common for insects to be rather narrow and specialized in their choice of host plant.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 of the more </a:t>
            </a:r>
            <a:r>
              <a:rPr lang="en-US" dirty="0" err="1" smtClean="0"/>
              <a:t>polyphagous</a:t>
            </a:r>
            <a:r>
              <a:rPr lang="en-US" dirty="0" smtClean="0"/>
              <a:t> insects (like grasshoppers and armyworms) will consume every part of their host plant.  </a:t>
            </a:r>
          </a:p>
          <a:p>
            <a:r>
              <a:rPr lang="en-US" dirty="0" smtClean="0"/>
              <a:t>But most insect herbivores are more selective:  they specialize as leaf chewers, sap suckers, stem borers, root pruners, gall makers, leaf miners, collectors of pollen or nectar, etc.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Monophagous</a:t>
            </a:r>
            <a:endParaRPr lang="en-US" dirty="0"/>
          </a:p>
        </p:txBody>
      </p:sp>
      <p:sp>
        <p:nvSpPr>
          <p:cNvPr id="3" name="Content Placeholder 2"/>
          <p:cNvSpPr>
            <a:spLocks noGrp="1"/>
          </p:cNvSpPr>
          <p:nvPr>
            <p:ph idx="1"/>
          </p:nvPr>
        </p:nvSpPr>
        <p:spPr/>
        <p:txBody>
          <a:bodyPr/>
          <a:lstStyle/>
          <a:p>
            <a:r>
              <a:rPr lang="en-US" dirty="0" smtClean="0"/>
              <a:t>A </a:t>
            </a:r>
            <a:r>
              <a:rPr lang="en-US" b="1" dirty="0" err="1" smtClean="0"/>
              <a:t>monophagous</a:t>
            </a:r>
            <a:r>
              <a:rPr lang="en-US" dirty="0" smtClean="0"/>
              <a:t> insect restricts itself to a single host species -- it is a consummate specialist, adapting its behavior and physiology to a single nutritional resource. </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Oligophagous</a:t>
            </a:r>
            <a:endParaRPr lang="en-US" dirty="0"/>
          </a:p>
        </p:txBody>
      </p:sp>
      <p:sp>
        <p:nvSpPr>
          <p:cNvPr id="3" name="Content Placeholder 2"/>
          <p:cNvSpPr>
            <a:spLocks noGrp="1"/>
          </p:cNvSpPr>
          <p:nvPr>
            <p:ph idx="1"/>
          </p:nvPr>
        </p:nvSpPr>
        <p:spPr/>
        <p:txBody>
          <a:bodyPr/>
          <a:lstStyle/>
          <a:p>
            <a:r>
              <a:rPr lang="en-US" b="1" dirty="0" err="1" smtClean="0"/>
              <a:t>Oligophagous</a:t>
            </a:r>
            <a:r>
              <a:rPr lang="en-US" dirty="0" smtClean="0"/>
              <a:t> insects have a slightly broader host range -- often adopting any plant within a close circle of related genera or the members of a single taxonomic family.  These insects are less likely to starve if a preferred host plant is unavailable.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Polyphagous</a:t>
            </a:r>
            <a:endParaRPr lang="en-US" dirty="0"/>
          </a:p>
        </p:txBody>
      </p:sp>
      <p:sp>
        <p:nvSpPr>
          <p:cNvPr id="3" name="Content Placeholder 2"/>
          <p:cNvSpPr>
            <a:spLocks noGrp="1"/>
          </p:cNvSpPr>
          <p:nvPr>
            <p:ph idx="1"/>
          </p:nvPr>
        </p:nvSpPr>
        <p:spPr/>
        <p:txBody>
          <a:bodyPr/>
          <a:lstStyle/>
          <a:p>
            <a:r>
              <a:rPr lang="en-US" dirty="0" smtClean="0"/>
              <a:t>A few insects are </a:t>
            </a:r>
            <a:r>
              <a:rPr lang="en-US" b="1" dirty="0" err="1" smtClean="0"/>
              <a:t>polyphagous</a:t>
            </a:r>
            <a:r>
              <a:rPr lang="en-US" dirty="0" smtClean="0"/>
              <a:t>.  These species are equipped with "broad-spectrum" detoxification enzymes that can overcome a wide range of plant defenses.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Each of these feeding strategies represents a separate ecological </a:t>
            </a:r>
            <a:r>
              <a:rPr lang="en-US" b="1" dirty="0" smtClean="0"/>
              <a:t>niche</a:t>
            </a:r>
            <a:r>
              <a:rPr lang="en-US" dirty="0" smtClean="0"/>
              <a:t> and all of the species that feed on the same plant in the same way are known as members of a </a:t>
            </a:r>
            <a:r>
              <a:rPr lang="en-US" b="1" dirty="0" smtClean="0"/>
              <a:t>feeding guild</a:t>
            </a:r>
            <a:r>
              <a:rPr lang="en-US" dirty="0" smtClean="0"/>
              <a:t>.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Within a feeding guild, all species compete directly with each other for exactly the same resource.  Between members of different guilds, competition is usually less direct and less severe.  As a result, there is strong selective pressure limiting the number of species within each guild.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INSECT ECOLOGY</a:t>
            </a:r>
            <a:endParaRPr lang="en-US" dirty="0"/>
          </a:p>
        </p:txBody>
      </p:sp>
      <p:sp>
        <p:nvSpPr>
          <p:cNvPr id="3" name="Content Placeholder 2"/>
          <p:cNvSpPr>
            <a:spLocks noGrp="1"/>
          </p:cNvSpPr>
          <p:nvPr>
            <p:ph idx="1"/>
          </p:nvPr>
        </p:nvSpPr>
        <p:spPr/>
        <p:txBody>
          <a:bodyPr>
            <a:normAutofit/>
          </a:bodyPr>
          <a:lstStyle/>
          <a:p>
            <a:r>
              <a:rPr lang="en-US" b="1" dirty="0" smtClean="0"/>
              <a:t>Insect ecology</a:t>
            </a:r>
            <a:r>
              <a:rPr lang="en-US" dirty="0" smtClean="0"/>
              <a:t> is the branch of entomology that focuses on the </a:t>
            </a:r>
            <a:r>
              <a:rPr lang="en-US" b="1" dirty="0" smtClean="0"/>
              <a:t>interrelationships</a:t>
            </a:r>
            <a:r>
              <a:rPr lang="en-US" dirty="0" smtClean="0"/>
              <a:t> between insects and their environment.  </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NATURAL SELECTION</a:t>
            </a:r>
            <a:endParaRPr lang="en-US"/>
          </a:p>
        </p:txBody>
      </p:sp>
      <p:sp>
        <p:nvSpPr>
          <p:cNvPr id="3" name="Content Placeholder 2"/>
          <p:cNvSpPr>
            <a:spLocks noGrp="1"/>
          </p:cNvSpPr>
          <p:nvPr>
            <p:ph idx="1"/>
          </p:nvPr>
        </p:nvSpPr>
        <p:spPr/>
        <p:txBody>
          <a:bodyPr/>
          <a:lstStyle/>
          <a:p>
            <a:r>
              <a:rPr lang="en-US" dirty="0" smtClean="0"/>
              <a:t>Natural selection tends to favor adaptations that minimize competition between species within a feeding guild.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a:t>
            </a:r>
            <a:endParaRPr lang="en-US" dirty="0"/>
          </a:p>
        </p:txBody>
      </p:sp>
      <p:sp>
        <p:nvSpPr>
          <p:cNvPr id="3" name="Content Placeholder 2"/>
          <p:cNvSpPr>
            <a:spLocks noGrp="1"/>
          </p:cNvSpPr>
          <p:nvPr>
            <p:ph idx="1"/>
          </p:nvPr>
        </p:nvSpPr>
        <p:spPr/>
        <p:txBody>
          <a:bodyPr>
            <a:normAutofit/>
          </a:bodyPr>
          <a:lstStyle/>
          <a:p>
            <a:r>
              <a:rPr lang="en-US" b="1" dirty="0" smtClean="0"/>
              <a:t>Communities</a:t>
            </a:r>
            <a:r>
              <a:rPr lang="en-US" dirty="0" smtClean="0"/>
              <a:t> are groups of organisms (populations) that maintain persistent associations with each other.  </a:t>
            </a:r>
          </a:p>
          <a:p>
            <a:r>
              <a:rPr lang="en-US" dirty="0" smtClean="0"/>
              <a:t>The members of a typical community include </a:t>
            </a:r>
            <a:r>
              <a:rPr lang="en-US" b="1" dirty="0" smtClean="0"/>
              <a:t>plants, animals</a:t>
            </a:r>
            <a:r>
              <a:rPr lang="en-US" dirty="0" smtClean="0"/>
              <a:t>, and other </a:t>
            </a:r>
            <a:r>
              <a:rPr lang="en-US" b="1" dirty="0" smtClean="0"/>
              <a:t>organisms</a:t>
            </a:r>
            <a:r>
              <a:rPr lang="en-US" dirty="0" smtClean="0"/>
              <a:t> that are biologically interdependent through predation, parasitism, and symbiosis.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structure of a biotic community is largely characterized by the </a:t>
            </a:r>
            <a:r>
              <a:rPr lang="en-US" b="1" dirty="0" err="1" smtClean="0"/>
              <a:t>trophic</a:t>
            </a:r>
            <a:r>
              <a:rPr lang="en-US" dirty="0" smtClean="0"/>
              <a:t> (feeding) relationships among its member species.  These relationships are often represented simplistically as a </a:t>
            </a:r>
            <a:r>
              <a:rPr lang="en-US" b="1" dirty="0" smtClean="0"/>
              <a:t>food chain</a:t>
            </a:r>
            <a:r>
              <a:rPr lang="en-US" dirty="0" smtClean="0"/>
              <a:t>.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828800"/>
            <a:ext cx="7848600" cy="1524000"/>
          </a:xfrm>
        </p:spPr>
        <p:txBody>
          <a:bodyPr>
            <a:normAutofit fontScale="90000"/>
          </a:bodyPr>
          <a:lstStyle/>
          <a:p>
            <a:r>
              <a:rPr lang="en-US" sz="4800" dirty="0" smtClean="0"/>
              <a:t>Food Chains, Food Webs, and the Transfer of Energy</a:t>
            </a:r>
            <a:br>
              <a:rPr lang="en-US" sz="4800" dirty="0" smtClean="0"/>
            </a:br>
            <a:endParaRPr lang="en-US" sz="4800" dirty="0"/>
          </a:p>
        </p:txBody>
      </p:sp>
      <p:sp>
        <p:nvSpPr>
          <p:cNvPr id="2051" name="Rectangle 3"/>
          <p:cNvSpPr>
            <a:spLocks noGrp="1" noChangeArrowheads="1"/>
          </p:cNvSpPr>
          <p:nvPr>
            <p:ph type="subTitle" idx="1"/>
          </p:nvPr>
        </p:nvSpPr>
        <p:spPr>
          <a:xfrm>
            <a:off x="2209800" y="3048000"/>
            <a:ext cx="4724400" cy="1981200"/>
          </a:xfrm>
        </p:spPr>
        <p:txBody>
          <a:bodyPr/>
          <a:lstStyle/>
          <a:p>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sz="4200"/>
              <a:t>Autotrophs</a:t>
            </a:r>
            <a:endParaRPr lang="en-US" sz="4800"/>
          </a:p>
        </p:txBody>
      </p:sp>
      <p:sp>
        <p:nvSpPr>
          <p:cNvPr id="156675" name="Rectangle 3"/>
          <p:cNvSpPr>
            <a:spLocks noGrp="1" noChangeArrowheads="1"/>
          </p:cNvSpPr>
          <p:nvPr>
            <p:ph idx="1"/>
          </p:nvPr>
        </p:nvSpPr>
        <p:spPr/>
        <p:txBody>
          <a:bodyPr/>
          <a:lstStyle/>
          <a:p>
            <a:pPr>
              <a:lnSpc>
                <a:spcPct val="90000"/>
              </a:lnSpc>
            </a:pPr>
            <a:r>
              <a:rPr lang="en-US" sz="2800"/>
              <a:t>A groups of organisms that can use the energy in sunlight to convert water and carbon dioxide into Glucose (food)</a:t>
            </a:r>
          </a:p>
          <a:p>
            <a:pPr>
              <a:lnSpc>
                <a:spcPct val="90000"/>
              </a:lnSpc>
            </a:pPr>
            <a:r>
              <a:rPr lang="en-US" sz="2800"/>
              <a:t>Autotrophs are also called Producers because they produce all of the food that heterotrophs use</a:t>
            </a:r>
          </a:p>
          <a:p>
            <a:pPr>
              <a:lnSpc>
                <a:spcPct val="90000"/>
              </a:lnSpc>
            </a:pPr>
            <a:r>
              <a:rPr lang="en-US" sz="2800"/>
              <a:t>Without autotrophs, there would be no life on this planet</a:t>
            </a:r>
          </a:p>
          <a:p>
            <a:pPr>
              <a:lnSpc>
                <a:spcPct val="90000"/>
              </a:lnSpc>
            </a:pPr>
            <a:r>
              <a:rPr lang="en-US" sz="2800"/>
              <a:t>Ex.  Plants and Algae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fade">
                                      <p:cBhvr>
                                        <p:cTn id="7" dur="1000"/>
                                        <p:tgtEl>
                                          <p:spTgt spid="156675">
                                            <p:txEl>
                                              <p:pRg st="0" end="0"/>
                                            </p:txEl>
                                          </p:spTgt>
                                        </p:tgtEl>
                                      </p:cBhvr>
                                    </p:animEffect>
                                    <p:anim calcmode="lin" valueType="num">
                                      <p:cBhvr>
                                        <p:cTn id="8" dur="1000" fill="hold"/>
                                        <p:tgtEl>
                                          <p:spTgt spid="156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6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6675">
                                            <p:txEl>
                                              <p:pRg st="1" end="1"/>
                                            </p:txEl>
                                          </p:spTgt>
                                        </p:tgtEl>
                                        <p:attrNameLst>
                                          <p:attrName>style.visibility</p:attrName>
                                        </p:attrNameLst>
                                      </p:cBhvr>
                                      <p:to>
                                        <p:strVal val="visible"/>
                                      </p:to>
                                    </p:set>
                                    <p:animEffect transition="in" filter="fade">
                                      <p:cBhvr>
                                        <p:cTn id="14" dur="1000"/>
                                        <p:tgtEl>
                                          <p:spTgt spid="156675">
                                            <p:txEl>
                                              <p:pRg st="1" end="1"/>
                                            </p:txEl>
                                          </p:spTgt>
                                        </p:tgtEl>
                                      </p:cBhvr>
                                    </p:animEffect>
                                    <p:anim calcmode="lin" valueType="num">
                                      <p:cBhvr>
                                        <p:cTn id="15" dur="1000" fill="hold"/>
                                        <p:tgtEl>
                                          <p:spTgt spid="1566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6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6675">
                                            <p:txEl>
                                              <p:pRg st="2" end="2"/>
                                            </p:txEl>
                                          </p:spTgt>
                                        </p:tgtEl>
                                        <p:attrNameLst>
                                          <p:attrName>style.visibility</p:attrName>
                                        </p:attrNameLst>
                                      </p:cBhvr>
                                      <p:to>
                                        <p:strVal val="visible"/>
                                      </p:to>
                                    </p:set>
                                    <p:animEffect transition="in" filter="fade">
                                      <p:cBhvr>
                                        <p:cTn id="21" dur="1000"/>
                                        <p:tgtEl>
                                          <p:spTgt spid="156675">
                                            <p:txEl>
                                              <p:pRg st="2" end="2"/>
                                            </p:txEl>
                                          </p:spTgt>
                                        </p:tgtEl>
                                      </p:cBhvr>
                                    </p:animEffect>
                                    <p:anim calcmode="lin" valueType="num">
                                      <p:cBhvr>
                                        <p:cTn id="22" dur="1000" fill="hold"/>
                                        <p:tgtEl>
                                          <p:spTgt spid="1566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6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56675">
                                            <p:txEl>
                                              <p:pRg st="3" end="3"/>
                                            </p:txEl>
                                          </p:spTgt>
                                        </p:tgtEl>
                                        <p:attrNameLst>
                                          <p:attrName>style.visibility</p:attrName>
                                        </p:attrNameLst>
                                      </p:cBhvr>
                                      <p:to>
                                        <p:strVal val="visible"/>
                                      </p:to>
                                    </p:set>
                                    <p:animEffect transition="in" filter="fade">
                                      <p:cBhvr>
                                        <p:cTn id="28" dur="1000"/>
                                        <p:tgtEl>
                                          <p:spTgt spid="156675">
                                            <p:txEl>
                                              <p:pRg st="3" end="3"/>
                                            </p:txEl>
                                          </p:spTgt>
                                        </p:tgtEl>
                                      </p:cBhvr>
                                    </p:animEffect>
                                    <p:anim calcmode="lin" valueType="num">
                                      <p:cBhvr>
                                        <p:cTn id="29" dur="1000" fill="hold"/>
                                        <p:tgtEl>
                                          <p:spTgt spid="1566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667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124</TotalTime>
  <Words>1349</Words>
  <Application>Microsoft Office PowerPoint</Application>
  <PresentationFormat>Ekran Gösterisi (4:3)</PresentationFormat>
  <Paragraphs>202</Paragraphs>
  <Slides>50</Slides>
  <Notes>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Flow</vt:lpstr>
      <vt:lpstr>INSECT ECOLOGY</vt:lpstr>
      <vt:lpstr>Definition of Ecology</vt:lpstr>
      <vt:lpstr>Foundations of Ecology</vt:lpstr>
      <vt:lpstr>Levels of Integration</vt:lpstr>
      <vt:lpstr>INSECT ECOLOGY</vt:lpstr>
      <vt:lpstr>COMMUNITY</vt:lpstr>
      <vt:lpstr>Slayt 7</vt:lpstr>
      <vt:lpstr>Food Chains, Food Webs, and the Transfer of Energy </vt:lpstr>
      <vt:lpstr>Autotrophs</vt:lpstr>
      <vt:lpstr>Autotrophs</vt:lpstr>
      <vt:lpstr>Autotrophs</vt:lpstr>
      <vt:lpstr>Heterotrophs</vt:lpstr>
      <vt:lpstr>Heterotrophs</vt:lpstr>
      <vt:lpstr>Heterotrophs</vt:lpstr>
      <vt:lpstr>Heterotrophs</vt:lpstr>
      <vt:lpstr>Heterotrophs</vt:lpstr>
      <vt:lpstr>Heterotrophs</vt:lpstr>
      <vt:lpstr>Heterotrophs</vt:lpstr>
      <vt:lpstr>Transfer of Energy</vt:lpstr>
      <vt:lpstr>Transfer of Energy</vt:lpstr>
      <vt:lpstr>Insects and the Food Chain</vt:lpstr>
      <vt:lpstr>Food Web</vt:lpstr>
      <vt:lpstr>Slayt 23</vt:lpstr>
      <vt:lpstr>Food Web</vt:lpstr>
      <vt:lpstr>Food Web</vt:lpstr>
      <vt:lpstr>Biomass</vt:lpstr>
      <vt:lpstr>Biomass</vt:lpstr>
      <vt:lpstr>Ecological Pyramid</vt:lpstr>
      <vt:lpstr>Ecological Pyramid</vt:lpstr>
      <vt:lpstr>Ecological Pyramid</vt:lpstr>
      <vt:lpstr>Symbiosis</vt:lpstr>
      <vt:lpstr>Ecological Succession</vt:lpstr>
      <vt:lpstr>Ecological Succession</vt:lpstr>
      <vt:lpstr>Ecological Succession</vt:lpstr>
      <vt:lpstr>Insect Herbivores </vt:lpstr>
      <vt:lpstr>How insects locate food?</vt:lpstr>
      <vt:lpstr>How insects locate food?</vt:lpstr>
      <vt:lpstr>2) Olfactory (Odor) Cues</vt:lpstr>
      <vt:lpstr>Slayt 39</vt:lpstr>
      <vt:lpstr>Slayt 40</vt:lpstr>
      <vt:lpstr>Cyclical pattern of feeding</vt:lpstr>
      <vt:lpstr>Cyclical pattern of feeding</vt:lpstr>
      <vt:lpstr>Chemical warfare</vt:lpstr>
      <vt:lpstr>Slayt 44</vt:lpstr>
      <vt:lpstr>Monophagous</vt:lpstr>
      <vt:lpstr>Oligophagous</vt:lpstr>
      <vt:lpstr>Polyphagous</vt:lpstr>
      <vt:lpstr>Slayt 48</vt:lpstr>
      <vt:lpstr>Slayt 49</vt:lpstr>
      <vt:lpstr>NATURAL SELECTION</vt:lpstr>
    </vt:vector>
  </TitlesOfParts>
  <Company>cnr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INSECT ECOLOGY</dc:title>
  <dc:creator>jamba</dc:creator>
  <cp:lastModifiedBy>Cem Özkan</cp:lastModifiedBy>
  <cp:revision>21</cp:revision>
  <dcterms:created xsi:type="dcterms:W3CDTF">2011-08-30T00:56:40Z</dcterms:created>
  <dcterms:modified xsi:type="dcterms:W3CDTF">2022-09-17T12:51:19Z</dcterms:modified>
</cp:coreProperties>
</file>