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17.09.2019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17.09.2019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17.09.2019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17.09.2019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17.09.2019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17.09.2019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17.09.2019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17.09.2019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17.09.2019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17.09.2019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17.09.2019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17.09.2019</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2.png"/><Relationship Id="rId1" Type="http://schemas.openxmlformats.org/officeDocument/2006/relationships/slideLayout" Target="../slideLayouts/slideLayout4.xml"/><Relationship Id="rId5" Type="http://schemas.microsoft.com/office/2007/relationships/hdphoto" Target="../media/hdphoto4.wdp"/><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1187624" y="2204865"/>
            <a:ext cx="6480720" cy="156966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4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Umut </a:t>
            </a:r>
            <a:r>
              <a:rPr lang="tr-TR" sz="48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K</a:t>
            </a:r>
            <a:r>
              <a:rPr lang="tr-TR" sz="4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avramı </a:t>
            </a:r>
            <a:endParaRPr lang="tr-TR" sz="4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r>
              <a:rPr lang="tr-TR" sz="4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Uygulama </a:t>
            </a:r>
            <a:r>
              <a:rPr lang="tr-TR" sz="4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Örneği</a:t>
            </a:r>
            <a:endParaRPr lang="tr-TR" sz="48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 xmlns:p14="http://schemas.microsoft.com/office/powerpoint/2010/main" val="2310326761"/>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4. Ortak İyi</a:t>
            </a:r>
            <a:endParaRPr lang="tr-TR" dirty="0"/>
          </a:p>
        </p:txBody>
      </p:sp>
      <p:sp>
        <p:nvSpPr>
          <p:cNvPr id="3" name="İçerik Yer Tutucusu 2"/>
          <p:cNvSpPr>
            <a:spLocks noGrp="1"/>
          </p:cNvSpPr>
          <p:nvPr>
            <p:ph sz="half" idx="1"/>
          </p:nvPr>
        </p:nvSpPr>
        <p:spPr>
          <a:xfrm>
            <a:off x="800100" y="1905000"/>
            <a:ext cx="8115300" cy="4271963"/>
          </a:xfrm>
        </p:spPr>
        <p:txBody>
          <a:bodyPr>
            <a:normAutofit fontScale="92500" lnSpcReduction="10000"/>
          </a:bodyPr>
          <a:lstStyle/>
          <a:p>
            <a:pPr marL="0" indent="0">
              <a:buNone/>
            </a:pPr>
            <a:r>
              <a:rPr lang="tr-TR" b="1" dirty="0" smtClean="0">
                <a:solidFill>
                  <a:schemeClr val="accent4"/>
                </a:solidFill>
              </a:rPr>
              <a:t>Umudu Yaymada Öğretmenlerin Rolü Nedir? (Medyada Yer Alan Örnekler)</a:t>
            </a:r>
          </a:p>
          <a:p>
            <a:pPr>
              <a:buFont typeface="Wingdings" panose="05000000000000000000" pitchFamily="2" charset="2"/>
              <a:buChar char="v"/>
            </a:pPr>
            <a:r>
              <a:rPr lang="tr-TR" dirty="0" smtClean="0"/>
              <a:t>Sosyal </a:t>
            </a:r>
            <a:r>
              <a:rPr lang="tr-TR" dirty="0"/>
              <a:t>rolleri çerçevesinde, öğretmenlerin toplumdaki iyi olanı korumak ve kötülüğü önlemek (emir </a:t>
            </a:r>
            <a:r>
              <a:rPr lang="tr-TR" dirty="0" err="1"/>
              <a:t>bi’l</a:t>
            </a:r>
            <a:r>
              <a:rPr lang="tr-TR" dirty="0"/>
              <a:t>-maruf ve nehyi </a:t>
            </a:r>
            <a:r>
              <a:rPr lang="tr-TR" dirty="0" err="1"/>
              <a:t>an’il-münker</a:t>
            </a:r>
            <a:r>
              <a:rPr lang="tr-TR" dirty="0"/>
              <a:t>) gibi sosyal sorumlulukları vardır. </a:t>
            </a:r>
            <a:endParaRPr lang="tr-TR" dirty="0" smtClean="0"/>
          </a:p>
          <a:p>
            <a:pPr>
              <a:buFont typeface="Wingdings" panose="05000000000000000000" pitchFamily="2" charset="2"/>
              <a:buChar char="v"/>
            </a:pPr>
            <a:r>
              <a:rPr lang="tr-TR" dirty="0" smtClean="0"/>
              <a:t>Güçlü </a:t>
            </a:r>
            <a:r>
              <a:rPr lang="tr-TR" dirty="0"/>
              <a:t>bir sosyal sorumluluk bilincine sahip öğretmenlerin olduğu toplumlar umudu yaymakta, iyiyi emretmekte ve kötülükten sakındırmada başarılıdırlar. </a:t>
            </a:r>
            <a:endParaRPr lang="tr-TR" dirty="0" smtClean="0"/>
          </a:p>
          <a:p>
            <a:pPr>
              <a:buFont typeface="Wingdings" panose="05000000000000000000" pitchFamily="2" charset="2"/>
              <a:buChar char="v"/>
            </a:pPr>
            <a:r>
              <a:rPr lang="tr-TR" dirty="0" smtClean="0"/>
              <a:t>Bu </a:t>
            </a:r>
            <a:r>
              <a:rPr lang="tr-TR" dirty="0"/>
              <a:t>kadar kuvvetli bir eylemlilik hâli  içinde olmak ise, dosdoğru olmayı ve paylaşılan güçlü bir ortak inanç bağını </a:t>
            </a:r>
            <a:r>
              <a:rPr lang="tr-TR" dirty="0" smtClean="0"/>
              <a:t>gerektirmektedir.</a:t>
            </a:r>
            <a:endParaRPr lang="tr-TR" dirty="0"/>
          </a:p>
        </p:txBody>
      </p:sp>
    </p:spTree>
    <p:extLst>
      <p:ext uri="{BB962C8B-B14F-4D97-AF65-F5344CB8AC3E}">
        <p14:creationId xmlns="" xmlns:p14="http://schemas.microsoft.com/office/powerpoint/2010/main" val="420699724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5. Etkili Pedagoji</a:t>
            </a:r>
            <a:endParaRPr lang="tr-TR" dirty="0"/>
          </a:p>
        </p:txBody>
      </p:sp>
      <p:sp>
        <p:nvSpPr>
          <p:cNvPr id="3" name="İçerik Yer Tutucusu 2"/>
          <p:cNvSpPr>
            <a:spLocks noGrp="1"/>
          </p:cNvSpPr>
          <p:nvPr>
            <p:ph sz="half" idx="1"/>
          </p:nvPr>
        </p:nvSpPr>
        <p:spPr>
          <a:xfrm>
            <a:off x="800099" y="1905000"/>
            <a:ext cx="8071340" cy="4271963"/>
          </a:xfrm>
        </p:spPr>
        <p:txBody>
          <a:bodyPr>
            <a:normAutofit/>
          </a:bodyPr>
          <a:lstStyle/>
          <a:p>
            <a:pPr marL="0" indent="0">
              <a:buNone/>
            </a:pPr>
            <a:r>
              <a:rPr lang="tr-TR" dirty="0"/>
              <a:t>Ö</a:t>
            </a:r>
            <a:r>
              <a:rPr lang="tr-TR" dirty="0" smtClean="0"/>
              <a:t>ğretme pratiklerinde </a:t>
            </a:r>
            <a:r>
              <a:rPr lang="tr-TR" dirty="0"/>
              <a:t>umut eğiliminin gelişimini destekleyen </a:t>
            </a:r>
            <a:r>
              <a:rPr lang="tr-TR" dirty="0" smtClean="0"/>
              <a:t>zihin alışkanlıkları:</a:t>
            </a:r>
          </a:p>
          <a:p>
            <a:pPr marL="0" indent="0">
              <a:buNone/>
            </a:pPr>
            <a:endParaRPr lang="tr-TR" dirty="0" smtClean="0"/>
          </a:p>
          <a:p>
            <a:pPr>
              <a:buFont typeface="Wingdings" panose="05000000000000000000" pitchFamily="2" charset="2"/>
              <a:buChar char="v"/>
            </a:pPr>
            <a:r>
              <a:rPr lang="tr-TR" dirty="0" smtClean="0"/>
              <a:t>Esneklik</a:t>
            </a:r>
          </a:p>
          <a:p>
            <a:pPr>
              <a:buFont typeface="Wingdings" panose="05000000000000000000" pitchFamily="2" charset="2"/>
              <a:buChar char="v"/>
            </a:pPr>
            <a:r>
              <a:rPr lang="tr-TR" dirty="0"/>
              <a:t>H</a:t>
            </a:r>
            <a:r>
              <a:rPr lang="tr-TR" dirty="0" smtClean="0"/>
              <a:t>ayal gücü</a:t>
            </a:r>
          </a:p>
          <a:p>
            <a:pPr>
              <a:buFont typeface="Wingdings" panose="05000000000000000000" pitchFamily="2" charset="2"/>
              <a:buChar char="v"/>
            </a:pPr>
            <a:r>
              <a:rPr lang="tr-TR" dirty="0"/>
              <a:t>Y</a:t>
            </a:r>
            <a:r>
              <a:rPr lang="tr-TR" dirty="0" smtClean="0"/>
              <a:t>enilik</a:t>
            </a:r>
            <a:endParaRPr lang="tr-TR" dirty="0"/>
          </a:p>
        </p:txBody>
      </p:sp>
      <p:sp>
        <p:nvSpPr>
          <p:cNvPr id="4" name="İçerik Yer Tutucusu 3"/>
          <p:cNvSpPr>
            <a:spLocks noGrp="1"/>
          </p:cNvSpPr>
          <p:nvPr>
            <p:ph sz="half" idx="2"/>
          </p:nvPr>
        </p:nvSpPr>
        <p:spPr>
          <a:xfrm>
            <a:off x="4743450" y="3059723"/>
            <a:ext cx="3600450" cy="3234470"/>
          </a:xfrm>
        </p:spPr>
        <p:txBody>
          <a:bodyPr>
            <a:normAutofit/>
          </a:bodyPr>
          <a:lstStyle/>
          <a:p>
            <a:pPr>
              <a:buFont typeface="Wingdings" panose="05000000000000000000" pitchFamily="2" charset="2"/>
              <a:buChar char="v"/>
            </a:pPr>
            <a:r>
              <a:rPr lang="tr-TR" dirty="0" smtClean="0"/>
              <a:t>Sebat </a:t>
            </a:r>
            <a:r>
              <a:rPr lang="tr-TR" dirty="0"/>
              <a:t>etme, </a:t>
            </a:r>
            <a:endParaRPr lang="tr-TR" dirty="0" smtClean="0"/>
          </a:p>
          <a:p>
            <a:pPr>
              <a:buFont typeface="Wingdings" panose="05000000000000000000" pitchFamily="2" charset="2"/>
              <a:buChar char="v"/>
            </a:pPr>
            <a:r>
              <a:rPr lang="tr-TR" dirty="0" err="1" smtClean="0"/>
              <a:t>Dürtüselliği</a:t>
            </a:r>
            <a:r>
              <a:rPr lang="tr-TR" dirty="0" smtClean="0"/>
              <a:t> yönetme (duygu yönetimi) </a:t>
            </a:r>
            <a:endParaRPr lang="tr-TR" dirty="0"/>
          </a:p>
          <a:p>
            <a:pPr>
              <a:buFont typeface="Wingdings" panose="05000000000000000000" pitchFamily="2" charset="2"/>
              <a:buChar char="v"/>
            </a:pPr>
            <a:r>
              <a:rPr lang="tr-TR" dirty="0"/>
              <a:t>D</a:t>
            </a:r>
            <a:r>
              <a:rPr lang="tr-TR" dirty="0" smtClean="0"/>
              <a:t>üşünme üzerinde </a:t>
            </a:r>
            <a:r>
              <a:rPr lang="tr-TR" dirty="0"/>
              <a:t>düşünme </a:t>
            </a:r>
            <a:r>
              <a:rPr lang="tr-TR" dirty="0" smtClean="0"/>
              <a:t>(</a:t>
            </a:r>
            <a:r>
              <a:rPr lang="tr-TR" dirty="0" err="1" smtClean="0"/>
              <a:t>üstbiliş</a:t>
            </a:r>
            <a:r>
              <a:rPr lang="tr-TR" dirty="0" smtClean="0"/>
              <a:t>)</a:t>
            </a:r>
            <a:endParaRPr lang="tr-TR" dirty="0"/>
          </a:p>
        </p:txBody>
      </p:sp>
    </p:spTree>
    <p:extLst>
      <p:ext uri="{BB962C8B-B14F-4D97-AF65-F5344CB8AC3E}">
        <p14:creationId xmlns="" xmlns:p14="http://schemas.microsoft.com/office/powerpoint/2010/main" val="227712565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98939" y="2852936"/>
            <a:ext cx="8845061" cy="2455130"/>
          </a:xfrm>
        </p:spPr>
        <p:txBody>
          <a:bodyPr>
            <a:normAutofit fontScale="90000"/>
          </a:bodyPr>
          <a:lstStyle/>
          <a:p>
            <a:pPr algn="ctr"/>
            <a:r>
              <a:rPr lang="ar-SA" sz="4000" i="1" dirty="0" smtClean="0"/>
              <a:t>كسَتُبْدَي </a:t>
            </a:r>
            <a:r>
              <a:rPr lang="ar-SA" sz="4000" i="1" dirty="0"/>
              <a:t>لَكَ الْأَيَّامُ مَا كُنْتَ جَاهِلاً وياتيك بالاخبار ما لم تزود </a:t>
            </a:r>
            <a:r>
              <a:rPr lang="tr-TR" sz="4000" i="1" dirty="0" smtClean="0"/>
              <a:t/>
            </a:r>
            <a:br>
              <a:rPr lang="tr-TR" sz="4000" i="1" dirty="0" smtClean="0"/>
            </a:br>
            <a:r>
              <a:rPr lang="ar-SA" sz="4000" b="1" i="1" dirty="0"/>
              <a:t/>
            </a:r>
            <a:br>
              <a:rPr lang="ar-SA" sz="4000" b="1" i="1" dirty="0"/>
            </a:br>
            <a:r>
              <a:rPr lang="tr-TR" sz="4000" b="1" i="1" dirty="0" smtClean="0"/>
              <a:t> «Gelecek </a:t>
            </a:r>
            <a:r>
              <a:rPr lang="tr-TR" sz="4000" b="1" i="1" dirty="0"/>
              <a:t>günler size bilmediğiniz şeyleri gösterecek ve size bilmediğiniz zamanlardan haberler taşıyacaktır</a:t>
            </a:r>
            <a:r>
              <a:rPr lang="tr-TR" sz="4000" b="1" i="1" dirty="0" smtClean="0"/>
              <a:t>.»</a:t>
            </a:r>
            <a:r>
              <a:rPr lang="tr-TR" b="1" i="1" dirty="0"/>
              <a:t/>
            </a:r>
            <a:br>
              <a:rPr lang="tr-TR" b="1" i="1" dirty="0"/>
            </a:br>
            <a:endParaRPr lang="tr-TR" b="1" i="1" dirty="0"/>
          </a:p>
        </p:txBody>
      </p:sp>
    </p:spTree>
    <p:extLst>
      <p:ext uri="{BB962C8B-B14F-4D97-AF65-F5344CB8AC3E}">
        <p14:creationId xmlns="" xmlns:p14="http://schemas.microsoft.com/office/powerpoint/2010/main" val="80238666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1. Mevcut Durum</a:t>
            </a:r>
            <a:endParaRPr lang="tr-TR" dirty="0"/>
          </a:p>
        </p:txBody>
      </p:sp>
      <p:sp>
        <p:nvSpPr>
          <p:cNvPr id="3" name="İçerik Yer Tutucusu 2"/>
          <p:cNvSpPr>
            <a:spLocks noGrp="1"/>
          </p:cNvSpPr>
          <p:nvPr>
            <p:ph sz="half" idx="1"/>
          </p:nvPr>
        </p:nvSpPr>
        <p:spPr/>
        <p:txBody>
          <a:bodyPr/>
          <a:lstStyle/>
          <a:p>
            <a:pPr algn="just"/>
            <a:r>
              <a:rPr lang="tr-TR" dirty="0" smtClean="0"/>
              <a:t>Kur’an’a göre bir Müslüman korku ve ümit arasında (</a:t>
            </a:r>
            <a:r>
              <a:rPr lang="tr-TR" dirty="0" err="1" smtClean="0"/>
              <a:t>havf-reca</a:t>
            </a:r>
            <a:r>
              <a:rPr lang="tr-TR" dirty="0" smtClean="0"/>
              <a:t>) bir denge durumunda yaşamalıdır.</a:t>
            </a:r>
          </a:p>
        </p:txBody>
      </p:sp>
      <p:sp>
        <p:nvSpPr>
          <p:cNvPr id="4" name="İçerik Yer Tutucusu 3"/>
          <p:cNvSpPr>
            <a:spLocks noGrp="1"/>
          </p:cNvSpPr>
          <p:nvPr>
            <p:ph sz="half" idx="2"/>
          </p:nvPr>
        </p:nvSpPr>
        <p:spPr>
          <a:xfrm>
            <a:off x="4743450" y="1905000"/>
            <a:ext cx="3767504" cy="4271963"/>
          </a:xfrm>
        </p:spPr>
        <p:txBody>
          <a:bodyPr/>
          <a:lstStyle/>
          <a:p>
            <a:pPr algn="just"/>
            <a:r>
              <a:rPr lang="tr-TR" dirty="0" err="1" smtClean="0"/>
              <a:t>Kitab</a:t>
            </a:r>
            <a:r>
              <a:rPr lang="tr-TR" dirty="0" smtClean="0"/>
              <a:t>-ı Mukaddes’te umut kavramı inanç ve sevgi kavramları ile birlikte ele alınmaktadır. </a:t>
            </a:r>
            <a:endParaRPr lang="tr-TR" dirty="0"/>
          </a:p>
        </p:txBody>
      </p:sp>
      <p:pic>
        <p:nvPicPr>
          <p:cNvPr id="8195" name="Picture 3"/>
          <p:cNvPicPr>
            <a:picLocks noChangeAspect="1" noChangeArrowheads="1"/>
          </p:cNvPicPr>
          <p:nvPr/>
        </p:nvPicPr>
        <p:blipFill>
          <a:blip r:embed="rId2" cstate="print">
            <a:extLst>
              <a:ext uri="{BEBA8EAE-BF5A-486C-A8C5-ECC9F3942E4B}">
                <a14:imgProps xmlns="" xmlns:a14="http://schemas.microsoft.com/office/drawing/2010/main">
                  <a14:imgLayer r:embed="rId3">
                    <a14:imgEffect>
                      <a14:brightnessContrast bright="40000"/>
                    </a14:imgEffect>
                  </a14:imgLayer>
                </a14:imgProps>
              </a:ext>
              <a:ext uri="{28A0092B-C50C-407E-A947-70E740481C1C}">
                <a14:useLocalDpi xmlns="" xmlns:a14="http://schemas.microsoft.com/office/drawing/2010/main" val="0"/>
              </a:ext>
            </a:extLst>
          </a:blip>
          <a:srcRect/>
          <a:stretch>
            <a:fillRect/>
          </a:stretch>
        </p:blipFill>
        <p:spPr bwMode="auto">
          <a:xfrm>
            <a:off x="755576" y="3501008"/>
            <a:ext cx="3539361" cy="35544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8196" name="Picture 4"/>
          <p:cNvPicPr>
            <a:picLocks noChangeAspect="1" noChangeArrowheads="1"/>
          </p:cNvPicPr>
          <p:nvPr/>
        </p:nvPicPr>
        <p:blipFill>
          <a:blip r:embed="rId4" cstate="print">
            <a:extLst>
              <a:ext uri="{BEBA8EAE-BF5A-486C-A8C5-ECC9F3942E4B}">
                <a14:imgProps xmlns="" xmlns:a14="http://schemas.microsoft.com/office/drawing/2010/main">
                  <a14:imgLayer r:embed="rId5">
                    <a14:imgEffect>
                      <a14:colorTemperature colorTemp="11200"/>
                    </a14:imgEffect>
                  </a14:imgLayer>
                </a14:imgProps>
              </a:ext>
              <a:ext uri="{28A0092B-C50C-407E-A947-70E740481C1C}">
                <a14:useLocalDpi xmlns="" xmlns:a14="http://schemas.microsoft.com/office/drawing/2010/main" val="0"/>
              </a:ext>
            </a:extLst>
          </a:blip>
          <a:srcRect/>
          <a:stretch>
            <a:fillRect/>
          </a:stretch>
        </p:blipFill>
        <p:spPr bwMode="auto">
          <a:xfrm>
            <a:off x="4932040" y="3284984"/>
            <a:ext cx="3292078" cy="38314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43608765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2. Metin-Bağlam İlişkisi</a:t>
            </a:r>
            <a:endParaRPr lang="tr-TR" dirty="0"/>
          </a:p>
        </p:txBody>
      </p:sp>
      <p:sp>
        <p:nvSpPr>
          <p:cNvPr id="3" name="İçerik Yer Tutucusu 2"/>
          <p:cNvSpPr>
            <a:spLocks noGrp="1"/>
          </p:cNvSpPr>
          <p:nvPr>
            <p:ph sz="half" idx="1"/>
          </p:nvPr>
        </p:nvSpPr>
        <p:spPr>
          <a:xfrm>
            <a:off x="5099539" y="1869829"/>
            <a:ext cx="3600450" cy="4271963"/>
          </a:xfrm>
        </p:spPr>
        <p:txBody>
          <a:bodyPr>
            <a:normAutofit fontScale="85000" lnSpcReduction="20000"/>
          </a:bodyPr>
          <a:lstStyle/>
          <a:p>
            <a:pPr algn="just">
              <a:buFont typeface="Wingdings" panose="05000000000000000000" pitchFamily="2" charset="2"/>
              <a:buChar char="v"/>
            </a:pPr>
            <a:r>
              <a:rPr lang="tr-TR" dirty="0"/>
              <a:t>Onu beklemediği yerden rızıklandırır. Kim Allah’a tevekkül ederse, O kendisine yeter. Şüphesiz Allah, emrini yerine getirendir. Allah, her şeye bir ölçü </a:t>
            </a:r>
            <a:r>
              <a:rPr lang="tr-TR" dirty="0" smtClean="0"/>
              <a:t>koymuştur (</a:t>
            </a:r>
            <a:r>
              <a:rPr lang="tr-TR" dirty="0"/>
              <a:t>Talak, 65:3)</a:t>
            </a:r>
          </a:p>
          <a:p>
            <a:endParaRPr lang="tr-TR" dirty="0"/>
          </a:p>
        </p:txBody>
      </p:sp>
      <p:sp>
        <p:nvSpPr>
          <p:cNvPr id="4" name="İçerik Yer Tutucusu 3"/>
          <p:cNvSpPr>
            <a:spLocks noGrp="1"/>
          </p:cNvSpPr>
          <p:nvPr>
            <p:ph sz="half" idx="2"/>
          </p:nvPr>
        </p:nvSpPr>
        <p:spPr>
          <a:xfrm>
            <a:off x="795704" y="1963616"/>
            <a:ext cx="3600450" cy="4271963"/>
          </a:xfrm>
        </p:spPr>
        <p:txBody>
          <a:bodyPr>
            <a:normAutofit fontScale="85000" lnSpcReduction="20000"/>
          </a:bodyPr>
          <a:lstStyle/>
          <a:p>
            <a:pPr algn="just">
              <a:buFont typeface="Wingdings" panose="05000000000000000000" pitchFamily="2" charset="2"/>
              <a:buChar char="v"/>
            </a:pPr>
            <a:r>
              <a:rPr lang="tr-TR" dirty="0"/>
              <a:t>İyi davranışlar içinde kendini bütünüyle Allah'a veren kimse, gerçekten en sağlam kulpa yapışmıştır. Zaten bütün işlerin sonu Allah'a varır</a:t>
            </a:r>
            <a:r>
              <a:rPr lang="tr-TR" dirty="0" smtClean="0"/>
              <a:t>. </a:t>
            </a:r>
            <a:r>
              <a:rPr lang="tr-TR" dirty="0"/>
              <a:t>Kim bütün benliğiyle Allah'a teslim olursa ve aynı zamanda doğru ve yararlı işlerde bulunursa, hiç sarsılmayan [sağlam] bir dayanak elde etmiş olur: çünkü her şeyin akıbeti Allah'ın elindedir. (Lokman, 31:22)</a:t>
            </a:r>
          </a:p>
          <a:p>
            <a:endParaRPr lang="tr-TR" dirty="0"/>
          </a:p>
        </p:txBody>
      </p:sp>
    </p:spTree>
    <p:extLst>
      <p:ext uri="{BB962C8B-B14F-4D97-AF65-F5344CB8AC3E}">
        <p14:creationId xmlns="" xmlns:p14="http://schemas.microsoft.com/office/powerpoint/2010/main" val="452389003"/>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2. Metin-Bağlam İlişkisi</a:t>
            </a:r>
          </a:p>
        </p:txBody>
      </p:sp>
      <p:sp>
        <p:nvSpPr>
          <p:cNvPr id="3" name="İçerik Yer Tutucusu 2"/>
          <p:cNvSpPr>
            <a:spLocks noGrp="1"/>
          </p:cNvSpPr>
          <p:nvPr>
            <p:ph sz="half" idx="1"/>
          </p:nvPr>
        </p:nvSpPr>
        <p:spPr>
          <a:xfrm>
            <a:off x="800100" y="1905000"/>
            <a:ext cx="7236069" cy="4271963"/>
          </a:xfrm>
        </p:spPr>
        <p:txBody>
          <a:bodyPr>
            <a:normAutofit/>
          </a:bodyPr>
          <a:lstStyle/>
          <a:p>
            <a:pPr algn="just">
              <a:buFont typeface="Wingdings" panose="05000000000000000000" pitchFamily="2" charset="2"/>
              <a:buChar char="v"/>
            </a:pPr>
            <a:r>
              <a:rPr lang="tr-TR" dirty="0"/>
              <a:t>Ben gam ve kederimi sadece Allah'a arz ediyorum. Ve ben sizin bilemeyeceğiniz şeyleri Allah tarafından (vahiy ile)  biliyorum, dedi. Ey oğullarım! Gidin de Yusuf'u ve kardeşini iyice araştırın, Allah'ın rahmetinden ümit kesmeyin. Çünkü kâfirler topluluğundan başkası Allah'ın rahmetinden ümit </a:t>
            </a:r>
            <a:r>
              <a:rPr lang="tr-TR" dirty="0" smtClean="0"/>
              <a:t>kesmez. (Yusuf, 12:86-87)</a:t>
            </a:r>
          </a:p>
          <a:p>
            <a:pPr marL="0" indent="0" algn="just">
              <a:buNone/>
            </a:pPr>
            <a:endParaRPr lang="tr-TR" dirty="0"/>
          </a:p>
        </p:txBody>
      </p:sp>
    </p:spTree>
    <p:extLst>
      <p:ext uri="{BB962C8B-B14F-4D97-AF65-F5344CB8AC3E}">
        <p14:creationId xmlns="" xmlns:p14="http://schemas.microsoft.com/office/powerpoint/2010/main" val="45983822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sz="half" idx="1"/>
          </p:nvPr>
        </p:nvSpPr>
        <p:spPr>
          <a:xfrm>
            <a:off x="140678" y="724450"/>
            <a:ext cx="3600450" cy="4271963"/>
          </a:xfrm>
        </p:spPr>
        <p:txBody>
          <a:bodyPr>
            <a:normAutofit/>
          </a:bodyPr>
          <a:lstStyle/>
          <a:p>
            <a:endParaRPr lang="tr-TR" dirty="0"/>
          </a:p>
        </p:txBody>
      </p:sp>
      <p:sp>
        <p:nvSpPr>
          <p:cNvPr id="6" name="İçerik Yer Tutucusu 5"/>
          <p:cNvSpPr>
            <a:spLocks noGrp="1"/>
          </p:cNvSpPr>
          <p:nvPr>
            <p:ph sz="half" idx="2"/>
          </p:nvPr>
        </p:nvSpPr>
        <p:spPr/>
        <p:txBody>
          <a:bodyPr>
            <a:normAutofit/>
          </a:bodyPr>
          <a:lstStyle/>
          <a:p>
            <a:endParaRPr lang="tr-TR" dirty="0"/>
          </a:p>
        </p:txBody>
      </p:sp>
      <p:sp>
        <p:nvSpPr>
          <p:cNvPr id="5" name="Bulut Belirtme Çizgisi 4"/>
          <p:cNvSpPr/>
          <p:nvPr/>
        </p:nvSpPr>
        <p:spPr>
          <a:xfrm>
            <a:off x="5796136" y="3717032"/>
            <a:ext cx="2880320" cy="2250830"/>
          </a:xfrm>
          <a:prstGeom prst="cloudCallou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“Umut sadece Allah’a teslim olmanın özünü simgeler.”</a:t>
            </a:r>
          </a:p>
        </p:txBody>
      </p:sp>
      <p:sp>
        <p:nvSpPr>
          <p:cNvPr id="8" name="Bulut Belirtme Çizgisi 7"/>
          <p:cNvSpPr/>
          <p:nvPr/>
        </p:nvSpPr>
        <p:spPr>
          <a:xfrm>
            <a:off x="1691680" y="4149080"/>
            <a:ext cx="3168351" cy="2285999"/>
          </a:xfrm>
          <a:prstGeom prst="cloudCallou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“Umut, umutsuzluğun üstesinden gelmek için cesaret veriyor.”</a:t>
            </a:r>
          </a:p>
        </p:txBody>
      </p:sp>
      <p:sp>
        <p:nvSpPr>
          <p:cNvPr id="9" name="Bulut Belirtme Çizgisi 8"/>
          <p:cNvSpPr/>
          <p:nvPr/>
        </p:nvSpPr>
        <p:spPr>
          <a:xfrm>
            <a:off x="5004048" y="620688"/>
            <a:ext cx="3759106" cy="2379785"/>
          </a:xfrm>
          <a:prstGeom prst="cloudCallou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“Umut basit bir beklenti değil, inanç ve sabırla dolu aktif bir bekleyiştir.”</a:t>
            </a:r>
          </a:p>
        </p:txBody>
      </p:sp>
      <p:sp>
        <p:nvSpPr>
          <p:cNvPr id="10" name="Bulut Belirtme Çizgisi 9"/>
          <p:cNvSpPr/>
          <p:nvPr/>
        </p:nvSpPr>
        <p:spPr>
          <a:xfrm>
            <a:off x="175846" y="609602"/>
            <a:ext cx="4396154" cy="3540369"/>
          </a:xfrm>
          <a:prstGeom prst="cloudCallou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b="1" dirty="0"/>
              <a:t>“Kur'an'da ayetleri okurken, umudun tarihi bir kavram olmadığını, evrensel bir çağrışım olduğunu görüyorum. Umutla ilgili ayetler genel olarak iyi davranış ve içten/ samimi/gönülden bir inanç bağlamında geçerlidir.”</a:t>
            </a:r>
          </a:p>
        </p:txBody>
      </p:sp>
    </p:spTree>
    <p:extLst>
      <p:ext uri="{BB962C8B-B14F-4D97-AF65-F5344CB8AC3E}">
        <p14:creationId xmlns="" xmlns:p14="http://schemas.microsoft.com/office/powerpoint/2010/main" val="259318707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3. Kişisel Gelişim</a:t>
            </a:r>
            <a:endParaRPr lang="tr-TR" dirty="0"/>
          </a:p>
        </p:txBody>
      </p:sp>
      <p:sp>
        <p:nvSpPr>
          <p:cNvPr id="3" name="İçerik Yer Tutucusu 2"/>
          <p:cNvSpPr>
            <a:spLocks noGrp="1"/>
          </p:cNvSpPr>
          <p:nvPr>
            <p:ph sz="half" idx="1"/>
          </p:nvPr>
        </p:nvSpPr>
        <p:spPr>
          <a:xfrm>
            <a:off x="800100" y="1905000"/>
            <a:ext cx="7754816" cy="4271963"/>
          </a:xfrm>
        </p:spPr>
        <p:txBody>
          <a:bodyPr/>
          <a:lstStyle/>
          <a:p>
            <a:pPr algn="just">
              <a:buFont typeface="Wingdings" panose="05000000000000000000" pitchFamily="2" charset="2"/>
              <a:buChar char="v"/>
            </a:pPr>
            <a:r>
              <a:rPr lang="tr-TR" dirty="0" smtClean="0"/>
              <a:t>Bir öğrencimizin; “Aylardır </a:t>
            </a:r>
            <a:r>
              <a:rPr lang="tr-TR" dirty="0"/>
              <a:t>umut üzerinde çalıştığım halde neden böyle bir umut kaybı yaşıyorum? Öyleyse bu umutsuzluğun nedeni nedir? Neden projemiz için ilginç bir şey bulamama korkusu yaşıyoruz</a:t>
            </a:r>
            <a:r>
              <a:rPr lang="tr-TR" dirty="0" smtClean="0"/>
              <a:t>?” sorgulaması üzerine umut kavramı ile Fettah isminin ilişkisi analiz edildi.</a:t>
            </a:r>
          </a:p>
          <a:p>
            <a:pPr>
              <a:buFont typeface="Wingdings" panose="05000000000000000000" pitchFamily="2" charset="2"/>
              <a:buChar char="v"/>
            </a:pPr>
            <a:endParaRPr lang="tr-TR" dirty="0" smtClean="0"/>
          </a:p>
          <a:p>
            <a:endParaRPr lang="tr-TR" dirty="0"/>
          </a:p>
          <a:p>
            <a:endParaRPr lang="tr-TR" dirty="0"/>
          </a:p>
        </p:txBody>
      </p:sp>
      <p:pic>
        <p:nvPicPr>
          <p:cNvPr id="10243" name="Picture 3"/>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475656" y="4941168"/>
            <a:ext cx="5688632" cy="1600309"/>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 xmlns:p14="http://schemas.microsoft.com/office/powerpoint/2010/main" val="366259983"/>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3. Kişisel Gelişim</a:t>
            </a:r>
          </a:p>
        </p:txBody>
      </p:sp>
      <p:sp>
        <p:nvSpPr>
          <p:cNvPr id="3" name="İçerik Yer Tutucusu 2"/>
          <p:cNvSpPr>
            <a:spLocks noGrp="1"/>
          </p:cNvSpPr>
          <p:nvPr>
            <p:ph sz="half" idx="1"/>
          </p:nvPr>
        </p:nvSpPr>
        <p:spPr>
          <a:xfrm>
            <a:off x="800101" y="1905000"/>
            <a:ext cx="5356075" cy="4271963"/>
          </a:xfrm>
        </p:spPr>
        <p:txBody>
          <a:bodyPr>
            <a:normAutofit fontScale="92500" lnSpcReduction="20000"/>
          </a:bodyPr>
          <a:lstStyle/>
          <a:p>
            <a:pPr marL="0" indent="0" algn="just">
              <a:buNone/>
            </a:pPr>
            <a:r>
              <a:rPr lang="tr-TR" dirty="0"/>
              <a:t>“Allah'ın Fettah adını düşünmek belirsizliğin üstesinden gelmeye yardımcı oluyor. Başarıya, başarısızlığa veya korkulara odaklanmak yerine yeni durumlarla ilgili bir çeşit ferahlama ve bir hareket alanı sağlıyor gibi görünüyor</a:t>
            </a:r>
            <a:r>
              <a:rPr lang="tr-TR" dirty="0" smtClean="0"/>
              <a:t>…”</a:t>
            </a:r>
          </a:p>
          <a:p>
            <a:pPr marL="0" indent="0">
              <a:buNone/>
            </a:pPr>
            <a:endParaRPr lang="tr-TR" dirty="0"/>
          </a:p>
          <a:p>
            <a:pPr marL="0" indent="0" algn="just">
              <a:buNone/>
            </a:pPr>
            <a:r>
              <a:rPr lang="tr-TR" dirty="0"/>
              <a:t>“Fettah ismini duymak beni rahatlatıyor, durumu dengelememe yardımcı oluyor ve kelimenin tam anlamıyla beni manevi bir akışa sürüklüyor ...”</a:t>
            </a:r>
          </a:p>
        </p:txBody>
      </p:sp>
      <p:sp>
        <p:nvSpPr>
          <p:cNvPr id="5" name="Sağ Ok 4"/>
          <p:cNvSpPr/>
          <p:nvPr/>
        </p:nvSpPr>
        <p:spPr>
          <a:xfrm>
            <a:off x="281354" y="2321170"/>
            <a:ext cx="448408" cy="3399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11266"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325315" y="4148260"/>
            <a:ext cx="461963" cy="3778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6" name="Dikdörtgen 5"/>
          <p:cNvSpPr/>
          <p:nvPr/>
        </p:nvSpPr>
        <p:spPr>
          <a:xfrm>
            <a:off x="6516216" y="2780928"/>
            <a:ext cx="2391508" cy="1754326"/>
          </a:xfrm>
          <a:prstGeom prst="rect">
            <a:avLst/>
          </a:prstGeom>
          <a:solidFill>
            <a:schemeClr val="accent2">
              <a:lumMod val="60000"/>
              <a:lumOff val="40000"/>
            </a:schemeClr>
          </a:solidFill>
        </p:spPr>
        <p:txBody>
          <a:bodyPr wrap="square">
            <a:spAutoFit/>
          </a:bodyPr>
          <a:lstStyle/>
          <a:p>
            <a:pPr algn="ctr"/>
            <a:r>
              <a:rPr lang="tr-TR" dirty="0"/>
              <a:t>Umut bir eğilim, bir duruş ama aynı zamanda sürdürülmesine ihtiyaç duyulan dinamik bir süreçtir.</a:t>
            </a:r>
          </a:p>
        </p:txBody>
      </p:sp>
    </p:spTree>
    <p:extLst>
      <p:ext uri="{BB962C8B-B14F-4D97-AF65-F5344CB8AC3E}">
        <p14:creationId xmlns="" xmlns:p14="http://schemas.microsoft.com/office/powerpoint/2010/main" val="401316636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3. Kişisel Gelişim</a:t>
            </a:r>
          </a:p>
        </p:txBody>
      </p:sp>
      <p:sp>
        <p:nvSpPr>
          <p:cNvPr id="3" name="İçerik Yer Tutucusu 2"/>
          <p:cNvSpPr>
            <a:spLocks noGrp="1"/>
          </p:cNvSpPr>
          <p:nvPr>
            <p:ph sz="half" idx="1"/>
          </p:nvPr>
        </p:nvSpPr>
        <p:spPr>
          <a:xfrm>
            <a:off x="800100" y="1905000"/>
            <a:ext cx="7429500" cy="4271963"/>
          </a:xfrm>
        </p:spPr>
        <p:txBody>
          <a:bodyPr>
            <a:normAutofit fontScale="77500" lnSpcReduction="20000"/>
          </a:bodyPr>
          <a:lstStyle/>
          <a:p>
            <a:pPr marL="0" indent="0" algn="just">
              <a:buNone/>
            </a:pPr>
            <a:r>
              <a:rPr lang="tr-TR" dirty="0"/>
              <a:t>Bir başka husus ise, grupla birlikte ümidin orada olduğunu fark etmeye başlamamızdı. Umut, üzerinde çalışacak ya da yalnızca bölümümüze katılacak bir nesne değildi. Yalnızca belli bir bilgi veya kavram değildi. Umut, umut maddelerini yazan bilim insanlarıyla başladığımız konuşmadan iç dünyamızla hesaplaşmaya başladığımız ana kadar, başından sonuna kadar paylaştığımız bir hâldi. Umut, tam da bu umutsuzluk ve yeni bir şey bulma beklentisi içinde kendini açığa çıkardı. Umut zaten oradaydı. Bir işbirliği içinde birlikte dinlediğimiz, okuduğumuz, yazdığımız ve yeniden hayal ettiğimiz bu öğretmen-öğrenci ilişkisinin adeta içindeydi. Bu hâlimiz bizim için hem bir umut işareti hem de aynı zamanda bir umut mesajıydı. Umut, sadece bir beklenti ya da beklentinin gerçekleşme arzusu değil, o, derin bir şekilde düşünmenin yoluydu. Bu bir tefekkür yolculuğuydu.</a:t>
            </a:r>
          </a:p>
        </p:txBody>
      </p:sp>
      <p:sp>
        <p:nvSpPr>
          <p:cNvPr id="5" name="Sağa Bükülü Ok 4"/>
          <p:cNvSpPr/>
          <p:nvPr/>
        </p:nvSpPr>
        <p:spPr>
          <a:xfrm>
            <a:off x="87923" y="2157047"/>
            <a:ext cx="606669" cy="240323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Tree>
    <p:extLst>
      <p:ext uri="{BB962C8B-B14F-4D97-AF65-F5344CB8AC3E}">
        <p14:creationId xmlns="" xmlns:p14="http://schemas.microsoft.com/office/powerpoint/2010/main" val="1641823623"/>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4. Ortak İyi</a:t>
            </a:r>
          </a:p>
        </p:txBody>
      </p:sp>
      <p:sp>
        <p:nvSpPr>
          <p:cNvPr id="3" name="İçerik Yer Tutucusu 2"/>
          <p:cNvSpPr>
            <a:spLocks noGrp="1"/>
          </p:cNvSpPr>
          <p:nvPr>
            <p:ph sz="half" idx="1"/>
          </p:nvPr>
        </p:nvSpPr>
        <p:spPr/>
        <p:txBody>
          <a:bodyPr/>
          <a:lstStyle/>
          <a:p>
            <a:endParaRPr lang="tr-TR" dirty="0"/>
          </a:p>
        </p:txBody>
      </p:sp>
      <p:sp>
        <p:nvSpPr>
          <p:cNvPr id="4" name="İçerik Yer Tutucusu 3"/>
          <p:cNvSpPr>
            <a:spLocks noGrp="1"/>
          </p:cNvSpPr>
          <p:nvPr>
            <p:ph sz="half" idx="2"/>
          </p:nvPr>
        </p:nvSpPr>
        <p:spPr/>
        <p:txBody>
          <a:bodyPr/>
          <a:lstStyle/>
          <a:p>
            <a:endParaRPr lang="tr-TR"/>
          </a:p>
        </p:txBody>
      </p:sp>
      <p:sp>
        <p:nvSpPr>
          <p:cNvPr id="5" name="Yuvarlatılmış Dikdörtgen 4"/>
          <p:cNvSpPr/>
          <p:nvPr/>
        </p:nvSpPr>
        <p:spPr>
          <a:xfrm>
            <a:off x="1230923" y="2942492"/>
            <a:ext cx="2971800" cy="226255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tr-TR" sz="4400" dirty="0" smtClean="0"/>
              <a:t>Salih Amel</a:t>
            </a:r>
            <a:endParaRPr lang="tr-TR" sz="4400" dirty="0"/>
          </a:p>
        </p:txBody>
      </p:sp>
      <p:sp>
        <p:nvSpPr>
          <p:cNvPr id="6" name="Yuvarlatılmış Dikdörtgen 5"/>
          <p:cNvSpPr/>
          <p:nvPr/>
        </p:nvSpPr>
        <p:spPr>
          <a:xfrm>
            <a:off x="5037992" y="2942493"/>
            <a:ext cx="3217985" cy="2356339"/>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tr-TR" sz="3200" dirty="0" err="1" smtClean="0"/>
              <a:t>Emr-iBi’l</a:t>
            </a:r>
            <a:r>
              <a:rPr lang="tr-TR" sz="3200" dirty="0" smtClean="0"/>
              <a:t> </a:t>
            </a:r>
            <a:r>
              <a:rPr lang="tr-TR" sz="3200" dirty="0" err="1" smtClean="0"/>
              <a:t>M’aruf</a:t>
            </a:r>
            <a:r>
              <a:rPr lang="tr-TR" sz="3200" dirty="0" smtClean="0"/>
              <a:t> </a:t>
            </a:r>
          </a:p>
          <a:p>
            <a:pPr algn="ctr"/>
            <a:r>
              <a:rPr lang="tr-TR" sz="3200" dirty="0" err="1" smtClean="0"/>
              <a:t>Nehy</a:t>
            </a:r>
            <a:r>
              <a:rPr lang="tr-TR" sz="3200" dirty="0" smtClean="0"/>
              <a:t>-i </a:t>
            </a:r>
            <a:r>
              <a:rPr lang="tr-TR" sz="3200" dirty="0" err="1" smtClean="0"/>
              <a:t>Ani’l</a:t>
            </a:r>
            <a:r>
              <a:rPr lang="tr-TR" sz="3200" dirty="0" smtClean="0"/>
              <a:t> </a:t>
            </a:r>
            <a:r>
              <a:rPr lang="tr-TR" sz="3200" dirty="0" err="1" smtClean="0"/>
              <a:t>Münker</a:t>
            </a:r>
            <a:endParaRPr lang="tr-TR" sz="3200" dirty="0"/>
          </a:p>
        </p:txBody>
      </p:sp>
      <p:sp>
        <p:nvSpPr>
          <p:cNvPr id="7" name="Sol Sağ Ok 6"/>
          <p:cNvSpPr/>
          <p:nvPr/>
        </p:nvSpPr>
        <p:spPr>
          <a:xfrm>
            <a:off x="4290646" y="3821723"/>
            <a:ext cx="677008" cy="597877"/>
          </a:xfrm>
          <a:prstGeom prst="leftRightArrow">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 xmlns:p14="http://schemas.microsoft.com/office/powerpoint/2010/main" val="1084575829"/>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TotalTime>
  <Words>656</Words>
  <Application>Microsoft Office PowerPoint</Application>
  <PresentationFormat>Ekran Gösterisi (4:3)</PresentationFormat>
  <Paragraphs>43</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Akış</vt:lpstr>
      <vt:lpstr>Slayt 1</vt:lpstr>
      <vt:lpstr>1. Mevcut Durum</vt:lpstr>
      <vt:lpstr>2. Metin-Bağlam İlişkisi</vt:lpstr>
      <vt:lpstr>2. Metin-Bağlam İlişkisi</vt:lpstr>
      <vt:lpstr>Slayt 5</vt:lpstr>
      <vt:lpstr>3. Kişisel Gelişim</vt:lpstr>
      <vt:lpstr>3. Kişisel Gelişim</vt:lpstr>
      <vt:lpstr>3. Kişisel Gelişim</vt:lpstr>
      <vt:lpstr>4. Ortak İyi</vt:lpstr>
      <vt:lpstr>4. Ortak İyi</vt:lpstr>
      <vt:lpstr>5. Etkili Pedagoji</vt:lpstr>
      <vt:lpstr>كسَتُبْدَي لَكَ الْأَيَّامُ مَا كُنْتَ جَاهِلاً وياتيك بالاخبار ما لم تزود    «Gelecek günler size bilmediğiniz şeyleri gösterecek ve size bilmediğiniz zamanlardan haberler taşıyacaktır.»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Umut Kavramı Uygulama Örneği 1. Mevcut Durum</dc:title>
  <dc:creator>sinem</dc:creator>
  <cp:lastModifiedBy>sinem</cp:lastModifiedBy>
  <cp:revision>3</cp:revision>
  <dcterms:created xsi:type="dcterms:W3CDTF">2019-09-17T12:40:05Z</dcterms:created>
  <dcterms:modified xsi:type="dcterms:W3CDTF">2019-09-17T13:42:30Z</dcterms:modified>
</cp:coreProperties>
</file>