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2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4E99-E8AD-42B4-A090-0A865F2105BB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ADF5A-D459-40DF-BF01-F8932429534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4E99-E8AD-42B4-A090-0A865F2105BB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ADF5A-D459-40DF-BF01-F8932429534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4E99-E8AD-42B4-A090-0A865F2105BB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ADF5A-D459-40DF-BF01-F8932429534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358AF1-F893-445B-866D-8A8D3701D7E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468294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4E99-E8AD-42B4-A090-0A865F2105BB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ADF5A-D459-40DF-BF01-F8932429534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4E99-E8AD-42B4-A090-0A865F2105BB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ADF5A-D459-40DF-BF01-F8932429534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4E99-E8AD-42B4-A090-0A865F2105BB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ADF5A-D459-40DF-BF01-F8932429534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4E99-E8AD-42B4-A090-0A865F2105BB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ADF5A-D459-40DF-BF01-F8932429534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4E99-E8AD-42B4-A090-0A865F2105BB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ADF5A-D459-40DF-BF01-F8932429534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4E99-E8AD-42B4-A090-0A865F2105BB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ADF5A-D459-40DF-BF01-F8932429534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4E99-E8AD-42B4-A090-0A865F2105BB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ADF5A-D459-40DF-BF01-F8932429534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4E99-E8AD-42B4-A090-0A865F2105BB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6EADF5A-D459-40DF-BF01-F8932429534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91B4E99-E8AD-42B4-A090-0A865F2105BB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6EADF5A-D459-40DF-BF01-F89324295340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472" y="1571612"/>
            <a:ext cx="7851648" cy="247174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ZTM 316 </a:t>
            </a:r>
            <a:r>
              <a:rPr lang="en-US" dirty="0" err="1" smtClean="0"/>
              <a:t>Mekanizmalar</a:t>
            </a:r>
            <a:r>
              <a:rPr lang="en-US" dirty="0" smtClean="0"/>
              <a:t> </a:t>
            </a:r>
            <a:r>
              <a:rPr lang="tr-TR" smtClean="0"/>
              <a:t/>
            </a:r>
            <a:br>
              <a:rPr lang="tr-TR" smtClean="0"/>
            </a:br>
            <a:r>
              <a:rPr lang="tr-TR" dirty="0" smtClean="0">
                <a:solidFill>
                  <a:schemeClr val="tx1"/>
                </a:solidFill>
              </a:rPr>
              <a:t/>
            </a:r>
            <a:br>
              <a:rPr lang="tr-TR" dirty="0" smtClean="0">
                <a:solidFill>
                  <a:schemeClr val="tx1"/>
                </a:solidFill>
              </a:rPr>
            </a:br>
            <a:r>
              <a:rPr lang="tr-TR" dirty="0" smtClean="0">
                <a:solidFill>
                  <a:schemeClr val="tx1"/>
                </a:solidFill>
              </a:rPr>
              <a:t>14.Hafta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42976" y="4714884"/>
            <a:ext cx="6400800" cy="1271587"/>
          </a:xfrm>
        </p:spPr>
        <p:txBody>
          <a:bodyPr/>
          <a:lstStyle/>
          <a:p>
            <a:pPr eaLnBrk="1" hangingPunct="1"/>
            <a:r>
              <a:rPr lang="tr-TR" dirty="0" smtClean="0">
                <a:solidFill>
                  <a:schemeClr val="bg1"/>
                </a:solidFill>
              </a:rPr>
              <a:t>Prof. Dr. Ramazan ÖZTÜRK</a:t>
            </a:r>
          </a:p>
        </p:txBody>
      </p:sp>
      <p:sp>
        <p:nvSpPr>
          <p:cNvPr id="2050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9A039F8-46BD-4F7C-9FD6-31A8E8024D9C}" type="slidenum">
              <a:rPr lang="tr-TR" smtClean="0">
                <a:solidFill>
                  <a:srgbClr val="FFFFFF"/>
                </a:solidFill>
              </a:rPr>
              <a:pPr eaLnBrk="1" hangingPunct="1"/>
              <a:t>1</a:t>
            </a:fld>
            <a:endParaRPr lang="tr-TR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69170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358AF1-F893-445B-866D-8A8D3701D7E6}" type="slidenum">
              <a:rPr lang="tr-TR" smtClean="0"/>
              <a:pPr>
                <a:defRPr/>
              </a:pPr>
              <a:t>10</a:t>
            </a:fld>
            <a:endParaRPr lang="tr-TR"/>
          </a:p>
        </p:txBody>
      </p:sp>
      <p:pic>
        <p:nvPicPr>
          <p:cNvPr id="4" name="3 İçerik Yer Tutucusu" descr="http://ocw.metu.edu.tr/file.php/65/ch4/sec3/img234-6.gif"/>
          <p:cNvPicPr>
            <a:picLocks noGrp="1"/>
          </p:cNvPicPr>
          <p:nvPr>
            <p:ph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47900" y="714356"/>
            <a:ext cx="4395802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Dikdörtgen"/>
          <p:cNvSpPr/>
          <p:nvPr/>
        </p:nvSpPr>
        <p:spPr>
          <a:xfrm>
            <a:off x="2500298" y="5715016"/>
            <a:ext cx="52149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http://ocw.metu.edu.tr/file.php/65/ch4/4-2-4.htm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42910" y="928670"/>
            <a:ext cx="8043890" cy="5197493"/>
          </a:xfrm>
        </p:spPr>
        <p:txBody>
          <a:bodyPr>
            <a:normAutofit/>
          </a:bodyPr>
          <a:lstStyle/>
          <a:p>
            <a:r>
              <a:rPr lang="tr-TR" b="1" dirty="0" smtClean="0"/>
              <a:t>İVME </a:t>
            </a:r>
            <a:r>
              <a:rPr lang="tr-TR" b="1" dirty="0"/>
              <a:t>ANALİZİ</a:t>
            </a:r>
            <a:endParaRPr lang="tr-TR" dirty="0"/>
          </a:p>
          <a:p>
            <a:r>
              <a:rPr lang="tr-TR" b="1" dirty="0"/>
              <a:t>	</a:t>
            </a:r>
            <a:r>
              <a:rPr lang="tr-TR" dirty="0" smtClean="0"/>
              <a:t>Newton yasasına </a:t>
            </a:r>
            <a:r>
              <a:rPr lang="tr-TR" dirty="0"/>
              <a:t>göre "F=</a:t>
            </a:r>
            <a:r>
              <a:rPr lang="tr-TR" dirty="0" err="1"/>
              <a:t>ma</a:t>
            </a:r>
            <a:r>
              <a:rPr lang="tr-TR" dirty="0"/>
              <a:t>" </a:t>
            </a:r>
            <a:r>
              <a:rPr lang="tr-TR" dirty="0" err="1"/>
              <a:t>makina</a:t>
            </a:r>
            <a:r>
              <a:rPr lang="tr-TR" dirty="0"/>
              <a:t> uzuvları üzerine etkiyen kuvvet direkt olarak ivme ile orantılıdır. </a:t>
            </a:r>
            <a:r>
              <a:rPr lang="tr-TR" dirty="0" smtClean="0"/>
              <a:t>Genellikle, </a:t>
            </a:r>
            <a:r>
              <a:rPr lang="tr-TR" dirty="0"/>
              <a:t>ivmelerden dolayı meydana gelen kuvvetler çalışma kuvvetlerinden daha büyüktür. Böylece bir </a:t>
            </a:r>
            <a:r>
              <a:rPr lang="tr-TR" dirty="0" err="1"/>
              <a:t>makina</a:t>
            </a:r>
            <a:r>
              <a:rPr lang="tr-TR" dirty="0"/>
              <a:t> uzvundaki gerilme ve uzama, ivme ve dış kuvvet kombinasyonu yardımı ile </a:t>
            </a:r>
            <a:r>
              <a:rPr lang="tr-TR" dirty="0" smtClean="0"/>
              <a:t>hesaplanmaktadır. Bu nedenle  tasarımcının </a:t>
            </a:r>
            <a:r>
              <a:rPr lang="tr-TR" dirty="0" err="1" smtClean="0"/>
              <a:t>makina</a:t>
            </a:r>
            <a:r>
              <a:rPr lang="tr-TR" dirty="0" smtClean="0"/>
              <a:t> </a:t>
            </a:r>
            <a:r>
              <a:rPr lang="tr-TR" dirty="0"/>
              <a:t>elemanlarının şeklini ve </a:t>
            </a:r>
            <a:r>
              <a:rPr lang="tr-TR" dirty="0" smtClean="0"/>
              <a:t>boyutlandırmasını </a:t>
            </a:r>
            <a:r>
              <a:rPr lang="tr-TR" dirty="0"/>
              <a:t>yapmadan önce ivme analizi yapması </a:t>
            </a:r>
            <a:r>
              <a:rPr lang="tr-TR" dirty="0" smtClean="0"/>
              <a:t>gerekmektedir.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Dönen bir Uzuv </a:t>
            </a:r>
            <a:r>
              <a:rPr lang="tr-TR" b="1" dirty="0"/>
              <a:t>Üzerindeki Bir Noktanın İvmesi</a:t>
            </a:r>
            <a:endParaRPr lang="tr-TR" dirty="0"/>
          </a:p>
          <a:p>
            <a:r>
              <a:rPr lang="tr-TR" dirty="0" err="1" smtClean="0"/>
              <a:t>Şekildegösterilen</a:t>
            </a:r>
            <a:r>
              <a:rPr lang="tr-TR" dirty="0" smtClean="0"/>
              <a:t> AA’ </a:t>
            </a:r>
            <a:r>
              <a:rPr lang="tr-TR" dirty="0"/>
              <a:t>uzvu sabit A</a:t>
            </a:r>
            <a:r>
              <a:rPr lang="tr-TR" baseline="-25000" dirty="0"/>
              <a:t>0</a:t>
            </a:r>
            <a:r>
              <a:rPr lang="tr-TR" dirty="0"/>
              <a:t> mafsalı etrafında </a:t>
            </a:r>
            <a:r>
              <a:rPr lang="tr-TR" dirty="0" smtClean="0"/>
              <a:t>dönmektedir. </a:t>
            </a:r>
            <a:r>
              <a:rPr lang="tr-TR" dirty="0"/>
              <a:t>Görülen konumda </a:t>
            </a:r>
            <a:r>
              <a:rPr lang="tr-TR" dirty="0" smtClean="0"/>
              <a:t>A </a:t>
            </a:r>
            <a:r>
              <a:rPr lang="tr-TR" dirty="0"/>
              <a:t>noktasının </a:t>
            </a:r>
            <a:r>
              <a:rPr lang="tr-TR" dirty="0" err="1"/>
              <a:t>a</a:t>
            </a:r>
            <a:r>
              <a:rPr lang="tr-TR" baseline="-25000" dirty="0" err="1"/>
              <a:t>A</a:t>
            </a:r>
            <a:r>
              <a:rPr lang="tr-TR" baseline="-25000" dirty="0"/>
              <a:t> </a:t>
            </a:r>
            <a:r>
              <a:rPr lang="tr-TR" dirty="0"/>
              <a:t>ivmesi biri teğetsel (</a:t>
            </a:r>
            <a:r>
              <a:rPr lang="tr-TR" dirty="0" err="1"/>
              <a:t>a</a:t>
            </a:r>
            <a:r>
              <a:rPr lang="tr-TR" baseline="-25000" dirty="0" err="1"/>
              <a:t>A</a:t>
            </a:r>
            <a:r>
              <a:rPr lang="tr-TR" dirty="0"/>
              <a:t>)</a:t>
            </a:r>
            <a:r>
              <a:rPr lang="tr-TR" baseline="-25000" dirty="0"/>
              <a:t>t</a:t>
            </a:r>
            <a:r>
              <a:rPr lang="tr-TR" dirty="0"/>
              <a:t> ve diğeri normal (</a:t>
            </a:r>
            <a:r>
              <a:rPr lang="tr-TR" dirty="0" err="1"/>
              <a:t>a</a:t>
            </a:r>
            <a:r>
              <a:rPr lang="tr-TR" baseline="-25000" dirty="0" err="1"/>
              <a:t>A</a:t>
            </a:r>
            <a:r>
              <a:rPr lang="tr-TR" dirty="0"/>
              <a:t>)</a:t>
            </a:r>
            <a:r>
              <a:rPr lang="tr-TR" baseline="-25000" dirty="0"/>
              <a:t>n</a:t>
            </a:r>
            <a:r>
              <a:rPr lang="tr-TR" dirty="0"/>
              <a:t> olmak üzere iki bileşene ayrılabilir. Teğetsel bileşen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Teğetsel bileşen</a:t>
            </a:r>
          </a:p>
          <a:p>
            <a:r>
              <a:rPr lang="tr-TR" dirty="0"/>
              <a:t>a*r  (m/s</a:t>
            </a:r>
            <a:r>
              <a:rPr lang="tr-TR" baseline="30000" dirty="0"/>
              <a:t>2</a:t>
            </a:r>
            <a:r>
              <a:rPr lang="tr-TR" dirty="0"/>
              <a:t>) ve normal bileşen de</a:t>
            </a:r>
          </a:p>
          <a:p>
            <a:r>
              <a:rPr lang="tr-TR" dirty="0"/>
              <a:t>w </a:t>
            </a:r>
            <a:r>
              <a:rPr lang="tr-TR" dirty="0" smtClean="0"/>
              <a:t>2*r </a:t>
            </a:r>
            <a:r>
              <a:rPr lang="tr-TR" dirty="0"/>
              <a:t>veya (</a:t>
            </a:r>
            <a:r>
              <a:rPr lang="tr-TR" dirty="0" smtClean="0"/>
              <a:t>V</a:t>
            </a:r>
            <a:r>
              <a:rPr lang="tr-TR" baseline="-25000" dirty="0" smtClean="0"/>
              <a:t>A</a:t>
            </a:r>
            <a:r>
              <a:rPr lang="tr-TR" dirty="0" smtClean="0"/>
              <a:t>)2 </a:t>
            </a:r>
            <a:r>
              <a:rPr lang="tr-TR" dirty="0"/>
              <a:t>/r  (m/s ), burada V</a:t>
            </a:r>
            <a:r>
              <a:rPr lang="tr-TR" baseline="-25000" dirty="0"/>
              <a:t>A</a:t>
            </a:r>
            <a:r>
              <a:rPr lang="tr-TR" dirty="0"/>
              <a:t>=w*r (m/s</a:t>
            </a:r>
            <a:r>
              <a:rPr lang="tr-TR" dirty="0" smtClean="0"/>
              <a:t>) değerine sahip olmaktadır.</a:t>
            </a:r>
          </a:p>
          <a:p>
            <a:r>
              <a:rPr lang="tr-TR" dirty="0"/>
              <a:t>Bileşke </a:t>
            </a:r>
            <a:r>
              <a:rPr lang="tr-TR" dirty="0" err="1"/>
              <a:t>a</a:t>
            </a:r>
            <a:r>
              <a:rPr lang="tr-TR" baseline="-25000" dirty="0" err="1"/>
              <a:t>A</a:t>
            </a:r>
            <a:r>
              <a:rPr lang="tr-TR" dirty="0"/>
              <a:t> ivmesi bu iki bileşenin </a:t>
            </a:r>
            <a:r>
              <a:rPr lang="tr-TR" dirty="0" err="1"/>
              <a:t>vektörel</a:t>
            </a:r>
            <a:r>
              <a:rPr lang="tr-TR" dirty="0"/>
              <a:t> toplamına eşittir.</a:t>
            </a:r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3 İçerik Yer Tutucusu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928802"/>
            <a:ext cx="2071702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4 Resim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86182" y="2285992"/>
            <a:ext cx="1428760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Dikdörtgen"/>
          <p:cNvSpPr/>
          <p:nvPr/>
        </p:nvSpPr>
        <p:spPr>
          <a:xfrm>
            <a:off x="2523554" y="3982998"/>
            <a:ext cx="46916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Dönel bir uzuv üzerindeki noktanın ivmesi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baseline="30000" dirty="0" err="1"/>
              <a:t>a</a:t>
            </a:r>
            <a:r>
              <a:rPr lang="tr-TR" b="1" dirty="0" err="1"/>
              <a:t>A</a:t>
            </a:r>
            <a:r>
              <a:rPr lang="tr-TR" b="1" dirty="0"/>
              <a:t> = (</a:t>
            </a:r>
            <a:r>
              <a:rPr lang="tr-TR" b="1" baseline="30000" dirty="0" err="1"/>
              <a:t>a</a:t>
            </a:r>
            <a:r>
              <a:rPr lang="tr-TR" b="1" dirty="0" err="1"/>
              <a:t>A</a:t>
            </a:r>
            <a:r>
              <a:rPr lang="tr-TR" b="1" dirty="0"/>
              <a:t>)n + (</a:t>
            </a:r>
            <a:r>
              <a:rPr lang="tr-TR" b="1" baseline="30000" dirty="0" err="1"/>
              <a:t>a</a:t>
            </a:r>
            <a:r>
              <a:rPr lang="tr-TR" b="1" dirty="0" err="1"/>
              <a:t>A</a:t>
            </a:r>
            <a:r>
              <a:rPr lang="tr-TR" b="1" dirty="0"/>
              <a:t>)t</a:t>
            </a:r>
            <a:endParaRPr lang="tr-TR" dirty="0"/>
          </a:p>
          <a:p>
            <a:r>
              <a:rPr lang="tr-TR" dirty="0"/>
              <a:t>(</a:t>
            </a:r>
            <a:r>
              <a:rPr lang="tr-TR" dirty="0" err="1"/>
              <a:t>a</a:t>
            </a:r>
            <a:r>
              <a:rPr lang="tr-TR" baseline="-25000" dirty="0" err="1"/>
              <a:t>A</a:t>
            </a:r>
            <a:r>
              <a:rPr lang="tr-TR" dirty="0"/>
              <a:t>)</a:t>
            </a:r>
            <a:r>
              <a:rPr lang="tr-TR" baseline="-25000" dirty="0"/>
              <a:t>n</a:t>
            </a:r>
            <a:r>
              <a:rPr lang="tr-TR" dirty="0"/>
              <a:t> bileşeni A dan </a:t>
            </a:r>
            <a:r>
              <a:rPr lang="tr-TR" dirty="0" smtClean="0"/>
              <a:t>A’ </a:t>
            </a:r>
            <a:r>
              <a:rPr lang="tr-TR" dirty="0"/>
              <a:t>noktasına doğru yönelmiştir (</a:t>
            </a:r>
            <a:r>
              <a:rPr lang="tr-TR" dirty="0" err="1"/>
              <a:t>a</a:t>
            </a:r>
            <a:r>
              <a:rPr lang="tr-TR" baseline="-25000" dirty="0" err="1"/>
              <a:t>A</a:t>
            </a:r>
            <a:r>
              <a:rPr lang="tr-TR" dirty="0"/>
              <a:t>)</a:t>
            </a:r>
            <a:r>
              <a:rPr lang="tr-TR" baseline="-25000" dirty="0"/>
              <a:t>t</a:t>
            </a:r>
            <a:r>
              <a:rPr lang="tr-TR" dirty="0"/>
              <a:t> bileşeni ise </a:t>
            </a:r>
            <a:r>
              <a:rPr lang="tr-TR" cap="small" dirty="0" err="1"/>
              <a:t>AAq</a:t>
            </a:r>
            <a:r>
              <a:rPr lang="tr-TR" cap="small" dirty="0"/>
              <a:t> </a:t>
            </a:r>
            <a:r>
              <a:rPr lang="tr-TR" dirty="0"/>
              <a:t>doğrusuna dik ve </a:t>
            </a:r>
            <a:r>
              <a:rPr lang="tr-TR" b="1" dirty="0"/>
              <a:t>a </a:t>
            </a:r>
            <a:r>
              <a:rPr lang="tr-TR" dirty="0"/>
              <a:t>açısal ivmesi yönündedir. Bu vektörlerin toplamı Şekil </a:t>
            </a:r>
            <a:r>
              <a:rPr lang="tr-TR" dirty="0" smtClean="0"/>
              <a:t>de </a:t>
            </a:r>
            <a:r>
              <a:rPr lang="tr-TR" dirty="0"/>
              <a:t>gösterilmiştir.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360363">
              <a:buNone/>
            </a:pPr>
            <a:r>
              <a:rPr lang="tr-TR" dirty="0"/>
              <a:t>RELATIV İVME METODU</a:t>
            </a:r>
          </a:p>
          <a:p>
            <a:pPr marL="0" indent="360363">
              <a:buNone/>
            </a:pPr>
            <a:r>
              <a:rPr lang="tr-TR" dirty="0"/>
              <a:t>İvmelerin normal bileşenlerini hesaplamak için hız diyagramından hızların değerlerini </a:t>
            </a:r>
            <a:r>
              <a:rPr lang="tr-TR" dirty="0" smtClean="0"/>
              <a:t>bulmak gerekmektedir. </a:t>
            </a:r>
            <a:r>
              <a:rPr lang="tr-TR" dirty="0"/>
              <a:t>Bir hareket denkleminin </a:t>
            </a:r>
            <a:r>
              <a:rPr lang="tr-TR" dirty="0" err="1"/>
              <a:t>vektörel</a:t>
            </a:r>
            <a:r>
              <a:rPr lang="tr-TR" dirty="0"/>
              <a:t> çözümü </a:t>
            </a:r>
            <a:r>
              <a:rPr lang="tr-TR" dirty="0" smtClean="0"/>
              <a:t>, </a:t>
            </a:r>
            <a:r>
              <a:rPr lang="tr-TR" dirty="0"/>
              <a:t>hız diyagramında iki hızın şiddetlerini veya ivme </a:t>
            </a:r>
            <a:r>
              <a:rPr lang="tr-TR" dirty="0" smtClean="0"/>
              <a:t>diyagramından </a:t>
            </a:r>
            <a:r>
              <a:rPr lang="tr-TR" dirty="0"/>
              <a:t>iki teğetsel ivmenin şiddetlerini hesaplamaya </a:t>
            </a:r>
            <a:r>
              <a:rPr lang="tr-TR" dirty="0" smtClean="0"/>
              <a:t>yaramaktadır. 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Uygulama:  Şekildeki  </a:t>
            </a:r>
            <a:r>
              <a:rPr lang="tr-TR" dirty="0"/>
              <a:t>mekanizmanın </a:t>
            </a:r>
            <a:r>
              <a:rPr lang="tr-TR" dirty="0" smtClean="0"/>
              <a:t>A0A </a:t>
            </a:r>
            <a:r>
              <a:rPr lang="tr-TR" dirty="0"/>
              <a:t>uzvunun açısal hızının değeri 2000 d/d olarak belirtilmektedir. Yönü şekilde </a:t>
            </a:r>
            <a:r>
              <a:rPr lang="tr-TR" dirty="0" err="1"/>
              <a:t>gösteridiğine</a:t>
            </a:r>
            <a:r>
              <a:rPr lang="tr-TR" dirty="0"/>
              <a:t> </a:t>
            </a:r>
            <a:r>
              <a:rPr lang="tr-TR" dirty="0" smtClean="0"/>
              <a:t>gibidir. Bu </a:t>
            </a:r>
            <a:r>
              <a:rPr lang="tr-TR" dirty="0"/>
              <a:t>konumda B </a:t>
            </a:r>
            <a:r>
              <a:rPr lang="tr-TR" dirty="0" smtClean="0"/>
              <a:t>pistonunun </a:t>
            </a:r>
            <a:r>
              <a:rPr lang="tr-TR" dirty="0" err="1" smtClean="0"/>
              <a:t>ivmesininin</a:t>
            </a:r>
            <a:r>
              <a:rPr lang="tr-TR" dirty="0" smtClean="0"/>
              <a:t>  bulunması istenmektedir.</a:t>
            </a:r>
          </a:p>
          <a:p>
            <a:r>
              <a:rPr lang="tr-TR" b="1" dirty="0" smtClean="0"/>
              <a:t>AB</a:t>
            </a:r>
            <a:r>
              <a:rPr lang="tr-TR" b="1" baseline="30000" dirty="0" smtClean="0"/>
              <a:t>=</a:t>
            </a:r>
            <a:r>
              <a:rPr lang="tr-TR" b="1" baseline="30000" dirty="0" err="1" smtClean="0"/>
              <a:t>a</a:t>
            </a:r>
            <a:r>
              <a:rPr lang="tr-TR" b="1" dirty="0" err="1" smtClean="0"/>
              <a:t>A</a:t>
            </a:r>
            <a:r>
              <a:rPr lang="tr-TR" b="1" baseline="30000" dirty="0" smtClean="0"/>
              <a:t>+a</a:t>
            </a:r>
            <a:r>
              <a:rPr lang="tr-TR" b="1" dirty="0" smtClean="0"/>
              <a:t>BA=(</a:t>
            </a:r>
            <a:r>
              <a:rPr lang="tr-TR" b="1" dirty="0" err="1" smtClean="0"/>
              <a:t>aA</a:t>
            </a:r>
            <a:r>
              <a:rPr lang="tr-TR" b="1" dirty="0" smtClean="0"/>
              <a:t>)n</a:t>
            </a:r>
            <a:r>
              <a:rPr lang="tr-TR" b="1" baseline="30000" dirty="0" smtClean="0"/>
              <a:t>+</a:t>
            </a:r>
            <a:r>
              <a:rPr lang="tr-TR" b="1" dirty="0" smtClean="0"/>
              <a:t>(</a:t>
            </a:r>
            <a:r>
              <a:rPr lang="tr-TR" b="1" dirty="0" err="1" smtClean="0"/>
              <a:t>aA</a:t>
            </a:r>
            <a:r>
              <a:rPr lang="tr-TR" b="1" dirty="0" smtClean="0"/>
              <a:t>)t</a:t>
            </a:r>
            <a:r>
              <a:rPr lang="tr-TR" b="1" baseline="30000" dirty="0" smtClean="0"/>
              <a:t>+</a:t>
            </a:r>
            <a:r>
              <a:rPr lang="tr-TR" b="1" dirty="0" smtClean="0"/>
              <a:t>(aBA)n</a:t>
            </a:r>
            <a:r>
              <a:rPr lang="tr-TR" b="1" baseline="30000" dirty="0" smtClean="0"/>
              <a:t>+</a:t>
            </a:r>
            <a:r>
              <a:rPr lang="tr-TR" b="1" dirty="0" smtClean="0"/>
              <a:t>(</a:t>
            </a:r>
            <a:r>
              <a:rPr lang="tr-TR" b="1" baseline="30000" dirty="0" smtClean="0"/>
              <a:t>a</a:t>
            </a:r>
            <a:r>
              <a:rPr lang="tr-TR" b="1" dirty="0" smtClean="0"/>
              <a:t>BA)t</a:t>
            </a:r>
          </a:p>
          <a:p>
            <a:r>
              <a:rPr lang="tr-TR" b="1" dirty="0" smtClean="0"/>
              <a:t>Bağıl ivme denklemi kullanılarak çözüme ivme üçgenleriyle ulaşılabilmektedir.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İçerik Yer Tutucusu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2571736" y="1928802"/>
            <a:ext cx="3852672" cy="2919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31</TotalTime>
  <Words>219</Words>
  <Application>Microsoft Office PowerPoint</Application>
  <PresentationFormat>Ekran Gösterisi (4:3)</PresentationFormat>
  <Paragraphs>21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Akış</vt:lpstr>
      <vt:lpstr>ZTM 316 Mekanizmalar   14.Hafta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14. Hafta</dc:title>
  <dc:creator>Ramazan ÖZTÜRK</dc:creator>
  <cp:lastModifiedBy>Ramazan ÖZTÜRK</cp:lastModifiedBy>
  <cp:revision>11</cp:revision>
  <dcterms:created xsi:type="dcterms:W3CDTF">2017-11-22T10:53:21Z</dcterms:created>
  <dcterms:modified xsi:type="dcterms:W3CDTF">2018-05-14T14:39:16Z</dcterms:modified>
</cp:coreProperties>
</file>