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59" r:id="rId5"/>
    <p:sldId id="264" r:id="rId6"/>
    <p:sldId id="265" r:id="rId7"/>
    <p:sldId id="266" r:id="rId8"/>
    <p:sldId id="260"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002321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E160864-30E1-453D-860A-D122118C7966}"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3912999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774453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36186606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634665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E160864-30E1-453D-860A-D122118C7966}" type="datetimeFigureOut">
              <a:rPr lang="tr-TR" smtClean="0"/>
              <a:t>27.04.2020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8125124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E160864-30E1-453D-860A-D122118C7966}" type="datetimeFigureOut">
              <a:rPr lang="tr-TR" smtClean="0"/>
              <a:t>27.04.2020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983968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0862686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42894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94316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986209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E160864-30E1-453D-860A-D122118C7966}"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309527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E160864-30E1-453D-860A-D122118C7966}" type="datetimeFigureOut">
              <a:rPr lang="tr-TR" smtClean="0"/>
              <a:t>27.04.2020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805193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E160864-30E1-453D-860A-D122118C7966}" type="datetimeFigureOut">
              <a:rPr lang="tr-TR" smtClean="0"/>
              <a:t>27.04.2020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899189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60864-30E1-453D-860A-D122118C7966}" type="datetimeFigureOut">
              <a:rPr lang="tr-TR" smtClean="0"/>
              <a:t>27.04.2020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296051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E160864-30E1-453D-860A-D122118C7966}"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208973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E160864-30E1-453D-860A-D122118C7966}"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5359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3E160864-30E1-453D-860A-D122118C7966}" type="datetimeFigureOut">
              <a:rPr lang="tr-TR" smtClean="0"/>
              <a:t>27.04.2020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2E021AD-BCA0-4C36-90C2-3D30901B7D7C}" type="slidenum">
              <a:rPr lang="tr-TR" smtClean="0"/>
              <a:t>‹#›</a:t>
            </a:fld>
            <a:endParaRPr lang="tr-TR"/>
          </a:p>
        </p:txBody>
      </p:sp>
    </p:spTree>
    <p:extLst>
      <p:ext uri="{BB962C8B-B14F-4D97-AF65-F5344CB8AC3E}">
        <p14:creationId xmlns:p14="http://schemas.microsoft.com/office/powerpoint/2010/main" val="1358099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altyazi.net/rastgele-bir-film/antonianin-yazgisi-antonias-line/" TargetMode="External"/><Relationship Id="rId2" Type="http://schemas.openxmlformats.org/officeDocument/2006/relationships/hyperlink" Target="https://gazetekarinca.com/2017/09/"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0FE9DC-EBBC-4575-9910-A663F35863F1}"/>
              </a:ext>
            </a:extLst>
          </p:cNvPr>
          <p:cNvSpPr>
            <a:spLocks noGrp="1"/>
          </p:cNvSpPr>
          <p:nvPr>
            <p:ph type="ctrTitle"/>
          </p:nvPr>
        </p:nvSpPr>
        <p:spPr/>
        <p:txBody>
          <a:bodyPr/>
          <a:lstStyle/>
          <a:p>
            <a:r>
              <a:rPr lang="tr-TR" dirty="0"/>
              <a:t>Bir Film İncelemesi</a:t>
            </a:r>
          </a:p>
        </p:txBody>
      </p:sp>
      <p:sp>
        <p:nvSpPr>
          <p:cNvPr id="3" name="Alt Başlık 2">
            <a:extLst>
              <a:ext uri="{FF2B5EF4-FFF2-40B4-BE49-F238E27FC236}">
                <a16:creationId xmlns:a16="http://schemas.microsoft.com/office/drawing/2014/main" id="{E170A0BA-B7F2-4A51-870F-529D65BFA496}"/>
              </a:ext>
            </a:extLst>
          </p:cNvPr>
          <p:cNvSpPr>
            <a:spLocks noGrp="1"/>
          </p:cNvSpPr>
          <p:nvPr>
            <p:ph type="subTitle" idx="1"/>
          </p:nvPr>
        </p:nvSpPr>
        <p:spPr/>
        <p:txBody>
          <a:bodyPr>
            <a:normAutofit/>
          </a:bodyPr>
          <a:lstStyle/>
          <a:p>
            <a:r>
              <a:rPr lang="tr-TR" sz="4000" dirty="0"/>
              <a:t>Antonia’nın Yazgısı</a:t>
            </a:r>
          </a:p>
        </p:txBody>
      </p:sp>
    </p:spTree>
    <p:extLst>
      <p:ext uri="{BB962C8B-B14F-4D97-AF65-F5344CB8AC3E}">
        <p14:creationId xmlns:p14="http://schemas.microsoft.com/office/powerpoint/2010/main" val="2036690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B260F6-1016-499F-8C91-7F1AA3646D11}"/>
              </a:ext>
            </a:extLst>
          </p:cNvPr>
          <p:cNvSpPr>
            <a:spLocks noGrp="1"/>
          </p:cNvSpPr>
          <p:nvPr>
            <p:ph type="title"/>
          </p:nvPr>
        </p:nvSpPr>
        <p:spPr>
          <a:xfrm>
            <a:off x="704636" y="2003657"/>
            <a:ext cx="10515600" cy="4289068"/>
          </a:xfrm>
        </p:spPr>
        <p:txBody>
          <a:bodyPr>
            <a:normAutofit/>
          </a:bodyPr>
          <a:lstStyle/>
          <a:p>
            <a:r>
              <a:rPr lang="tr-TR" sz="2800" b="1" dirty="0">
                <a:solidFill>
                  <a:schemeClr val="tx1"/>
                </a:solidFill>
              </a:rPr>
              <a:t>Kaynaklar</a:t>
            </a:r>
            <a:br>
              <a:rPr lang="tr-TR" sz="2800" dirty="0">
                <a:solidFill>
                  <a:schemeClr val="tx1"/>
                </a:solidFill>
              </a:rPr>
            </a:br>
            <a:r>
              <a:rPr lang="tr-TR" sz="2800" dirty="0">
                <a:solidFill>
                  <a:schemeClr val="tx1"/>
                </a:solidFill>
              </a:rPr>
              <a:t>Avcı, Ş. (2017). Feminist Bir Peri Masalı: Antonia’nın Yazgısı, Gazete Karınca, Erişim: 20. 03.2018, </a:t>
            </a:r>
            <a:r>
              <a:rPr lang="tr-TR" sz="2800" dirty="0">
                <a:solidFill>
                  <a:schemeClr val="tx1"/>
                </a:solidFill>
                <a:hlinkClick r:id="rId2">
                  <a:extLst>
                    <a:ext uri="{A12FA001-AC4F-418D-AE19-62706E023703}">
                      <ahyp:hlinkClr xmlns:ahyp="http://schemas.microsoft.com/office/drawing/2018/hyperlinkcolor" val="tx"/>
                    </a:ext>
                  </a:extLst>
                </a:hlinkClick>
              </a:rPr>
              <a:t>https://gazetekarinca.com/2017/09/</a:t>
            </a:r>
            <a:r>
              <a:rPr lang="tr-TR" sz="2800" dirty="0">
                <a:solidFill>
                  <a:schemeClr val="tx1"/>
                </a:solidFill>
              </a:rPr>
              <a:t> feminist-bir-peri-</a:t>
            </a:r>
            <a:r>
              <a:rPr lang="tr-TR" sz="2800" dirty="0" err="1">
                <a:solidFill>
                  <a:schemeClr val="tx1"/>
                </a:solidFill>
              </a:rPr>
              <a:t>masali</a:t>
            </a:r>
            <a:r>
              <a:rPr lang="tr-TR" sz="2800" dirty="0">
                <a:solidFill>
                  <a:schemeClr val="tx1"/>
                </a:solidFill>
              </a:rPr>
              <a:t>-</a:t>
            </a:r>
            <a:r>
              <a:rPr lang="tr-TR" sz="2800" dirty="0" err="1">
                <a:solidFill>
                  <a:schemeClr val="tx1"/>
                </a:solidFill>
              </a:rPr>
              <a:t>antonianin-yazgisi</a:t>
            </a:r>
            <a:r>
              <a:rPr lang="tr-TR" sz="2800" dirty="0">
                <a:solidFill>
                  <a:schemeClr val="tx1"/>
                </a:solidFill>
              </a:rPr>
              <a:t>/</a:t>
            </a:r>
            <a:br>
              <a:rPr lang="tr-TR" sz="2800" dirty="0">
                <a:solidFill>
                  <a:schemeClr val="tx1"/>
                </a:solidFill>
              </a:rPr>
            </a:br>
            <a:r>
              <a:rPr lang="tr-TR" sz="2800" dirty="0">
                <a:solidFill>
                  <a:schemeClr val="tx1"/>
                </a:solidFill>
              </a:rPr>
              <a:t>Onaran, G. (2018). Antonia’nın Yazgısı, Altyazı Sinema Dergisi,Erişim:23.04.2019, </a:t>
            </a:r>
            <a:r>
              <a:rPr lang="tr-TR" sz="2800" dirty="0">
                <a:solidFill>
                  <a:schemeClr val="tx1"/>
                </a:solidFill>
                <a:hlinkClick r:id="rId3">
                  <a:extLst>
                    <a:ext uri="{A12FA001-AC4F-418D-AE19-62706E023703}">
                      <ahyp:hlinkClr xmlns:ahyp="http://schemas.microsoft.com/office/drawing/2018/hyperlinkcolor" val="tx"/>
                    </a:ext>
                  </a:extLst>
                </a:hlinkClick>
              </a:rPr>
              <a:t>https://www.altyazi.net/rastgele-bir-film/antonianin-yazgisi-antonias-line/</a:t>
            </a:r>
            <a:br>
              <a:rPr lang="tr-TR" sz="2800" dirty="0">
                <a:solidFill>
                  <a:schemeClr val="tx1"/>
                </a:solidFill>
              </a:rPr>
            </a:br>
            <a:endParaRPr lang="tr-TR" sz="2800" dirty="0">
              <a:solidFill>
                <a:schemeClr val="tx1"/>
              </a:solidFill>
            </a:endParaRPr>
          </a:p>
        </p:txBody>
      </p:sp>
    </p:spTree>
    <p:extLst>
      <p:ext uri="{BB962C8B-B14F-4D97-AF65-F5344CB8AC3E}">
        <p14:creationId xmlns:p14="http://schemas.microsoft.com/office/powerpoint/2010/main" val="1547685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CAA8A1D-8C7D-49B1-9C26-6587FA69A73A}"/>
              </a:ext>
            </a:extLst>
          </p:cNvPr>
          <p:cNvSpPr/>
          <p:nvPr/>
        </p:nvSpPr>
        <p:spPr>
          <a:xfrm>
            <a:off x="1119883" y="1673599"/>
            <a:ext cx="9596063" cy="1815882"/>
          </a:xfrm>
          <a:prstGeom prst="rect">
            <a:avLst/>
          </a:prstGeom>
        </p:spPr>
        <p:txBody>
          <a:bodyPr wrap="square">
            <a:spAutoFit/>
          </a:bodyPr>
          <a:lstStyle/>
          <a:p>
            <a:pPr algn="just"/>
            <a:r>
              <a:rPr lang="tr-TR" sz="2800" dirty="0"/>
              <a:t> </a:t>
            </a:r>
          </a:p>
          <a:p>
            <a:pPr algn="just"/>
            <a:r>
              <a:rPr lang="tr-TR" sz="2800" dirty="0"/>
              <a:t>Antonia’nın Yazgısı (</a:t>
            </a:r>
            <a:r>
              <a:rPr lang="tr-TR" sz="2800" dirty="0" err="1"/>
              <a:t>Antonia’s</a:t>
            </a:r>
            <a:r>
              <a:rPr lang="tr-TR" sz="2800" dirty="0"/>
              <a:t> </a:t>
            </a:r>
            <a:r>
              <a:rPr lang="tr-TR" sz="2800" dirty="0" err="1"/>
              <a:t>Line</a:t>
            </a:r>
            <a:r>
              <a:rPr lang="tr-TR" sz="2800" dirty="0"/>
              <a:t>, 1995) Yabancı Dilde En İyi Film Oscar’ı dahil pek çok ödül kazanan bir feminist sinema </a:t>
            </a:r>
            <a:r>
              <a:rPr lang="tr-TR" sz="2800" dirty="0" err="1"/>
              <a:t>klasiği</a:t>
            </a:r>
            <a:r>
              <a:rPr lang="tr-TR" sz="2800" dirty="0"/>
              <a:t>. </a:t>
            </a:r>
          </a:p>
        </p:txBody>
      </p:sp>
    </p:spTree>
    <p:extLst>
      <p:ext uri="{BB962C8B-B14F-4D97-AF65-F5344CB8AC3E}">
        <p14:creationId xmlns:p14="http://schemas.microsoft.com/office/powerpoint/2010/main" val="4143111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EB8E608-08CC-4B3D-B50F-070FE1EC3477}"/>
              </a:ext>
            </a:extLst>
          </p:cNvPr>
          <p:cNvSpPr/>
          <p:nvPr/>
        </p:nvSpPr>
        <p:spPr>
          <a:xfrm>
            <a:off x="1510301" y="1800413"/>
            <a:ext cx="9102904" cy="3257174"/>
          </a:xfrm>
          <a:prstGeom prst="rect">
            <a:avLst/>
          </a:prstGeom>
        </p:spPr>
        <p:txBody>
          <a:bodyPr wrap="square">
            <a:spAutoFit/>
          </a:bodyPr>
          <a:lstStyle/>
          <a:p>
            <a:pPr algn="just">
              <a:lnSpc>
                <a:spcPct val="150000"/>
              </a:lnSpc>
            </a:pPr>
            <a:r>
              <a:rPr lang="tr-TR" sz="2800" dirty="0"/>
              <a:t>Eleştirmen </a:t>
            </a:r>
            <a:r>
              <a:rPr lang="tr-TR" sz="2800" dirty="0" err="1"/>
              <a:t>Janet</a:t>
            </a:r>
            <a:r>
              <a:rPr lang="tr-TR" sz="2800" dirty="0"/>
              <a:t> </a:t>
            </a:r>
            <a:r>
              <a:rPr lang="tr-TR" sz="2800" dirty="0" err="1"/>
              <a:t>Maslin’in</a:t>
            </a:r>
            <a:r>
              <a:rPr lang="tr-TR" sz="2800" dirty="0"/>
              <a:t> ‘büyülü feminizm’ olarak </a:t>
            </a:r>
            <a:r>
              <a:rPr lang="tr-TR" sz="2800" dirty="0" err="1"/>
              <a:t>tanımladığı</a:t>
            </a:r>
            <a:r>
              <a:rPr lang="tr-TR" sz="2800" dirty="0"/>
              <a:t> film, annesinin ölümü üzerine kızıyla birlikte köyüne dönüp </a:t>
            </a:r>
            <a:r>
              <a:rPr lang="tr-TR" sz="2800" dirty="0" err="1"/>
              <a:t>yerleşen</a:t>
            </a:r>
            <a:r>
              <a:rPr lang="tr-TR" sz="2800" dirty="0"/>
              <a:t> Antonia’nın dört nesle yayılan hikâyesini yer yer </a:t>
            </a:r>
            <a:r>
              <a:rPr lang="tr-TR" sz="2800" dirty="0" err="1"/>
              <a:t>neşeli</a:t>
            </a:r>
            <a:r>
              <a:rPr lang="tr-TR" sz="2800" dirty="0"/>
              <a:t>, yer yer hüzünlü, masalsı bir dille anlatıyor.</a:t>
            </a:r>
          </a:p>
        </p:txBody>
      </p:sp>
    </p:spTree>
    <p:extLst>
      <p:ext uri="{BB962C8B-B14F-4D97-AF65-F5344CB8AC3E}">
        <p14:creationId xmlns:p14="http://schemas.microsoft.com/office/powerpoint/2010/main" val="2012477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18A12A3-71D9-47F7-9AC1-7EA5BB7474A0}"/>
              </a:ext>
            </a:extLst>
          </p:cNvPr>
          <p:cNvSpPr/>
          <p:nvPr/>
        </p:nvSpPr>
        <p:spPr>
          <a:xfrm>
            <a:off x="1297969" y="2125662"/>
            <a:ext cx="9924836" cy="2970685"/>
          </a:xfrm>
          <a:prstGeom prst="rect">
            <a:avLst/>
          </a:prstGeom>
        </p:spPr>
        <p:txBody>
          <a:bodyPr wrap="square">
            <a:spAutoFit/>
          </a:bodyPr>
          <a:lstStyle/>
          <a:p>
            <a:pPr algn="just">
              <a:lnSpc>
                <a:spcPct val="150000"/>
              </a:lnSpc>
            </a:pPr>
            <a:r>
              <a:rPr lang="tr-TR" sz="3200" dirty="0"/>
              <a:t>Film, </a:t>
            </a:r>
            <a:r>
              <a:rPr lang="tr-TR" sz="3200" dirty="0" err="1"/>
              <a:t>Gabriel</a:t>
            </a:r>
            <a:r>
              <a:rPr lang="tr-TR" sz="3200" dirty="0"/>
              <a:t> </a:t>
            </a:r>
            <a:r>
              <a:rPr lang="tr-TR" sz="3200" dirty="0" err="1"/>
              <a:t>García</a:t>
            </a:r>
            <a:r>
              <a:rPr lang="tr-TR" sz="3200" dirty="0"/>
              <a:t> </a:t>
            </a:r>
            <a:r>
              <a:rPr lang="tr-TR" sz="3200" dirty="0" err="1"/>
              <a:t>Márquez’in</a:t>
            </a:r>
            <a:r>
              <a:rPr lang="tr-TR" sz="3200" dirty="0"/>
              <a:t> ‘Yüz Yıllık </a:t>
            </a:r>
            <a:r>
              <a:rPr lang="tr-TR" sz="3200" dirty="0" err="1"/>
              <a:t>Yalnızlık’ı</a:t>
            </a:r>
            <a:r>
              <a:rPr lang="tr-TR" sz="3200" dirty="0"/>
              <a:t> gibi epik aile hikâyelerini andırıyor ama ataerkil bir yapıyı irdelemek yerine anaerkil bir düzenin hayalini kuruyor (Onaran, 2018).</a:t>
            </a:r>
          </a:p>
        </p:txBody>
      </p:sp>
    </p:spTree>
    <p:extLst>
      <p:ext uri="{BB962C8B-B14F-4D97-AF65-F5344CB8AC3E}">
        <p14:creationId xmlns:p14="http://schemas.microsoft.com/office/powerpoint/2010/main" val="3621815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86FE2CF-65F1-4F2B-8F84-B0228A3F08A2}"/>
              </a:ext>
            </a:extLst>
          </p:cNvPr>
          <p:cNvSpPr/>
          <p:nvPr/>
        </p:nvSpPr>
        <p:spPr>
          <a:xfrm>
            <a:off x="945221" y="1002457"/>
            <a:ext cx="10089223" cy="5181034"/>
          </a:xfrm>
          <a:prstGeom prst="rect">
            <a:avLst/>
          </a:prstGeom>
        </p:spPr>
        <p:txBody>
          <a:bodyPr wrap="square">
            <a:spAutoFit/>
          </a:bodyPr>
          <a:lstStyle/>
          <a:p>
            <a:pPr algn="just">
              <a:lnSpc>
                <a:spcPct val="150000"/>
              </a:lnSpc>
            </a:pPr>
            <a:r>
              <a:rPr lang="tr-TR" sz="2800" dirty="0"/>
              <a:t>Yataktan çıktı ve yaşamının son gününe başladı Antonia… Bütün bir hayatın; anılarla savaş ve seviş halinde olan hafızanın; her gün tekrarlanan yaşamsal yüzlerce hareketle yorgun bedenin; sözcüklerin; fikirlerin; hislerin ve çatışmalarla yoğrulmuş bütün bir meselenin son gününe… Saçları bile yorgun ve tekinsiz dururken, son kez tokalarını takıp aynada kendine baktı Antonia. “Artık ölme zamanı” diye fısıldadı.</a:t>
            </a:r>
          </a:p>
        </p:txBody>
      </p:sp>
    </p:spTree>
    <p:extLst>
      <p:ext uri="{BB962C8B-B14F-4D97-AF65-F5344CB8AC3E}">
        <p14:creationId xmlns:p14="http://schemas.microsoft.com/office/powerpoint/2010/main" val="272395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1B75CCF-AA7B-4AF9-A7F6-A86B373A3C88}"/>
              </a:ext>
            </a:extLst>
          </p:cNvPr>
          <p:cNvSpPr/>
          <p:nvPr/>
        </p:nvSpPr>
        <p:spPr>
          <a:xfrm>
            <a:off x="712342" y="1560986"/>
            <a:ext cx="10767316" cy="3242041"/>
          </a:xfrm>
          <a:prstGeom prst="rect">
            <a:avLst/>
          </a:prstGeom>
        </p:spPr>
        <p:txBody>
          <a:bodyPr wrap="square">
            <a:spAutoFit/>
          </a:bodyPr>
          <a:lstStyle/>
          <a:p>
            <a:pPr algn="just">
              <a:lnSpc>
                <a:spcPct val="150000"/>
              </a:lnSpc>
            </a:pPr>
            <a:r>
              <a:rPr lang="tr-TR" sz="2800" dirty="0"/>
              <a:t>Hayatının son günüyle başlayan film, Antonia’nın yıllar sonra ailesinin çiftlik evine döndüğü, kırklı yaş anılarıyla devam eder. Savaştan sonra annesini gömmek için dönse de O hala sağdır. Babası öleli otuz yıl olmasına rağmen, hala babasına kızgın olan annesinin ölümünü sakin ve tepkisiz halde izler. </a:t>
            </a:r>
          </a:p>
        </p:txBody>
      </p:sp>
    </p:spTree>
    <p:extLst>
      <p:ext uri="{BB962C8B-B14F-4D97-AF65-F5344CB8AC3E}">
        <p14:creationId xmlns:p14="http://schemas.microsoft.com/office/powerpoint/2010/main" val="1760416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0D7D7CA-6184-438E-881E-5FE7C36759CC}"/>
              </a:ext>
            </a:extLst>
          </p:cNvPr>
          <p:cNvSpPr/>
          <p:nvPr/>
        </p:nvSpPr>
        <p:spPr>
          <a:xfrm>
            <a:off x="1345915" y="1484814"/>
            <a:ext cx="8876871" cy="3888372"/>
          </a:xfrm>
          <a:prstGeom prst="rect">
            <a:avLst/>
          </a:prstGeom>
        </p:spPr>
        <p:txBody>
          <a:bodyPr wrap="square">
            <a:spAutoFit/>
          </a:bodyPr>
          <a:lstStyle/>
          <a:p>
            <a:pPr algn="just">
              <a:lnSpc>
                <a:spcPct val="150000"/>
              </a:lnSpc>
            </a:pPr>
            <a:r>
              <a:rPr lang="tr-TR" sz="2800" dirty="0"/>
              <a:t>Ölüm anına şahitlik ederken, Antonia’nın ifadesiz yüzünden, aralarındaki ilişkinin çok da sıcak olmadığı anlaşılır. Annesi hep kızgın bir kadınken, Antonia ise mücadeleci bir gülümseyendir. “Huzur içinde yat anne, bu çok mümkün olmasa da”… (Avcı, 2017).</a:t>
            </a:r>
          </a:p>
        </p:txBody>
      </p:sp>
    </p:spTree>
    <p:extLst>
      <p:ext uri="{BB962C8B-B14F-4D97-AF65-F5344CB8AC3E}">
        <p14:creationId xmlns:p14="http://schemas.microsoft.com/office/powerpoint/2010/main" val="1266381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23B0528-87F7-43E6-AFBD-51D2D287151A}"/>
              </a:ext>
            </a:extLst>
          </p:cNvPr>
          <p:cNvSpPr/>
          <p:nvPr/>
        </p:nvSpPr>
        <p:spPr>
          <a:xfrm>
            <a:off x="1109609" y="1832243"/>
            <a:ext cx="9554965" cy="2610843"/>
          </a:xfrm>
          <a:prstGeom prst="rect">
            <a:avLst/>
          </a:prstGeom>
        </p:spPr>
        <p:txBody>
          <a:bodyPr wrap="square">
            <a:spAutoFit/>
          </a:bodyPr>
          <a:lstStyle/>
          <a:p>
            <a:pPr algn="just">
              <a:lnSpc>
                <a:spcPct val="150000"/>
              </a:lnSpc>
            </a:pPr>
            <a:r>
              <a:rPr lang="tr-TR" sz="2800" dirty="0"/>
              <a:t>Yönetmen </a:t>
            </a:r>
            <a:r>
              <a:rPr lang="tr-TR" sz="2800" dirty="0" err="1"/>
              <a:t>Marleen</a:t>
            </a:r>
            <a:r>
              <a:rPr lang="tr-TR" sz="2800" dirty="0"/>
              <a:t> </a:t>
            </a:r>
            <a:r>
              <a:rPr lang="tr-TR" sz="2800" dirty="0" err="1"/>
              <a:t>Gorris</a:t>
            </a:r>
            <a:r>
              <a:rPr lang="tr-TR" sz="2800" dirty="0"/>
              <a:t> Antonia’nın hikâyesi üzerinden cinsel kimlik meselesinin yansıra ölüm ve </a:t>
            </a:r>
            <a:r>
              <a:rPr lang="tr-TR" sz="2800" dirty="0" err="1"/>
              <a:t>yaşam</a:t>
            </a:r>
            <a:r>
              <a:rPr lang="tr-TR" sz="2800" dirty="0"/>
              <a:t> gibi mevzuları ve dinsel kurumların </a:t>
            </a:r>
            <a:r>
              <a:rPr lang="tr-TR" sz="2800" dirty="0" err="1"/>
              <a:t>yozlaşması</a:t>
            </a:r>
            <a:r>
              <a:rPr lang="tr-TR" sz="2800" dirty="0"/>
              <a:t> gibi toplumsal sorunları da </a:t>
            </a:r>
            <a:r>
              <a:rPr lang="tr-TR" sz="2800" dirty="0" err="1"/>
              <a:t>tartışmaya</a:t>
            </a:r>
            <a:r>
              <a:rPr lang="tr-TR" sz="2800" dirty="0"/>
              <a:t> açıyor. </a:t>
            </a:r>
          </a:p>
        </p:txBody>
      </p:sp>
    </p:spTree>
    <p:extLst>
      <p:ext uri="{BB962C8B-B14F-4D97-AF65-F5344CB8AC3E}">
        <p14:creationId xmlns:p14="http://schemas.microsoft.com/office/powerpoint/2010/main" val="4207641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47843C0-71B4-4D86-906D-42B88E6E6022}"/>
              </a:ext>
            </a:extLst>
          </p:cNvPr>
          <p:cNvSpPr/>
          <p:nvPr/>
        </p:nvSpPr>
        <p:spPr>
          <a:xfrm>
            <a:off x="1611330" y="1396196"/>
            <a:ext cx="8969339" cy="4549835"/>
          </a:xfrm>
          <a:prstGeom prst="rect">
            <a:avLst/>
          </a:prstGeom>
        </p:spPr>
        <p:txBody>
          <a:bodyPr wrap="square">
            <a:spAutoFit/>
          </a:bodyPr>
          <a:lstStyle/>
          <a:p>
            <a:pPr algn="just">
              <a:lnSpc>
                <a:spcPct val="150000"/>
              </a:lnSpc>
            </a:pPr>
            <a:r>
              <a:rPr lang="tr-TR" sz="2800" dirty="0"/>
              <a:t>Filmin ölüm ve </a:t>
            </a:r>
            <a:r>
              <a:rPr lang="tr-TR" sz="2800" dirty="0" err="1"/>
              <a:t>doğum</a:t>
            </a:r>
            <a:r>
              <a:rPr lang="tr-TR" sz="2800" dirty="0"/>
              <a:t> döngüsünde akan zamanı içinde geleneksel aile alt üst ediliyor, yerine dinin ya da devletin onayını alma kaygısı gütmeyen </a:t>
            </a:r>
            <a:r>
              <a:rPr lang="tr-TR" sz="2800" dirty="0" err="1"/>
              <a:t>başka</a:t>
            </a:r>
            <a:r>
              <a:rPr lang="tr-TR" sz="2800" dirty="0"/>
              <a:t> </a:t>
            </a:r>
            <a:r>
              <a:rPr lang="tr-TR" sz="2800" dirty="0" err="1"/>
              <a:t>bağlar</a:t>
            </a:r>
            <a:r>
              <a:rPr lang="tr-TR" sz="2800" dirty="0"/>
              <a:t> örülüyor; </a:t>
            </a:r>
            <a:r>
              <a:rPr lang="tr-TR" sz="2800" dirty="0" err="1"/>
              <a:t>bambaşka</a:t>
            </a:r>
            <a:r>
              <a:rPr lang="tr-TR" sz="2800" dirty="0"/>
              <a:t> kocaman bir aile kuruluyor. Dik </a:t>
            </a:r>
            <a:r>
              <a:rPr lang="tr-TR" sz="2800" dirty="0" err="1"/>
              <a:t>başlı</a:t>
            </a:r>
            <a:r>
              <a:rPr lang="tr-TR" sz="2800" dirty="0"/>
              <a:t> ama </a:t>
            </a:r>
            <a:r>
              <a:rPr lang="tr-TR" sz="2800" dirty="0" err="1"/>
              <a:t>şiddet</a:t>
            </a:r>
            <a:r>
              <a:rPr lang="tr-TR" sz="2800" dirty="0"/>
              <a:t> </a:t>
            </a:r>
            <a:r>
              <a:rPr lang="tr-TR" sz="2800" dirty="0" err="1"/>
              <a:t>karşıtı</a:t>
            </a:r>
            <a:r>
              <a:rPr lang="tr-TR" sz="2800" dirty="0"/>
              <a:t>, ezilenlere kucak açan, ezenlere haddini bildiren, </a:t>
            </a:r>
            <a:r>
              <a:rPr lang="tr-TR" sz="2800" dirty="0" err="1"/>
              <a:t>şefkatli</a:t>
            </a:r>
            <a:r>
              <a:rPr lang="tr-TR" sz="2800" dirty="0"/>
              <a:t> ve </a:t>
            </a:r>
            <a:r>
              <a:rPr lang="tr-TR" sz="2800" dirty="0" err="1"/>
              <a:t>özgürlüğüne</a:t>
            </a:r>
            <a:r>
              <a:rPr lang="tr-TR" sz="2800" dirty="0"/>
              <a:t> </a:t>
            </a:r>
            <a:r>
              <a:rPr lang="tr-TR" sz="2800" dirty="0" err="1"/>
              <a:t>düşkün</a:t>
            </a:r>
            <a:r>
              <a:rPr lang="tr-TR" sz="2800" dirty="0"/>
              <a:t> Antonia hâlâ ilham vermeye devam ediyor (Onaran, 2018).</a:t>
            </a:r>
          </a:p>
        </p:txBody>
      </p:sp>
    </p:spTree>
    <p:extLst>
      <p:ext uri="{BB962C8B-B14F-4D97-AF65-F5344CB8AC3E}">
        <p14:creationId xmlns:p14="http://schemas.microsoft.com/office/powerpoint/2010/main" val="11002094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21</TotalTime>
  <Words>451</Words>
  <Application>Microsoft Office PowerPoint</Application>
  <PresentationFormat>Geniş ekran</PresentationFormat>
  <Paragraphs>12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İyon Toplantı Odası</vt:lpstr>
      <vt:lpstr>Bir Film İncelemesi</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 Avcı, Ş. (2017). Feminist Bir Peri Masalı: Antonia’nın Yazgısı, Gazete Karınca, Erişim: 20. 03.2018, https://gazetekarinca.com/2017/09/ feminist-bir-peri-masali-antonianin-yazgisi/ Onaran, G. (2018). Antonia’nın Yazgısı, Altyazı Sinema Dergisi,Erişim:23.04.2019, https://www.altyazi.net/rastgele-bir-film/antonianin-yazgisi-antonias-line/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 Film İncelemesi</dc:title>
  <dc:creator>user</dc:creator>
  <cp:lastModifiedBy>user</cp:lastModifiedBy>
  <cp:revision>3</cp:revision>
  <dcterms:created xsi:type="dcterms:W3CDTF">2020-04-27T15:22:23Z</dcterms:created>
  <dcterms:modified xsi:type="dcterms:W3CDTF">2020-04-27T15:44:19Z</dcterms:modified>
</cp:coreProperties>
</file>