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6</a:t>
            </a:r>
            <a:r>
              <a:rPr lang="tr-TR" dirty="0" smtClean="0"/>
              <a:t>. Hafta: </a:t>
            </a:r>
            <a:r>
              <a:rPr lang="tr-TR" smtClean="0"/>
              <a:t>DEVlet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endParaRPr lang="tr-TR" dirty="0" smtClean="0"/>
          </a:p>
          <a:p>
            <a:pPr marL="201168" lvl="1" indent="0">
              <a:buNone/>
            </a:pPr>
            <a:r>
              <a:rPr lang="tr-TR" dirty="0" smtClean="0"/>
              <a:t>«Enerji fizik için ne anlama geliyorsa, iktidar da sosyal bilimler için o anlama gelir»</a:t>
            </a:r>
          </a:p>
          <a:p>
            <a:pPr marL="201168" lvl="1" indent="0">
              <a:buNone/>
            </a:pPr>
            <a:r>
              <a:rPr lang="tr-TR" sz="2000" dirty="0" err="1" smtClean="0"/>
              <a:t>Bertrand</a:t>
            </a:r>
            <a:r>
              <a:rPr lang="tr-TR" sz="2000" dirty="0" smtClean="0"/>
              <a:t> </a:t>
            </a:r>
            <a:r>
              <a:rPr lang="tr-TR" sz="2000" dirty="0" err="1" smtClean="0"/>
              <a:t>Russell</a:t>
            </a:r>
            <a:endParaRPr lang="tr-TR" sz="2000" dirty="0" smtClean="0"/>
          </a:p>
          <a:p>
            <a:pPr marL="201168" lvl="1" indent="0">
              <a:buNone/>
            </a:pPr>
            <a:endParaRPr lang="tr-TR" sz="2000" dirty="0"/>
          </a:p>
          <a:p>
            <a:pPr marL="201168" lvl="1" indent="0">
              <a:buNone/>
            </a:pPr>
            <a:r>
              <a:rPr lang="tr-TR" sz="2000" dirty="0" smtClean="0"/>
              <a:t>İktidar sosyal bilim analizinin temel açıklayıcı bir kavramıdır.</a:t>
            </a:r>
          </a:p>
        </p:txBody>
      </p:sp>
    </p:spTree>
    <p:extLst>
      <p:ext uri="{BB962C8B-B14F-4D97-AF65-F5344CB8AC3E}">
        <p14:creationId xmlns:p14="http://schemas.microsoft.com/office/powerpoint/2010/main" val="1226724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İktidar kavramına modern yaklaşımlar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2600" dirty="0" smtClean="0"/>
              <a:t>Davranışçı yaklaşım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Marksist yaklaşım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Weberci</a:t>
            </a:r>
            <a:r>
              <a:rPr lang="tr-TR" sz="2600" dirty="0" smtClean="0"/>
              <a:t> </a:t>
            </a:r>
            <a:r>
              <a:rPr lang="tr-TR" sz="2600" dirty="0"/>
              <a:t>yaklaşım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5234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iktidar kavrayışının üç yüzü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tr-TR" dirty="0" smtClean="0"/>
              <a:t>B aktörü normal koşullarda yapmayacağı bir davranışı A aktörü istediği için yapıyorsa, A’nın B üzerinde iktidarı vardır (Robert </a:t>
            </a:r>
            <a:r>
              <a:rPr lang="tr-TR" dirty="0" err="1" smtClean="0"/>
              <a:t>Dahl</a:t>
            </a:r>
            <a:r>
              <a:rPr lang="tr-TR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endParaRPr lang="tr-TR" dirty="0" smtClean="0"/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Gündem belirleme ile yüzeysel görünürlük kazanmayan iktidar: </a:t>
            </a:r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/>
              <a:t>ç</a:t>
            </a:r>
            <a:r>
              <a:rPr lang="tr-TR" dirty="0" smtClean="0"/>
              <a:t>evreyi kirleten fabrikanın medya kuruluşunu etkileyerek bu konuyu gündemden uzak tutması (</a:t>
            </a:r>
            <a:r>
              <a:rPr lang="tr-TR" dirty="0" err="1" smtClean="0"/>
              <a:t>Bachrach</a:t>
            </a:r>
            <a:r>
              <a:rPr lang="tr-TR" dirty="0" smtClean="0"/>
              <a:t> ve </a:t>
            </a:r>
            <a:r>
              <a:rPr lang="tr-TR" dirty="0" err="1" smtClean="0"/>
              <a:t>Bartz</a:t>
            </a:r>
            <a:r>
              <a:rPr lang="tr-TR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endParaRPr lang="tr-TR" dirty="0" smtClean="0"/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Süreçlere yönelik algı ve değerlendirmelerin etkilenmesi: A’nın empoze ettiği bir eylemi B kendi çıkarına olmamasına rağmen yapıyorsa A’nın B üzerinde iktidarı vardır (</a:t>
            </a:r>
            <a:r>
              <a:rPr lang="tr-TR" dirty="0" err="1" smtClean="0"/>
              <a:t>Lukes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239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iktidar kavrayışı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000" dirty="0" smtClean="0"/>
              <a:t>Birey temelli</a:t>
            </a:r>
          </a:p>
          <a:p>
            <a:pPr lvl="1"/>
            <a:endParaRPr lang="tr-TR" sz="3000" dirty="0" smtClean="0"/>
          </a:p>
          <a:p>
            <a:pPr lvl="1"/>
            <a:r>
              <a:rPr lang="tr-TR" sz="3000" dirty="0" smtClean="0"/>
              <a:t>İktidarı farklı çıkarlara sahip aktörler arasındaki ilişkiye indirger</a:t>
            </a:r>
          </a:p>
          <a:p>
            <a:pPr lvl="1"/>
            <a:endParaRPr lang="tr-TR" sz="3000" dirty="0" smtClean="0"/>
          </a:p>
          <a:p>
            <a:pPr lvl="1"/>
            <a:r>
              <a:rPr lang="tr-TR" sz="3000" dirty="0" smtClean="0"/>
              <a:t>Bireyin geniş yapılar içindeki konumlarını göz ardı eder</a:t>
            </a:r>
          </a:p>
          <a:p>
            <a:pPr lvl="1"/>
            <a:endParaRPr lang="tr-TR" sz="3000" dirty="0" smtClean="0"/>
          </a:p>
          <a:p>
            <a:pPr lvl="1"/>
            <a:r>
              <a:rPr lang="tr-TR" sz="3000" dirty="0" smtClean="0"/>
              <a:t>İktidarın işleyişindeki karmaşık süreçleri incelemede yetersiz kalır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54047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iktidar kavramsallaştırması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Topluma ve toplumsal yapılara vurgu yapar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İktidar ilişkilerinin merkezinde mülkiyet ve sınıf ilişkileri vardır</a:t>
            </a:r>
          </a:p>
          <a:p>
            <a:pPr marL="201168" lvl="1" indent="0">
              <a:buNone/>
            </a:pPr>
            <a:endParaRPr lang="tr-TR" sz="2600" dirty="0"/>
          </a:p>
          <a:p>
            <a:pPr lvl="1"/>
            <a:r>
              <a:rPr lang="tr-TR" sz="2600" dirty="0" smtClean="0"/>
              <a:t>Sınıf ilişkilerinin yoğunlaştığı alan kapitalist devlettir</a:t>
            </a:r>
          </a:p>
          <a:p>
            <a:pPr lvl="2"/>
            <a:r>
              <a:rPr lang="tr-TR" sz="2200" dirty="0" smtClean="0"/>
              <a:t>Devlet aktörlerinin sınıfsal kökenleri önem taşır (</a:t>
            </a:r>
            <a:r>
              <a:rPr lang="tr-TR" sz="2200" dirty="0" err="1" smtClean="0"/>
              <a:t>Miliband</a:t>
            </a:r>
            <a:r>
              <a:rPr lang="tr-TR" sz="2200" dirty="0" smtClean="0"/>
              <a:t>)</a:t>
            </a:r>
          </a:p>
          <a:p>
            <a:pPr lvl="2"/>
            <a:r>
              <a:rPr lang="tr-TR" sz="2200" dirty="0" smtClean="0"/>
              <a:t>Devleti oluşturan nesnel yapısal bağ ve ilişkiler önem taşır (</a:t>
            </a:r>
            <a:r>
              <a:rPr lang="tr-TR" sz="2200" dirty="0" err="1" smtClean="0"/>
              <a:t>Poulantzas</a:t>
            </a:r>
            <a:r>
              <a:rPr lang="tr-TR" sz="2200" dirty="0" smtClean="0"/>
              <a:t>)</a:t>
            </a:r>
          </a:p>
          <a:p>
            <a:pPr lvl="2"/>
            <a:endParaRPr lang="tr-TR" sz="2200" dirty="0" smtClean="0"/>
          </a:p>
          <a:p>
            <a:pPr lvl="1"/>
            <a:endParaRPr lang="tr-TR" sz="2600" dirty="0"/>
          </a:p>
          <a:p>
            <a:pPr lvl="1"/>
            <a:endParaRPr lang="tr-TR" sz="26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4733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Weberci</a:t>
            </a:r>
            <a:r>
              <a:rPr lang="tr-TR" dirty="0" smtClean="0"/>
              <a:t> iktidar kavramsallaştırması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İktidar ilişkileri devlet aygıtında yoğunlaşır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aktörleri sınıflar karşısında özerk hareket edebilir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Modernleşme ve rasyonelleşme ekseninde kurumsallaşmış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meşru şiddetin tekelini elinde tutan bir meta-örgüt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iktidarının ana aktörleri bürokrasi ve siyasal seçkinler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19836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yaklaşımlara eleştiriler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İktidar elde tutulup depolanabilir ve gerektiğinde kullanılabilir bir kapasite değildir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İktidar negatif bir ilişki olarak, bir kesimin diğer kesim üzerindeki tahakkümü şeklinde tanımlanamaz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İktidar ortak kurulan bir anlam dünyasında temellenir ve karşılıklı bir tanıma edimini içerir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940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Michel</a:t>
            </a:r>
            <a:r>
              <a:rPr lang="tr-TR" dirty="0" smtClean="0"/>
              <a:t> </a:t>
            </a:r>
            <a:r>
              <a:rPr lang="tr-TR" dirty="0" err="1" smtClean="0"/>
              <a:t>Foucault</a:t>
            </a:r>
            <a:r>
              <a:rPr lang="tr-TR" dirty="0" smtClean="0"/>
              <a:t> (1926-1984)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Merkezi bir iktidar yerine dağınık ve toplumun her zerresine yayılmış bir iktidar kavrayışı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İktidar her yerdedir; sahip olunan değil, yapılan bir şeydir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Birey, iktidar ilişkilerinin taşıyıcısıdır, hem iktidarın gerçekleştiği hem de ona direnilen yerdir</a:t>
            </a:r>
            <a:endParaRPr lang="tr-TR" sz="26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12220" y="1846263"/>
            <a:ext cx="294916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4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İktidarın merkezine devleti koymak, iktidarın işlediği irili ufaklı ağların görülmesini engeller – devlet bu iktidar odaklarından yalnızca biridir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de bütünlüklü bir iktidar yapısı değildir – çoklu ve çelişik iktidar ilişkileri içerir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0890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Panoptikon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34640" y="1846263"/>
            <a:ext cx="4063358" cy="4022725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211094"/>
            <a:ext cx="4937125" cy="329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82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Liberal-bireyci temelde devlet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Liberal-bireyci yaklaşım: birey dışında bir toplumsal gerçeklik yoktur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Michael </a:t>
            </a:r>
            <a:r>
              <a:rPr lang="tr-TR" sz="2600" dirty="0" err="1" smtClean="0"/>
              <a:t>Oakeshott</a:t>
            </a:r>
            <a:r>
              <a:rPr lang="tr-TR" sz="2600" dirty="0" smtClean="0"/>
              <a:t>: kişilerin bağımsız iradeleriyle oluşturulan ve soyut bireylerin özgür davranmasını mümkün kılan yapak bir varlık olarak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Friedrich</a:t>
            </a:r>
            <a:r>
              <a:rPr lang="tr-TR" sz="2600" dirty="0" smtClean="0"/>
              <a:t> </a:t>
            </a:r>
            <a:r>
              <a:rPr lang="tr-TR" sz="2600" dirty="0" err="1" smtClean="0"/>
              <a:t>Hayek</a:t>
            </a:r>
            <a:r>
              <a:rPr lang="tr-TR" sz="2600" dirty="0" smtClean="0"/>
              <a:t>: hukukun üstünlüğü ilkesi – bireylerin farklı amaçları karşısında tarafsızlığını koruyan devlet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53554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Yönetimsellik</a:t>
            </a:r>
            <a:r>
              <a:rPr lang="tr-TR" sz="2600" dirty="0" smtClean="0"/>
              <a:t> – sadece devletin tek yönlü denetimi değil, öznelerin de özdenetimi ile işleyen iktidar ilişkileri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İktidar, iktidar sahipleri de dahil tüm özneleri kuran bir ilişki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Söylemden bağımsız bir iktidar ilişkisi olamaz – egemen kural ve yapılar, belirli düşünce ve anlatıları yaygınlaştırır, diğerlerini ise engeller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Öznenin özgürlük alanı iktidarın dışında değildir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26322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Devleti özgün iktidar odağı konumundan çıkarıp iktidar ilişkilerinin sıradan bir uğrağına indirgemiştir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İktidar ilişkilerinin kurucu ve üretken yönü, baskıcı yönünün önüne geçmiştir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Söylem vurgusu söylem dışı gerçekliğin reddine yol açmıştır</a:t>
            </a:r>
          </a:p>
        </p:txBody>
      </p:sp>
    </p:spTree>
    <p:extLst>
      <p:ext uri="{BB962C8B-B14F-4D97-AF65-F5344CB8AC3E}">
        <p14:creationId xmlns:p14="http://schemas.microsoft.com/office/powerpoint/2010/main" val="2790323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merkezli iktidar tanımlaması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İktidarı hem özgün bir iktidar aygıtı olarak devlette, hem de devlet dışı alanlarda (sivil toplumda) görmeyi sağlar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Hegemonya mücadelesi iktidarın  çelişkili, parçalı, dağınık yapısını bütünleştirmeye yöneliktir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Merkezi iktidar/dağınık iktidar ikiliğinin aşılmasını sağlar</a:t>
            </a:r>
            <a:endParaRPr lang="tr-TR" sz="2600" dirty="0"/>
          </a:p>
          <a:p>
            <a:pPr lvl="1"/>
            <a:endParaRPr lang="tr-TR" sz="2600" dirty="0" smtClean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30078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merkezli iktidar tanımlaması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Negatif iktidar/pozitif iktidar ikiliğinin aşılmasını sağlar: zor ve rıza iktidarın iki yönüdür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Hegemonya hem bir süreç hem de bir hedeftir: hem toplumsal konum ve koşullarla ilişkilendirilir hem de dil </a:t>
            </a:r>
            <a:r>
              <a:rPr lang="tr-TR" sz="2600" smtClean="0"/>
              <a:t>ve söyleme önem verir</a:t>
            </a: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96697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Oakeshott</a:t>
            </a:r>
            <a:r>
              <a:rPr lang="tr-TR"/>
              <a:t> (</a:t>
            </a:r>
            <a:r>
              <a:rPr lang="tr-TR" smtClean="0"/>
              <a:t>1901-1990)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tr-TR" sz="2400" dirty="0" smtClean="0"/>
              <a:t>Akılcı bir düzene göre değil, bireylerin özgür iradeleriyle oluşan devlet vs. işletme tipi devlet: belirli hedeflere ulaşmaya yönelik akılcı ve planlamacı devlet yapısı</a:t>
            </a:r>
          </a:p>
          <a:p>
            <a:pPr lvl="1"/>
            <a:endParaRPr lang="tr-TR" sz="2400" dirty="0" smtClean="0"/>
          </a:p>
          <a:p>
            <a:pPr lvl="1"/>
            <a:r>
              <a:rPr lang="tr-TR" sz="2400" dirty="0" smtClean="0"/>
              <a:t>Sivil toplum: devletten bağımsız değil, onunla bütünleşik</a:t>
            </a:r>
          </a:p>
          <a:p>
            <a:pPr lvl="1"/>
            <a:endParaRPr lang="tr-TR" dirty="0" smtClean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1102" y="1845734"/>
            <a:ext cx="2798291" cy="391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6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Hayek</a:t>
            </a:r>
            <a:r>
              <a:rPr lang="tr-TR" dirty="0" smtClean="0"/>
              <a:t> (1899-1992)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32819" y="1971675"/>
            <a:ext cx="2667000" cy="3771900"/>
          </a:xfrm>
          <a:prstGeom prst="rect">
            <a:avLst/>
          </a:prstGeo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tr-TR" sz="2400" i="1" dirty="0" smtClean="0"/>
              <a:t>Kendiliğinden düzen </a:t>
            </a:r>
            <a:r>
              <a:rPr lang="tr-TR" sz="2400" dirty="0" smtClean="0"/>
              <a:t>– piyasa</a:t>
            </a:r>
          </a:p>
          <a:p>
            <a:pPr lvl="1"/>
            <a:endParaRPr lang="tr-TR" sz="2400" dirty="0"/>
          </a:p>
          <a:p>
            <a:pPr lvl="1"/>
            <a:r>
              <a:rPr lang="tr-TR" sz="2400" dirty="0" smtClean="0"/>
              <a:t>Devletin temel işlevi bireysel özgürlüğü mümkün kılmak</a:t>
            </a:r>
          </a:p>
          <a:p>
            <a:pPr lvl="1"/>
            <a:endParaRPr lang="tr-TR" sz="2400" dirty="0"/>
          </a:p>
          <a:p>
            <a:pPr lvl="1"/>
            <a:r>
              <a:rPr lang="tr-TR" sz="2400" dirty="0" smtClean="0"/>
              <a:t>Özgürlüğün temeli olarak piyasa</a:t>
            </a:r>
          </a:p>
          <a:p>
            <a:pPr lvl="1"/>
            <a:endParaRPr lang="tr-TR" sz="2400" dirty="0"/>
          </a:p>
          <a:p>
            <a:pPr lvl="1"/>
            <a:r>
              <a:rPr lang="tr-TR" sz="2400" dirty="0" smtClean="0"/>
              <a:t>Devletin görevi piyasanın korunması ve geliştirilmesi için gerekli </a:t>
            </a:r>
            <a:r>
              <a:rPr lang="tr-TR" sz="2400" smtClean="0"/>
              <a:t>kurumları oluşturmak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9255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merkezli </a:t>
            </a:r>
            <a:r>
              <a:rPr lang="tr-TR" dirty="0" err="1" smtClean="0"/>
              <a:t>kurumsalcı</a:t>
            </a:r>
            <a:r>
              <a:rPr lang="tr-TR" dirty="0" smtClean="0"/>
              <a:t> yaklaşım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Devleti toplumdan bağımsız bir değişken olarak değerlendirme çabası</a:t>
            </a:r>
          </a:p>
          <a:p>
            <a:pPr lvl="1"/>
            <a:r>
              <a:rPr lang="tr-TR" sz="2600" dirty="0" smtClean="0"/>
              <a:t>Bir kurumlar sistemi olarak devlet – gözlemlenebilir bir araştırma nesnesi</a:t>
            </a:r>
          </a:p>
          <a:p>
            <a:pPr lvl="1"/>
            <a:r>
              <a:rPr lang="tr-TR" sz="2600" dirty="0" err="1" smtClean="0"/>
              <a:t>Weber</a:t>
            </a:r>
            <a:r>
              <a:rPr lang="tr-TR" sz="2600" dirty="0" smtClean="0"/>
              <a:t>: şiddet kullanımını tekelinde tutan devlet – kural koyma ve uygulama yetkesine sahip</a:t>
            </a:r>
          </a:p>
          <a:p>
            <a:pPr lvl="1"/>
            <a:r>
              <a:rPr lang="tr-TR" sz="2600" dirty="0" smtClean="0"/>
              <a:t>Devletin özerkliği</a:t>
            </a:r>
          </a:p>
          <a:p>
            <a:pPr lvl="1"/>
            <a:r>
              <a:rPr lang="tr-TR" sz="2600" dirty="0" smtClean="0"/>
              <a:t>Devlet gücü toplumdan özerk hedefler belirleyebilen ve kendi çıkarlarına göre karar alabilen akılcı-yasal bir özne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9462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Kurumsalcı</a:t>
            </a:r>
            <a:r>
              <a:rPr lang="tr-TR" dirty="0" smtClean="0"/>
              <a:t> yaklaşımın sorunları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 ampirik bir gerçeklik olmaktan çok bir soyutlama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Devlet toplumsal dinamiklerden bağımsız hareket edebilir mi?</a:t>
            </a:r>
          </a:p>
          <a:p>
            <a:pPr lvl="2"/>
            <a:r>
              <a:rPr lang="tr-TR" sz="2200" dirty="0"/>
              <a:t>Seçkinci-</a:t>
            </a:r>
            <a:r>
              <a:rPr lang="tr-TR" sz="2200" dirty="0" err="1"/>
              <a:t>kurumsalcı</a:t>
            </a:r>
            <a:r>
              <a:rPr lang="tr-TR" sz="2200" dirty="0"/>
              <a:t> devlet kuramları: Devleti yöneticilerle özdeşleştirir</a:t>
            </a:r>
          </a:p>
          <a:p>
            <a:pPr lvl="2"/>
            <a:r>
              <a:rPr lang="tr-TR" sz="2200" dirty="0"/>
              <a:t>Tarihsel-</a:t>
            </a:r>
            <a:r>
              <a:rPr lang="tr-TR" sz="2200" dirty="0" err="1"/>
              <a:t>kurumsalcı</a:t>
            </a:r>
            <a:r>
              <a:rPr lang="tr-TR" sz="2200" dirty="0"/>
              <a:t> devlet kuramları: Özerklik tarihsel koşullara göre ortaya </a:t>
            </a:r>
            <a:r>
              <a:rPr lang="tr-TR" sz="2200" dirty="0" smtClean="0"/>
              <a:t>çıkar</a:t>
            </a:r>
          </a:p>
          <a:p>
            <a:pPr lvl="2"/>
            <a:endParaRPr lang="tr-TR" sz="2200" dirty="0" smtClean="0"/>
          </a:p>
          <a:p>
            <a:pPr lvl="1"/>
            <a:r>
              <a:rPr lang="tr-TR" sz="2600" dirty="0" smtClean="0"/>
              <a:t>Devlet-toplum ilişkilerinin birbirine dışsal olarak kavramsallaştırılması</a:t>
            </a:r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8605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bir devlet kuramı?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Devlet üretim ilişkileri bağlamında oluşan, bu ilişkilerin tarihsel sürecinde belirlenen bir biçim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Üstyapı kurumu olarak devlet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Araçsalcı</a:t>
            </a:r>
            <a:r>
              <a:rPr lang="tr-TR" sz="2600" dirty="0" smtClean="0"/>
              <a:t> yaklaşım: devlet egemen sınıfın kendi çıkarları için kullandığı bir araç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/>
              <a:t>D</a:t>
            </a:r>
            <a:r>
              <a:rPr lang="tr-TR" sz="2600" dirty="0" smtClean="0"/>
              <a:t>evlet iktidarı ve sınıf iktidarı arasında karşılıklı belirlenim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Devletin göreli özerkliği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62546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bir devlet kuramı?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Devletin farklı tarihsel koşullarda yaratılan artığa el koyma biçimlerine göre incelenmesi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Devletin sınıfsal niteliği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Kapitalist devlet kuramı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037240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Hafta: İktidar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421174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</TotalTime>
  <Words>799</Words>
  <Application>Microsoft Office PowerPoint</Application>
  <PresentationFormat>Özel</PresentationFormat>
  <Paragraphs>138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Geçmişe bakış</vt:lpstr>
      <vt:lpstr>Siyaset Bilimi </vt:lpstr>
      <vt:lpstr>Liberal-bireyci temelde devlet kuramı</vt:lpstr>
      <vt:lpstr>Oakeshott (1901-1990)</vt:lpstr>
      <vt:lpstr>Hayek (1899-1992)</vt:lpstr>
      <vt:lpstr>Devlet merkezli kurumsalcı yaklaşım</vt:lpstr>
      <vt:lpstr>Kurumsalcı yaklaşımın sorunları</vt:lpstr>
      <vt:lpstr>Marksist bir devlet kuramı?</vt:lpstr>
      <vt:lpstr>Marksist bir devlet kuramı?</vt:lpstr>
      <vt:lpstr>Siyaset Bilimi </vt:lpstr>
      <vt:lpstr>PowerPoint Sunusu</vt:lpstr>
      <vt:lpstr>İktidar kavramına modern yaklaşımlar</vt:lpstr>
      <vt:lpstr>Davranışçı iktidar kavrayışının üç yüzü</vt:lpstr>
      <vt:lpstr>Davranışçı iktidar kavrayışı</vt:lpstr>
      <vt:lpstr>Marksist iktidar kavramsallaştırması</vt:lpstr>
      <vt:lpstr>Weberci iktidar kavramsallaştırması</vt:lpstr>
      <vt:lpstr>Modern yaklaşımlara eleştiriler</vt:lpstr>
      <vt:lpstr>Michel Foucault (1926-1984)</vt:lpstr>
      <vt:lpstr>PowerPoint Sunusu</vt:lpstr>
      <vt:lpstr>Panoptikon</vt:lpstr>
      <vt:lpstr>PowerPoint Sunusu</vt:lpstr>
      <vt:lpstr>Sorunlar</vt:lpstr>
      <vt:lpstr>Hegemonya merkezli iktidar tanımlaması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Hegemonya merkezli iktidar tanımlaması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11</cp:revision>
  <dcterms:created xsi:type="dcterms:W3CDTF">2018-06-19T11:27:11Z</dcterms:created>
  <dcterms:modified xsi:type="dcterms:W3CDTF">2021-05-03T08:44:25Z</dcterms:modified>
</cp:coreProperties>
</file>