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18288000" cy="10287000"/>
  <p:notesSz cx="6858000" cy="9144000"/>
  <p:embeddedFontLst>
    <p:embeddedFont>
      <p:font typeface="Poppins" panose="020B0604020202020204" charset="-94"/>
      <p:regular r:id="rId16"/>
    </p:embeddedFont>
    <p:embeddedFont>
      <p:font typeface="Poppins Bold" panose="020B0604020202020204" charset="-94"/>
      <p:regular r:id="rId17"/>
    </p:embeddedFont>
    <p:embeddedFont>
      <p:font typeface="Pragmatica" panose="020B0604020202020204" charset="0"/>
      <p:regular r:id="rId18"/>
    </p:embeddedFont>
    <p:embeddedFont>
      <p:font typeface="Poppins Medium" panose="020B0604020202020204" charset="-94"/>
      <p:regular r:id="rId19"/>
    </p:embeddedFont>
    <p:embeddedFont>
      <p:font typeface="Calibri" panose="020F0502020204030204" pitchFamily="34" charset="0"/>
      <p:regular r:id="rId20"/>
      <p:bold r:id="rId21"/>
      <p:italic r:id="rId22"/>
      <p:boldItalic r:id="rId23"/>
    </p:embeddedFont>
    <p:embeddedFont>
      <p:font typeface="Poppins Heavy" panose="020B0604020202020204" charset="-94"/>
      <p:regular r:id="rId24"/>
    </p:embeddedFont>
    <p:embeddedFont>
      <p:font typeface="Poppins Semi-Bold" panose="020B0604020202020204" charset="-9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22" autoAdjust="0"/>
  </p:normalViewPr>
  <p:slideViewPr>
    <p:cSldViewPr>
      <p:cViewPr varScale="1">
        <p:scale>
          <a:sx n="61" d="100"/>
          <a:sy n="61" d="100"/>
        </p:scale>
        <p:origin x="3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pubmed.ncbi.nlm.nih.gov/36347542/" TargetMode="External"/><Relationship Id="rId5" Type="http://schemas.openxmlformats.org/officeDocument/2006/relationships/image" Target="../media/image35.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svg"/><Relationship Id="rId4" Type="http://schemas.openxmlformats.org/officeDocument/2006/relationships/image" Target="../media/image9.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grpSp>
        <p:nvGrpSpPr>
          <p:cNvPr id="2" name="Group 2"/>
          <p:cNvGrpSpPr/>
          <p:nvPr/>
        </p:nvGrpSpPr>
        <p:grpSpPr>
          <a:xfrm>
            <a:off x="-230453" y="9080325"/>
            <a:ext cx="19049178" cy="1502866"/>
            <a:chOff x="0" y="0"/>
            <a:chExt cx="5017068" cy="395817"/>
          </a:xfrm>
        </p:grpSpPr>
        <p:sp>
          <p:nvSpPr>
            <p:cNvPr id="3" name="Freeform 3"/>
            <p:cNvSpPr/>
            <p:nvPr/>
          </p:nvSpPr>
          <p:spPr>
            <a:xfrm>
              <a:off x="0" y="0"/>
              <a:ext cx="5017067" cy="395817"/>
            </a:xfrm>
            <a:custGeom>
              <a:avLst/>
              <a:gdLst/>
              <a:ahLst/>
              <a:cxnLst/>
              <a:rect l="l" t="t" r="r" b="b"/>
              <a:pathLst>
                <a:path w="5017067" h="395817">
                  <a:moveTo>
                    <a:pt x="0" y="0"/>
                  </a:moveTo>
                  <a:lnTo>
                    <a:pt x="5017067" y="0"/>
                  </a:lnTo>
                  <a:lnTo>
                    <a:pt x="5017067" y="395817"/>
                  </a:lnTo>
                  <a:lnTo>
                    <a:pt x="0" y="395817"/>
                  </a:lnTo>
                  <a:close/>
                </a:path>
              </a:pathLst>
            </a:custGeom>
            <a:solidFill>
              <a:srgbClr val="18253B"/>
            </a:solidFill>
            <a:ln w="28575" cap="sq">
              <a:solidFill>
                <a:srgbClr val="000000"/>
              </a:solidFill>
              <a:prstDash val="solid"/>
              <a:miter/>
            </a:ln>
          </p:spPr>
        </p:sp>
        <p:sp>
          <p:nvSpPr>
            <p:cNvPr id="4" name="TextBox 4"/>
            <p:cNvSpPr txBox="1"/>
            <p:nvPr/>
          </p:nvSpPr>
          <p:spPr>
            <a:xfrm>
              <a:off x="0" y="-76200"/>
              <a:ext cx="5017068" cy="472017"/>
            </a:xfrm>
            <a:prstGeom prst="rect">
              <a:avLst/>
            </a:prstGeom>
          </p:spPr>
          <p:txBody>
            <a:bodyPr lIns="50800" tIns="50800" rIns="50800" bIns="50800" rtlCol="0" anchor="ctr"/>
            <a:lstStyle/>
            <a:p>
              <a:pPr algn="ctr">
                <a:lnSpc>
                  <a:spcPts val="3412"/>
                </a:lnSpc>
              </a:pPr>
              <a:endParaRPr/>
            </a:p>
          </p:txBody>
        </p:sp>
      </p:grpSp>
      <p:sp>
        <p:nvSpPr>
          <p:cNvPr id="5" name="Freeform 5"/>
          <p:cNvSpPr/>
          <p:nvPr/>
        </p:nvSpPr>
        <p:spPr>
          <a:xfrm flipH="1">
            <a:off x="12850414" y="1236574"/>
            <a:ext cx="4965860" cy="5611141"/>
          </a:xfrm>
          <a:custGeom>
            <a:avLst/>
            <a:gdLst/>
            <a:ahLst/>
            <a:cxnLst/>
            <a:rect l="l" t="t" r="r" b="b"/>
            <a:pathLst>
              <a:path w="4965860" h="5611141">
                <a:moveTo>
                  <a:pt x="4965860" y="0"/>
                </a:moveTo>
                <a:lnTo>
                  <a:pt x="0" y="0"/>
                </a:lnTo>
                <a:lnTo>
                  <a:pt x="0" y="5611142"/>
                </a:lnTo>
                <a:lnTo>
                  <a:pt x="4965860" y="5611142"/>
                </a:lnTo>
                <a:lnTo>
                  <a:pt x="496586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1179430" y="2203702"/>
            <a:ext cx="3744075" cy="7640968"/>
          </a:xfrm>
          <a:custGeom>
            <a:avLst/>
            <a:gdLst/>
            <a:ahLst/>
            <a:cxnLst/>
            <a:rect l="l" t="t" r="r" b="b"/>
            <a:pathLst>
              <a:path w="3744075" h="7640968">
                <a:moveTo>
                  <a:pt x="0" y="0"/>
                </a:moveTo>
                <a:lnTo>
                  <a:pt x="3744075" y="0"/>
                </a:lnTo>
                <a:lnTo>
                  <a:pt x="3744075" y="7640968"/>
                </a:lnTo>
                <a:lnTo>
                  <a:pt x="0" y="76409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0769" y="9177880"/>
            <a:ext cx="901966" cy="1154517"/>
          </a:xfrm>
          <a:custGeom>
            <a:avLst/>
            <a:gdLst/>
            <a:ahLst/>
            <a:cxnLst/>
            <a:rect l="l" t="t" r="r" b="b"/>
            <a:pathLst>
              <a:path w="901966" h="1154517">
                <a:moveTo>
                  <a:pt x="0" y="0"/>
                </a:moveTo>
                <a:lnTo>
                  <a:pt x="901966" y="0"/>
                </a:lnTo>
                <a:lnTo>
                  <a:pt x="901966" y="1154516"/>
                </a:lnTo>
                <a:lnTo>
                  <a:pt x="0" y="11545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1216888" y="3244517"/>
            <a:ext cx="9962542" cy="2983320"/>
          </a:xfrm>
          <a:prstGeom prst="rect">
            <a:avLst/>
          </a:prstGeom>
        </p:spPr>
        <p:txBody>
          <a:bodyPr lIns="0" tIns="0" rIns="0" bIns="0" rtlCol="0" anchor="t">
            <a:spAutoFit/>
          </a:bodyPr>
          <a:lstStyle/>
          <a:p>
            <a:pPr algn="ctr">
              <a:lnSpc>
                <a:spcPts val="11293"/>
              </a:lnSpc>
            </a:pPr>
            <a:r>
              <a:rPr lang="en-US" sz="10174" dirty="0" err="1">
                <a:solidFill>
                  <a:srgbClr val="000000"/>
                </a:solidFill>
                <a:latin typeface="Poppins Bold"/>
              </a:rPr>
              <a:t>Kendi</a:t>
            </a:r>
            <a:r>
              <a:rPr lang="en-US" sz="10174" dirty="0">
                <a:solidFill>
                  <a:srgbClr val="000000"/>
                </a:solidFill>
                <a:latin typeface="Poppins Bold"/>
              </a:rPr>
              <a:t> </a:t>
            </a:r>
            <a:r>
              <a:rPr lang="en-US" sz="10174" dirty="0" err="1">
                <a:solidFill>
                  <a:srgbClr val="000000"/>
                </a:solidFill>
                <a:latin typeface="Poppins Bold"/>
              </a:rPr>
              <a:t>Kaderini</a:t>
            </a:r>
            <a:r>
              <a:rPr lang="en-US" sz="10174" dirty="0">
                <a:solidFill>
                  <a:srgbClr val="000000"/>
                </a:solidFill>
                <a:latin typeface="Poppins Bold"/>
              </a:rPr>
              <a:t> </a:t>
            </a:r>
            <a:r>
              <a:rPr lang="en-US" sz="10174" dirty="0" err="1">
                <a:solidFill>
                  <a:srgbClr val="000000"/>
                </a:solidFill>
                <a:latin typeface="Poppins Bold"/>
              </a:rPr>
              <a:t>Tayin</a:t>
            </a:r>
            <a:r>
              <a:rPr lang="en-US" sz="10174" dirty="0">
                <a:solidFill>
                  <a:srgbClr val="000000"/>
                </a:solidFill>
                <a:latin typeface="Poppins Bold"/>
              </a:rPr>
              <a:t> </a:t>
            </a:r>
            <a:r>
              <a:rPr lang="en-US" sz="10174" dirty="0" err="1">
                <a:solidFill>
                  <a:srgbClr val="000000"/>
                </a:solidFill>
                <a:latin typeface="Poppins Bold"/>
              </a:rPr>
              <a:t>Hakkı</a:t>
            </a:r>
            <a:endParaRPr lang="en-US" sz="10174" dirty="0">
              <a:solidFill>
                <a:srgbClr val="000000"/>
              </a:solidFill>
              <a:latin typeface="Poppins Bold"/>
            </a:endParaRPr>
          </a:p>
        </p:txBody>
      </p:sp>
      <p:sp>
        <p:nvSpPr>
          <p:cNvPr id="9" name="TextBox 9"/>
          <p:cNvSpPr txBox="1"/>
          <p:nvPr/>
        </p:nvSpPr>
        <p:spPr>
          <a:xfrm>
            <a:off x="2188983" y="8030659"/>
            <a:ext cx="8018353" cy="501474"/>
          </a:xfrm>
          <a:prstGeom prst="rect">
            <a:avLst/>
          </a:prstGeom>
        </p:spPr>
        <p:txBody>
          <a:bodyPr lIns="0" tIns="0" rIns="0" bIns="0" rtlCol="0" anchor="t">
            <a:spAutoFit/>
          </a:bodyPr>
          <a:lstStyle/>
          <a:p>
            <a:pPr algn="ctr">
              <a:lnSpc>
                <a:spcPts val="3859"/>
              </a:lnSpc>
              <a:spcBef>
                <a:spcPct val="0"/>
              </a:spcBef>
            </a:pPr>
            <a:r>
              <a:rPr lang="en-US" sz="2756">
                <a:solidFill>
                  <a:srgbClr val="000000"/>
                </a:solidFill>
                <a:latin typeface="Poppins"/>
              </a:rPr>
              <a:t>Ece Ahsen Gökhan</a:t>
            </a:r>
          </a:p>
        </p:txBody>
      </p:sp>
      <p:sp>
        <p:nvSpPr>
          <p:cNvPr id="10" name="TextBox 10"/>
          <p:cNvSpPr txBox="1"/>
          <p:nvPr/>
        </p:nvSpPr>
        <p:spPr>
          <a:xfrm>
            <a:off x="77526" y="2461300"/>
            <a:ext cx="12241265" cy="592717"/>
          </a:xfrm>
          <a:prstGeom prst="rect">
            <a:avLst/>
          </a:prstGeom>
        </p:spPr>
        <p:txBody>
          <a:bodyPr lIns="0" tIns="0" rIns="0" bIns="0" rtlCol="0" anchor="t">
            <a:spAutoFit/>
          </a:bodyPr>
          <a:lstStyle/>
          <a:p>
            <a:pPr algn="ctr">
              <a:lnSpc>
                <a:spcPts val="4605"/>
              </a:lnSpc>
              <a:spcBef>
                <a:spcPct val="0"/>
              </a:spcBef>
            </a:pPr>
            <a:r>
              <a:rPr lang="en-US" sz="3289" dirty="0" err="1">
                <a:solidFill>
                  <a:srgbClr val="000000"/>
                </a:solidFill>
                <a:latin typeface="Poppins Medium"/>
              </a:rPr>
              <a:t>Eczacılık</a:t>
            </a:r>
            <a:r>
              <a:rPr lang="en-US" sz="3289" dirty="0">
                <a:solidFill>
                  <a:srgbClr val="000000"/>
                </a:solidFill>
                <a:latin typeface="Poppins Medium"/>
              </a:rPr>
              <a:t> </a:t>
            </a:r>
            <a:r>
              <a:rPr lang="en-US" sz="3289" dirty="0" err="1">
                <a:solidFill>
                  <a:srgbClr val="000000"/>
                </a:solidFill>
                <a:latin typeface="Poppins Medium"/>
              </a:rPr>
              <a:t>Öğrencilerinin</a:t>
            </a:r>
            <a:r>
              <a:rPr lang="en-US" sz="3289" dirty="0">
                <a:solidFill>
                  <a:srgbClr val="000000"/>
                </a:solidFill>
                <a:latin typeface="Poppins Medium"/>
              </a:rPr>
              <a:t> </a:t>
            </a:r>
            <a:r>
              <a:rPr lang="en-US" sz="3289" dirty="0" err="1">
                <a:solidFill>
                  <a:srgbClr val="000000"/>
                </a:solidFill>
                <a:latin typeface="Poppins Medium"/>
              </a:rPr>
              <a:t>Engelli</a:t>
            </a:r>
            <a:r>
              <a:rPr lang="en-US" sz="3289" dirty="0">
                <a:solidFill>
                  <a:srgbClr val="000000"/>
                </a:solidFill>
                <a:latin typeface="Poppins Medium"/>
              </a:rPr>
              <a:t> </a:t>
            </a:r>
            <a:r>
              <a:rPr lang="en-US" sz="3289" dirty="0" err="1">
                <a:solidFill>
                  <a:srgbClr val="000000"/>
                </a:solidFill>
                <a:latin typeface="Poppins Medium"/>
              </a:rPr>
              <a:t>Bireylere</a:t>
            </a:r>
            <a:r>
              <a:rPr lang="en-US" sz="3289" dirty="0">
                <a:solidFill>
                  <a:srgbClr val="000000"/>
                </a:solidFill>
                <a:latin typeface="Poppins Medium"/>
              </a:rPr>
              <a:t> </a:t>
            </a:r>
            <a:r>
              <a:rPr lang="en-US" sz="3289" dirty="0" err="1">
                <a:solidFill>
                  <a:srgbClr val="000000"/>
                </a:solidFill>
                <a:latin typeface="Poppins Medium"/>
              </a:rPr>
              <a:t>Karşı</a:t>
            </a:r>
            <a:r>
              <a:rPr lang="en-US" sz="3289" dirty="0">
                <a:solidFill>
                  <a:srgbClr val="000000"/>
                </a:solidFill>
                <a:latin typeface="Poppins Medium"/>
              </a:rPr>
              <a:t> </a:t>
            </a:r>
            <a:r>
              <a:rPr lang="en-US" sz="3289" dirty="0" err="1">
                <a:solidFill>
                  <a:srgbClr val="000000"/>
                </a:solidFill>
                <a:latin typeface="Poppins Medium"/>
              </a:rPr>
              <a:t>Tutumları</a:t>
            </a:r>
            <a:r>
              <a:rPr lang="en-US" sz="3289" dirty="0">
                <a:solidFill>
                  <a:srgbClr val="000000"/>
                </a:solidFill>
                <a:latin typeface="Poppins Medium"/>
              </a:rPr>
              <a:t> </a:t>
            </a:r>
            <a:r>
              <a:rPr lang="en-US" sz="3289" dirty="0" err="1">
                <a:solidFill>
                  <a:srgbClr val="000000"/>
                </a:solidFill>
                <a:latin typeface="Poppins Medium"/>
              </a:rPr>
              <a:t>ve</a:t>
            </a:r>
            <a:endParaRPr lang="en-US" sz="3289" dirty="0">
              <a:solidFill>
                <a:srgbClr val="000000"/>
              </a:solidFill>
              <a:latin typeface="Poppins Medium"/>
            </a:endParaRPr>
          </a:p>
        </p:txBody>
      </p:sp>
      <p:sp>
        <p:nvSpPr>
          <p:cNvPr id="11" name="TextBox 11"/>
          <p:cNvSpPr txBox="1"/>
          <p:nvPr/>
        </p:nvSpPr>
        <p:spPr>
          <a:xfrm>
            <a:off x="0" y="6332612"/>
            <a:ext cx="12241265" cy="592717"/>
          </a:xfrm>
          <a:prstGeom prst="rect">
            <a:avLst/>
          </a:prstGeom>
        </p:spPr>
        <p:txBody>
          <a:bodyPr lIns="0" tIns="0" rIns="0" bIns="0" rtlCol="0" anchor="t">
            <a:spAutoFit/>
          </a:bodyPr>
          <a:lstStyle/>
          <a:p>
            <a:pPr algn="ctr">
              <a:lnSpc>
                <a:spcPts val="4605"/>
              </a:lnSpc>
              <a:spcBef>
                <a:spcPct val="0"/>
              </a:spcBef>
            </a:pPr>
            <a:r>
              <a:rPr lang="en-US" sz="3289" dirty="0" err="1">
                <a:solidFill>
                  <a:srgbClr val="000000"/>
                </a:solidFill>
                <a:latin typeface="Poppins Medium"/>
              </a:rPr>
              <a:t>Anlayışı</a:t>
            </a:r>
            <a:endParaRPr lang="en-US" sz="3289" dirty="0">
              <a:solidFill>
                <a:srgbClr val="000000"/>
              </a:solidFill>
              <a:latin typeface="Poppi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Freeform 2"/>
          <p:cNvSpPr/>
          <p:nvPr/>
        </p:nvSpPr>
        <p:spPr>
          <a:xfrm>
            <a:off x="461035" y="4111986"/>
            <a:ext cx="4736585" cy="5914570"/>
          </a:xfrm>
          <a:custGeom>
            <a:avLst/>
            <a:gdLst/>
            <a:ahLst/>
            <a:cxnLst/>
            <a:rect l="l" t="t" r="r" b="b"/>
            <a:pathLst>
              <a:path w="4736585" h="5914570">
                <a:moveTo>
                  <a:pt x="0" y="0"/>
                </a:moveTo>
                <a:lnTo>
                  <a:pt x="4736584" y="0"/>
                </a:lnTo>
                <a:lnTo>
                  <a:pt x="4736584" y="5914570"/>
                </a:lnTo>
                <a:lnTo>
                  <a:pt x="0" y="59145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086582" y="3968575"/>
            <a:ext cx="5201418" cy="6201392"/>
          </a:xfrm>
          <a:custGeom>
            <a:avLst/>
            <a:gdLst/>
            <a:ahLst/>
            <a:cxnLst/>
            <a:rect l="l" t="t" r="r" b="b"/>
            <a:pathLst>
              <a:path w="5201418" h="6201392">
                <a:moveTo>
                  <a:pt x="0" y="0"/>
                </a:moveTo>
                <a:lnTo>
                  <a:pt x="5201418" y="0"/>
                </a:lnTo>
                <a:lnTo>
                  <a:pt x="5201418" y="6201392"/>
                </a:lnTo>
                <a:lnTo>
                  <a:pt x="0" y="62013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5032583" y="2428021"/>
            <a:ext cx="8222834" cy="6476132"/>
          </a:xfrm>
          <a:prstGeom prst="rect">
            <a:avLst/>
          </a:prstGeom>
        </p:spPr>
        <p:txBody>
          <a:bodyPr lIns="0" tIns="0" rIns="0" bIns="0" rtlCol="0" anchor="t">
            <a:spAutoFit/>
          </a:bodyPr>
          <a:lstStyle/>
          <a:p>
            <a:pPr algn="ctr">
              <a:lnSpc>
                <a:spcPts val="3056"/>
              </a:lnSpc>
            </a:pPr>
            <a:r>
              <a:rPr lang="en-US" sz="3056" dirty="0" err="1">
                <a:solidFill>
                  <a:srgbClr val="000000"/>
                </a:solidFill>
                <a:latin typeface="Poppins"/>
              </a:rPr>
              <a:t>öğrencilere</a:t>
            </a:r>
            <a:r>
              <a:rPr lang="en-US" sz="3056" dirty="0">
                <a:solidFill>
                  <a:srgbClr val="000000"/>
                </a:solidFill>
                <a:latin typeface="Poppins"/>
              </a:rPr>
              <a:t> </a:t>
            </a:r>
            <a:r>
              <a:rPr lang="en-US" sz="3056" dirty="0" err="1">
                <a:solidFill>
                  <a:srgbClr val="000000"/>
                </a:solidFill>
                <a:latin typeface="Poppins"/>
              </a:rPr>
              <a:t>engellilik</a:t>
            </a:r>
            <a:r>
              <a:rPr lang="en-US" sz="3056" dirty="0">
                <a:solidFill>
                  <a:srgbClr val="000000"/>
                </a:solidFill>
                <a:latin typeface="Poppins"/>
              </a:rPr>
              <a:t> </a:t>
            </a:r>
            <a:r>
              <a:rPr lang="tr-TR" sz="3056" dirty="0" smtClean="0">
                <a:solidFill>
                  <a:srgbClr val="000000"/>
                </a:solidFill>
                <a:latin typeface="Poppins"/>
              </a:rPr>
              <a:t>hakkında</a:t>
            </a:r>
            <a:r>
              <a:rPr lang="en-US" sz="3056" dirty="0" smtClean="0">
                <a:solidFill>
                  <a:srgbClr val="000000"/>
                </a:solidFill>
                <a:latin typeface="Poppins"/>
              </a:rPr>
              <a:t> </a:t>
            </a:r>
            <a:r>
              <a:rPr lang="en-US" sz="3056" dirty="0" err="1">
                <a:solidFill>
                  <a:srgbClr val="000000"/>
                </a:solidFill>
                <a:latin typeface="Poppins"/>
              </a:rPr>
              <a:t>bilgi</a:t>
            </a:r>
            <a:r>
              <a:rPr lang="en-US" sz="3056" dirty="0">
                <a:solidFill>
                  <a:srgbClr val="000000"/>
                </a:solidFill>
                <a:latin typeface="Poppins"/>
              </a:rPr>
              <a:t> </a:t>
            </a:r>
            <a:r>
              <a:rPr lang="en-US" sz="3056" dirty="0" err="1">
                <a:solidFill>
                  <a:srgbClr val="000000"/>
                </a:solidFill>
                <a:latin typeface="Poppins"/>
              </a:rPr>
              <a:t>kazanma</a:t>
            </a:r>
            <a:r>
              <a:rPr lang="en-US" sz="3056" dirty="0">
                <a:solidFill>
                  <a:srgbClr val="000000"/>
                </a:solidFill>
                <a:latin typeface="Poppins"/>
              </a:rPr>
              <a:t> </a:t>
            </a:r>
            <a:r>
              <a:rPr lang="en-US" sz="3056" dirty="0" err="1">
                <a:solidFill>
                  <a:srgbClr val="000000"/>
                </a:solidFill>
                <a:latin typeface="Poppins"/>
              </a:rPr>
              <a:t>konusunda</a:t>
            </a:r>
            <a:r>
              <a:rPr lang="en-US" sz="3056" dirty="0">
                <a:solidFill>
                  <a:srgbClr val="000000"/>
                </a:solidFill>
                <a:latin typeface="Poppins"/>
              </a:rPr>
              <a:t> </a:t>
            </a:r>
            <a:r>
              <a:rPr lang="en-US" sz="3056" dirty="0" err="1">
                <a:solidFill>
                  <a:srgbClr val="000000"/>
                </a:solidFill>
                <a:latin typeface="Poppins"/>
              </a:rPr>
              <a:t>etkili</a:t>
            </a:r>
            <a:r>
              <a:rPr lang="en-US" sz="3056" dirty="0">
                <a:solidFill>
                  <a:srgbClr val="000000"/>
                </a:solidFill>
                <a:latin typeface="Poppins"/>
              </a:rPr>
              <a:t> </a:t>
            </a:r>
            <a:r>
              <a:rPr lang="en-US" sz="3056" dirty="0" err="1">
                <a:solidFill>
                  <a:srgbClr val="000000"/>
                </a:solidFill>
                <a:latin typeface="Poppins"/>
              </a:rPr>
              <a:t>olan</a:t>
            </a:r>
            <a:r>
              <a:rPr lang="en-US" sz="3056" dirty="0">
                <a:solidFill>
                  <a:srgbClr val="000000"/>
                </a:solidFill>
                <a:latin typeface="Poppins"/>
              </a:rPr>
              <a:t> </a:t>
            </a:r>
            <a:r>
              <a:rPr lang="en-US" sz="3056" dirty="0" err="1">
                <a:solidFill>
                  <a:srgbClr val="000000"/>
                </a:solidFill>
                <a:latin typeface="Poppins"/>
              </a:rPr>
              <a:t>geleneksel</a:t>
            </a:r>
            <a:r>
              <a:rPr lang="en-US" sz="3056" dirty="0">
                <a:solidFill>
                  <a:srgbClr val="000000"/>
                </a:solidFill>
                <a:latin typeface="Poppins"/>
              </a:rPr>
              <a:t> </a:t>
            </a:r>
            <a:r>
              <a:rPr lang="en-US" sz="3056" dirty="0" err="1">
                <a:solidFill>
                  <a:srgbClr val="000000"/>
                </a:solidFill>
                <a:latin typeface="Poppins"/>
              </a:rPr>
              <a:t>konferans</a:t>
            </a:r>
            <a:r>
              <a:rPr lang="en-US" sz="3056" dirty="0">
                <a:solidFill>
                  <a:srgbClr val="000000"/>
                </a:solidFill>
                <a:latin typeface="Poppins"/>
              </a:rPr>
              <a:t> </a:t>
            </a:r>
            <a:r>
              <a:rPr lang="en-US" sz="3056" dirty="0" err="1">
                <a:solidFill>
                  <a:srgbClr val="000000"/>
                </a:solidFill>
                <a:latin typeface="Poppins"/>
              </a:rPr>
              <a:t>tabanlı</a:t>
            </a:r>
            <a:r>
              <a:rPr lang="en-US" sz="3056" dirty="0">
                <a:solidFill>
                  <a:srgbClr val="000000"/>
                </a:solidFill>
                <a:latin typeface="Poppins"/>
              </a:rPr>
              <a:t> </a:t>
            </a:r>
            <a:r>
              <a:rPr lang="en-US" sz="3056" dirty="0" err="1">
                <a:solidFill>
                  <a:srgbClr val="000000"/>
                </a:solidFill>
                <a:latin typeface="Poppins"/>
              </a:rPr>
              <a:t>eğitimin</a:t>
            </a:r>
            <a:r>
              <a:rPr lang="en-US" sz="3056" dirty="0">
                <a:solidFill>
                  <a:srgbClr val="000000"/>
                </a:solidFill>
                <a:latin typeface="Poppins"/>
              </a:rPr>
              <a:t>, </a:t>
            </a:r>
            <a:r>
              <a:rPr lang="en-US" sz="3056" dirty="0" err="1">
                <a:solidFill>
                  <a:srgbClr val="000000"/>
                </a:solidFill>
                <a:latin typeface="Poppins"/>
              </a:rPr>
              <a:t>engelli</a:t>
            </a:r>
            <a:r>
              <a:rPr lang="en-US" sz="3056" dirty="0">
                <a:solidFill>
                  <a:srgbClr val="000000"/>
                </a:solidFill>
                <a:latin typeface="Poppins"/>
              </a:rPr>
              <a:t> </a:t>
            </a:r>
            <a:r>
              <a:rPr lang="en-US" sz="3056" dirty="0" err="1">
                <a:solidFill>
                  <a:srgbClr val="000000"/>
                </a:solidFill>
                <a:latin typeface="Poppins"/>
              </a:rPr>
              <a:t>bireylere</a:t>
            </a:r>
            <a:r>
              <a:rPr lang="en-US" sz="3056" dirty="0">
                <a:solidFill>
                  <a:srgbClr val="000000"/>
                </a:solidFill>
                <a:latin typeface="Poppins"/>
              </a:rPr>
              <a:t> </a:t>
            </a:r>
            <a:r>
              <a:rPr lang="en-US" sz="3056" dirty="0" err="1">
                <a:solidFill>
                  <a:srgbClr val="000000"/>
                </a:solidFill>
                <a:latin typeface="Poppins"/>
              </a:rPr>
              <a:t>yönelik</a:t>
            </a:r>
            <a:r>
              <a:rPr lang="en-US" sz="3056" dirty="0">
                <a:solidFill>
                  <a:srgbClr val="000000"/>
                </a:solidFill>
                <a:latin typeface="Poppins"/>
              </a:rPr>
              <a:t> </a:t>
            </a:r>
            <a:r>
              <a:rPr lang="en-US" sz="3056" dirty="0" err="1">
                <a:solidFill>
                  <a:srgbClr val="000000"/>
                </a:solidFill>
                <a:latin typeface="Poppins"/>
              </a:rPr>
              <a:t>tutumlarını</a:t>
            </a:r>
            <a:r>
              <a:rPr lang="en-US" sz="3056" dirty="0">
                <a:solidFill>
                  <a:srgbClr val="000000"/>
                </a:solidFill>
                <a:latin typeface="Poppins"/>
              </a:rPr>
              <a:t> </a:t>
            </a:r>
            <a:r>
              <a:rPr lang="en-US" sz="3056" dirty="0" err="1">
                <a:solidFill>
                  <a:srgbClr val="000000"/>
                </a:solidFill>
                <a:latin typeface="Poppins"/>
              </a:rPr>
              <a:t>iyileştirmek</a:t>
            </a:r>
            <a:r>
              <a:rPr lang="en-US" sz="3056" dirty="0">
                <a:solidFill>
                  <a:srgbClr val="000000"/>
                </a:solidFill>
                <a:latin typeface="Poppins"/>
              </a:rPr>
              <a:t> </a:t>
            </a:r>
            <a:r>
              <a:rPr lang="en-US" sz="3056" dirty="0" err="1">
                <a:solidFill>
                  <a:srgbClr val="000000"/>
                </a:solidFill>
                <a:latin typeface="Poppins"/>
              </a:rPr>
              <a:t>için</a:t>
            </a:r>
            <a:r>
              <a:rPr lang="en-US" sz="3056" dirty="0">
                <a:solidFill>
                  <a:srgbClr val="000000"/>
                </a:solidFill>
                <a:latin typeface="Poppins"/>
              </a:rPr>
              <a:t> </a:t>
            </a:r>
            <a:r>
              <a:rPr lang="en-US" sz="3056" dirty="0" err="1">
                <a:solidFill>
                  <a:srgbClr val="000000"/>
                </a:solidFill>
                <a:latin typeface="Poppins"/>
              </a:rPr>
              <a:t>yeterli</a:t>
            </a:r>
            <a:r>
              <a:rPr lang="en-US" sz="3056" dirty="0">
                <a:solidFill>
                  <a:srgbClr val="000000"/>
                </a:solidFill>
                <a:latin typeface="Poppins"/>
              </a:rPr>
              <a:t> </a:t>
            </a:r>
            <a:r>
              <a:rPr lang="en-US" sz="3056" dirty="0" err="1">
                <a:solidFill>
                  <a:srgbClr val="000000"/>
                </a:solidFill>
                <a:latin typeface="Poppins"/>
              </a:rPr>
              <a:t>olmadığı</a:t>
            </a:r>
            <a:r>
              <a:rPr lang="en-US" sz="3056" dirty="0">
                <a:solidFill>
                  <a:srgbClr val="000000"/>
                </a:solidFill>
                <a:latin typeface="Poppins"/>
              </a:rPr>
              <a:t> </a:t>
            </a:r>
            <a:r>
              <a:rPr lang="en-US" sz="3056" dirty="0" err="1">
                <a:solidFill>
                  <a:srgbClr val="000000"/>
                </a:solidFill>
                <a:latin typeface="Poppins"/>
              </a:rPr>
              <a:t>görülmüştür</a:t>
            </a:r>
            <a:r>
              <a:rPr lang="en-US" sz="3056" dirty="0">
                <a:solidFill>
                  <a:srgbClr val="000000"/>
                </a:solidFill>
                <a:latin typeface="Poppins"/>
              </a:rPr>
              <a:t>.</a:t>
            </a:r>
          </a:p>
          <a:p>
            <a:pPr algn="ctr">
              <a:lnSpc>
                <a:spcPts val="3514"/>
              </a:lnSpc>
            </a:pPr>
            <a:r>
              <a:rPr lang="en-US" sz="3056" dirty="0">
                <a:solidFill>
                  <a:srgbClr val="000000"/>
                </a:solidFill>
                <a:latin typeface="Poppins"/>
              </a:rPr>
              <a:t>Bu </a:t>
            </a:r>
            <a:r>
              <a:rPr lang="en-US" sz="3056" dirty="0" err="1">
                <a:solidFill>
                  <a:srgbClr val="000000"/>
                </a:solidFill>
                <a:latin typeface="Poppins"/>
              </a:rPr>
              <a:t>nedenle</a:t>
            </a:r>
            <a:r>
              <a:rPr lang="en-US" sz="3056" dirty="0">
                <a:solidFill>
                  <a:srgbClr val="000000"/>
                </a:solidFill>
                <a:latin typeface="Poppins"/>
              </a:rPr>
              <a:t>, </a:t>
            </a:r>
            <a:r>
              <a:rPr lang="en-US" sz="3056" dirty="0" err="1">
                <a:solidFill>
                  <a:srgbClr val="000000"/>
                </a:solidFill>
                <a:latin typeface="Poppins"/>
              </a:rPr>
              <a:t>engellilerle</a:t>
            </a:r>
            <a:r>
              <a:rPr lang="en-US" sz="3056" dirty="0">
                <a:solidFill>
                  <a:srgbClr val="000000"/>
                </a:solidFill>
                <a:latin typeface="Poppins"/>
              </a:rPr>
              <a:t> </a:t>
            </a:r>
            <a:r>
              <a:rPr lang="en-US" sz="3056" dirty="0" err="1">
                <a:solidFill>
                  <a:srgbClr val="000000"/>
                </a:solidFill>
                <a:latin typeface="Poppins"/>
              </a:rPr>
              <a:t>ilgili</a:t>
            </a:r>
            <a:r>
              <a:rPr lang="en-US" sz="3056" dirty="0">
                <a:solidFill>
                  <a:srgbClr val="000000"/>
                </a:solidFill>
                <a:latin typeface="Poppins"/>
              </a:rPr>
              <a:t> </a:t>
            </a:r>
            <a:r>
              <a:rPr lang="en-US" sz="3056" dirty="0" err="1">
                <a:solidFill>
                  <a:srgbClr val="000000"/>
                </a:solidFill>
                <a:latin typeface="Poppins"/>
              </a:rPr>
              <a:t>bütünlük</a:t>
            </a:r>
            <a:r>
              <a:rPr lang="en-US" sz="3056" dirty="0">
                <a:solidFill>
                  <a:srgbClr val="000000"/>
                </a:solidFill>
                <a:latin typeface="Poppins"/>
              </a:rPr>
              <a:t> </a:t>
            </a:r>
            <a:r>
              <a:rPr lang="en-US" sz="3056" dirty="0" err="1">
                <a:solidFill>
                  <a:srgbClr val="000000"/>
                </a:solidFill>
                <a:latin typeface="Poppins"/>
              </a:rPr>
              <a:t>içinde</a:t>
            </a:r>
            <a:r>
              <a:rPr lang="en-US" sz="3056" dirty="0">
                <a:solidFill>
                  <a:srgbClr val="000000"/>
                </a:solidFill>
                <a:latin typeface="Poppins"/>
              </a:rPr>
              <a:t> </a:t>
            </a:r>
            <a:r>
              <a:rPr lang="en-US" sz="3056" dirty="0" err="1">
                <a:solidFill>
                  <a:srgbClr val="000000"/>
                </a:solidFill>
                <a:latin typeface="Poppins"/>
              </a:rPr>
              <a:t>bir</a:t>
            </a:r>
            <a:r>
              <a:rPr lang="en-US" sz="3056" dirty="0">
                <a:solidFill>
                  <a:srgbClr val="000000"/>
                </a:solidFill>
                <a:latin typeface="Poppins"/>
              </a:rPr>
              <a:t> </a:t>
            </a:r>
            <a:r>
              <a:rPr lang="en-US" sz="3056" dirty="0" err="1">
                <a:solidFill>
                  <a:srgbClr val="000000"/>
                </a:solidFill>
                <a:latin typeface="Poppins"/>
              </a:rPr>
              <a:t>anlayışa</a:t>
            </a:r>
            <a:r>
              <a:rPr lang="en-US" sz="3056" dirty="0">
                <a:solidFill>
                  <a:srgbClr val="000000"/>
                </a:solidFill>
                <a:latin typeface="Poppins"/>
              </a:rPr>
              <a:t> </a:t>
            </a:r>
            <a:r>
              <a:rPr lang="en-US" sz="3056" dirty="0" err="1">
                <a:solidFill>
                  <a:srgbClr val="000000"/>
                </a:solidFill>
                <a:latin typeface="Poppins"/>
              </a:rPr>
              <a:t>ulaşmak</a:t>
            </a:r>
            <a:r>
              <a:rPr lang="en-US" sz="3056" dirty="0">
                <a:solidFill>
                  <a:srgbClr val="000000"/>
                </a:solidFill>
                <a:latin typeface="Poppins"/>
              </a:rPr>
              <a:t> </a:t>
            </a:r>
            <a:r>
              <a:rPr lang="en-US" sz="3056" dirty="0" err="1">
                <a:solidFill>
                  <a:srgbClr val="000000"/>
                </a:solidFill>
                <a:latin typeface="Poppins"/>
              </a:rPr>
              <a:t>için</a:t>
            </a:r>
            <a:r>
              <a:rPr lang="en-US" sz="3056" dirty="0">
                <a:solidFill>
                  <a:srgbClr val="000000"/>
                </a:solidFill>
                <a:latin typeface="Poppins"/>
              </a:rPr>
              <a:t>, </a:t>
            </a:r>
            <a:r>
              <a:rPr lang="en-US" sz="3056" dirty="0" err="1">
                <a:solidFill>
                  <a:srgbClr val="000000"/>
                </a:solidFill>
                <a:latin typeface="Poppins"/>
              </a:rPr>
              <a:t>öğrencilere</a:t>
            </a:r>
            <a:r>
              <a:rPr lang="en-US" sz="3056" dirty="0">
                <a:solidFill>
                  <a:srgbClr val="000000"/>
                </a:solidFill>
                <a:latin typeface="Poppins"/>
              </a:rPr>
              <a:t> </a:t>
            </a:r>
            <a:r>
              <a:rPr lang="en-US" sz="3056" dirty="0" err="1">
                <a:solidFill>
                  <a:srgbClr val="000000"/>
                </a:solidFill>
                <a:latin typeface="Poppins"/>
              </a:rPr>
              <a:t>doğrudan</a:t>
            </a:r>
            <a:r>
              <a:rPr lang="en-US" sz="3056" dirty="0">
                <a:solidFill>
                  <a:srgbClr val="000000"/>
                </a:solidFill>
                <a:latin typeface="Poppins"/>
              </a:rPr>
              <a:t> </a:t>
            </a:r>
            <a:r>
              <a:rPr lang="en-US" sz="3056" dirty="0" err="1">
                <a:solidFill>
                  <a:srgbClr val="000000"/>
                </a:solidFill>
                <a:latin typeface="Poppins"/>
              </a:rPr>
              <a:t>engelli</a:t>
            </a:r>
            <a:r>
              <a:rPr lang="en-US" sz="3056" dirty="0">
                <a:solidFill>
                  <a:srgbClr val="000000"/>
                </a:solidFill>
                <a:latin typeface="Poppins"/>
              </a:rPr>
              <a:t> </a:t>
            </a:r>
            <a:r>
              <a:rPr lang="en-US" sz="3056" dirty="0" err="1">
                <a:solidFill>
                  <a:srgbClr val="000000"/>
                </a:solidFill>
                <a:latin typeface="Poppins"/>
              </a:rPr>
              <a:t>bireylerle</a:t>
            </a:r>
            <a:r>
              <a:rPr lang="en-US" sz="3056" dirty="0">
                <a:solidFill>
                  <a:srgbClr val="000000"/>
                </a:solidFill>
                <a:latin typeface="Poppins"/>
              </a:rPr>
              <a:t> </a:t>
            </a:r>
            <a:r>
              <a:rPr lang="en-US" sz="3056" dirty="0" err="1">
                <a:solidFill>
                  <a:srgbClr val="000000"/>
                </a:solidFill>
                <a:latin typeface="Poppins"/>
              </a:rPr>
              <a:t>tanışma</a:t>
            </a:r>
            <a:r>
              <a:rPr lang="en-US" sz="3056" dirty="0">
                <a:solidFill>
                  <a:srgbClr val="000000"/>
                </a:solidFill>
                <a:latin typeface="Poppins"/>
              </a:rPr>
              <a:t> </a:t>
            </a:r>
            <a:r>
              <a:rPr lang="en-US" sz="3056" dirty="0" err="1">
                <a:solidFill>
                  <a:srgbClr val="000000"/>
                </a:solidFill>
                <a:latin typeface="Poppins"/>
              </a:rPr>
              <a:t>ve</a:t>
            </a:r>
            <a:r>
              <a:rPr lang="en-US" sz="3056" dirty="0">
                <a:solidFill>
                  <a:srgbClr val="000000"/>
                </a:solidFill>
                <a:latin typeface="Poppins"/>
              </a:rPr>
              <a:t> </a:t>
            </a:r>
            <a:r>
              <a:rPr lang="en-US" sz="3056" dirty="0" err="1">
                <a:solidFill>
                  <a:srgbClr val="000000"/>
                </a:solidFill>
                <a:latin typeface="Poppins"/>
              </a:rPr>
              <a:t>teorik</a:t>
            </a:r>
            <a:r>
              <a:rPr lang="en-US" sz="3056" dirty="0">
                <a:solidFill>
                  <a:srgbClr val="000000"/>
                </a:solidFill>
                <a:latin typeface="Poppins"/>
              </a:rPr>
              <a:t> </a:t>
            </a:r>
            <a:r>
              <a:rPr lang="en-US" sz="3056" dirty="0" err="1">
                <a:solidFill>
                  <a:srgbClr val="000000"/>
                </a:solidFill>
                <a:latin typeface="Poppins"/>
              </a:rPr>
              <a:t>bilgi</a:t>
            </a:r>
            <a:r>
              <a:rPr lang="en-US" sz="3056" dirty="0">
                <a:solidFill>
                  <a:srgbClr val="000000"/>
                </a:solidFill>
                <a:latin typeface="Poppins"/>
              </a:rPr>
              <a:t> </a:t>
            </a:r>
            <a:r>
              <a:rPr lang="en-US" sz="3056" dirty="0" err="1">
                <a:solidFill>
                  <a:srgbClr val="000000"/>
                </a:solidFill>
                <a:latin typeface="Poppins"/>
              </a:rPr>
              <a:t>eğitimi</a:t>
            </a:r>
            <a:r>
              <a:rPr lang="en-US" sz="3056" dirty="0">
                <a:solidFill>
                  <a:srgbClr val="000000"/>
                </a:solidFill>
                <a:latin typeface="Poppins"/>
              </a:rPr>
              <a:t> </a:t>
            </a:r>
            <a:r>
              <a:rPr lang="en-US" sz="3056" dirty="0" err="1">
                <a:solidFill>
                  <a:srgbClr val="000000"/>
                </a:solidFill>
                <a:latin typeface="Poppins"/>
              </a:rPr>
              <a:t>ile</a:t>
            </a:r>
            <a:r>
              <a:rPr lang="en-US" sz="3056" dirty="0">
                <a:solidFill>
                  <a:srgbClr val="000000"/>
                </a:solidFill>
                <a:latin typeface="Poppins"/>
              </a:rPr>
              <a:t> </a:t>
            </a:r>
            <a:r>
              <a:rPr lang="en-US" sz="3056" dirty="0" err="1">
                <a:solidFill>
                  <a:srgbClr val="000000"/>
                </a:solidFill>
                <a:latin typeface="Poppins"/>
              </a:rPr>
              <a:t>deneyimlerini</a:t>
            </a:r>
            <a:r>
              <a:rPr lang="en-US" sz="3056" dirty="0">
                <a:solidFill>
                  <a:srgbClr val="000000"/>
                </a:solidFill>
                <a:latin typeface="Poppins"/>
              </a:rPr>
              <a:t> </a:t>
            </a:r>
            <a:r>
              <a:rPr lang="en-US" sz="3056" dirty="0" err="1">
                <a:solidFill>
                  <a:srgbClr val="000000"/>
                </a:solidFill>
                <a:latin typeface="Poppins"/>
              </a:rPr>
              <a:t>eleştirel</a:t>
            </a:r>
            <a:r>
              <a:rPr lang="en-US" sz="3056" dirty="0">
                <a:solidFill>
                  <a:srgbClr val="000000"/>
                </a:solidFill>
                <a:latin typeface="Poppins"/>
              </a:rPr>
              <a:t> </a:t>
            </a:r>
            <a:r>
              <a:rPr lang="en-US" sz="3056" dirty="0" err="1">
                <a:solidFill>
                  <a:srgbClr val="000000"/>
                </a:solidFill>
                <a:latin typeface="Poppins"/>
              </a:rPr>
              <a:t>bir</a:t>
            </a:r>
            <a:r>
              <a:rPr lang="en-US" sz="3056" dirty="0">
                <a:solidFill>
                  <a:srgbClr val="000000"/>
                </a:solidFill>
                <a:latin typeface="Poppins"/>
              </a:rPr>
              <a:t> </a:t>
            </a:r>
            <a:r>
              <a:rPr lang="en-US" sz="3056" dirty="0" err="1">
                <a:solidFill>
                  <a:srgbClr val="000000"/>
                </a:solidFill>
                <a:latin typeface="Poppins"/>
              </a:rPr>
              <a:t>şekilde</a:t>
            </a:r>
            <a:r>
              <a:rPr lang="en-US" sz="3056" dirty="0">
                <a:solidFill>
                  <a:srgbClr val="000000"/>
                </a:solidFill>
                <a:latin typeface="Poppins"/>
              </a:rPr>
              <a:t> </a:t>
            </a:r>
            <a:r>
              <a:rPr lang="en-US" sz="3056" dirty="0" err="1">
                <a:solidFill>
                  <a:srgbClr val="000000"/>
                </a:solidFill>
                <a:latin typeface="Poppins"/>
              </a:rPr>
              <a:t>değerlendirme</a:t>
            </a:r>
            <a:r>
              <a:rPr lang="en-US" sz="3056" dirty="0">
                <a:solidFill>
                  <a:srgbClr val="000000"/>
                </a:solidFill>
                <a:latin typeface="Poppins"/>
              </a:rPr>
              <a:t> </a:t>
            </a:r>
            <a:r>
              <a:rPr lang="en-US" sz="3056" dirty="0" err="1">
                <a:solidFill>
                  <a:srgbClr val="000000"/>
                </a:solidFill>
                <a:latin typeface="Poppins"/>
              </a:rPr>
              <a:t>olanağı</a:t>
            </a:r>
            <a:r>
              <a:rPr lang="en-US" sz="3056" dirty="0">
                <a:solidFill>
                  <a:srgbClr val="000000"/>
                </a:solidFill>
                <a:latin typeface="Poppins"/>
              </a:rPr>
              <a:t> </a:t>
            </a:r>
            <a:r>
              <a:rPr lang="en-US" sz="3056" dirty="0" err="1">
                <a:solidFill>
                  <a:srgbClr val="000000"/>
                </a:solidFill>
                <a:latin typeface="Poppins"/>
              </a:rPr>
              <a:t>tanıyan</a:t>
            </a:r>
            <a:r>
              <a:rPr lang="en-US" sz="3056" dirty="0">
                <a:solidFill>
                  <a:srgbClr val="000000"/>
                </a:solidFill>
                <a:latin typeface="Poppins"/>
              </a:rPr>
              <a:t> </a:t>
            </a:r>
            <a:r>
              <a:rPr lang="en-US" sz="3056" b="1" dirty="0" err="1">
                <a:solidFill>
                  <a:srgbClr val="000000"/>
                </a:solidFill>
                <a:latin typeface="Poppins"/>
              </a:rPr>
              <a:t>entegre</a:t>
            </a:r>
            <a:r>
              <a:rPr lang="en-US" sz="3056" b="1" dirty="0">
                <a:solidFill>
                  <a:srgbClr val="000000"/>
                </a:solidFill>
                <a:latin typeface="Poppins"/>
              </a:rPr>
              <a:t> </a:t>
            </a:r>
            <a:r>
              <a:rPr lang="en-US" sz="3056" b="1" dirty="0" err="1">
                <a:solidFill>
                  <a:srgbClr val="000000"/>
                </a:solidFill>
                <a:latin typeface="Poppins"/>
              </a:rPr>
              <a:t>bir</a:t>
            </a:r>
            <a:r>
              <a:rPr lang="en-US" sz="3056" b="1" dirty="0">
                <a:solidFill>
                  <a:srgbClr val="000000"/>
                </a:solidFill>
                <a:latin typeface="Poppins"/>
              </a:rPr>
              <a:t> </a:t>
            </a:r>
            <a:r>
              <a:rPr lang="en-US" sz="3056" b="1" dirty="0" err="1">
                <a:solidFill>
                  <a:srgbClr val="000000"/>
                </a:solidFill>
                <a:latin typeface="Poppins"/>
              </a:rPr>
              <a:t>eğitim</a:t>
            </a:r>
            <a:r>
              <a:rPr lang="en-US" sz="3056" dirty="0">
                <a:solidFill>
                  <a:srgbClr val="000000"/>
                </a:solidFill>
                <a:latin typeface="Poppins"/>
              </a:rPr>
              <a:t> </a:t>
            </a:r>
            <a:r>
              <a:rPr lang="en-US" sz="3056" dirty="0" err="1">
                <a:solidFill>
                  <a:srgbClr val="000000"/>
                </a:solidFill>
                <a:latin typeface="Poppins"/>
              </a:rPr>
              <a:t>gerekmektedir</a:t>
            </a:r>
            <a:r>
              <a:rPr lang="en-US" sz="3056" dirty="0">
                <a:solidFill>
                  <a:srgbClr val="000000"/>
                </a:solidFill>
                <a:latin typeface="Poppins"/>
              </a:rPr>
              <a:t>. </a:t>
            </a:r>
            <a:r>
              <a:rPr lang="en-US" sz="3056" dirty="0" err="1">
                <a:solidFill>
                  <a:srgbClr val="000000"/>
                </a:solidFill>
                <a:latin typeface="Poppins"/>
              </a:rPr>
              <a:t>Ancak</a:t>
            </a:r>
            <a:r>
              <a:rPr lang="en-US" sz="3056" dirty="0">
                <a:solidFill>
                  <a:srgbClr val="000000"/>
                </a:solidFill>
                <a:latin typeface="Poppins"/>
              </a:rPr>
              <a:t> </a:t>
            </a:r>
            <a:r>
              <a:rPr lang="en-US" sz="3056" dirty="0" err="1">
                <a:solidFill>
                  <a:srgbClr val="000000"/>
                </a:solidFill>
                <a:latin typeface="Poppins"/>
              </a:rPr>
              <a:t>bu</a:t>
            </a:r>
            <a:r>
              <a:rPr lang="en-US" sz="3056" dirty="0">
                <a:solidFill>
                  <a:srgbClr val="000000"/>
                </a:solidFill>
                <a:latin typeface="Poppins"/>
              </a:rPr>
              <a:t> </a:t>
            </a:r>
            <a:r>
              <a:rPr lang="en-US" sz="3056" dirty="0" err="1">
                <a:solidFill>
                  <a:srgbClr val="000000"/>
                </a:solidFill>
                <a:latin typeface="Poppins"/>
              </a:rPr>
              <a:t>çalışmanın</a:t>
            </a:r>
            <a:r>
              <a:rPr lang="en-US" sz="3056" dirty="0">
                <a:solidFill>
                  <a:srgbClr val="000000"/>
                </a:solidFill>
                <a:latin typeface="Poppins"/>
              </a:rPr>
              <a:t> da </a:t>
            </a:r>
            <a:r>
              <a:rPr lang="en-US" sz="3056" dirty="0" err="1">
                <a:solidFill>
                  <a:srgbClr val="000000"/>
                </a:solidFill>
                <a:latin typeface="Poppins"/>
              </a:rPr>
              <a:t>yapıldığı</a:t>
            </a:r>
            <a:r>
              <a:rPr lang="en-US" sz="3056" dirty="0">
                <a:solidFill>
                  <a:srgbClr val="000000"/>
                </a:solidFill>
                <a:latin typeface="Poppins"/>
              </a:rPr>
              <a:t> </a:t>
            </a:r>
            <a:r>
              <a:rPr lang="en-US" sz="3056" dirty="0" err="1">
                <a:solidFill>
                  <a:srgbClr val="000000"/>
                </a:solidFill>
                <a:latin typeface="Poppins"/>
              </a:rPr>
              <a:t>Güney</a:t>
            </a:r>
            <a:r>
              <a:rPr lang="en-US" sz="3056" dirty="0">
                <a:solidFill>
                  <a:srgbClr val="000000"/>
                </a:solidFill>
                <a:latin typeface="Poppins"/>
              </a:rPr>
              <a:t> Kore de </a:t>
            </a:r>
            <a:r>
              <a:rPr lang="en-US" sz="3056" dirty="0" err="1">
                <a:solidFill>
                  <a:srgbClr val="000000"/>
                </a:solidFill>
                <a:latin typeface="Poppins"/>
              </a:rPr>
              <a:t>dahil</a:t>
            </a:r>
            <a:r>
              <a:rPr lang="en-US" sz="3056" dirty="0">
                <a:solidFill>
                  <a:srgbClr val="000000"/>
                </a:solidFill>
                <a:latin typeface="Poppins"/>
              </a:rPr>
              <a:t> </a:t>
            </a:r>
            <a:r>
              <a:rPr lang="en-US" sz="3056" dirty="0" err="1">
                <a:solidFill>
                  <a:srgbClr val="000000"/>
                </a:solidFill>
                <a:latin typeface="Poppins"/>
              </a:rPr>
              <a:t>olmak</a:t>
            </a:r>
            <a:r>
              <a:rPr lang="en-US" sz="3056" dirty="0">
                <a:solidFill>
                  <a:srgbClr val="000000"/>
                </a:solidFill>
                <a:latin typeface="Poppins"/>
              </a:rPr>
              <a:t> </a:t>
            </a:r>
            <a:r>
              <a:rPr lang="en-US" sz="3056" dirty="0" err="1">
                <a:solidFill>
                  <a:srgbClr val="000000"/>
                </a:solidFill>
                <a:latin typeface="Poppins"/>
              </a:rPr>
              <a:t>üzere</a:t>
            </a:r>
            <a:r>
              <a:rPr lang="en-US" sz="3056" dirty="0">
                <a:solidFill>
                  <a:srgbClr val="000000"/>
                </a:solidFill>
                <a:latin typeface="Poppins"/>
              </a:rPr>
              <a:t> </a:t>
            </a:r>
            <a:r>
              <a:rPr lang="en-US" sz="3056" dirty="0" err="1">
                <a:solidFill>
                  <a:srgbClr val="000000"/>
                </a:solidFill>
                <a:latin typeface="Poppins"/>
              </a:rPr>
              <a:t>çoğu</a:t>
            </a:r>
            <a:r>
              <a:rPr lang="en-US" sz="3056" dirty="0">
                <a:solidFill>
                  <a:srgbClr val="000000"/>
                </a:solidFill>
                <a:latin typeface="Poppins"/>
              </a:rPr>
              <a:t> </a:t>
            </a:r>
            <a:r>
              <a:rPr lang="en-US" sz="3056" dirty="0" err="1">
                <a:solidFill>
                  <a:srgbClr val="000000"/>
                </a:solidFill>
                <a:latin typeface="Poppins"/>
              </a:rPr>
              <a:t>ülkenin</a:t>
            </a:r>
            <a:r>
              <a:rPr lang="en-US" sz="3056" dirty="0">
                <a:solidFill>
                  <a:srgbClr val="000000"/>
                </a:solidFill>
                <a:latin typeface="Poppins"/>
              </a:rPr>
              <a:t> </a:t>
            </a:r>
            <a:r>
              <a:rPr lang="en-US" sz="3056" dirty="0" err="1">
                <a:solidFill>
                  <a:srgbClr val="000000"/>
                </a:solidFill>
                <a:latin typeface="Poppins"/>
              </a:rPr>
              <a:t>eczacılık</a:t>
            </a:r>
            <a:r>
              <a:rPr lang="en-US" sz="3056" dirty="0">
                <a:solidFill>
                  <a:srgbClr val="000000"/>
                </a:solidFill>
                <a:latin typeface="Poppins"/>
              </a:rPr>
              <a:t> </a:t>
            </a:r>
            <a:r>
              <a:rPr lang="en-US" sz="3056" dirty="0" err="1">
                <a:solidFill>
                  <a:srgbClr val="000000"/>
                </a:solidFill>
                <a:latin typeface="Poppins"/>
              </a:rPr>
              <a:t>eğitim</a:t>
            </a:r>
            <a:r>
              <a:rPr lang="en-US" sz="3056" dirty="0">
                <a:solidFill>
                  <a:srgbClr val="000000"/>
                </a:solidFill>
                <a:latin typeface="Poppins"/>
              </a:rPr>
              <a:t> </a:t>
            </a:r>
            <a:r>
              <a:rPr lang="en-US" sz="3056" dirty="0" err="1">
                <a:solidFill>
                  <a:srgbClr val="000000"/>
                </a:solidFill>
                <a:latin typeface="Poppins"/>
              </a:rPr>
              <a:t>müfredatında</a:t>
            </a:r>
            <a:r>
              <a:rPr lang="en-US" sz="3056" dirty="0">
                <a:solidFill>
                  <a:srgbClr val="000000"/>
                </a:solidFill>
                <a:latin typeface="Poppins"/>
              </a:rPr>
              <a:t> </a:t>
            </a:r>
            <a:r>
              <a:rPr lang="en-US" sz="3056" dirty="0" err="1">
                <a:solidFill>
                  <a:srgbClr val="000000"/>
                </a:solidFill>
                <a:latin typeface="Poppins"/>
              </a:rPr>
              <a:t>bulunmamaktadır</a:t>
            </a:r>
            <a:r>
              <a:rPr lang="en-US" sz="3056" dirty="0">
                <a:solidFill>
                  <a:srgbClr val="000000"/>
                </a:solidFill>
                <a:latin typeface="Poppins"/>
              </a:rPr>
              <a:t>.</a:t>
            </a:r>
          </a:p>
        </p:txBody>
      </p:sp>
      <p:sp>
        <p:nvSpPr>
          <p:cNvPr id="5" name="TextBox 5"/>
          <p:cNvSpPr txBox="1"/>
          <p:nvPr/>
        </p:nvSpPr>
        <p:spPr>
          <a:xfrm>
            <a:off x="2513649" y="756920"/>
            <a:ext cx="13260702" cy="1130950"/>
          </a:xfrm>
          <a:prstGeom prst="rect">
            <a:avLst/>
          </a:prstGeom>
        </p:spPr>
        <p:txBody>
          <a:bodyPr lIns="0" tIns="0" rIns="0" bIns="0" rtlCol="0" anchor="t">
            <a:spAutoFit/>
          </a:bodyPr>
          <a:lstStyle/>
          <a:p>
            <a:pPr marL="0" lvl="0" indent="0" algn="ctr">
              <a:lnSpc>
                <a:spcPts val="8058"/>
              </a:lnSpc>
              <a:spcBef>
                <a:spcPct val="0"/>
              </a:spcBef>
            </a:pPr>
            <a:r>
              <a:rPr lang="en-US" sz="7824">
                <a:solidFill>
                  <a:srgbClr val="000000"/>
                </a:solidFill>
                <a:latin typeface="Poppins"/>
              </a:rPr>
              <a:t>Sonuç olarak;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Freeform 2"/>
          <p:cNvSpPr/>
          <p:nvPr/>
        </p:nvSpPr>
        <p:spPr>
          <a:xfrm>
            <a:off x="1028700" y="1747690"/>
            <a:ext cx="3934996" cy="7106087"/>
          </a:xfrm>
          <a:custGeom>
            <a:avLst/>
            <a:gdLst/>
            <a:ahLst/>
            <a:cxnLst/>
            <a:rect l="l" t="t" r="r" b="b"/>
            <a:pathLst>
              <a:path w="3934996" h="7106087">
                <a:moveTo>
                  <a:pt x="0" y="0"/>
                </a:moveTo>
                <a:lnTo>
                  <a:pt x="3934996" y="0"/>
                </a:lnTo>
                <a:lnTo>
                  <a:pt x="3934996" y="7106087"/>
                </a:lnTo>
                <a:lnTo>
                  <a:pt x="0" y="71060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01391" y="2687574"/>
            <a:ext cx="4227412" cy="3133569"/>
          </a:xfrm>
          <a:custGeom>
            <a:avLst/>
            <a:gdLst/>
            <a:ahLst/>
            <a:cxnLst/>
            <a:rect l="l" t="t" r="r" b="b"/>
            <a:pathLst>
              <a:path w="4227412" h="3133569">
                <a:moveTo>
                  <a:pt x="0" y="0"/>
                </a:moveTo>
                <a:lnTo>
                  <a:pt x="4227412" y="0"/>
                </a:lnTo>
                <a:lnTo>
                  <a:pt x="4227412" y="3133569"/>
                </a:lnTo>
                <a:lnTo>
                  <a:pt x="0" y="31335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8776169" y="2456478"/>
            <a:ext cx="8483131" cy="2368773"/>
          </a:xfrm>
          <a:prstGeom prst="rect">
            <a:avLst/>
          </a:prstGeom>
        </p:spPr>
        <p:txBody>
          <a:bodyPr lIns="0" tIns="0" rIns="0" bIns="0" rtlCol="0" anchor="t">
            <a:spAutoFit/>
          </a:bodyPr>
          <a:lstStyle/>
          <a:p>
            <a:pPr marL="0" lvl="0" indent="0" algn="ctr">
              <a:lnSpc>
                <a:spcPts val="8963"/>
              </a:lnSpc>
              <a:spcBef>
                <a:spcPct val="0"/>
              </a:spcBef>
            </a:pPr>
            <a:r>
              <a:rPr lang="en-US" sz="8075">
                <a:solidFill>
                  <a:srgbClr val="000000"/>
                </a:solidFill>
                <a:latin typeface="Poppins Bold"/>
              </a:rPr>
              <a:t>Dinlediğiniz için teşekkürler!</a:t>
            </a:r>
          </a:p>
        </p:txBody>
      </p:sp>
      <p:sp>
        <p:nvSpPr>
          <p:cNvPr id="5" name="TextBox 5"/>
          <p:cNvSpPr txBox="1"/>
          <p:nvPr/>
        </p:nvSpPr>
        <p:spPr>
          <a:xfrm>
            <a:off x="6947279" y="6442882"/>
            <a:ext cx="11340721" cy="1021869"/>
          </a:xfrm>
          <a:prstGeom prst="rect">
            <a:avLst/>
          </a:prstGeom>
        </p:spPr>
        <p:txBody>
          <a:bodyPr lIns="0" tIns="0" rIns="0" bIns="0" rtlCol="0" anchor="t">
            <a:spAutoFit/>
          </a:bodyPr>
          <a:lstStyle/>
          <a:p>
            <a:pPr algn="ctr">
              <a:lnSpc>
                <a:spcPts val="1981"/>
              </a:lnSpc>
              <a:spcBef>
                <a:spcPct val="0"/>
              </a:spcBef>
            </a:pPr>
            <a:r>
              <a:rPr lang="en-US" sz="1981">
                <a:solidFill>
                  <a:srgbClr val="000000"/>
                </a:solidFill>
                <a:latin typeface="Poppins"/>
              </a:rPr>
              <a:t>Kaynakça: </a:t>
            </a:r>
            <a:r>
              <a:rPr lang="en-US" sz="1981" u="sng">
                <a:solidFill>
                  <a:srgbClr val="000000"/>
                </a:solidFill>
                <a:latin typeface="Poppins"/>
                <a:hlinkClick r:id="rId6" tooltip="https://pubmed.ncbi.nlm.nih.gov/36347542/"/>
              </a:rPr>
              <a:t>Han N, Park SY, Bang JB. Pharmacy Students' Attitudes Toward Persons With Disabilities and Perceptions of Right to Self-Determination. Am J Pharm Educ. 2023 Apr;87(4):ajpe9109. doi: 10.5688/ajpe9109. Epub 2022 Nov 8. PMID: 36347542; PMCID: PMC10159025.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TextBox 2"/>
          <p:cNvSpPr txBox="1"/>
          <p:nvPr/>
        </p:nvSpPr>
        <p:spPr>
          <a:xfrm>
            <a:off x="298910" y="895350"/>
            <a:ext cx="17989090" cy="1742440"/>
          </a:xfrm>
          <a:prstGeom prst="rect">
            <a:avLst/>
          </a:prstGeom>
        </p:spPr>
        <p:txBody>
          <a:bodyPr lIns="0" tIns="0" rIns="0" bIns="0" rtlCol="0" anchor="t">
            <a:spAutoFit/>
          </a:bodyPr>
          <a:lstStyle/>
          <a:p>
            <a:pPr>
              <a:lnSpc>
                <a:spcPts val="6860"/>
              </a:lnSpc>
            </a:pPr>
            <a:r>
              <a:rPr lang="en-US" sz="4900">
                <a:solidFill>
                  <a:srgbClr val="000000"/>
                </a:solidFill>
                <a:latin typeface="Poppins"/>
              </a:rPr>
              <a:t>Aşağıdakilerden hangisi “Kendi Kaderini Tayin Hakkı”nı ihlal eden bir tutumdur?</a:t>
            </a:r>
          </a:p>
        </p:txBody>
      </p:sp>
      <p:sp>
        <p:nvSpPr>
          <p:cNvPr id="3" name="TextBox 3"/>
          <p:cNvSpPr txBox="1"/>
          <p:nvPr/>
        </p:nvSpPr>
        <p:spPr>
          <a:xfrm>
            <a:off x="298910" y="3677964"/>
            <a:ext cx="13493290" cy="4501232"/>
          </a:xfrm>
          <a:prstGeom prst="rect">
            <a:avLst/>
          </a:prstGeom>
        </p:spPr>
        <p:txBody>
          <a:bodyPr wrap="square" lIns="0" tIns="0" rIns="0" bIns="0" rtlCol="0" anchor="t">
            <a:spAutoFit/>
          </a:bodyPr>
          <a:lstStyle/>
          <a:p>
            <a:pPr>
              <a:lnSpc>
                <a:spcPts val="2731"/>
              </a:lnSpc>
            </a:pPr>
            <a:r>
              <a:rPr lang="en-US" sz="2731" dirty="0" smtClean="0">
                <a:solidFill>
                  <a:srgbClr val="000000"/>
                </a:solidFill>
                <a:latin typeface="Poppins"/>
              </a:rPr>
              <a:t>A</a:t>
            </a:r>
            <a:r>
              <a:rPr lang="en-US" sz="2731" dirty="0">
                <a:solidFill>
                  <a:srgbClr val="000000"/>
                </a:solidFill>
                <a:latin typeface="Poppins"/>
              </a:rPr>
              <a:t>. </a:t>
            </a:r>
            <a:r>
              <a:rPr lang="en-US" sz="2731" dirty="0" err="1">
                <a:solidFill>
                  <a:srgbClr val="000000"/>
                </a:solidFill>
                <a:latin typeface="Poppins"/>
              </a:rPr>
              <a:t>Hastaya</a:t>
            </a:r>
            <a:r>
              <a:rPr lang="en-US" sz="2731" dirty="0">
                <a:solidFill>
                  <a:srgbClr val="000000"/>
                </a:solidFill>
                <a:latin typeface="Poppins"/>
              </a:rPr>
              <a:t> </a:t>
            </a:r>
            <a:r>
              <a:rPr lang="en-US" sz="2731" dirty="0" err="1">
                <a:solidFill>
                  <a:srgbClr val="000000"/>
                </a:solidFill>
                <a:latin typeface="Poppins"/>
              </a:rPr>
              <a:t>hastalığı</a:t>
            </a:r>
            <a:r>
              <a:rPr lang="en-US" sz="2731" dirty="0">
                <a:solidFill>
                  <a:srgbClr val="000000"/>
                </a:solidFill>
                <a:latin typeface="Poppins"/>
              </a:rPr>
              <a:t> </a:t>
            </a:r>
            <a:r>
              <a:rPr lang="en-US" sz="2731" dirty="0" err="1">
                <a:solidFill>
                  <a:srgbClr val="000000"/>
                </a:solidFill>
                <a:latin typeface="Poppins"/>
              </a:rPr>
              <a:t>hakkında</a:t>
            </a:r>
            <a:r>
              <a:rPr lang="en-US" sz="2731" dirty="0">
                <a:solidFill>
                  <a:srgbClr val="000000"/>
                </a:solidFill>
                <a:latin typeface="Poppins"/>
              </a:rPr>
              <a:t> </a:t>
            </a:r>
            <a:r>
              <a:rPr lang="en-US" sz="2731" dirty="0" err="1">
                <a:solidFill>
                  <a:srgbClr val="000000"/>
                </a:solidFill>
                <a:latin typeface="Poppins"/>
              </a:rPr>
              <a:t>bilgi</a:t>
            </a:r>
            <a:r>
              <a:rPr lang="en-US" sz="2731" dirty="0">
                <a:solidFill>
                  <a:srgbClr val="000000"/>
                </a:solidFill>
                <a:latin typeface="Poppins"/>
              </a:rPr>
              <a:t> </a:t>
            </a:r>
            <a:r>
              <a:rPr lang="en-US" sz="2731" dirty="0" err="1">
                <a:solidFill>
                  <a:srgbClr val="000000"/>
                </a:solidFill>
                <a:latin typeface="Poppins"/>
              </a:rPr>
              <a:t>vermek</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B. </a:t>
            </a:r>
            <a:r>
              <a:rPr lang="en-US" sz="2731" dirty="0" err="1">
                <a:solidFill>
                  <a:srgbClr val="000000"/>
                </a:solidFill>
                <a:latin typeface="Poppins"/>
              </a:rPr>
              <a:t>Hastayı</a:t>
            </a:r>
            <a:r>
              <a:rPr lang="en-US" sz="2731" dirty="0">
                <a:solidFill>
                  <a:srgbClr val="000000"/>
                </a:solidFill>
                <a:latin typeface="Poppins"/>
              </a:rPr>
              <a:t> </a:t>
            </a:r>
            <a:r>
              <a:rPr lang="en-US" sz="2731" dirty="0" err="1">
                <a:solidFill>
                  <a:srgbClr val="000000"/>
                </a:solidFill>
                <a:latin typeface="Poppins"/>
              </a:rPr>
              <a:t>yazılan</a:t>
            </a:r>
            <a:r>
              <a:rPr lang="en-US" sz="2731" dirty="0">
                <a:solidFill>
                  <a:srgbClr val="000000"/>
                </a:solidFill>
                <a:latin typeface="Poppins"/>
              </a:rPr>
              <a:t> </a:t>
            </a:r>
            <a:r>
              <a:rPr lang="en-US" sz="2731" dirty="0" err="1">
                <a:solidFill>
                  <a:srgbClr val="000000"/>
                </a:solidFill>
                <a:latin typeface="Poppins"/>
              </a:rPr>
              <a:t>ilaçların</a:t>
            </a:r>
            <a:r>
              <a:rPr lang="en-US" sz="2731" dirty="0">
                <a:solidFill>
                  <a:srgbClr val="000000"/>
                </a:solidFill>
                <a:latin typeface="Poppins"/>
              </a:rPr>
              <a:t> </a:t>
            </a:r>
            <a:r>
              <a:rPr lang="en-US" sz="2731" dirty="0" err="1">
                <a:solidFill>
                  <a:srgbClr val="000000"/>
                </a:solidFill>
                <a:latin typeface="Poppins"/>
              </a:rPr>
              <a:t>kullanımı</a:t>
            </a:r>
            <a:r>
              <a:rPr lang="en-US" sz="2731" dirty="0">
                <a:solidFill>
                  <a:srgbClr val="000000"/>
                </a:solidFill>
                <a:latin typeface="Poppins"/>
              </a:rPr>
              <a:t> </a:t>
            </a:r>
            <a:r>
              <a:rPr lang="en-US" sz="2731" dirty="0" err="1">
                <a:solidFill>
                  <a:srgbClr val="000000"/>
                </a:solidFill>
                <a:latin typeface="Poppins"/>
              </a:rPr>
              <a:t>hakkında</a:t>
            </a:r>
            <a:r>
              <a:rPr lang="en-US" sz="2731" dirty="0">
                <a:solidFill>
                  <a:srgbClr val="000000"/>
                </a:solidFill>
                <a:latin typeface="Poppins"/>
              </a:rPr>
              <a:t> </a:t>
            </a:r>
            <a:r>
              <a:rPr lang="en-US" sz="2731" dirty="0" err="1">
                <a:solidFill>
                  <a:srgbClr val="000000"/>
                </a:solidFill>
                <a:latin typeface="Poppins"/>
              </a:rPr>
              <a:t>bilgilendirmek</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Heavy"/>
              </a:rPr>
              <a:t>C.</a:t>
            </a:r>
            <a:r>
              <a:rPr lang="en-US" sz="2731" dirty="0">
                <a:solidFill>
                  <a:srgbClr val="000000"/>
                </a:solidFill>
                <a:latin typeface="Poppins Bold"/>
              </a:rPr>
              <a:t> </a:t>
            </a:r>
            <a:r>
              <a:rPr lang="en-US" sz="2731" dirty="0" err="1">
                <a:solidFill>
                  <a:srgbClr val="000000"/>
                </a:solidFill>
                <a:latin typeface="Poppins"/>
              </a:rPr>
              <a:t>Hastadan</a:t>
            </a:r>
            <a:r>
              <a:rPr lang="en-US" sz="2731" dirty="0">
                <a:solidFill>
                  <a:srgbClr val="000000"/>
                </a:solidFill>
                <a:latin typeface="Poppins"/>
              </a:rPr>
              <a:t> </a:t>
            </a:r>
            <a:r>
              <a:rPr lang="en-US" sz="2731" dirty="0" err="1">
                <a:solidFill>
                  <a:srgbClr val="000000"/>
                </a:solidFill>
                <a:latin typeface="Poppins"/>
              </a:rPr>
              <a:t>ilacın</a:t>
            </a:r>
            <a:r>
              <a:rPr lang="en-US" sz="2731" dirty="0">
                <a:solidFill>
                  <a:srgbClr val="000000"/>
                </a:solidFill>
                <a:latin typeface="Poppins"/>
              </a:rPr>
              <a:t> </a:t>
            </a:r>
            <a:r>
              <a:rPr lang="en-US" sz="2731" dirty="0" err="1">
                <a:solidFill>
                  <a:srgbClr val="000000"/>
                </a:solidFill>
                <a:latin typeface="Poppins"/>
              </a:rPr>
              <a:t>sık</a:t>
            </a:r>
            <a:r>
              <a:rPr lang="en-US" sz="2731" dirty="0">
                <a:solidFill>
                  <a:srgbClr val="000000"/>
                </a:solidFill>
                <a:latin typeface="Poppins"/>
              </a:rPr>
              <a:t> </a:t>
            </a:r>
            <a:r>
              <a:rPr lang="en-US" sz="2731" dirty="0" err="1">
                <a:solidFill>
                  <a:srgbClr val="000000"/>
                </a:solidFill>
                <a:latin typeface="Poppins"/>
              </a:rPr>
              <a:t>görülen</a:t>
            </a:r>
            <a:r>
              <a:rPr lang="en-US" sz="2731" dirty="0">
                <a:solidFill>
                  <a:srgbClr val="000000"/>
                </a:solidFill>
                <a:latin typeface="Poppins"/>
              </a:rPr>
              <a:t> </a:t>
            </a:r>
            <a:r>
              <a:rPr lang="en-US" sz="2731" dirty="0" err="1">
                <a:solidFill>
                  <a:srgbClr val="000000"/>
                </a:solidFill>
                <a:latin typeface="Poppins"/>
              </a:rPr>
              <a:t>olası</a:t>
            </a:r>
            <a:r>
              <a:rPr lang="en-US" sz="2731" dirty="0">
                <a:solidFill>
                  <a:srgbClr val="000000"/>
                </a:solidFill>
                <a:latin typeface="Poppins"/>
              </a:rPr>
              <a:t> </a:t>
            </a:r>
            <a:r>
              <a:rPr lang="en-US" sz="2731" dirty="0" err="1">
                <a:solidFill>
                  <a:srgbClr val="000000"/>
                </a:solidFill>
                <a:latin typeface="Poppins"/>
              </a:rPr>
              <a:t>yan</a:t>
            </a:r>
            <a:r>
              <a:rPr lang="en-US" sz="2731" dirty="0">
                <a:solidFill>
                  <a:srgbClr val="000000"/>
                </a:solidFill>
                <a:latin typeface="Poppins"/>
              </a:rPr>
              <a:t> </a:t>
            </a:r>
            <a:r>
              <a:rPr lang="en-US" sz="2731" dirty="0" err="1">
                <a:solidFill>
                  <a:srgbClr val="000000"/>
                </a:solidFill>
                <a:latin typeface="Poppins"/>
              </a:rPr>
              <a:t>etkilerini</a:t>
            </a:r>
            <a:r>
              <a:rPr lang="en-US" sz="2731" dirty="0">
                <a:solidFill>
                  <a:srgbClr val="000000"/>
                </a:solidFill>
                <a:latin typeface="Poppins"/>
              </a:rPr>
              <a:t> </a:t>
            </a:r>
            <a:r>
              <a:rPr lang="en-US" sz="2731" dirty="0" err="1">
                <a:solidFill>
                  <a:srgbClr val="000000"/>
                </a:solidFill>
                <a:latin typeface="Poppins"/>
              </a:rPr>
              <a:t>saklamak</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D. </a:t>
            </a:r>
            <a:r>
              <a:rPr lang="en-US" sz="2731" dirty="0" smtClean="0">
                <a:solidFill>
                  <a:srgbClr val="000000"/>
                </a:solidFill>
                <a:latin typeface="Poppins"/>
              </a:rPr>
              <a:t>Hasta</a:t>
            </a:r>
            <a:r>
              <a:rPr lang="tr-TR" sz="2731" dirty="0" smtClean="0">
                <a:solidFill>
                  <a:srgbClr val="000000"/>
                </a:solidFill>
                <a:latin typeface="Poppins"/>
              </a:rPr>
              <a:t>ya</a:t>
            </a:r>
            <a:r>
              <a:rPr lang="en-US" sz="2731" dirty="0" smtClean="0">
                <a:solidFill>
                  <a:srgbClr val="000000"/>
                </a:solidFill>
                <a:latin typeface="Poppins"/>
              </a:rPr>
              <a:t> </a:t>
            </a:r>
            <a:r>
              <a:rPr lang="en-US" sz="2731" dirty="0" err="1">
                <a:solidFill>
                  <a:srgbClr val="000000"/>
                </a:solidFill>
                <a:latin typeface="Poppins"/>
              </a:rPr>
              <a:t>aklına</a:t>
            </a:r>
            <a:r>
              <a:rPr lang="en-US" sz="2731" dirty="0">
                <a:solidFill>
                  <a:srgbClr val="000000"/>
                </a:solidFill>
                <a:latin typeface="Poppins"/>
              </a:rPr>
              <a:t> </a:t>
            </a:r>
            <a:r>
              <a:rPr lang="en-US" sz="2731" dirty="0" err="1">
                <a:solidFill>
                  <a:srgbClr val="000000"/>
                </a:solidFill>
                <a:latin typeface="Poppins"/>
              </a:rPr>
              <a:t>takılan</a:t>
            </a:r>
            <a:r>
              <a:rPr lang="en-US" sz="2731" dirty="0">
                <a:solidFill>
                  <a:srgbClr val="000000"/>
                </a:solidFill>
                <a:latin typeface="Poppins"/>
              </a:rPr>
              <a:t> </a:t>
            </a:r>
            <a:r>
              <a:rPr lang="en-US" sz="2731" dirty="0" err="1">
                <a:solidFill>
                  <a:srgbClr val="000000"/>
                </a:solidFill>
                <a:latin typeface="Poppins"/>
              </a:rPr>
              <a:t>konularda</a:t>
            </a:r>
            <a:r>
              <a:rPr lang="en-US" sz="2731" dirty="0">
                <a:solidFill>
                  <a:srgbClr val="000000"/>
                </a:solidFill>
                <a:latin typeface="Poppins"/>
              </a:rPr>
              <a:t> </a:t>
            </a:r>
            <a:r>
              <a:rPr lang="en-US" sz="2731" dirty="0" err="1" smtClean="0">
                <a:solidFill>
                  <a:srgbClr val="000000"/>
                </a:solidFill>
                <a:latin typeface="Poppins"/>
              </a:rPr>
              <a:t>yardım</a:t>
            </a:r>
            <a:r>
              <a:rPr lang="tr-TR" sz="2731" dirty="0" err="1" smtClean="0">
                <a:solidFill>
                  <a:srgbClr val="000000"/>
                </a:solidFill>
                <a:latin typeface="Poppins"/>
              </a:rPr>
              <a:t>cı</a:t>
            </a:r>
            <a:r>
              <a:rPr lang="tr-TR" sz="2731" dirty="0" smtClean="0">
                <a:solidFill>
                  <a:srgbClr val="000000"/>
                </a:solidFill>
                <a:latin typeface="Poppins"/>
              </a:rPr>
              <a:t> olmak</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tr-TR" sz="2731" dirty="0" smtClean="0">
              <a:solidFill>
                <a:srgbClr val="000000"/>
              </a:solidFill>
              <a:latin typeface="Poppins"/>
            </a:endParaRPr>
          </a:p>
          <a:p>
            <a:pPr>
              <a:lnSpc>
                <a:spcPts val="2731"/>
              </a:lnSpc>
            </a:pPr>
            <a:r>
              <a:rPr lang="en-US" sz="2731" dirty="0" smtClean="0">
                <a:solidFill>
                  <a:srgbClr val="000000"/>
                </a:solidFill>
                <a:latin typeface="Poppins"/>
              </a:rPr>
              <a:t>E</a:t>
            </a:r>
            <a:r>
              <a:rPr lang="en-US" sz="2731" dirty="0">
                <a:solidFill>
                  <a:srgbClr val="000000"/>
                </a:solidFill>
                <a:latin typeface="Poppins"/>
              </a:rPr>
              <a:t>. </a:t>
            </a:r>
            <a:r>
              <a:rPr lang="en-US" sz="2731" dirty="0" err="1">
                <a:solidFill>
                  <a:srgbClr val="000000"/>
                </a:solidFill>
                <a:latin typeface="Poppins"/>
              </a:rPr>
              <a:t>Hastayı</a:t>
            </a:r>
            <a:r>
              <a:rPr lang="en-US" sz="2731" dirty="0">
                <a:solidFill>
                  <a:srgbClr val="000000"/>
                </a:solidFill>
                <a:latin typeface="Poppins"/>
              </a:rPr>
              <a:t> </a:t>
            </a:r>
            <a:r>
              <a:rPr lang="en-US" sz="2731" dirty="0" err="1">
                <a:solidFill>
                  <a:srgbClr val="000000"/>
                </a:solidFill>
                <a:latin typeface="Poppins"/>
              </a:rPr>
              <a:t>eşdeğer</a:t>
            </a:r>
            <a:r>
              <a:rPr lang="en-US" sz="2731" dirty="0">
                <a:solidFill>
                  <a:srgbClr val="000000"/>
                </a:solidFill>
                <a:latin typeface="Poppins"/>
              </a:rPr>
              <a:t> </a:t>
            </a:r>
            <a:r>
              <a:rPr lang="en-US" sz="2731" dirty="0" err="1">
                <a:solidFill>
                  <a:srgbClr val="000000"/>
                </a:solidFill>
                <a:latin typeface="Poppins"/>
              </a:rPr>
              <a:t>ilaçların</a:t>
            </a:r>
            <a:r>
              <a:rPr lang="en-US" sz="2731" dirty="0">
                <a:solidFill>
                  <a:srgbClr val="000000"/>
                </a:solidFill>
                <a:latin typeface="Poppins"/>
              </a:rPr>
              <a:t> </a:t>
            </a:r>
            <a:r>
              <a:rPr lang="en-US" sz="2731" dirty="0" err="1">
                <a:solidFill>
                  <a:srgbClr val="000000"/>
                </a:solidFill>
                <a:latin typeface="Poppins"/>
              </a:rPr>
              <a:t>maliyeti</a:t>
            </a:r>
            <a:r>
              <a:rPr lang="en-US" sz="2731" dirty="0">
                <a:solidFill>
                  <a:srgbClr val="000000"/>
                </a:solidFill>
                <a:latin typeface="Poppins"/>
              </a:rPr>
              <a:t> </a:t>
            </a:r>
            <a:r>
              <a:rPr lang="en-US" sz="2731" dirty="0" err="1">
                <a:solidFill>
                  <a:srgbClr val="000000"/>
                </a:solidFill>
                <a:latin typeface="Poppins"/>
              </a:rPr>
              <a:t>hakkında</a:t>
            </a:r>
            <a:r>
              <a:rPr lang="en-US" sz="2731" dirty="0">
                <a:solidFill>
                  <a:srgbClr val="000000"/>
                </a:solidFill>
                <a:latin typeface="Poppins"/>
              </a:rPr>
              <a:t> </a:t>
            </a:r>
            <a:r>
              <a:rPr lang="en-US" sz="2731" dirty="0" err="1">
                <a:solidFill>
                  <a:srgbClr val="000000"/>
                </a:solidFill>
                <a:latin typeface="Poppins"/>
              </a:rPr>
              <a:t>bilgilendirmek</a:t>
            </a:r>
            <a:endParaRPr lang="en-US" sz="2731" dirty="0">
              <a:solidFill>
                <a:srgbClr val="000000"/>
              </a:solidFill>
              <a:latin typeface="Poppi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TextBox 2"/>
          <p:cNvSpPr txBox="1"/>
          <p:nvPr/>
        </p:nvSpPr>
        <p:spPr>
          <a:xfrm>
            <a:off x="298910" y="895350"/>
            <a:ext cx="12986742" cy="875665"/>
          </a:xfrm>
          <a:prstGeom prst="rect">
            <a:avLst/>
          </a:prstGeom>
        </p:spPr>
        <p:txBody>
          <a:bodyPr lIns="0" tIns="0" rIns="0" bIns="0" rtlCol="0" anchor="t">
            <a:spAutoFit/>
          </a:bodyPr>
          <a:lstStyle/>
          <a:p>
            <a:pPr>
              <a:lnSpc>
                <a:spcPts val="6860"/>
              </a:lnSpc>
            </a:pPr>
            <a:r>
              <a:rPr lang="en-US" sz="4900">
                <a:solidFill>
                  <a:srgbClr val="000000"/>
                </a:solidFill>
                <a:latin typeface="Poppins"/>
              </a:rPr>
              <a:t>Engelli bireylerle ilgili hangisi söylenemez?</a:t>
            </a:r>
          </a:p>
        </p:txBody>
      </p:sp>
      <p:sp>
        <p:nvSpPr>
          <p:cNvPr id="3" name="TextBox 3"/>
          <p:cNvSpPr txBox="1"/>
          <p:nvPr/>
        </p:nvSpPr>
        <p:spPr>
          <a:xfrm>
            <a:off x="298910" y="3677964"/>
            <a:ext cx="15550690" cy="4501232"/>
          </a:xfrm>
          <a:prstGeom prst="rect">
            <a:avLst/>
          </a:prstGeom>
        </p:spPr>
        <p:txBody>
          <a:bodyPr wrap="square" lIns="0" tIns="0" rIns="0" bIns="0" rtlCol="0" anchor="t">
            <a:spAutoFit/>
          </a:bodyPr>
          <a:lstStyle/>
          <a:p>
            <a:pPr>
              <a:lnSpc>
                <a:spcPts val="2731"/>
              </a:lnSpc>
            </a:pPr>
            <a:r>
              <a:rPr lang="en-US" sz="2731" dirty="0">
                <a:solidFill>
                  <a:srgbClr val="000000"/>
                </a:solidFill>
                <a:latin typeface="Poppins"/>
              </a:rPr>
              <a:t>A. </a:t>
            </a:r>
            <a:r>
              <a:rPr lang="tr-TR" sz="2731" dirty="0" smtClean="0">
                <a:solidFill>
                  <a:srgbClr val="000000"/>
                </a:solidFill>
                <a:latin typeface="Poppins"/>
              </a:rPr>
              <a:t>Bu hastalarda </a:t>
            </a:r>
            <a:r>
              <a:rPr lang="tr-TR" sz="2731" dirty="0">
                <a:solidFill>
                  <a:srgbClr val="000000"/>
                </a:solidFill>
                <a:latin typeface="Poppins"/>
              </a:rPr>
              <a:t>k</a:t>
            </a:r>
            <a:r>
              <a:rPr lang="en-US" sz="2731" dirty="0" err="1" smtClean="0">
                <a:solidFill>
                  <a:srgbClr val="000000"/>
                </a:solidFill>
                <a:latin typeface="Poppins"/>
              </a:rPr>
              <a:t>ronik</a:t>
            </a:r>
            <a:r>
              <a:rPr lang="en-US" sz="2731" dirty="0" smtClean="0">
                <a:solidFill>
                  <a:srgbClr val="000000"/>
                </a:solidFill>
                <a:latin typeface="Poppins"/>
              </a:rPr>
              <a:t> </a:t>
            </a:r>
            <a:r>
              <a:rPr lang="en-US" sz="2731" dirty="0" err="1">
                <a:solidFill>
                  <a:srgbClr val="000000"/>
                </a:solidFill>
                <a:latin typeface="Poppins"/>
              </a:rPr>
              <a:t>rahatsızlıklar</a:t>
            </a:r>
            <a:r>
              <a:rPr lang="en-US" sz="2731" dirty="0">
                <a:solidFill>
                  <a:srgbClr val="000000"/>
                </a:solidFill>
                <a:latin typeface="Poppins"/>
              </a:rPr>
              <a:t> </a:t>
            </a:r>
            <a:r>
              <a:rPr lang="en-US" sz="2731" dirty="0" err="1">
                <a:solidFill>
                  <a:srgbClr val="000000"/>
                </a:solidFill>
                <a:latin typeface="Poppins"/>
              </a:rPr>
              <a:t>diğer</a:t>
            </a:r>
            <a:r>
              <a:rPr lang="en-US" sz="2731" dirty="0">
                <a:solidFill>
                  <a:srgbClr val="000000"/>
                </a:solidFill>
                <a:latin typeface="Poppins"/>
              </a:rPr>
              <a:t> </a:t>
            </a:r>
            <a:r>
              <a:rPr lang="en-US" sz="2731" dirty="0" err="1">
                <a:solidFill>
                  <a:srgbClr val="000000"/>
                </a:solidFill>
                <a:latin typeface="Poppins"/>
              </a:rPr>
              <a:t>bireylere</a:t>
            </a:r>
            <a:r>
              <a:rPr lang="en-US" sz="2731" dirty="0">
                <a:solidFill>
                  <a:srgbClr val="000000"/>
                </a:solidFill>
                <a:latin typeface="Poppins"/>
              </a:rPr>
              <a:t> </a:t>
            </a:r>
            <a:r>
              <a:rPr lang="en-US" sz="2731" dirty="0" err="1">
                <a:solidFill>
                  <a:srgbClr val="000000"/>
                </a:solidFill>
                <a:latin typeface="Poppins"/>
              </a:rPr>
              <a:t>oranla</a:t>
            </a:r>
            <a:r>
              <a:rPr lang="en-US" sz="2731" dirty="0">
                <a:solidFill>
                  <a:srgbClr val="000000"/>
                </a:solidFill>
                <a:latin typeface="Poppins"/>
              </a:rPr>
              <a:t> </a:t>
            </a:r>
            <a:r>
              <a:rPr lang="en-US" sz="2731" dirty="0" err="1">
                <a:solidFill>
                  <a:srgbClr val="000000"/>
                </a:solidFill>
                <a:latin typeface="Poppins"/>
              </a:rPr>
              <a:t>daha</a:t>
            </a:r>
            <a:r>
              <a:rPr lang="en-US" sz="2731" dirty="0">
                <a:solidFill>
                  <a:srgbClr val="000000"/>
                </a:solidFill>
                <a:latin typeface="Poppins"/>
              </a:rPr>
              <a:t> </a:t>
            </a:r>
            <a:r>
              <a:rPr lang="en-US" sz="2731" dirty="0" err="1">
                <a:solidFill>
                  <a:srgbClr val="000000"/>
                </a:solidFill>
                <a:latin typeface="Poppins"/>
              </a:rPr>
              <a:t>sık</a:t>
            </a:r>
            <a:r>
              <a:rPr lang="en-US" sz="2731" dirty="0">
                <a:solidFill>
                  <a:srgbClr val="000000"/>
                </a:solidFill>
                <a:latin typeface="Poppins"/>
              </a:rPr>
              <a:t> </a:t>
            </a:r>
            <a:r>
              <a:rPr lang="en-US" sz="2731" dirty="0" err="1">
                <a:solidFill>
                  <a:srgbClr val="000000"/>
                </a:solidFill>
                <a:latin typeface="Poppins"/>
              </a:rPr>
              <a:t>görülür</a:t>
            </a:r>
            <a:r>
              <a:rPr lang="en-US" sz="2731" dirty="0">
                <a:solidFill>
                  <a:srgbClr val="000000"/>
                </a:solidFill>
                <a:latin typeface="Poppins"/>
              </a:rPr>
              <a:t>.</a:t>
            </a: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B. </a:t>
            </a:r>
            <a:r>
              <a:rPr lang="en-US" sz="2731" dirty="0" err="1">
                <a:solidFill>
                  <a:srgbClr val="000000"/>
                </a:solidFill>
                <a:latin typeface="Poppins"/>
              </a:rPr>
              <a:t>Kronik</a:t>
            </a:r>
            <a:r>
              <a:rPr lang="en-US" sz="2731" dirty="0">
                <a:solidFill>
                  <a:srgbClr val="000000"/>
                </a:solidFill>
                <a:latin typeface="Poppins"/>
              </a:rPr>
              <a:t> </a:t>
            </a:r>
            <a:r>
              <a:rPr lang="en-US" sz="2731" dirty="0" err="1">
                <a:solidFill>
                  <a:srgbClr val="000000"/>
                </a:solidFill>
                <a:latin typeface="Poppins"/>
              </a:rPr>
              <a:t>rahatsızlığı</a:t>
            </a:r>
            <a:r>
              <a:rPr lang="en-US" sz="2731" dirty="0">
                <a:solidFill>
                  <a:srgbClr val="000000"/>
                </a:solidFill>
                <a:latin typeface="Poppins"/>
              </a:rPr>
              <a:t> </a:t>
            </a:r>
            <a:r>
              <a:rPr lang="en-US" sz="2731" dirty="0" err="1">
                <a:solidFill>
                  <a:srgbClr val="000000"/>
                </a:solidFill>
                <a:latin typeface="Poppins"/>
              </a:rPr>
              <a:t>olan</a:t>
            </a:r>
            <a:r>
              <a:rPr lang="en-US" sz="2731" dirty="0">
                <a:solidFill>
                  <a:srgbClr val="000000"/>
                </a:solidFill>
                <a:latin typeface="Poppins"/>
              </a:rPr>
              <a:t> </a:t>
            </a:r>
            <a:r>
              <a:rPr lang="en-US" sz="2731" dirty="0" err="1">
                <a:solidFill>
                  <a:srgbClr val="000000"/>
                </a:solidFill>
                <a:latin typeface="Poppins"/>
              </a:rPr>
              <a:t>engelli</a:t>
            </a:r>
            <a:r>
              <a:rPr lang="en-US" sz="2731" dirty="0">
                <a:solidFill>
                  <a:srgbClr val="000000"/>
                </a:solidFill>
                <a:latin typeface="Poppins"/>
              </a:rPr>
              <a:t> </a:t>
            </a:r>
            <a:r>
              <a:rPr lang="en-US" sz="2731" dirty="0" err="1">
                <a:solidFill>
                  <a:srgbClr val="000000"/>
                </a:solidFill>
                <a:latin typeface="Poppins"/>
              </a:rPr>
              <a:t>bireylerde</a:t>
            </a:r>
            <a:r>
              <a:rPr lang="en-US" sz="2731" dirty="0">
                <a:solidFill>
                  <a:srgbClr val="000000"/>
                </a:solidFill>
                <a:latin typeface="Poppins"/>
              </a:rPr>
              <a:t> </a:t>
            </a:r>
            <a:r>
              <a:rPr lang="en-US" sz="2731" dirty="0" err="1">
                <a:solidFill>
                  <a:srgbClr val="000000"/>
                </a:solidFill>
                <a:latin typeface="Poppins"/>
              </a:rPr>
              <a:t>çoklu</a:t>
            </a:r>
            <a:r>
              <a:rPr lang="en-US" sz="2731" dirty="0">
                <a:solidFill>
                  <a:srgbClr val="000000"/>
                </a:solidFill>
                <a:latin typeface="Poppins"/>
              </a:rPr>
              <a:t> </a:t>
            </a:r>
            <a:r>
              <a:rPr lang="en-US" sz="2731" dirty="0" err="1">
                <a:solidFill>
                  <a:srgbClr val="000000"/>
                </a:solidFill>
                <a:latin typeface="Poppins"/>
              </a:rPr>
              <a:t>ilaç</a:t>
            </a:r>
            <a:r>
              <a:rPr lang="en-US" sz="2731" dirty="0">
                <a:solidFill>
                  <a:srgbClr val="000000"/>
                </a:solidFill>
                <a:latin typeface="Poppins"/>
              </a:rPr>
              <a:t> </a:t>
            </a:r>
            <a:r>
              <a:rPr lang="en-US" sz="2731" dirty="0" err="1">
                <a:solidFill>
                  <a:srgbClr val="000000"/>
                </a:solidFill>
                <a:latin typeface="Poppins"/>
              </a:rPr>
              <a:t>kullanımı</a:t>
            </a:r>
            <a:r>
              <a:rPr lang="en-US" sz="2731" dirty="0">
                <a:solidFill>
                  <a:srgbClr val="000000"/>
                </a:solidFill>
                <a:latin typeface="Poppins"/>
              </a:rPr>
              <a:t> </a:t>
            </a:r>
            <a:r>
              <a:rPr lang="en-US" sz="2731" dirty="0" err="1" smtClean="0">
                <a:solidFill>
                  <a:srgbClr val="000000"/>
                </a:solidFill>
                <a:latin typeface="Poppins"/>
              </a:rPr>
              <a:t>görül</a:t>
            </a:r>
            <a:r>
              <a:rPr lang="tr-TR" sz="2731" dirty="0" smtClean="0">
                <a:solidFill>
                  <a:srgbClr val="000000"/>
                </a:solidFill>
                <a:latin typeface="Poppins"/>
              </a:rPr>
              <a:t>me olasılığı fazladır.</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C. </a:t>
            </a:r>
            <a:r>
              <a:rPr lang="en-US" sz="2731" dirty="0" err="1">
                <a:solidFill>
                  <a:srgbClr val="000000"/>
                </a:solidFill>
                <a:latin typeface="Poppins"/>
              </a:rPr>
              <a:t>Günlük</a:t>
            </a:r>
            <a:r>
              <a:rPr lang="en-US" sz="2731" dirty="0">
                <a:solidFill>
                  <a:srgbClr val="000000"/>
                </a:solidFill>
                <a:latin typeface="Poppins"/>
              </a:rPr>
              <a:t> </a:t>
            </a:r>
            <a:r>
              <a:rPr lang="en-US" sz="2731" dirty="0" err="1">
                <a:solidFill>
                  <a:srgbClr val="000000"/>
                </a:solidFill>
                <a:latin typeface="Poppins"/>
              </a:rPr>
              <a:t>yaşantılarında</a:t>
            </a:r>
            <a:r>
              <a:rPr lang="en-US" sz="2731" dirty="0">
                <a:solidFill>
                  <a:srgbClr val="000000"/>
                </a:solidFill>
                <a:latin typeface="Poppins"/>
              </a:rPr>
              <a:t> </a:t>
            </a:r>
            <a:r>
              <a:rPr lang="en-US" sz="2731" dirty="0" err="1">
                <a:solidFill>
                  <a:srgbClr val="000000"/>
                </a:solidFill>
                <a:latin typeface="Poppins"/>
              </a:rPr>
              <a:t>kısıtlanmış</a:t>
            </a:r>
            <a:r>
              <a:rPr lang="en-US" sz="2731" dirty="0">
                <a:solidFill>
                  <a:srgbClr val="000000"/>
                </a:solidFill>
                <a:latin typeface="Poppins"/>
              </a:rPr>
              <a:t> </a:t>
            </a:r>
            <a:r>
              <a:rPr lang="en-US" sz="2731" dirty="0" err="1">
                <a:solidFill>
                  <a:srgbClr val="000000"/>
                </a:solidFill>
                <a:latin typeface="Poppins"/>
              </a:rPr>
              <a:t>fiziksel</a:t>
            </a:r>
            <a:r>
              <a:rPr lang="en-US" sz="2731" dirty="0">
                <a:solidFill>
                  <a:srgbClr val="000000"/>
                </a:solidFill>
                <a:latin typeface="Poppins"/>
              </a:rPr>
              <a:t> </a:t>
            </a:r>
            <a:r>
              <a:rPr lang="en-US" sz="2731" dirty="0" err="1">
                <a:solidFill>
                  <a:srgbClr val="000000"/>
                </a:solidFill>
                <a:latin typeface="Poppins"/>
              </a:rPr>
              <a:t>ya</a:t>
            </a:r>
            <a:r>
              <a:rPr lang="en-US" sz="2731" dirty="0">
                <a:solidFill>
                  <a:srgbClr val="000000"/>
                </a:solidFill>
                <a:latin typeface="Poppins"/>
              </a:rPr>
              <a:t> da </a:t>
            </a:r>
            <a:r>
              <a:rPr lang="en-US" sz="2731" dirty="0" err="1">
                <a:solidFill>
                  <a:srgbClr val="000000"/>
                </a:solidFill>
                <a:latin typeface="Poppins"/>
              </a:rPr>
              <a:t>zihinsel</a:t>
            </a:r>
            <a:r>
              <a:rPr lang="en-US" sz="2731" dirty="0">
                <a:solidFill>
                  <a:srgbClr val="000000"/>
                </a:solidFill>
                <a:latin typeface="Poppins"/>
              </a:rPr>
              <a:t> </a:t>
            </a:r>
            <a:r>
              <a:rPr lang="en-US" sz="2731" dirty="0" err="1">
                <a:solidFill>
                  <a:srgbClr val="000000"/>
                </a:solidFill>
                <a:latin typeface="Poppins"/>
              </a:rPr>
              <a:t>aktivite</a:t>
            </a:r>
            <a:r>
              <a:rPr lang="en-US" sz="2731" dirty="0">
                <a:solidFill>
                  <a:srgbClr val="000000"/>
                </a:solidFill>
                <a:latin typeface="Poppins"/>
              </a:rPr>
              <a:t> </a:t>
            </a:r>
            <a:r>
              <a:rPr lang="en-US" sz="2731" dirty="0" err="1">
                <a:solidFill>
                  <a:srgbClr val="000000"/>
                </a:solidFill>
                <a:latin typeface="Poppins"/>
              </a:rPr>
              <a:t>söz</a:t>
            </a:r>
            <a:r>
              <a:rPr lang="en-US" sz="2731" dirty="0">
                <a:solidFill>
                  <a:srgbClr val="000000"/>
                </a:solidFill>
                <a:latin typeface="Poppins"/>
              </a:rPr>
              <a:t> </a:t>
            </a:r>
            <a:r>
              <a:rPr lang="en-US" sz="2731" dirty="0" err="1">
                <a:solidFill>
                  <a:srgbClr val="000000"/>
                </a:solidFill>
                <a:latin typeface="Poppins"/>
              </a:rPr>
              <a:t>konusudur</a:t>
            </a:r>
            <a:r>
              <a:rPr lang="en-US" sz="2731" dirty="0">
                <a:solidFill>
                  <a:srgbClr val="000000"/>
                </a:solidFill>
                <a:latin typeface="Poppins"/>
              </a:rPr>
              <a:t>.</a:t>
            </a: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D. </a:t>
            </a:r>
            <a:r>
              <a:rPr lang="en-US" sz="2731" dirty="0" err="1">
                <a:solidFill>
                  <a:srgbClr val="000000"/>
                </a:solidFill>
                <a:latin typeface="Poppins"/>
              </a:rPr>
              <a:t>Özel</a:t>
            </a:r>
            <a:r>
              <a:rPr lang="en-US" sz="2731" dirty="0">
                <a:solidFill>
                  <a:srgbClr val="000000"/>
                </a:solidFill>
                <a:latin typeface="Poppins"/>
              </a:rPr>
              <a:t> </a:t>
            </a:r>
            <a:r>
              <a:rPr lang="en-US" sz="2731" dirty="0" err="1">
                <a:solidFill>
                  <a:srgbClr val="000000"/>
                </a:solidFill>
                <a:latin typeface="Poppins"/>
              </a:rPr>
              <a:t>ilgiye</a:t>
            </a:r>
            <a:r>
              <a:rPr lang="en-US" sz="2731" dirty="0">
                <a:solidFill>
                  <a:srgbClr val="000000"/>
                </a:solidFill>
                <a:latin typeface="Poppins"/>
              </a:rPr>
              <a:t> </a:t>
            </a:r>
            <a:r>
              <a:rPr lang="en-US" sz="2731" dirty="0" err="1">
                <a:solidFill>
                  <a:srgbClr val="000000"/>
                </a:solidFill>
                <a:latin typeface="Poppins"/>
              </a:rPr>
              <a:t>ihtiyaç</a:t>
            </a:r>
            <a:r>
              <a:rPr lang="en-US" sz="2731" dirty="0">
                <a:solidFill>
                  <a:srgbClr val="000000"/>
                </a:solidFill>
                <a:latin typeface="Poppins"/>
              </a:rPr>
              <a:t> </a:t>
            </a:r>
            <a:r>
              <a:rPr lang="en-US" sz="2731" dirty="0" err="1">
                <a:solidFill>
                  <a:srgbClr val="000000"/>
                </a:solidFill>
                <a:latin typeface="Poppins"/>
              </a:rPr>
              <a:t>duyabilirler</a:t>
            </a:r>
            <a:r>
              <a:rPr lang="en-US" sz="2731" dirty="0">
                <a:solidFill>
                  <a:srgbClr val="000000"/>
                </a:solidFill>
                <a:latin typeface="Poppins"/>
              </a:rPr>
              <a:t>.</a:t>
            </a: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Bold"/>
              </a:rPr>
              <a:t>E. </a:t>
            </a:r>
            <a:r>
              <a:rPr lang="en-US" sz="2731" dirty="0" err="1">
                <a:solidFill>
                  <a:srgbClr val="000000"/>
                </a:solidFill>
                <a:latin typeface="Poppins"/>
              </a:rPr>
              <a:t>Engelli</a:t>
            </a:r>
            <a:r>
              <a:rPr lang="en-US" sz="2731" dirty="0">
                <a:solidFill>
                  <a:srgbClr val="000000"/>
                </a:solidFill>
                <a:latin typeface="Poppins"/>
              </a:rPr>
              <a:t> </a:t>
            </a:r>
            <a:r>
              <a:rPr lang="en-US" sz="2731" dirty="0" err="1">
                <a:solidFill>
                  <a:srgbClr val="000000"/>
                </a:solidFill>
                <a:latin typeface="Poppins"/>
              </a:rPr>
              <a:t>birey</a:t>
            </a:r>
            <a:r>
              <a:rPr lang="en-US" sz="2731" dirty="0">
                <a:solidFill>
                  <a:srgbClr val="000000"/>
                </a:solidFill>
                <a:latin typeface="Poppins"/>
              </a:rPr>
              <a:t> </a:t>
            </a:r>
            <a:r>
              <a:rPr lang="en-US" sz="2731" dirty="0" err="1">
                <a:solidFill>
                  <a:srgbClr val="000000"/>
                </a:solidFill>
                <a:latin typeface="Poppins"/>
              </a:rPr>
              <a:t>tanımı</a:t>
            </a:r>
            <a:r>
              <a:rPr lang="en-US" sz="2731" dirty="0">
                <a:solidFill>
                  <a:srgbClr val="000000"/>
                </a:solidFill>
                <a:latin typeface="Poppins"/>
              </a:rPr>
              <a:t> </a:t>
            </a:r>
            <a:r>
              <a:rPr lang="en-US" sz="2731" dirty="0" err="1">
                <a:solidFill>
                  <a:srgbClr val="000000"/>
                </a:solidFill>
                <a:latin typeface="Poppins"/>
              </a:rPr>
              <a:t>sadece</a:t>
            </a:r>
            <a:r>
              <a:rPr lang="en-US" sz="2731" dirty="0">
                <a:solidFill>
                  <a:srgbClr val="000000"/>
                </a:solidFill>
                <a:latin typeface="Poppins"/>
              </a:rPr>
              <a:t> </a:t>
            </a:r>
            <a:r>
              <a:rPr lang="en-US" sz="2731" dirty="0" err="1">
                <a:solidFill>
                  <a:srgbClr val="000000"/>
                </a:solidFill>
                <a:latin typeface="Poppins"/>
              </a:rPr>
              <a:t>uzun</a:t>
            </a:r>
            <a:r>
              <a:rPr lang="en-US" sz="2731" dirty="0">
                <a:solidFill>
                  <a:srgbClr val="000000"/>
                </a:solidFill>
                <a:latin typeface="Poppins"/>
              </a:rPr>
              <a:t> </a:t>
            </a:r>
            <a:r>
              <a:rPr lang="en-US" sz="2731" dirty="0" err="1">
                <a:solidFill>
                  <a:srgbClr val="000000"/>
                </a:solidFill>
                <a:latin typeface="Poppins"/>
              </a:rPr>
              <a:t>süreli</a:t>
            </a:r>
            <a:r>
              <a:rPr lang="en-US" sz="2731" dirty="0">
                <a:solidFill>
                  <a:srgbClr val="000000"/>
                </a:solidFill>
                <a:latin typeface="Poppins"/>
              </a:rPr>
              <a:t> </a:t>
            </a:r>
            <a:r>
              <a:rPr lang="en-US" sz="2731" dirty="0" err="1">
                <a:solidFill>
                  <a:srgbClr val="000000"/>
                </a:solidFill>
                <a:latin typeface="Poppins"/>
              </a:rPr>
              <a:t>kısıtlanmış</a:t>
            </a:r>
            <a:r>
              <a:rPr lang="en-US" sz="2731" dirty="0">
                <a:solidFill>
                  <a:srgbClr val="000000"/>
                </a:solidFill>
                <a:latin typeface="Poppins"/>
              </a:rPr>
              <a:t> </a:t>
            </a:r>
            <a:r>
              <a:rPr lang="en-US" sz="2731" dirty="0" err="1">
                <a:solidFill>
                  <a:srgbClr val="000000"/>
                </a:solidFill>
                <a:latin typeface="Poppins"/>
              </a:rPr>
              <a:t>aktiviteyi</a:t>
            </a:r>
            <a:r>
              <a:rPr lang="en-US" sz="2731" dirty="0">
                <a:solidFill>
                  <a:srgbClr val="000000"/>
                </a:solidFill>
                <a:latin typeface="Poppins"/>
              </a:rPr>
              <a:t> </a:t>
            </a:r>
            <a:r>
              <a:rPr lang="en-US" sz="2731" dirty="0" err="1">
                <a:solidFill>
                  <a:srgbClr val="000000"/>
                </a:solidFill>
                <a:latin typeface="Poppins"/>
              </a:rPr>
              <a:t>kapsar</a:t>
            </a:r>
            <a:r>
              <a:rPr lang="en-US" sz="2731" dirty="0">
                <a:solidFill>
                  <a:srgbClr val="000000"/>
                </a:solidFill>
                <a:latin typeface="Poppins"/>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TextBox 2"/>
          <p:cNvSpPr txBox="1"/>
          <p:nvPr/>
        </p:nvSpPr>
        <p:spPr>
          <a:xfrm>
            <a:off x="298910" y="895350"/>
            <a:ext cx="17989090" cy="1742440"/>
          </a:xfrm>
          <a:prstGeom prst="rect">
            <a:avLst/>
          </a:prstGeom>
        </p:spPr>
        <p:txBody>
          <a:bodyPr lIns="0" tIns="0" rIns="0" bIns="0" rtlCol="0" anchor="t">
            <a:spAutoFit/>
          </a:bodyPr>
          <a:lstStyle/>
          <a:p>
            <a:pPr>
              <a:lnSpc>
                <a:spcPts val="6860"/>
              </a:lnSpc>
            </a:pPr>
            <a:r>
              <a:rPr lang="en-US" sz="4900">
                <a:solidFill>
                  <a:srgbClr val="000000"/>
                </a:solidFill>
                <a:latin typeface="Poppins"/>
              </a:rPr>
              <a:t>Aşağıdakilerden hangisi eczacılık eğitiminde engellilik müfredatının önemlerinden değildir? </a:t>
            </a:r>
          </a:p>
        </p:txBody>
      </p:sp>
      <p:sp>
        <p:nvSpPr>
          <p:cNvPr id="3" name="TextBox 3"/>
          <p:cNvSpPr txBox="1"/>
          <p:nvPr/>
        </p:nvSpPr>
        <p:spPr>
          <a:xfrm>
            <a:off x="298910" y="3677964"/>
            <a:ext cx="13493290" cy="4501232"/>
          </a:xfrm>
          <a:prstGeom prst="rect">
            <a:avLst/>
          </a:prstGeom>
        </p:spPr>
        <p:txBody>
          <a:bodyPr wrap="square" lIns="0" tIns="0" rIns="0" bIns="0" rtlCol="0" anchor="t">
            <a:spAutoFit/>
          </a:bodyPr>
          <a:lstStyle/>
          <a:p>
            <a:pPr>
              <a:lnSpc>
                <a:spcPts val="2731"/>
              </a:lnSpc>
            </a:pPr>
            <a:r>
              <a:rPr lang="en-US" sz="2731" dirty="0">
                <a:solidFill>
                  <a:srgbClr val="000000"/>
                </a:solidFill>
                <a:latin typeface="Poppins"/>
              </a:rPr>
              <a:t>A. </a:t>
            </a:r>
            <a:r>
              <a:rPr lang="en-US" sz="2731" dirty="0" err="1">
                <a:solidFill>
                  <a:srgbClr val="000000"/>
                </a:solidFill>
                <a:latin typeface="Poppins"/>
              </a:rPr>
              <a:t>Engelli</a:t>
            </a:r>
            <a:r>
              <a:rPr lang="en-US" sz="2731" dirty="0">
                <a:solidFill>
                  <a:srgbClr val="000000"/>
                </a:solidFill>
                <a:latin typeface="Poppins"/>
              </a:rPr>
              <a:t> </a:t>
            </a:r>
            <a:r>
              <a:rPr lang="en-US" sz="2731" dirty="0" err="1">
                <a:solidFill>
                  <a:srgbClr val="000000"/>
                </a:solidFill>
                <a:latin typeface="Poppins"/>
              </a:rPr>
              <a:t>bireylerin</a:t>
            </a:r>
            <a:r>
              <a:rPr lang="en-US" sz="2731" dirty="0">
                <a:solidFill>
                  <a:srgbClr val="000000"/>
                </a:solidFill>
                <a:latin typeface="Poppins"/>
              </a:rPr>
              <a:t> </a:t>
            </a:r>
            <a:r>
              <a:rPr lang="en-US" sz="2731" dirty="0" err="1">
                <a:solidFill>
                  <a:srgbClr val="000000"/>
                </a:solidFill>
                <a:latin typeface="Poppins"/>
              </a:rPr>
              <a:t>topluma</a:t>
            </a:r>
            <a:r>
              <a:rPr lang="en-US" sz="2731" dirty="0">
                <a:solidFill>
                  <a:srgbClr val="000000"/>
                </a:solidFill>
                <a:latin typeface="Poppins"/>
              </a:rPr>
              <a:t> tam </a:t>
            </a:r>
            <a:r>
              <a:rPr lang="en-US" sz="2731" dirty="0" err="1" smtClean="0">
                <a:solidFill>
                  <a:srgbClr val="000000"/>
                </a:solidFill>
                <a:latin typeface="Poppins"/>
              </a:rPr>
              <a:t>katılımlarını</a:t>
            </a:r>
            <a:r>
              <a:rPr lang="tr-TR" sz="2731" dirty="0" smtClean="0">
                <a:solidFill>
                  <a:srgbClr val="000000"/>
                </a:solidFill>
                <a:latin typeface="Poppins"/>
              </a:rPr>
              <a:t>n</a:t>
            </a:r>
            <a:r>
              <a:rPr lang="en-US" sz="2731" dirty="0" smtClean="0">
                <a:solidFill>
                  <a:srgbClr val="000000"/>
                </a:solidFill>
                <a:latin typeface="Poppins"/>
              </a:rPr>
              <a:t> </a:t>
            </a:r>
            <a:r>
              <a:rPr lang="en-US" sz="2731" dirty="0" err="1" smtClean="0">
                <a:solidFill>
                  <a:srgbClr val="000000"/>
                </a:solidFill>
                <a:latin typeface="Poppins"/>
              </a:rPr>
              <a:t>sağla</a:t>
            </a:r>
            <a:r>
              <a:rPr lang="tr-TR" sz="2731" dirty="0" err="1" smtClean="0">
                <a:solidFill>
                  <a:srgbClr val="000000"/>
                </a:solidFill>
                <a:latin typeface="Poppins"/>
              </a:rPr>
              <a:t>nması</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B. </a:t>
            </a:r>
            <a:r>
              <a:rPr lang="en-US" sz="2731" dirty="0" err="1">
                <a:solidFill>
                  <a:srgbClr val="000000"/>
                </a:solidFill>
                <a:latin typeface="Poppins"/>
              </a:rPr>
              <a:t>Eczacıların</a:t>
            </a:r>
            <a:r>
              <a:rPr lang="en-US" sz="2731" dirty="0">
                <a:solidFill>
                  <a:srgbClr val="000000"/>
                </a:solidFill>
                <a:latin typeface="Poppins"/>
              </a:rPr>
              <a:t> </a:t>
            </a:r>
            <a:r>
              <a:rPr lang="en-US" sz="2731" dirty="0" err="1">
                <a:solidFill>
                  <a:srgbClr val="000000"/>
                </a:solidFill>
                <a:latin typeface="Poppins"/>
              </a:rPr>
              <a:t>engelli</a:t>
            </a:r>
            <a:r>
              <a:rPr lang="en-US" sz="2731" dirty="0">
                <a:solidFill>
                  <a:srgbClr val="000000"/>
                </a:solidFill>
                <a:latin typeface="Poppins"/>
              </a:rPr>
              <a:t> </a:t>
            </a:r>
            <a:r>
              <a:rPr lang="en-US" sz="2731" dirty="0" err="1">
                <a:solidFill>
                  <a:srgbClr val="000000"/>
                </a:solidFill>
                <a:latin typeface="Poppins"/>
              </a:rPr>
              <a:t>bireylerin</a:t>
            </a:r>
            <a:r>
              <a:rPr lang="en-US" sz="2731" dirty="0">
                <a:solidFill>
                  <a:srgbClr val="000000"/>
                </a:solidFill>
                <a:latin typeface="Poppins"/>
              </a:rPr>
              <a:t> </a:t>
            </a:r>
            <a:r>
              <a:rPr lang="en-US" sz="2731" dirty="0" err="1">
                <a:solidFill>
                  <a:srgbClr val="000000"/>
                </a:solidFill>
                <a:latin typeface="Poppins"/>
              </a:rPr>
              <a:t>hakları</a:t>
            </a:r>
            <a:r>
              <a:rPr lang="en-US" sz="2731" dirty="0">
                <a:solidFill>
                  <a:srgbClr val="000000"/>
                </a:solidFill>
                <a:latin typeface="Poppins"/>
              </a:rPr>
              <a:t> </a:t>
            </a:r>
            <a:r>
              <a:rPr lang="en-US" sz="2731" dirty="0" err="1">
                <a:solidFill>
                  <a:srgbClr val="000000"/>
                </a:solidFill>
                <a:latin typeface="Poppins"/>
              </a:rPr>
              <a:t>konusunda</a:t>
            </a:r>
            <a:r>
              <a:rPr lang="en-US" sz="2731" dirty="0">
                <a:solidFill>
                  <a:srgbClr val="000000"/>
                </a:solidFill>
                <a:latin typeface="Poppins"/>
              </a:rPr>
              <a:t> </a:t>
            </a:r>
            <a:r>
              <a:rPr lang="en-US" sz="2731" dirty="0" err="1">
                <a:solidFill>
                  <a:srgbClr val="000000"/>
                </a:solidFill>
                <a:latin typeface="Poppins"/>
              </a:rPr>
              <a:t>bilinçlendirilmesi</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C. </a:t>
            </a:r>
            <a:r>
              <a:rPr lang="en-US" sz="2731" dirty="0" err="1">
                <a:solidFill>
                  <a:srgbClr val="000000"/>
                </a:solidFill>
                <a:latin typeface="Poppins"/>
              </a:rPr>
              <a:t>Engelli</a:t>
            </a:r>
            <a:r>
              <a:rPr lang="en-US" sz="2731" dirty="0">
                <a:solidFill>
                  <a:srgbClr val="000000"/>
                </a:solidFill>
                <a:latin typeface="Poppins"/>
              </a:rPr>
              <a:t> </a:t>
            </a:r>
            <a:r>
              <a:rPr lang="en-US" sz="2731" dirty="0" err="1">
                <a:solidFill>
                  <a:srgbClr val="000000"/>
                </a:solidFill>
                <a:latin typeface="Poppins"/>
              </a:rPr>
              <a:t>bireylerin</a:t>
            </a:r>
            <a:r>
              <a:rPr lang="en-US" sz="2731" dirty="0">
                <a:solidFill>
                  <a:srgbClr val="000000"/>
                </a:solidFill>
                <a:latin typeface="Poppins"/>
              </a:rPr>
              <a:t> </a:t>
            </a:r>
            <a:r>
              <a:rPr lang="en-US" sz="2731" dirty="0" err="1">
                <a:solidFill>
                  <a:srgbClr val="000000"/>
                </a:solidFill>
                <a:latin typeface="Poppins"/>
              </a:rPr>
              <a:t>tedavilerinin</a:t>
            </a:r>
            <a:r>
              <a:rPr lang="en-US" sz="2731" dirty="0">
                <a:solidFill>
                  <a:srgbClr val="000000"/>
                </a:solidFill>
                <a:latin typeface="Poppins"/>
              </a:rPr>
              <a:t> </a:t>
            </a:r>
            <a:r>
              <a:rPr lang="en-US" sz="2731" dirty="0" err="1">
                <a:solidFill>
                  <a:srgbClr val="000000"/>
                </a:solidFill>
                <a:latin typeface="Poppins"/>
              </a:rPr>
              <a:t>en</a:t>
            </a:r>
            <a:r>
              <a:rPr lang="en-US" sz="2731" dirty="0">
                <a:solidFill>
                  <a:srgbClr val="000000"/>
                </a:solidFill>
                <a:latin typeface="Poppins"/>
              </a:rPr>
              <a:t> </a:t>
            </a:r>
            <a:r>
              <a:rPr lang="en-US" sz="2731" dirty="0" err="1">
                <a:solidFill>
                  <a:srgbClr val="000000"/>
                </a:solidFill>
                <a:latin typeface="Poppins"/>
              </a:rPr>
              <a:t>etkin</a:t>
            </a:r>
            <a:r>
              <a:rPr lang="en-US" sz="2731" dirty="0">
                <a:solidFill>
                  <a:srgbClr val="000000"/>
                </a:solidFill>
                <a:latin typeface="Poppins"/>
              </a:rPr>
              <a:t> </a:t>
            </a:r>
            <a:r>
              <a:rPr lang="en-US" sz="2731" dirty="0" err="1">
                <a:solidFill>
                  <a:srgbClr val="000000"/>
                </a:solidFill>
                <a:latin typeface="Poppins"/>
              </a:rPr>
              <a:t>şekilde</a:t>
            </a:r>
            <a:r>
              <a:rPr lang="en-US" sz="2731" dirty="0">
                <a:solidFill>
                  <a:srgbClr val="000000"/>
                </a:solidFill>
                <a:latin typeface="Poppins"/>
              </a:rPr>
              <a:t> </a:t>
            </a:r>
            <a:r>
              <a:rPr lang="en-US" sz="2731" dirty="0" err="1">
                <a:solidFill>
                  <a:srgbClr val="000000"/>
                </a:solidFill>
                <a:latin typeface="Poppins"/>
              </a:rPr>
              <a:t>gerçekleştirilmesi</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a:rPr>
              <a:t>D. </a:t>
            </a:r>
            <a:r>
              <a:rPr lang="en-US" sz="2731" dirty="0" err="1">
                <a:solidFill>
                  <a:srgbClr val="000000"/>
                </a:solidFill>
                <a:latin typeface="Poppins"/>
              </a:rPr>
              <a:t>Engellilikle</a:t>
            </a:r>
            <a:r>
              <a:rPr lang="en-US" sz="2731" dirty="0">
                <a:solidFill>
                  <a:srgbClr val="000000"/>
                </a:solidFill>
                <a:latin typeface="Poppins"/>
              </a:rPr>
              <a:t> </a:t>
            </a:r>
            <a:r>
              <a:rPr lang="en-US" sz="2731" dirty="0" err="1">
                <a:solidFill>
                  <a:srgbClr val="000000"/>
                </a:solidFill>
                <a:latin typeface="Poppins"/>
              </a:rPr>
              <a:t>ilgili</a:t>
            </a:r>
            <a:r>
              <a:rPr lang="en-US" sz="2731" dirty="0">
                <a:solidFill>
                  <a:srgbClr val="000000"/>
                </a:solidFill>
                <a:latin typeface="Poppins"/>
              </a:rPr>
              <a:t> </a:t>
            </a:r>
            <a:r>
              <a:rPr lang="en-US" sz="2731" dirty="0" err="1">
                <a:solidFill>
                  <a:srgbClr val="000000"/>
                </a:solidFill>
                <a:latin typeface="Poppins"/>
              </a:rPr>
              <a:t>edinilen</a:t>
            </a:r>
            <a:r>
              <a:rPr lang="en-US" sz="2731" dirty="0">
                <a:solidFill>
                  <a:srgbClr val="000000"/>
                </a:solidFill>
                <a:latin typeface="Poppins"/>
              </a:rPr>
              <a:t> </a:t>
            </a:r>
            <a:r>
              <a:rPr lang="en-US" sz="2731" dirty="0" err="1">
                <a:solidFill>
                  <a:srgbClr val="000000"/>
                </a:solidFill>
                <a:latin typeface="Poppins"/>
              </a:rPr>
              <a:t>teorik</a:t>
            </a:r>
            <a:r>
              <a:rPr lang="en-US" sz="2731" dirty="0">
                <a:solidFill>
                  <a:srgbClr val="000000"/>
                </a:solidFill>
                <a:latin typeface="Poppins"/>
              </a:rPr>
              <a:t> </a:t>
            </a:r>
            <a:r>
              <a:rPr lang="en-US" sz="2731" dirty="0" err="1">
                <a:solidFill>
                  <a:srgbClr val="000000"/>
                </a:solidFill>
                <a:latin typeface="Poppins"/>
              </a:rPr>
              <a:t>bilgilerin</a:t>
            </a:r>
            <a:r>
              <a:rPr lang="en-US" sz="2731" dirty="0">
                <a:solidFill>
                  <a:srgbClr val="000000"/>
                </a:solidFill>
                <a:latin typeface="Poppins"/>
              </a:rPr>
              <a:t> </a:t>
            </a:r>
            <a:r>
              <a:rPr lang="en-US" sz="2731" dirty="0" err="1">
                <a:solidFill>
                  <a:srgbClr val="000000"/>
                </a:solidFill>
                <a:latin typeface="Poppins"/>
              </a:rPr>
              <a:t>pratik</a:t>
            </a:r>
            <a:r>
              <a:rPr lang="en-US" sz="2731" dirty="0">
                <a:solidFill>
                  <a:srgbClr val="000000"/>
                </a:solidFill>
                <a:latin typeface="Poppins"/>
              </a:rPr>
              <a:t> </a:t>
            </a:r>
            <a:r>
              <a:rPr lang="en-US" sz="2731" dirty="0" err="1">
                <a:solidFill>
                  <a:srgbClr val="000000"/>
                </a:solidFill>
                <a:latin typeface="Poppins"/>
              </a:rPr>
              <a:t>uygulanması</a:t>
            </a: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endParaRPr lang="en-US" sz="2731" dirty="0">
              <a:solidFill>
                <a:srgbClr val="000000"/>
              </a:solidFill>
              <a:latin typeface="Poppins"/>
            </a:endParaRPr>
          </a:p>
          <a:p>
            <a:pPr>
              <a:lnSpc>
                <a:spcPts val="2731"/>
              </a:lnSpc>
            </a:pPr>
            <a:r>
              <a:rPr lang="en-US" sz="2731" dirty="0">
                <a:solidFill>
                  <a:srgbClr val="000000"/>
                </a:solidFill>
                <a:latin typeface="Poppins Bold"/>
              </a:rPr>
              <a:t>E. </a:t>
            </a:r>
            <a:r>
              <a:rPr lang="en-US" sz="2731" dirty="0" err="1">
                <a:solidFill>
                  <a:srgbClr val="000000"/>
                </a:solidFill>
                <a:latin typeface="Poppins"/>
              </a:rPr>
              <a:t>Eczacının</a:t>
            </a:r>
            <a:r>
              <a:rPr lang="en-US" sz="2731" dirty="0">
                <a:solidFill>
                  <a:srgbClr val="000000"/>
                </a:solidFill>
                <a:latin typeface="Poppins"/>
              </a:rPr>
              <a:t> </a:t>
            </a:r>
            <a:r>
              <a:rPr lang="en-US" sz="2731" dirty="0" err="1">
                <a:solidFill>
                  <a:srgbClr val="000000"/>
                </a:solidFill>
                <a:latin typeface="Poppins"/>
              </a:rPr>
              <a:t>daha</a:t>
            </a:r>
            <a:r>
              <a:rPr lang="en-US" sz="2731" dirty="0">
                <a:solidFill>
                  <a:srgbClr val="000000"/>
                </a:solidFill>
                <a:latin typeface="Poppins"/>
              </a:rPr>
              <a:t> </a:t>
            </a:r>
            <a:r>
              <a:rPr lang="en-US" sz="2731" dirty="0" err="1">
                <a:solidFill>
                  <a:srgbClr val="000000"/>
                </a:solidFill>
                <a:latin typeface="Poppins"/>
              </a:rPr>
              <a:t>çok</a:t>
            </a:r>
            <a:r>
              <a:rPr lang="en-US" sz="2731" dirty="0">
                <a:solidFill>
                  <a:srgbClr val="000000"/>
                </a:solidFill>
                <a:latin typeface="Poppins"/>
              </a:rPr>
              <a:t> para </a:t>
            </a:r>
            <a:r>
              <a:rPr lang="en-US" sz="2731" dirty="0" err="1">
                <a:solidFill>
                  <a:srgbClr val="000000"/>
                </a:solidFill>
                <a:latin typeface="Poppins"/>
              </a:rPr>
              <a:t>kazanması</a:t>
            </a:r>
            <a:endParaRPr lang="en-US" sz="2731" dirty="0">
              <a:solidFill>
                <a:srgbClr val="000000"/>
              </a:solidFill>
              <a:latin typeface="Poppi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grpSp>
        <p:nvGrpSpPr>
          <p:cNvPr id="2" name="Group 2"/>
          <p:cNvGrpSpPr/>
          <p:nvPr/>
        </p:nvGrpSpPr>
        <p:grpSpPr>
          <a:xfrm>
            <a:off x="-230453" y="8503310"/>
            <a:ext cx="19049178" cy="2079881"/>
            <a:chOff x="0" y="0"/>
            <a:chExt cx="5017068" cy="547788"/>
          </a:xfrm>
        </p:grpSpPr>
        <p:sp>
          <p:nvSpPr>
            <p:cNvPr id="3" name="Freeform 3"/>
            <p:cNvSpPr/>
            <p:nvPr/>
          </p:nvSpPr>
          <p:spPr>
            <a:xfrm>
              <a:off x="0" y="0"/>
              <a:ext cx="5017067" cy="547788"/>
            </a:xfrm>
            <a:custGeom>
              <a:avLst/>
              <a:gdLst/>
              <a:ahLst/>
              <a:cxnLst/>
              <a:rect l="l" t="t" r="r" b="b"/>
              <a:pathLst>
                <a:path w="5017067" h="547788">
                  <a:moveTo>
                    <a:pt x="0" y="0"/>
                  </a:moveTo>
                  <a:lnTo>
                    <a:pt x="5017067" y="0"/>
                  </a:lnTo>
                  <a:lnTo>
                    <a:pt x="5017067" y="547788"/>
                  </a:lnTo>
                  <a:lnTo>
                    <a:pt x="0" y="547788"/>
                  </a:lnTo>
                  <a:close/>
                </a:path>
              </a:pathLst>
            </a:custGeom>
            <a:solidFill>
              <a:srgbClr val="B4BEC8"/>
            </a:solidFill>
            <a:ln cap="sq">
              <a:noFill/>
              <a:prstDash val="solid"/>
              <a:miter/>
            </a:ln>
          </p:spPr>
        </p:sp>
        <p:sp>
          <p:nvSpPr>
            <p:cNvPr id="4" name="TextBox 4"/>
            <p:cNvSpPr txBox="1"/>
            <p:nvPr/>
          </p:nvSpPr>
          <p:spPr>
            <a:xfrm>
              <a:off x="0" y="-76200"/>
              <a:ext cx="5017068" cy="623988"/>
            </a:xfrm>
            <a:prstGeom prst="rect">
              <a:avLst/>
            </a:prstGeom>
          </p:spPr>
          <p:txBody>
            <a:bodyPr lIns="50800" tIns="50800" rIns="50800" bIns="50800" rtlCol="0" anchor="ctr"/>
            <a:lstStyle/>
            <a:p>
              <a:pPr algn="ctr">
                <a:lnSpc>
                  <a:spcPts val="3412"/>
                </a:lnSpc>
              </a:pPr>
              <a:endParaRPr/>
            </a:p>
          </p:txBody>
        </p:sp>
      </p:grpSp>
      <p:sp>
        <p:nvSpPr>
          <p:cNvPr id="5" name="TextBox 5"/>
          <p:cNvSpPr txBox="1"/>
          <p:nvPr/>
        </p:nvSpPr>
        <p:spPr>
          <a:xfrm>
            <a:off x="1028700" y="1241393"/>
            <a:ext cx="12913783" cy="6187440"/>
          </a:xfrm>
          <a:prstGeom prst="rect">
            <a:avLst/>
          </a:prstGeom>
        </p:spPr>
        <p:txBody>
          <a:bodyPr lIns="0" tIns="0" rIns="0" bIns="0" rtlCol="0" anchor="t">
            <a:spAutoFit/>
          </a:bodyPr>
          <a:lstStyle/>
          <a:p>
            <a:pPr marL="842010" lvl="1" indent="-421005">
              <a:lnSpc>
                <a:spcPts val="5459"/>
              </a:lnSpc>
              <a:buFont typeface="Arial"/>
              <a:buChar char="•"/>
            </a:pPr>
            <a:r>
              <a:rPr lang="en-US" sz="3900" dirty="0" err="1">
                <a:solidFill>
                  <a:srgbClr val="000000"/>
                </a:solidFill>
                <a:latin typeface="Poppins"/>
              </a:rPr>
              <a:t>Engelli</a:t>
            </a:r>
            <a:r>
              <a:rPr lang="en-US" sz="3900" dirty="0">
                <a:solidFill>
                  <a:srgbClr val="000000"/>
                </a:solidFill>
                <a:latin typeface="Poppins"/>
              </a:rPr>
              <a:t> </a:t>
            </a:r>
            <a:r>
              <a:rPr lang="en-US" sz="3900" dirty="0" err="1">
                <a:solidFill>
                  <a:srgbClr val="000000"/>
                </a:solidFill>
                <a:latin typeface="Poppins"/>
              </a:rPr>
              <a:t>birey</a:t>
            </a:r>
            <a:r>
              <a:rPr lang="en-US" sz="3900" dirty="0">
                <a:solidFill>
                  <a:srgbClr val="000000"/>
                </a:solidFill>
                <a:latin typeface="Poppins"/>
              </a:rPr>
              <a:t> </a:t>
            </a:r>
            <a:r>
              <a:rPr lang="en-US" sz="3900" dirty="0" err="1">
                <a:solidFill>
                  <a:srgbClr val="000000"/>
                </a:solidFill>
                <a:latin typeface="Poppins"/>
              </a:rPr>
              <a:t>tanımı</a:t>
            </a:r>
            <a:r>
              <a:rPr lang="en-US" sz="3900" dirty="0">
                <a:solidFill>
                  <a:srgbClr val="000000"/>
                </a:solidFill>
                <a:latin typeface="Poppins"/>
              </a:rPr>
              <a:t>; </a:t>
            </a:r>
            <a:r>
              <a:rPr lang="en-US" sz="3900" dirty="0" err="1">
                <a:solidFill>
                  <a:srgbClr val="000000"/>
                </a:solidFill>
                <a:latin typeface="Poppins"/>
              </a:rPr>
              <a:t>günlük</a:t>
            </a:r>
            <a:r>
              <a:rPr lang="en-US" sz="3900" dirty="0">
                <a:solidFill>
                  <a:srgbClr val="000000"/>
                </a:solidFill>
                <a:latin typeface="Poppins"/>
              </a:rPr>
              <a:t> </a:t>
            </a:r>
            <a:r>
              <a:rPr lang="en-US" sz="3900" dirty="0" err="1">
                <a:solidFill>
                  <a:srgbClr val="000000"/>
                </a:solidFill>
                <a:latin typeface="Poppins"/>
              </a:rPr>
              <a:t>yaşamı</a:t>
            </a:r>
            <a:r>
              <a:rPr lang="en-US" sz="3900" dirty="0">
                <a:solidFill>
                  <a:srgbClr val="000000"/>
                </a:solidFill>
                <a:latin typeface="Poppins"/>
              </a:rPr>
              <a:t>, </a:t>
            </a:r>
            <a:r>
              <a:rPr lang="en-US" sz="3900" dirty="0" err="1">
                <a:solidFill>
                  <a:srgbClr val="000000"/>
                </a:solidFill>
                <a:latin typeface="Poppins"/>
              </a:rPr>
              <a:t>uzun</a:t>
            </a:r>
            <a:r>
              <a:rPr lang="en-US" sz="3900" dirty="0">
                <a:solidFill>
                  <a:srgbClr val="000000"/>
                </a:solidFill>
                <a:latin typeface="Poppins"/>
              </a:rPr>
              <a:t> </a:t>
            </a:r>
            <a:r>
              <a:rPr lang="en-US" sz="3900" dirty="0" err="1">
                <a:solidFill>
                  <a:srgbClr val="000000"/>
                </a:solidFill>
                <a:latin typeface="Poppins"/>
              </a:rPr>
              <a:t>veya</a:t>
            </a:r>
            <a:r>
              <a:rPr lang="en-US" sz="3900" dirty="0">
                <a:solidFill>
                  <a:srgbClr val="000000"/>
                </a:solidFill>
                <a:latin typeface="Poppins"/>
              </a:rPr>
              <a:t> </a:t>
            </a:r>
            <a:r>
              <a:rPr lang="en-US" sz="3900" dirty="0" err="1">
                <a:solidFill>
                  <a:srgbClr val="000000"/>
                </a:solidFill>
                <a:latin typeface="Poppins"/>
              </a:rPr>
              <a:t>kısa</a:t>
            </a:r>
            <a:r>
              <a:rPr lang="en-US" sz="3900" dirty="0">
                <a:solidFill>
                  <a:srgbClr val="000000"/>
                </a:solidFill>
                <a:latin typeface="Poppins"/>
              </a:rPr>
              <a:t> </a:t>
            </a:r>
            <a:r>
              <a:rPr lang="en-US" sz="3900" dirty="0" err="1">
                <a:solidFill>
                  <a:srgbClr val="000000"/>
                </a:solidFill>
                <a:latin typeface="Poppins"/>
              </a:rPr>
              <a:t>bir</a:t>
            </a:r>
            <a:r>
              <a:rPr lang="en-US" sz="3900" dirty="0">
                <a:solidFill>
                  <a:srgbClr val="000000"/>
                </a:solidFill>
                <a:latin typeface="Poppins"/>
              </a:rPr>
              <a:t> </a:t>
            </a:r>
            <a:r>
              <a:rPr lang="en-US" sz="3900" dirty="0" err="1">
                <a:solidFill>
                  <a:srgbClr val="000000"/>
                </a:solidFill>
                <a:latin typeface="Poppins"/>
              </a:rPr>
              <a:t>süreliğine</a:t>
            </a:r>
            <a:r>
              <a:rPr lang="en-US" sz="3900" dirty="0">
                <a:solidFill>
                  <a:srgbClr val="000000"/>
                </a:solidFill>
                <a:latin typeface="Poppins"/>
              </a:rPr>
              <a:t> </a:t>
            </a:r>
            <a:r>
              <a:rPr lang="en-US" sz="3900" dirty="0" err="1">
                <a:solidFill>
                  <a:srgbClr val="000000"/>
                </a:solidFill>
                <a:latin typeface="Poppins"/>
              </a:rPr>
              <a:t>kısıtlanmış</a:t>
            </a:r>
            <a:r>
              <a:rPr lang="en-US" sz="3900" dirty="0">
                <a:solidFill>
                  <a:srgbClr val="000000"/>
                </a:solidFill>
                <a:latin typeface="Poppins"/>
              </a:rPr>
              <a:t> </a:t>
            </a:r>
            <a:r>
              <a:rPr lang="en-US" sz="3900" dirty="0" err="1">
                <a:solidFill>
                  <a:srgbClr val="000000"/>
                </a:solidFill>
                <a:latin typeface="Poppins"/>
              </a:rPr>
              <a:t>fiziksel</a:t>
            </a:r>
            <a:r>
              <a:rPr lang="en-US" sz="3900" dirty="0">
                <a:solidFill>
                  <a:srgbClr val="000000"/>
                </a:solidFill>
                <a:latin typeface="Poppins"/>
              </a:rPr>
              <a:t> </a:t>
            </a:r>
            <a:r>
              <a:rPr lang="en-US" sz="3900" dirty="0" err="1">
                <a:solidFill>
                  <a:srgbClr val="000000"/>
                </a:solidFill>
                <a:latin typeface="Poppins"/>
              </a:rPr>
              <a:t>ya</a:t>
            </a:r>
            <a:r>
              <a:rPr lang="en-US" sz="3900" dirty="0">
                <a:solidFill>
                  <a:srgbClr val="000000"/>
                </a:solidFill>
                <a:latin typeface="Poppins"/>
              </a:rPr>
              <a:t> da </a:t>
            </a:r>
            <a:r>
              <a:rPr lang="en-US" sz="3900" dirty="0" err="1">
                <a:solidFill>
                  <a:srgbClr val="000000"/>
                </a:solidFill>
                <a:latin typeface="Poppins"/>
              </a:rPr>
              <a:t>zihinsel</a:t>
            </a:r>
            <a:r>
              <a:rPr lang="en-US" sz="3900" dirty="0">
                <a:solidFill>
                  <a:srgbClr val="000000"/>
                </a:solidFill>
                <a:latin typeface="Poppins"/>
              </a:rPr>
              <a:t> </a:t>
            </a:r>
            <a:r>
              <a:rPr lang="en-US" sz="3900" dirty="0" err="1">
                <a:solidFill>
                  <a:srgbClr val="000000"/>
                </a:solidFill>
                <a:latin typeface="Poppins"/>
              </a:rPr>
              <a:t>engeli</a:t>
            </a:r>
            <a:r>
              <a:rPr lang="en-US" sz="3900" dirty="0">
                <a:solidFill>
                  <a:srgbClr val="000000"/>
                </a:solidFill>
                <a:latin typeface="Poppins"/>
              </a:rPr>
              <a:t> </a:t>
            </a:r>
            <a:r>
              <a:rPr lang="en-US" sz="3900" dirty="0" err="1">
                <a:solidFill>
                  <a:srgbClr val="000000"/>
                </a:solidFill>
                <a:latin typeface="Poppins"/>
              </a:rPr>
              <a:t>bulunan</a:t>
            </a:r>
            <a:r>
              <a:rPr lang="en-US" sz="3900" dirty="0">
                <a:solidFill>
                  <a:srgbClr val="000000"/>
                </a:solidFill>
                <a:latin typeface="Poppins"/>
              </a:rPr>
              <a:t> </a:t>
            </a:r>
            <a:r>
              <a:rPr lang="en-US" sz="3900" dirty="0" err="1">
                <a:solidFill>
                  <a:srgbClr val="000000"/>
                </a:solidFill>
                <a:latin typeface="Poppins"/>
              </a:rPr>
              <a:t>kişileri</a:t>
            </a:r>
            <a:r>
              <a:rPr lang="en-US" sz="3900" dirty="0">
                <a:solidFill>
                  <a:srgbClr val="000000"/>
                </a:solidFill>
                <a:latin typeface="Poppins"/>
              </a:rPr>
              <a:t> </a:t>
            </a:r>
            <a:r>
              <a:rPr lang="en-US" sz="3900" dirty="0" err="1">
                <a:solidFill>
                  <a:srgbClr val="000000"/>
                </a:solidFill>
                <a:latin typeface="Poppins"/>
              </a:rPr>
              <a:t>ifade</a:t>
            </a:r>
            <a:r>
              <a:rPr lang="en-US" sz="3900" dirty="0">
                <a:solidFill>
                  <a:srgbClr val="000000"/>
                </a:solidFill>
                <a:latin typeface="Poppins"/>
              </a:rPr>
              <a:t> </a:t>
            </a:r>
            <a:r>
              <a:rPr lang="en-US" sz="3900" dirty="0" err="1">
                <a:solidFill>
                  <a:srgbClr val="000000"/>
                </a:solidFill>
                <a:latin typeface="Poppins"/>
              </a:rPr>
              <a:t>eder</a:t>
            </a:r>
            <a:r>
              <a:rPr lang="en-US" sz="3900" dirty="0">
                <a:solidFill>
                  <a:srgbClr val="000000"/>
                </a:solidFill>
                <a:latin typeface="Poppins"/>
              </a:rPr>
              <a:t>.</a:t>
            </a:r>
          </a:p>
          <a:p>
            <a:pPr marL="842010" lvl="1" indent="-421005">
              <a:lnSpc>
                <a:spcPts val="5459"/>
              </a:lnSpc>
              <a:buFont typeface="Arial"/>
              <a:buChar char="•"/>
            </a:pPr>
            <a:r>
              <a:rPr lang="en-US" sz="3900" dirty="0">
                <a:solidFill>
                  <a:srgbClr val="000000"/>
                </a:solidFill>
                <a:latin typeface="Poppins"/>
              </a:rPr>
              <a:t>2012 </a:t>
            </a:r>
            <a:r>
              <a:rPr lang="en-US" sz="3900" dirty="0" err="1">
                <a:solidFill>
                  <a:srgbClr val="000000"/>
                </a:solidFill>
                <a:latin typeface="Poppins"/>
              </a:rPr>
              <a:t>Dünya</a:t>
            </a:r>
            <a:r>
              <a:rPr lang="en-US" sz="3900" dirty="0">
                <a:solidFill>
                  <a:srgbClr val="000000"/>
                </a:solidFill>
                <a:latin typeface="Poppins"/>
              </a:rPr>
              <a:t> </a:t>
            </a:r>
            <a:r>
              <a:rPr lang="en-US" sz="3900" dirty="0" err="1">
                <a:solidFill>
                  <a:srgbClr val="000000"/>
                </a:solidFill>
                <a:latin typeface="Poppins"/>
              </a:rPr>
              <a:t>Sağlık</a:t>
            </a:r>
            <a:r>
              <a:rPr lang="en-US" sz="3900" dirty="0">
                <a:solidFill>
                  <a:srgbClr val="000000"/>
                </a:solidFill>
                <a:latin typeface="Poppins"/>
              </a:rPr>
              <a:t> </a:t>
            </a:r>
            <a:r>
              <a:rPr lang="en-US" sz="3900" dirty="0" err="1">
                <a:solidFill>
                  <a:srgbClr val="000000"/>
                </a:solidFill>
                <a:latin typeface="Poppins"/>
              </a:rPr>
              <a:t>Örgütü</a:t>
            </a:r>
            <a:r>
              <a:rPr lang="en-US" sz="3900" dirty="0">
                <a:solidFill>
                  <a:srgbClr val="000000"/>
                </a:solidFill>
                <a:latin typeface="Poppins"/>
              </a:rPr>
              <a:t> </a:t>
            </a:r>
            <a:r>
              <a:rPr lang="en-US" sz="3900" dirty="0" err="1">
                <a:solidFill>
                  <a:srgbClr val="000000"/>
                </a:solidFill>
                <a:latin typeface="Poppins"/>
              </a:rPr>
              <a:t>raporuna</a:t>
            </a:r>
            <a:r>
              <a:rPr lang="en-US" sz="3900" dirty="0">
                <a:solidFill>
                  <a:srgbClr val="000000"/>
                </a:solidFill>
                <a:latin typeface="Poppins"/>
              </a:rPr>
              <a:t> </a:t>
            </a:r>
            <a:r>
              <a:rPr lang="en-US" sz="3900" dirty="0" err="1">
                <a:solidFill>
                  <a:srgbClr val="000000"/>
                </a:solidFill>
                <a:latin typeface="Poppins"/>
              </a:rPr>
              <a:t>göre</a:t>
            </a:r>
            <a:r>
              <a:rPr lang="en-US" sz="3900" dirty="0">
                <a:solidFill>
                  <a:srgbClr val="000000"/>
                </a:solidFill>
                <a:latin typeface="Poppins"/>
              </a:rPr>
              <a:t>, </a:t>
            </a:r>
            <a:r>
              <a:rPr lang="en-US" sz="3900" dirty="0" err="1">
                <a:solidFill>
                  <a:srgbClr val="000000"/>
                </a:solidFill>
                <a:latin typeface="Poppins"/>
              </a:rPr>
              <a:t>toplam</a:t>
            </a:r>
            <a:r>
              <a:rPr lang="en-US" sz="3900" dirty="0">
                <a:solidFill>
                  <a:srgbClr val="000000"/>
                </a:solidFill>
                <a:latin typeface="Poppins"/>
              </a:rPr>
              <a:t> </a:t>
            </a:r>
            <a:r>
              <a:rPr lang="en-US" sz="3900" dirty="0" err="1">
                <a:solidFill>
                  <a:srgbClr val="000000"/>
                </a:solidFill>
                <a:latin typeface="Poppins"/>
              </a:rPr>
              <a:t>nüfusun</a:t>
            </a:r>
            <a:r>
              <a:rPr lang="en-US" sz="3900" dirty="0">
                <a:solidFill>
                  <a:srgbClr val="000000"/>
                </a:solidFill>
                <a:latin typeface="Poppins"/>
              </a:rPr>
              <a:t> %15'inin </a:t>
            </a:r>
            <a:r>
              <a:rPr lang="en-US" sz="3900" dirty="0" err="1">
                <a:solidFill>
                  <a:srgbClr val="000000"/>
                </a:solidFill>
                <a:latin typeface="Poppins"/>
              </a:rPr>
              <a:t>engeli</a:t>
            </a:r>
            <a:r>
              <a:rPr lang="en-US" sz="3900" dirty="0">
                <a:solidFill>
                  <a:srgbClr val="000000"/>
                </a:solidFill>
                <a:latin typeface="Poppins"/>
              </a:rPr>
              <a:t> </a:t>
            </a:r>
            <a:r>
              <a:rPr lang="en-US" sz="3900" dirty="0" err="1">
                <a:solidFill>
                  <a:srgbClr val="000000"/>
                </a:solidFill>
                <a:latin typeface="Poppins"/>
              </a:rPr>
              <a:t>var</a:t>
            </a:r>
            <a:r>
              <a:rPr lang="en-US" sz="3900" dirty="0">
                <a:solidFill>
                  <a:srgbClr val="000000"/>
                </a:solidFill>
                <a:latin typeface="Poppins"/>
              </a:rPr>
              <a:t>; </a:t>
            </a:r>
            <a:r>
              <a:rPr lang="en-US" sz="3900" dirty="0" err="1">
                <a:solidFill>
                  <a:srgbClr val="000000"/>
                </a:solidFill>
                <a:latin typeface="Poppins"/>
              </a:rPr>
              <a:t>ayrıca</a:t>
            </a:r>
            <a:r>
              <a:rPr lang="en-US" sz="3900" dirty="0">
                <a:solidFill>
                  <a:srgbClr val="000000"/>
                </a:solidFill>
                <a:latin typeface="Poppins"/>
              </a:rPr>
              <a:t>, </a:t>
            </a:r>
            <a:r>
              <a:rPr lang="en-US" sz="3900" dirty="0" err="1">
                <a:solidFill>
                  <a:srgbClr val="000000"/>
                </a:solidFill>
                <a:latin typeface="Poppins"/>
              </a:rPr>
              <a:t>engelli</a:t>
            </a:r>
            <a:r>
              <a:rPr lang="en-US" sz="3900" dirty="0">
                <a:solidFill>
                  <a:srgbClr val="000000"/>
                </a:solidFill>
                <a:latin typeface="Poppins"/>
              </a:rPr>
              <a:t> </a:t>
            </a:r>
            <a:r>
              <a:rPr lang="en-US" sz="3900" dirty="0" err="1">
                <a:solidFill>
                  <a:srgbClr val="000000"/>
                </a:solidFill>
                <a:latin typeface="Poppins"/>
              </a:rPr>
              <a:t>bireylerde</a:t>
            </a:r>
            <a:r>
              <a:rPr lang="en-US" sz="3900" dirty="0">
                <a:solidFill>
                  <a:srgbClr val="000000"/>
                </a:solidFill>
                <a:latin typeface="Poppins"/>
              </a:rPr>
              <a:t> </a:t>
            </a:r>
            <a:r>
              <a:rPr lang="en-US" sz="3900" dirty="0" err="1">
                <a:solidFill>
                  <a:srgbClr val="000000"/>
                </a:solidFill>
                <a:latin typeface="Poppins"/>
              </a:rPr>
              <a:t>kronik</a:t>
            </a:r>
            <a:r>
              <a:rPr lang="en-US" sz="3900" dirty="0">
                <a:solidFill>
                  <a:srgbClr val="000000"/>
                </a:solidFill>
                <a:latin typeface="Poppins"/>
              </a:rPr>
              <a:t> </a:t>
            </a:r>
            <a:r>
              <a:rPr lang="en-US" sz="3900" dirty="0" err="1">
                <a:solidFill>
                  <a:srgbClr val="000000"/>
                </a:solidFill>
                <a:latin typeface="Poppins"/>
              </a:rPr>
              <a:t>hastalıkların</a:t>
            </a:r>
            <a:r>
              <a:rPr lang="en-US" sz="3900" dirty="0">
                <a:solidFill>
                  <a:srgbClr val="000000"/>
                </a:solidFill>
                <a:latin typeface="Poppins"/>
              </a:rPr>
              <a:t> </a:t>
            </a:r>
            <a:r>
              <a:rPr lang="en-US" sz="3900" dirty="0" err="1">
                <a:solidFill>
                  <a:srgbClr val="000000"/>
                </a:solidFill>
                <a:latin typeface="Poppins"/>
              </a:rPr>
              <a:t>yaygınlığı</a:t>
            </a:r>
            <a:r>
              <a:rPr lang="en-US" sz="3900" dirty="0">
                <a:solidFill>
                  <a:srgbClr val="000000"/>
                </a:solidFill>
                <a:latin typeface="Poppins"/>
              </a:rPr>
              <a:t>, </a:t>
            </a:r>
            <a:r>
              <a:rPr lang="en-US" sz="3900" dirty="0" err="1">
                <a:solidFill>
                  <a:srgbClr val="000000"/>
                </a:solidFill>
                <a:latin typeface="Poppins"/>
              </a:rPr>
              <a:t>engeli</a:t>
            </a:r>
            <a:r>
              <a:rPr lang="en-US" sz="3900" dirty="0">
                <a:solidFill>
                  <a:srgbClr val="000000"/>
                </a:solidFill>
                <a:latin typeface="Poppins"/>
              </a:rPr>
              <a:t> </a:t>
            </a:r>
            <a:r>
              <a:rPr lang="en-US" sz="3900" dirty="0" err="1">
                <a:solidFill>
                  <a:srgbClr val="000000"/>
                </a:solidFill>
                <a:latin typeface="Poppins"/>
              </a:rPr>
              <a:t>olmayan</a:t>
            </a:r>
            <a:r>
              <a:rPr lang="en-US" sz="3900" dirty="0">
                <a:solidFill>
                  <a:srgbClr val="000000"/>
                </a:solidFill>
                <a:latin typeface="Poppins"/>
              </a:rPr>
              <a:t> </a:t>
            </a:r>
            <a:r>
              <a:rPr lang="en-US" sz="3900" dirty="0" err="1">
                <a:solidFill>
                  <a:srgbClr val="000000"/>
                </a:solidFill>
                <a:latin typeface="Poppins"/>
              </a:rPr>
              <a:t>bireylerden</a:t>
            </a:r>
            <a:r>
              <a:rPr lang="en-US" sz="3900" dirty="0">
                <a:solidFill>
                  <a:srgbClr val="000000"/>
                </a:solidFill>
                <a:latin typeface="Poppins"/>
              </a:rPr>
              <a:t> </a:t>
            </a:r>
            <a:r>
              <a:rPr lang="en-US" sz="3900" dirty="0" err="1">
                <a:solidFill>
                  <a:srgbClr val="000000"/>
                </a:solidFill>
                <a:latin typeface="Poppins"/>
              </a:rPr>
              <a:t>daha</a:t>
            </a:r>
            <a:r>
              <a:rPr lang="en-US" sz="3900" dirty="0">
                <a:solidFill>
                  <a:srgbClr val="000000"/>
                </a:solidFill>
                <a:latin typeface="Poppins"/>
              </a:rPr>
              <a:t> </a:t>
            </a:r>
            <a:r>
              <a:rPr lang="en-US" sz="3900" dirty="0" err="1">
                <a:solidFill>
                  <a:srgbClr val="000000"/>
                </a:solidFill>
                <a:latin typeface="Poppins"/>
              </a:rPr>
              <a:t>yüksek</a:t>
            </a:r>
            <a:r>
              <a:rPr lang="en-US" sz="3900" dirty="0">
                <a:solidFill>
                  <a:srgbClr val="000000"/>
                </a:solidFill>
                <a:latin typeface="Poppins"/>
              </a:rPr>
              <a:t>.</a:t>
            </a:r>
          </a:p>
          <a:p>
            <a:pPr marL="842010" lvl="1" indent="-421005">
              <a:lnSpc>
                <a:spcPts val="5459"/>
              </a:lnSpc>
              <a:buFont typeface="Arial"/>
              <a:buChar char="•"/>
            </a:pPr>
            <a:r>
              <a:rPr lang="en-US" sz="3900" dirty="0">
                <a:solidFill>
                  <a:srgbClr val="000000"/>
                </a:solidFill>
                <a:latin typeface="Poppins"/>
              </a:rPr>
              <a:t>Bu durum </a:t>
            </a:r>
            <a:r>
              <a:rPr lang="en-US" sz="3900" dirty="0" err="1">
                <a:solidFill>
                  <a:srgbClr val="000000"/>
                </a:solidFill>
                <a:latin typeface="Poppins"/>
              </a:rPr>
              <a:t>çoklu</a:t>
            </a:r>
            <a:r>
              <a:rPr lang="en-US" sz="3900" dirty="0">
                <a:solidFill>
                  <a:srgbClr val="000000"/>
                </a:solidFill>
                <a:latin typeface="Poppins"/>
              </a:rPr>
              <a:t> </a:t>
            </a:r>
            <a:r>
              <a:rPr lang="en-US" sz="3900" dirty="0" err="1">
                <a:solidFill>
                  <a:srgbClr val="000000"/>
                </a:solidFill>
                <a:latin typeface="Poppins"/>
              </a:rPr>
              <a:t>ilaç</a:t>
            </a:r>
            <a:r>
              <a:rPr lang="en-US" sz="3900" dirty="0">
                <a:solidFill>
                  <a:srgbClr val="000000"/>
                </a:solidFill>
                <a:latin typeface="Poppins"/>
              </a:rPr>
              <a:t> </a:t>
            </a:r>
            <a:r>
              <a:rPr lang="en-US" sz="3900" dirty="0" err="1">
                <a:solidFill>
                  <a:srgbClr val="000000"/>
                </a:solidFill>
                <a:latin typeface="Poppins"/>
              </a:rPr>
              <a:t>kullanımını</a:t>
            </a:r>
            <a:r>
              <a:rPr lang="en-US" sz="3900" dirty="0">
                <a:solidFill>
                  <a:srgbClr val="000000"/>
                </a:solidFill>
                <a:latin typeface="Poppins"/>
              </a:rPr>
              <a:t> </a:t>
            </a:r>
            <a:r>
              <a:rPr lang="en-US" sz="3900" dirty="0" err="1">
                <a:solidFill>
                  <a:srgbClr val="000000"/>
                </a:solidFill>
                <a:latin typeface="Poppins"/>
              </a:rPr>
              <a:t>beraberinde</a:t>
            </a:r>
            <a:r>
              <a:rPr lang="en-US" sz="3900" dirty="0">
                <a:solidFill>
                  <a:srgbClr val="000000"/>
                </a:solidFill>
                <a:latin typeface="Poppins"/>
              </a:rPr>
              <a:t> </a:t>
            </a:r>
            <a:r>
              <a:rPr lang="en-US" sz="3900" dirty="0" err="1">
                <a:solidFill>
                  <a:srgbClr val="000000"/>
                </a:solidFill>
                <a:latin typeface="Poppins"/>
              </a:rPr>
              <a:t>getiriyor</a:t>
            </a:r>
            <a:r>
              <a:rPr lang="en-US" sz="3900" dirty="0">
                <a:solidFill>
                  <a:srgbClr val="000000"/>
                </a:solidFill>
                <a:latin typeface="Poppins"/>
              </a:rPr>
              <a:t>.</a:t>
            </a:r>
          </a:p>
        </p:txBody>
      </p:sp>
      <p:sp>
        <p:nvSpPr>
          <p:cNvPr id="6" name="Freeform 6"/>
          <p:cNvSpPr/>
          <p:nvPr/>
        </p:nvSpPr>
        <p:spPr>
          <a:xfrm>
            <a:off x="13015390" y="3706463"/>
            <a:ext cx="4243910" cy="6264073"/>
          </a:xfrm>
          <a:custGeom>
            <a:avLst/>
            <a:gdLst/>
            <a:ahLst/>
            <a:cxnLst/>
            <a:rect l="l" t="t" r="r" b="b"/>
            <a:pathLst>
              <a:path w="4243910" h="6264073">
                <a:moveTo>
                  <a:pt x="0" y="0"/>
                </a:moveTo>
                <a:lnTo>
                  <a:pt x="4243910" y="0"/>
                </a:lnTo>
                <a:lnTo>
                  <a:pt x="4243910" y="6264073"/>
                </a:lnTo>
                <a:lnTo>
                  <a:pt x="0" y="62640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Freeform 2"/>
          <p:cNvSpPr/>
          <p:nvPr/>
        </p:nvSpPr>
        <p:spPr>
          <a:xfrm>
            <a:off x="13304758" y="2194392"/>
            <a:ext cx="4471921" cy="5898217"/>
          </a:xfrm>
          <a:custGeom>
            <a:avLst/>
            <a:gdLst/>
            <a:ahLst/>
            <a:cxnLst/>
            <a:rect l="l" t="t" r="r" b="b"/>
            <a:pathLst>
              <a:path w="4471921" h="5898217">
                <a:moveTo>
                  <a:pt x="0" y="0"/>
                </a:moveTo>
                <a:lnTo>
                  <a:pt x="4471921" y="0"/>
                </a:lnTo>
                <a:lnTo>
                  <a:pt x="4471921" y="5898216"/>
                </a:lnTo>
                <a:lnTo>
                  <a:pt x="0" y="58982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20204" y="3427394"/>
            <a:ext cx="13457257" cy="2121394"/>
          </a:xfrm>
          <a:prstGeom prst="rect">
            <a:avLst/>
          </a:prstGeom>
        </p:spPr>
        <p:txBody>
          <a:bodyPr lIns="0" tIns="0" rIns="0" bIns="0" rtlCol="0" anchor="t">
            <a:spAutoFit/>
          </a:bodyPr>
          <a:lstStyle/>
          <a:p>
            <a:pPr marL="0" lvl="0" indent="0" algn="ctr">
              <a:lnSpc>
                <a:spcPts val="7909"/>
              </a:lnSpc>
              <a:spcBef>
                <a:spcPct val="0"/>
              </a:spcBef>
            </a:pPr>
            <a:r>
              <a:rPr lang="en-US" sz="7678" dirty="0">
                <a:solidFill>
                  <a:srgbClr val="000000"/>
                </a:solidFill>
                <a:latin typeface="Poppins Medium"/>
              </a:rPr>
              <a:t>“</a:t>
            </a:r>
            <a:r>
              <a:rPr lang="en-US" sz="7678" dirty="0" err="1">
                <a:solidFill>
                  <a:srgbClr val="000000"/>
                </a:solidFill>
                <a:latin typeface="Poppins Medium"/>
              </a:rPr>
              <a:t>Kendi</a:t>
            </a:r>
            <a:r>
              <a:rPr lang="en-US" sz="7678" dirty="0">
                <a:solidFill>
                  <a:srgbClr val="000000"/>
                </a:solidFill>
                <a:latin typeface="Poppins Medium"/>
              </a:rPr>
              <a:t> </a:t>
            </a:r>
            <a:r>
              <a:rPr lang="en-US" sz="7678" dirty="0" err="1">
                <a:solidFill>
                  <a:srgbClr val="000000"/>
                </a:solidFill>
                <a:latin typeface="Poppins Medium"/>
              </a:rPr>
              <a:t>kaderini</a:t>
            </a:r>
            <a:r>
              <a:rPr lang="en-US" sz="7678" dirty="0">
                <a:solidFill>
                  <a:srgbClr val="000000"/>
                </a:solidFill>
                <a:latin typeface="Poppins Medium"/>
              </a:rPr>
              <a:t> </a:t>
            </a:r>
            <a:r>
              <a:rPr lang="en-US" sz="7678" dirty="0" err="1">
                <a:solidFill>
                  <a:srgbClr val="000000"/>
                </a:solidFill>
                <a:latin typeface="Poppins Medium"/>
              </a:rPr>
              <a:t>tayin</a:t>
            </a:r>
            <a:r>
              <a:rPr lang="en-US" sz="7678" dirty="0">
                <a:solidFill>
                  <a:srgbClr val="000000"/>
                </a:solidFill>
                <a:latin typeface="Poppins Medium"/>
              </a:rPr>
              <a:t> </a:t>
            </a:r>
            <a:r>
              <a:rPr lang="en-US" sz="7678" dirty="0" err="1">
                <a:solidFill>
                  <a:srgbClr val="000000"/>
                </a:solidFill>
                <a:latin typeface="Poppins Medium"/>
              </a:rPr>
              <a:t>hakkı</a:t>
            </a:r>
            <a:r>
              <a:rPr lang="en-US" sz="7678" dirty="0">
                <a:solidFill>
                  <a:srgbClr val="000000"/>
                </a:solidFill>
                <a:latin typeface="Poppins Medium"/>
              </a:rPr>
              <a:t>” </a:t>
            </a:r>
            <a:r>
              <a:rPr lang="en-US" sz="7678" dirty="0" err="1">
                <a:solidFill>
                  <a:srgbClr val="000000"/>
                </a:solidFill>
                <a:latin typeface="Poppins Medium"/>
              </a:rPr>
              <a:t>nedir</a:t>
            </a:r>
            <a:r>
              <a:rPr lang="en-US" sz="7678" dirty="0">
                <a:solidFill>
                  <a:srgbClr val="000000"/>
                </a:solidFill>
                <a:latin typeface="Poppins Medium"/>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grpSp>
        <p:nvGrpSpPr>
          <p:cNvPr id="2" name="Group 2"/>
          <p:cNvGrpSpPr/>
          <p:nvPr/>
        </p:nvGrpSpPr>
        <p:grpSpPr>
          <a:xfrm>
            <a:off x="-316045" y="8648617"/>
            <a:ext cx="19049178" cy="2079881"/>
            <a:chOff x="0" y="0"/>
            <a:chExt cx="5017068" cy="547788"/>
          </a:xfrm>
        </p:grpSpPr>
        <p:sp>
          <p:nvSpPr>
            <p:cNvPr id="3" name="Freeform 3"/>
            <p:cNvSpPr/>
            <p:nvPr/>
          </p:nvSpPr>
          <p:spPr>
            <a:xfrm>
              <a:off x="0" y="0"/>
              <a:ext cx="5017067" cy="547788"/>
            </a:xfrm>
            <a:custGeom>
              <a:avLst/>
              <a:gdLst/>
              <a:ahLst/>
              <a:cxnLst/>
              <a:rect l="l" t="t" r="r" b="b"/>
              <a:pathLst>
                <a:path w="5017067" h="547788">
                  <a:moveTo>
                    <a:pt x="0" y="0"/>
                  </a:moveTo>
                  <a:lnTo>
                    <a:pt x="5017067" y="0"/>
                  </a:lnTo>
                  <a:lnTo>
                    <a:pt x="5017067" y="547788"/>
                  </a:lnTo>
                  <a:lnTo>
                    <a:pt x="0" y="547788"/>
                  </a:lnTo>
                  <a:close/>
                </a:path>
              </a:pathLst>
            </a:custGeom>
            <a:solidFill>
              <a:srgbClr val="B4BEC8"/>
            </a:solidFill>
            <a:ln cap="sq">
              <a:noFill/>
              <a:prstDash val="solid"/>
              <a:miter/>
            </a:ln>
          </p:spPr>
        </p:sp>
        <p:sp>
          <p:nvSpPr>
            <p:cNvPr id="4" name="TextBox 4"/>
            <p:cNvSpPr txBox="1"/>
            <p:nvPr/>
          </p:nvSpPr>
          <p:spPr>
            <a:xfrm>
              <a:off x="0" y="-76200"/>
              <a:ext cx="5017068" cy="623988"/>
            </a:xfrm>
            <a:prstGeom prst="rect">
              <a:avLst/>
            </a:prstGeom>
          </p:spPr>
          <p:txBody>
            <a:bodyPr lIns="50800" tIns="50800" rIns="50800" bIns="50800" rtlCol="0" anchor="ctr"/>
            <a:lstStyle/>
            <a:p>
              <a:pPr algn="ctr">
                <a:lnSpc>
                  <a:spcPts val="3412"/>
                </a:lnSpc>
              </a:pPr>
              <a:endParaRPr/>
            </a:p>
          </p:txBody>
        </p:sp>
      </p:grpSp>
      <p:sp>
        <p:nvSpPr>
          <p:cNvPr id="5" name="Freeform 5"/>
          <p:cNvSpPr/>
          <p:nvPr/>
        </p:nvSpPr>
        <p:spPr>
          <a:xfrm>
            <a:off x="553069" y="997409"/>
            <a:ext cx="9049537" cy="7477180"/>
          </a:xfrm>
          <a:custGeom>
            <a:avLst/>
            <a:gdLst/>
            <a:ahLst/>
            <a:cxnLst/>
            <a:rect l="l" t="t" r="r" b="b"/>
            <a:pathLst>
              <a:path w="9049537" h="7477180">
                <a:moveTo>
                  <a:pt x="0" y="0"/>
                </a:moveTo>
                <a:lnTo>
                  <a:pt x="9049537" y="0"/>
                </a:lnTo>
                <a:lnTo>
                  <a:pt x="9049537" y="7477181"/>
                </a:lnTo>
                <a:lnTo>
                  <a:pt x="0" y="7477181"/>
                </a:lnTo>
                <a:lnTo>
                  <a:pt x="0" y="0"/>
                </a:lnTo>
                <a:close/>
              </a:path>
            </a:pathLst>
          </a:custGeom>
          <a:blipFill>
            <a:blip r:embed="rId2"/>
            <a:stretch>
              <a:fillRect/>
            </a:stretch>
          </a:blipFill>
        </p:spPr>
      </p:sp>
      <p:sp>
        <p:nvSpPr>
          <p:cNvPr id="6" name="TextBox 6"/>
          <p:cNvSpPr txBox="1"/>
          <p:nvPr/>
        </p:nvSpPr>
        <p:spPr>
          <a:xfrm>
            <a:off x="10051305" y="1439117"/>
            <a:ext cx="7689843" cy="6498514"/>
          </a:xfrm>
          <a:prstGeom prst="rect">
            <a:avLst/>
          </a:prstGeom>
        </p:spPr>
        <p:txBody>
          <a:bodyPr lIns="0" tIns="0" rIns="0" bIns="0" rtlCol="0" anchor="t">
            <a:spAutoFit/>
          </a:bodyPr>
          <a:lstStyle/>
          <a:p>
            <a:pPr algn="ctr">
              <a:lnSpc>
                <a:spcPts val="4652"/>
              </a:lnSpc>
              <a:spcBef>
                <a:spcPct val="0"/>
              </a:spcBef>
            </a:pPr>
            <a:r>
              <a:rPr lang="en-US" sz="3323" dirty="0" err="1">
                <a:solidFill>
                  <a:srgbClr val="000000"/>
                </a:solidFill>
                <a:latin typeface="Poppins"/>
              </a:rPr>
              <a:t>Kendi</a:t>
            </a:r>
            <a:r>
              <a:rPr lang="en-US" sz="3323" dirty="0">
                <a:solidFill>
                  <a:srgbClr val="000000"/>
                </a:solidFill>
                <a:latin typeface="Poppins"/>
              </a:rPr>
              <a:t> </a:t>
            </a:r>
            <a:r>
              <a:rPr lang="en-US" sz="3323" dirty="0" err="1">
                <a:solidFill>
                  <a:srgbClr val="000000"/>
                </a:solidFill>
                <a:latin typeface="Poppins"/>
              </a:rPr>
              <a:t>kaderini</a:t>
            </a:r>
            <a:r>
              <a:rPr lang="en-US" sz="3323" dirty="0">
                <a:solidFill>
                  <a:srgbClr val="000000"/>
                </a:solidFill>
                <a:latin typeface="Poppins"/>
              </a:rPr>
              <a:t> </a:t>
            </a:r>
            <a:r>
              <a:rPr lang="en-US" sz="3323" dirty="0" err="1">
                <a:solidFill>
                  <a:srgbClr val="000000"/>
                </a:solidFill>
                <a:latin typeface="Poppins"/>
              </a:rPr>
              <a:t>tayin</a:t>
            </a:r>
            <a:r>
              <a:rPr lang="en-US" sz="3323" dirty="0">
                <a:solidFill>
                  <a:srgbClr val="000000"/>
                </a:solidFill>
                <a:latin typeface="Poppins"/>
              </a:rPr>
              <a:t> </a:t>
            </a:r>
            <a:r>
              <a:rPr lang="en-US" sz="3323" dirty="0" err="1">
                <a:solidFill>
                  <a:srgbClr val="000000"/>
                </a:solidFill>
                <a:latin typeface="Poppins"/>
              </a:rPr>
              <a:t>etme</a:t>
            </a:r>
            <a:r>
              <a:rPr lang="en-US" sz="3323" dirty="0">
                <a:solidFill>
                  <a:srgbClr val="000000"/>
                </a:solidFill>
                <a:latin typeface="Poppins"/>
              </a:rPr>
              <a:t> </a:t>
            </a:r>
            <a:r>
              <a:rPr lang="en-US" sz="3323" dirty="0" err="1">
                <a:solidFill>
                  <a:srgbClr val="000000"/>
                </a:solidFill>
                <a:latin typeface="Poppins"/>
              </a:rPr>
              <a:t>hakkı</a:t>
            </a:r>
            <a:r>
              <a:rPr lang="en-US" sz="3323" dirty="0">
                <a:solidFill>
                  <a:srgbClr val="000000"/>
                </a:solidFill>
                <a:latin typeface="Poppins"/>
              </a:rPr>
              <a:t>, </a:t>
            </a:r>
            <a:r>
              <a:rPr lang="en-US" sz="3323" dirty="0" err="1">
                <a:solidFill>
                  <a:srgbClr val="000000"/>
                </a:solidFill>
                <a:latin typeface="Poppins"/>
              </a:rPr>
              <a:t>bireyin</a:t>
            </a:r>
            <a:r>
              <a:rPr lang="en-US" sz="3323" dirty="0">
                <a:solidFill>
                  <a:srgbClr val="000000"/>
                </a:solidFill>
                <a:latin typeface="Poppins"/>
              </a:rPr>
              <a:t> </a:t>
            </a:r>
            <a:r>
              <a:rPr lang="en-US" sz="3323" dirty="0" err="1">
                <a:solidFill>
                  <a:srgbClr val="000000"/>
                </a:solidFill>
                <a:latin typeface="Poppins"/>
              </a:rPr>
              <a:t>günlük</a:t>
            </a:r>
            <a:r>
              <a:rPr lang="en-US" sz="3323" dirty="0">
                <a:solidFill>
                  <a:srgbClr val="000000"/>
                </a:solidFill>
                <a:latin typeface="Poppins"/>
              </a:rPr>
              <a:t> </a:t>
            </a:r>
            <a:r>
              <a:rPr lang="en-US" sz="3323" dirty="0" err="1">
                <a:solidFill>
                  <a:srgbClr val="000000"/>
                </a:solidFill>
                <a:latin typeface="Poppins"/>
              </a:rPr>
              <a:t>yaşam</a:t>
            </a:r>
            <a:r>
              <a:rPr lang="en-US" sz="3323" dirty="0">
                <a:solidFill>
                  <a:srgbClr val="000000"/>
                </a:solidFill>
                <a:latin typeface="Poppins"/>
              </a:rPr>
              <a:t> </a:t>
            </a:r>
            <a:r>
              <a:rPr lang="en-US" sz="3323" dirty="0" err="1">
                <a:solidFill>
                  <a:srgbClr val="000000"/>
                </a:solidFill>
                <a:latin typeface="Poppins"/>
              </a:rPr>
              <a:t>kararlarından</a:t>
            </a:r>
            <a:r>
              <a:rPr lang="en-US" sz="3323" dirty="0">
                <a:solidFill>
                  <a:srgbClr val="000000"/>
                </a:solidFill>
                <a:latin typeface="Poppins"/>
              </a:rPr>
              <a:t> </a:t>
            </a:r>
            <a:r>
              <a:rPr lang="en-US" sz="3323" dirty="0" err="1">
                <a:solidFill>
                  <a:srgbClr val="000000"/>
                </a:solidFill>
                <a:latin typeface="Poppins"/>
              </a:rPr>
              <a:t>yaşam</a:t>
            </a:r>
            <a:r>
              <a:rPr lang="en-US" sz="3323" dirty="0">
                <a:solidFill>
                  <a:srgbClr val="000000"/>
                </a:solidFill>
                <a:latin typeface="Poppins"/>
              </a:rPr>
              <a:t> </a:t>
            </a:r>
            <a:r>
              <a:rPr lang="en-US" sz="3323" dirty="0" err="1">
                <a:solidFill>
                  <a:srgbClr val="000000"/>
                </a:solidFill>
                <a:latin typeface="Poppins"/>
              </a:rPr>
              <a:t>kalitesiyle</a:t>
            </a:r>
            <a:r>
              <a:rPr lang="en-US" sz="3323" dirty="0">
                <a:solidFill>
                  <a:srgbClr val="000000"/>
                </a:solidFill>
                <a:latin typeface="Poppins"/>
              </a:rPr>
              <a:t> </a:t>
            </a:r>
            <a:r>
              <a:rPr lang="en-US" sz="3323" dirty="0" err="1">
                <a:solidFill>
                  <a:srgbClr val="000000"/>
                </a:solidFill>
                <a:latin typeface="Poppins"/>
              </a:rPr>
              <a:t>ilgili</a:t>
            </a:r>
            <a:r>
              <a:rPr lang="en-US" sz="3323" dirty="0">
                <a:solidFill>
                  <a:srgbClr val="000000"/>
                </a:solidFill>
                <a:latin typeface="Poppins"/>
              </a:rPr>
              <a:t> </a:t>
            </a:r>
            <a:r>
              <a:rPr lang="en-US" sz="3323" dirty="0" err="1">
                <a:solidFill>
                  <a:srgbClr val="000000"/>
                </a:solidFill>
                <a:latin typeface="Poppins"/>
              </a:rPr>
              <a:t>önemli</a:t>
            </a:r>
            <a:r>
              <a:rPr lang="en-US" sz="3323" dirty="0">
                <a:solidFill>
                  <a:srgbClr val="000000"/>
                </a:solidFill>
                <a:latin typeface="Poppins"/>
              </a:rPr>
              <a:t> </a:t>
            </a:r>
            <a:r>
              <a:rPr lang="en-US" sz="3323" dirty="0" err="1">
                <a:solidFill>
                  <a:srgbClr val="000000"/>
                </a:solidFill>
                <a:latin typeface="Poppins"/>
              </a:rPr>
              <a:t>kararlara</a:t>
            </a:r>
            <a:r>
              <a:rPr lang="en-US" sz="3323" dirty="0">
                <a:solidFill>
                  <a:srgbClr val="000000"/>
                </a:solidFill>
                <a:latin typeface="Poppins"/>
              </a:rPr>
              <a:t> </a:t>
            </a:r>
            <a:r>
              <a:rPr lang="en-US" sz="3323" dirty="0" err="1">
                <a:solidFill>
                  <a:srgbClr val="000000"/>
                </a:solidFill>
                <a:latin typeface="Poppins"/>
              </a:rPr>
              <a:t>kadar</a:t>
            </a:r>
            <a:r>
              <a:rPr lang="en-US" sz="3323" dirty="0">
                <a:solidFill>
                  <a:srgbClr val="000000"/>
                </a:solidFill>
                <a:latin typeface="Poppins"/>
              </a:rPr>
              <a:t> her </a:t>
            </a:r>
            <a:r>
              <a:rPr lang="en-US" sz="3323" dirty="0" err="1">
                <a:solidFill>
                  <a:srgbClr val="000000"/>
                </a:solidFill>
                <a:latin typeface="Poppins"/>
              </a:rPr>
              <a:t>alanda</a:t>
            </a:r>
            <a:r>
              <a:rPr lang="en-US" sz="3323" dirty="0">
                <a:solidFill>
                  <a:srgbClr val="000000"/>
                </a:solidFill>
                <a:latin typeface="Poppins"/>
              </a:rPr>
              <a:t> </a:t>
            </a:r>
            <a:r>
              <a:rPr lang="en-US" sz="3323" dirty="0" err="1">
                <a:solidFill>
                  <a:srgbClr val="000000"/>
                </a:solidFill>
                <a:latin typeface="Poppins"/>
              </a:rPr>
              <a:t>seçim</a:t>
            </a:r>
            <a:r>
              <a:rPr lang="en-US" sz="3323" dirty="0">
                <a:solidFill>
                  <a:srgbClr val="000000"/>
                </a:solidFill>
                <a:latin typeface="Poppins"/>
              </a:rPr>
              <a:t> </a:t>
            </a:r>
            <a:r>
              <a:rPr lang="en-US" sz="3323" dirty="0" err="1">
                <a:solidFill>
                  <a:srgbClr val="000000"/>
                </a:solidFill>
                <a:latin typeface="Poppins"/>
              </a:rPr>
              <a:t>yapabilme</a:t>
            </a:r>
            <a:r>
              <a:rPr lang="en-US" sz="3323" dirty="0">
                <a:solidFill>
                  <a:srgbClr val="000000"/>
                </a:solidFill>
                <a:latin typeface="Poppins"/>
              </a:rPr>
              <a:t> </a:t>
            </a:r>
            <a:r>
              <a:rPr lang="en-US" sz="3323" dirty="0" err="1">
                <a:solidFill>
                  <a:srgbClr val="000000"/>
                </a:solidFill>
                <a:latin typeface="Poppins"/>
              </a:rPr>
              <a:t>yeteneğini</a:t>
            </a:r>
            <a:r>
              <a:rPr lang="en-US" sz="3323" dirty="0">
                <a:solidFill>
                  <a:srgbClr val="000000"/>
                </a:solidFill>
                <a:latin typeface="Poppins"/>
              </a:rPr>
              <a:t> </a:t>
            </a:r>
            <a:r>
              <a:rPr lang="en-US" sz="3323" dirty="0" err="1">
                <a:solidFill>
                  <a:srgbClr val="000000"/>
                </a:solidFill>
                <a:latin typeface="Poppins"/>
              </a:rPr>
              <a:t>ifade</a:t>
            </a:r>
            <a:r>
              <a:rPr lang="en-US" sz="3323" dirty="0">
                <a:solidFill>
                  <a:srgbClr val="000000"/>
                </a:solidFill>
                <a:latin typeface="Poppins"/>
              </a:rPr>
              <a:t> </a:t>
            </a:r>
            <a:r>
              <a:rPr lang="en-US" sz="3323" dirty="0" err="1">
                <a:solidFill>
                  <a:srgbClr val="000000"/>
                </a:solidFill>
                <a:latin typeface="Poppins"/>
              </a:rPr>
              <a:t>eder</a:t>
            </a:r>
            <a:r>
              <a:rPr lang="en-US" sz="3323" dirty="0">
                <a:solidFill>
                  <a:srgbClr val="000000"/>
                </a:solidFill>
                <a:latin typeface="Poppins"/>
              </a:rPr>
              <a:t>. Bu </a:t>
            </a:r>
            <a:r>
              <a:rPr lang="en-US" sz="3323" dirty="0" err="1">
                <a:solidFill>
                  <a:srgbClr val="000000"/>
                </a:solidFill>
                <a:latin typeface="Poppins"/>
              </a:rPr>
              <a:t>bağlamda</a:t>
            </a:r>
            <a:r>
              <a:rPr lang="en-US" sz="3323" dirty="0">
                <a:solidFill>
                  <a:srgbClr val="000000"/>
                </a:solidFill>
                <a:latin typeface="Poppins"/>
              </a:rPr>
              <a:t>, </a:t>
            </a:r>
            <a:r>
              <a:rPr lang="en-US" sz="3323" dirty="0" err="1">
                <a:solidFill>
                  <a:srgbClr val="000000"/>
                </a:solidFill>
                <a:latin typeface="Poppins"/>
              </a:rPr>
              <a:t>engelli</a:t>
            </a:r>
            <a:r>
              <a:rPr lang="en-US" sz="3323" dirty="0">
                <a:solidFill>
                  <a:srgbClr val="000000"/>
                </a:solidFill>
                <a:latin typeface="Poppins"/>
              </a:rPr>
              <a:t> </a:t>
            </a:r>
            <a:r>
              <a:rPr lang="en-US" sz="3323" dirty="0" err="1">
                <a:solidFill>
                  <a:srgbClr val="000000"/>
                </a:solidFill>
                <a:latin typeface="Poppins"/>
              </a:rPr>
              <a:t>bireylerin</a:t>
            </a:r>
            <a:r>
              <a:rPr lang="en-US" sz="3323" dirty="0">
                <a:solidFill>
                  <a:srgbClr val="000000"/>
                </a:solidFill>
                <a:latin typeface="Poppins"/>
              </a:rPr>
              <a:t> </a:t>
            </a:r>
            <a:r>
              <a:rPr lang="en-US" sz="3323" dirty="0" err="1">
                <a:solidFill>
                  <a:srgbClr val="000000"/>
                </a:solidFill>
                <a:latin typeface="Poppins"/>
              </a:rPr>
              <a:t>kendi</a:t>
            </a:r>
            <a:r>
              <a:rPr lang="en-US" sz="3323" dirty="0">
                <a:solidFill>
                  <a:srgbClr val="000000"/>
                </a:solidFill>
                <a:latin typeface="Poppins"/>
              </a:rPr>
              <a:t> </a:t>
            </a:r>
            <a:r>
              <a:rPr lang="en-US" sz="3323" dirty="0" err="1">
                <a:solidFill>
                  <a:srgbClr val="000000"/>
                </a:solidFill>
                <a:latin typeface="Poppins"/>
              </a:rPr>
              <a:t>kaderlerine</a:t>
            </a:r>
            <a:r>
              <a:rPr lang="en-US" sz="3323" dirty="0">
                <a:solidFill>
                  <a:srgbClr val="000000"/>
                </a:solidFill>
                <a:latin typeface="Poppins"/>
              </a:rPr>
              <a:t> </a:t>
            </a:r>
            <a:r>
              <a:rPr lang="en-US" sz="3323" dirty="0" err="1">
                <a:solidFill>
                  <a:srgbClr val="000000"/>
                </a:solidFill>
                <a:latin typeface="Poppins"/>
              </a:rPr>
              <a:t>saygı</a:t>
            </a:r>
            <a:r>
              <a:rPr lang="en-US" sz="3323" dirty="0">
                <a:solidFill>
                  <a:srgbClr val="000000"/>
                </a:solidFill>
                <a:latin typeface="Poppins"/>
              </a:rPr>
              <a:t> </a:t>
            </a:r>
            <a:r>
              <a:rPr lang="en-US" sz="3323" dirty="0" err="1">
                <a:solidFill>
                  <a:srgbClr val="000000"/>
                </a:solidFill>
                <a:latin typeface="Poppins"/>
              </a:rPr>
              <a:t>göstermek</a:t>
            </a:r>
            <a:r>
              <a:rPr lang="en-US" sz="3323" dirty="0">
                <a:solidFill>
                  <a:srgbClr val="000000"/>
                </a:solidFill>
                <a:latin typeface="Poppins"/>
              </a:rPr>
              <a:t>, </a:t>
            </a:r>
            <a:r>
              <a:rPr lang="en-US" sz="3323" dirty="0" err="1">
                <a:solidFill>
                  <a:srgbClr val="000000"/>
                </a:solidFill>
                <a:latin typeface="Poppins"/>
              </a:rPr>
              <a:t>onların</a:t>
            </a:r>
            <a:r>
              <a:rPr lang="en-US" sz="3323" dirty="0">
                <a:solidFill>
                  <a:srgbClr val="000000"/>
                </a:solidFill>
                <a:latin typeface="Poppins"/>
              </a:rPr>
              <a:t> </a:t>
            </a:r>
            <a:r>
              <a:rPr lang="en-US" sz="3323" dirty="0" err="1">
                <a:solidFill>
                  <a:srgbClr val="000000"/>
                </a:solidFill>
                <a:latin typeface="Poppins"/>
              </a:rPr>
              <a:t>tedavi</a:t>
            </a:r>
            <a:r>
              <a:rPr lang="en-US" sz="3323" dirty="0">
                <a:solidFill>
                  <a:srgbClr val="000000"/>
                </a:solidFill>
                <a:latin typeface="Poppins"/>
              </a:rPr>
              <a:t> </a:t>
            </a:r>
            <a:r>
              <a:rPr lang="en-US" sz="3323" dirty="0" err="1">
                <a:solidFill>
                  <a:srgbClr val="000000"/>
                </a:solidFill>
                <a:latin typeface="Poppins"/>
              </a:rPr>
              <a:t>seçenekleri</a:t>
            </a:r>
            <a:r>
              <a:rPr lang="en-US" sz="3323" dirty="0">
                <a:solidFill>
                  <a:srgbClr val="000000"/>
                </a:solidFill>
                <a:latin typeface="Poppins"/>
              </a:rPr>
              <a:t> </a:t>
            </a:r>
            <a:r>
              <a:rPr lang="en-US" sz="3323" dirty="0" err="1">
                <a:solidFill>
                  <a:srgbClr val="000000"/>
                </a:solidFill>
                <a:latin typeface="Poppins"/>
              </a:rPr>
              <a:t>hakkında</a:t>
            </a:r>
            <a:r>
              <a:rPr lang="en-US" sz="3323" dirty="0">
                <a:solidFill>
                  <a:srgbClr val="000000"/>
                </a:solidFill>
                <a:latin typeface="Poppins"/>
              </a:rPr>
              <a:t> </a:t>
            </a:r>
            <a:r>
              <a:rPr lang="en-US" sz="3323" dirty="0" err="1">
                <a:solidFill>
                  <a:srgbClr val="000000"/>
                </a:solidFill>
                <a:latin typeface="Poppins"/>
              </a:rPr>
              <a:t>bilgi</a:t>
            </a:r>
            <a:r>
              <a:rPr lang="en-US" sz="3323" dirty="0">
                <a:solidFill>
                  <a:srgbClr val="000000"/>
                </a:solidFill>
                <a:latin typeface="Poppins"/>
              </a:rPr>
              <a:t> </a:t>
            </a:r>
            <a:r>
              <a:rPr lang="en-US" sz="3323" dirty="0" err="1">
                <a:solidFill>
                  <a:srgbClr val="000000"/>
                </a:solidFill>
                <a:latin typeface="Poppins"/>
              </a:rPr>
              <a:t>sunmak</a:t>
            </a:r>
            <a:r>
              <a:rPr lang="en-US" sz="3323" dirty="0">
                <a:solidFill>
                  <a:srgbClr val="000000"/>
                </a:solidFill>
                <a:latin typeface="Poppins"/>
              </a:rPr>
              <a:t> </a:t>
            </a:r>
            <a:r>
              <a:rPr lang="en-US" sz="3323" dirty="0" err="1">
                <a:solidFill>
                  <a:srgbClr val="000000"/>
                </a:solidFill>
                <a:latin typeface="Poppins"/>
              </a:rPr>
              <a:t>ve</a:t>
            </a:r>
            <a:r>
              <a:rPr lang="en-US" sz="3323" dirty="0">
                <a:solidFill>
                  <a:srgbClr val="000000"/>
                </a:solidFill>
                <a:latin typeface="Poppins"/>
              </a:rPr>
              <a:t> </a:t>
            </a:r>
            <a:r>
              <a:rPr lang="en-US" sz="3323" dirty="0" err="1">
                <a:solidFill>
                  <a:srgbClr val="000000"/>
                </a:solidFill>
                <a:latin typeface="Poppins"/>
              </a:rPr>
              <a:t>kendi</a:t>
            </a:r>
            <a:r>
              <a:rPr lang="en-US" sz="3323" dirty="0">
                <a:solidFill>
                  <a:srgbClr val="000000"/>
                </a:solidFill>
                <a:latin typeface="Poppins"/>
              </a:rPr>
              <a:t> </a:t>
            </a:r>
            <a:r>
              <a:rPr lang="en-US" sz="3323" dirty="0" err="1">
                <a:solidFill>
                  <a:srgbClr val="000000"/>
                </a:solidFill>
                <a:latin typeface="Poppins"/>
              </a:rPr>
              <a:t>kararlarını</a:t>
            </a:r>
            <a:r>
              <a:rPr lang="en-US" sz="3323" dirty="0">
                <a:solidFill>
                  <a:srgbClr val="000000"/>
                </a:solidFill>
                <a:latin typeface="Poppins"/>
              </a:rPr>
              <a:t> </a:t>
            </a:r>
            <a:r>
              <a:rPr lang="en-US" sz="3323" dirty="0" err="1">
                <a:solidFill>
                  <a:srgbClr val="000000"/>
                </a:solidFill>
                <a:latin typeface="Poppins"/>
              </a:rPr>
              <a:t>vermelerine</a:t>
            </a:r>
            <a:r>
              <a:rPr lang="en-US" sz="3323" dirty="0">
                <a:solidFill>
                  <a:srgbClr val="000000"/>
                </a:solidFill>
                <a:latin typeface="Poppins"/>
              </a:rPr>
              <a:t> </a:t>
            </a:r>
            <a:r>
              <a:rPr lang="en-US" sz="3323" dirty="0" err="1">
                <a:solidFill>
                  <a:srgbClr val="000000"/>
                </a:solidFill>
                <a:latin typeface="Poppins"/>
              </a:rPr>
              <a:t>fırsat</a:t>
            </a:r>
            <a:r>
              <a:rPr lang="en-US" sz="3323" dirty="0">
                <a:solidFill>
                  <a:srgbClr val="000000"/>
                </a:solidFill>
                <a:latin typeface="Poppins"/>
              </a:rPr>
              <a:t> </a:t>
            </a:r>
            <a:r>
              <a:rPr lang="en-US" sz="3323" dirty="0" err="1">
                <a:solidFill>
                  <a:srgbClr val="000000"/>
                </a:solidFill>
                <a:latin typeface="Poppins"/>
              </a:rPr>
              <a:t>tanımak</a:t>
            </a:r>
            <a:r>
              <a:rPr lang="en-US" sz="3323" dirty="0">
                <a:solidFill>
                  <a:srgbClr val="000000"/>
                </a:solidFill>
                <a:latin typeface="Poppins"/>
              </a:rPr>
              <a:t> </a:t>
            </a:r>
            <a:r>
              <a:rPr lang="en-US" sz="3323" dirty="0" err="1">
                <a:solidFill>
                  <a:srgbClr val="000000"/>
                </a:solidFill>
                <a:latin typeface="Poppins"/>
              </a:rPr>
              <a:t>anlamına</a:t>
            </a:r>
            <a:r>
              <a:rPr lang="en-US" sz="3323" dirty="0">
                <a:solidFill>
                  <a:srgbClr val="000000"/>
                </a:solidFill>
                <a:latin typeface="Poppins"/>
              </a:rPr>
              <a:t> </a:t>
            </a:r>
            <a:r>
              <a:rPr lang="en-US" sz="3323" dirty="0" err="1">
                <a:solidFill>
                  <a:srgbClr val="000000"/>
                </a:solidFill>
                <a:latin typeface="Poppins"/>
              </a:rPr>
              <a:t>gelir</a:t>
            </a:r>
            <a:r>
              <a:rPr lang="en-US" sz="3323" dirty="0">
                <a:solidFill>
                  <a:srgbClr val="000000"/>
                </a:solidFill>
                <a:latin typeface="Poppin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grpSp>
        <p:nvGrpSpPr>
          <p:cNvPr id="2" name="Group 2"/>
          <p:cNvGrpSpPr/>
          <p:nvPr/>
        </p:nvGrpSpPr>
        <p:grpSpPr>
          <a:xfrm>
            <a:off x="-230453" y="9080325"/>
            <a:ext cx="19049178" cy="1502866"/>
            <a:chOff x="0" y="0"/>
            <a:chExt cx="5017068" cy="395817"/>
          </a:xfrm>
        </p:grpSpPr>
        <p:sp>
          <p:nvSpPr>
            <p:cNvPr id="3" name="Freeform 3"/>
            <p:cNvSpPr/>
            <p:nvPr/>
          </p:nvSpPr>
          <p:spPr>
            <a:xfrm>
              <a:off x="0" y="0"/>
              <a:ext cx="5017067" cy="395817"/>
            </a:xfrm>
            <a:custGeom>
              <a:avLst/>
              <a:gdLst/>
              <a:ahLst/>
              <a:cxnLst/>
              <a:rect l="l" t="t" r="r" b="b"/>
              <a:pathLst>
                <a:path w="5017067" h="395817">
                  <a:moveTo>
                    <a:pt x="0" y="0"/>
                  </a:moveTo>
                  <a:lnTo>
                    <a:pt x="5017067" y="0"/>
                  </a:lnTo>
                  <a:lnTo>
                    <a:pt x="5017067" y="395817"/>
                  </a:lnTo>
                  <a:lnTo>
                    <a:pt x="0" y="395817"/>
                  </a:lnTo>
                  <a:close/>
                </a:path>
              </a:pathLst>
            </a:custGeom>
            <a:solidFill>
              <a:srgbClr val="18253B"/>
            </a:solidFill>
            <a:ln w="28575" cap="sq">
              <a:solidFill>
                <a:srgbClr val="000000"/>
              </a:solidFill>
              <a:prstDash val="solid"/>
              <a:miter/>
            </a:ln>
          </p:spPr>
        </p:sp>
        <p:sp>
          <p:nvSpPr>
            <p:cNvPr id="4" name="TextBox 4"/>
            <p:cNvSpPr txBox="1"/>
            <p:nvPr/>
          </p:nvSpPr>
          <p:spPr>
            <a:xfrm>
              <a:off x="0" y="-76200"/>
              <a:ext cx="5017068" cy="472017"/>
            </a:xfrm>
            <a:prstGeom prst="rect">
              <a:avLst/>
            </a:prstGeom>
          </p:spPr>
          <p:txBody>
            <a:bodyPr lIns="50800" tIns="50800" rIns="50800" bIns="50800" rtlCol="0" anchor="ctr"/>
            <a:lstStyle/>
            <a:p>
              <a:pPr algn="ctr">
                <a:lnSpc>
                  <a:spcPts val="3412"/>
                </a:lnSpc>
              </a:pPr>
              <a:endParaRPr/>
            </a:p>
          </p:txBody>
        </p:sp>
      </p:grpSp>
      <p:sp>
        <p:nvSpPr>
          <p:cNvPr id="5" name="Freeform 5"/>
          <p:cNvSpPr/>
          <p:nvPr/>
        </p:nvSpPr>
        <p:spPr>
          <a:xfrm>
            <a:off x="4974232" y="3874030"/>
            <a:ext cx="8339536" cy="6004466"/>
          </a:xfrm>
          <a:custGeom>
            <a:avLst/>
            <a:gdLst/>
            <a:ahLst/>
            <a:cxnLst/>
            <a:rect l="l" t="t" r="r" b="b"/>
            <a:pathLst>
              <a:path w="8339536" h="6004466">
                <a:moveTo>
                  <a:pt x="0" y="0"/>
                </a:moveTo>
                <a:lnTo>
                  <a:pt x="8339536" y="0"/>
                </a:lnTo>
                <a:lnTo>
                  <a:pt x="8339536" y="6004466"/>
                </a:lnTo>
                <a:lnTo>
                  <a:pt x="0" y="60044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1143000" y="647700"/>
            <a:ext cx="15967096" cy="1821011"/>
          </a:xfrm>
          <a:prstGeom prst="rect">
            <a:avLst/>
          </a:prstGeom>
        </p:spPr>
        <p:txBody>
          <a:bodyPr wrap="square" lIns="0" tIns="0" rIns="0" bIns="0" rtlCol="0" anchor="t">
            <a:spAutoFit/>
          </a:bodyPr>
          <a:lstStyle/>
          <a:p>
            <a:pPr marL="0" lvl="0" indent="0" algn="ctr">
              <a:lnSpc>
                <a:spcPts val="7132"/>
              </a:lnSpc>
              <a:spcBef>
                <a:spcPct val="0"/>
              </a:spcBef>
            </a:pPr>
            <a:r>
              <a:rPr lang="en-US" sz="4800" dirty="0">
                <a:solidFill>
                  <a:srgbClr val="000000"/>
                </a:solidFill>
                <a:latin typeface="Poppins Bold"/>
              </a:rPr>
              <a:t>Bu </a:t>
            </a:r>
            <a:r>
              <a:rPr lang="en-US" sz="4800" dirty="0" err="1">
                <a:solidFill>
                  <a:srgbClr val="000000"/>
                </a:solidFill>
                <a:latin typeface="Poppins Bold"/>
              </a:rPr>
              <a:t>Çalışmada</a:t>
            </a:r>
            <a:r>
              <a:rPr lang="en-US" sz="4800" dirty="0">
                <a:solidFill>
                  <a:srgbClr val="000000"/>
                </a:solidFill>
                <a:latin typeface="Poppins Bold"/>
              </a:rPr>
              <a:t> </a:t>
            </a:r>
            <a:r>
              <a:rPr lang="en-US" sz="4800" dirty="0" err="1">
                <a:solidFill>
                  <a:srgbClr val="000000"/>
                </a:solidFill>
                <a:latin typeface="Poppins Bold"/>
              </a:rPr>
              <a:t>Engelli</a:t>
            </a:r>
            <a:r>
              <a:rPr lang="en-US" sz="4800" dirty="0">
                <a:solidFill>
                  <a:srgbClr val="000000"/>
                </a:solidFill>
                <a:latin typeface="Poppins Bold"/>
              </a:rPr>
              <a:t> </a:t>
            </a:r>
            <a:r>
              <a:rPr lang="en-US" sz="4800" dirty="0" err="1">
                <a:solidFill>
                  <a:srgbClr val="000000"/>
                </a:solidFill>
                <a:latin typeface="Poppins Bold"/>
              </a:rPr>
              <a:t>Bireylerin</a:t>
            </a:r>
            <a:r>
              <a:rPr lang="en-US" sz="4800" dirty="0">
                <a:solidFill>
                  <a:srgbClr val="000000"/>
                </a:solidFill>
                <a:latin typeface="Poppins Bold"/>
              </a:rPr>
              <a:t> </a:t>
            </a:r>
            <a:r>
              <a:rPr lang="en-US" sz="4800" dirty="0" err="1">
                <a:solidFill>
                  <a:srgbClr val="000000"/>
                </a:solidFill>
                <a:latin typeface="Poppins Bold"/>
              </a:rPr>
              <a:t>Kendi</a:t>
            </a:r>
            <a:r>
              <a:rPr lang="en-US" sz="4800" dirty="0">
                <a:solidFill>
                  <a:srgbClr val="000000"/>
                </a:solidFill>
                <a:latin typeface="Poppins Bold"/>
              </a:rPr>
              <a:t> </a:t>
            </a:r>
            <a:r>
              <a:rPr lang="en-US" sz="4800" dirty="0" err="1">
                <a:solidFill>
                  <a:srgbClr val="000000"/>
                </a:solidFill>
                <a:latin typeface="Poppins Bold"/>
              </a:rPr>
              <a:t>Kaderini</a:t>
            </a:r>
            <a:r>
              <a:rPr lang="en-US" sz="4800" dirty="0">
                <a:solidFill>
                  <a:srgbClr val="000000"/>
                </a:solidFill>
                <a:latin typeface="Poppins Bold"/>
              </a:rPr>
              <a:t> </a:t>
            </a:r>
            <a:r>
              <a:rPr lang="en-US" sz="4800" dirty="0" err="1">
                <a:solidFill>
                  <a:srgbClr val="000000"/>
                </a:solidFill>
                <a:latin typeface="Poppins Bold"/>
              </a:rPr>
              <a:t>Tayin</a:t>
            </a:r>
            <a:r>
              <a:rPr lang="en-US" sz="4800" dirty="0">
                <a:solidFill>
                  <a:srgbClr val="000000"/>
                </a:solidFill>
                <a:latin typeface="Poppins Bold"/>
              </a:rPr>
              <a:t> </a:t>
            </a:r>
            <a:r>
              <a:rPr lang="en-US" sz="4800" dirty="0" err="1">
                <a:solidFill>
                  <a:srgbClr val="000000"/>
                </a:solidFill>
                <a:latin typeface="Poppins Bold"/>
              </a:rPr>
              <a:t>Etme</a:t>
            </a:r>
            <a:r>
              <a:rPr lang="en-US" sz="4800" dirty="0">
                <a:solidFill>
                  <a:srgbClr val="000000"/>
                </a:solidFill>
                <a:latin typeface="Poppins Bold"/>
              </a:rPr>
              <a:t> </a:t>
            </a:r>
            <a:r>
              <a:rPr lang="en-US" sz="4800" dirty="0" err="1">
                <a:solidFill>
                  <a:srgbClr val="000000"/>
                </a:solidFill>
                <a:latin typeface="Poppins Bold"/>
              </a:rPr>
              <a:t>Hakkı</a:t>
            </a:r>
            <a:r>
              <a:rPr lang="en-US" sz="4800" dirty="0">
                <a:solidFill>
                  <a:srgbClr val="000000"/>
                </a:solidFill>
                <a:latin typeface="Poppins Bold"/>
              </a:rPr>
              <a:t> </a:t>
            </a:r>
            <a:r>
              <a:rPr lang="en-US" sz="4800" dirty="0" err="1">
                <a:solidFill>
                  <a:srgbClr val="000000"/>
                </a:solidFill>
                <a:latin typeface="Poppins Bold"/>
              </a:rPr>
              <a:t>İki</a:t>
            </a:r>
            <a:r>
              <a:rPr lang="en-US" sz="4800" dirty="0">
                <a:solidFill>
                  <a:srgbClr val="000000"/>
                </a:solidFill>
                <a:latin typeface="Poppins Bold"/>
              </a:rPr>
              <a:t> </a:t>
            </a:r>
            <a:r>
              <a:rPr lang="en-US" sz="4800" dirty="0" err="1">
                <a:solidFill>
                  <a:srgbClr val="000000"/>
                </a:solidFill>
                <a:latin typeface="Poppins Bold"/>
              </a:rPr>
              <a:t>Şekilde</a:t>
            </a:r>
            <a:r>
              <a:rPr lang="en-US" sz="4800" dirty="0">
                <a:solidFill>
                  <a:srgbClr val="000000"/>
                </a:solidFill>
                <a:latin typeface="Poppins Bold"/>
              </a:rPr>
              <a:t> </a:t>
            </a:r>
            <a:r>
              <a:rPr lang="en-US" sz="4800" dirty="0" err="1">
                <a:solidFill>
                  <a:srgbClr val="000000"/>
                </a:solidFill>
                <a:latin typeface="Poppins Bold"/>
              </a:rPr>
              <a:t>Ele</a:t>
            </a:r>
            <a:r>
              <a:rPr lang="en-US" sz="4800" dirty="0">
                <a:solidFill>
                  <a:srgbClr val="000000"/>
                </a:solidFill>
                <a:latin typeface="Poppins Bold"/>
              </a:rPr>
              <a:t> </a:t>
            </a:r>
            <a:r>
              <a:rPr lang="en-US" sz="4800" dirty="0" err="1">
                <a:solidFill>
                  <a:srgbClr val="000000"/>
                </a:solidFill>
                <a:latin typeface="Poppins Bold"/>
              </a:rPr>
              <a:t>Alınmıştır</a:t>
            </a:r>
            <a:endParaRPr lang="en-US" sz="4800" dirty="0">
              <a:solidFill>
                <a:srgbClr val="000000"/>
              </a:solidFill>
              <a:latin typeface="Poppins Bold"/>
            </a:endParaRPr>
          </a:p>
        </p:txBody>
      </p:sp>
      <p:sp>
        <p:nvSpPr>
          <p:cNvPr id="7" name="TextBox 7"/>
          <p:cNvSpPr txBox="1"/>
          <p:nvPr/>
        </p:nvSpPr>
        <p:spPr>
          <a:xfrm>
            <a:off x="1493705" y="3750205"/>
            <a:ext cx="5493097" cy="759475"/>
          </a:xfrm>
          <a:prstGeom prst="rect">
            <a:avLst/>
          </a:prstGeom>
        </p:spPr>
        <p:txBody>
          <a:bodyPr lIns="0" tIns="0" rIns="0" bIns="0" rtlCol="0" anchor="t">
            <a:spAutoFit/>
          </a:bodyPr>
          <a:lstStyle/>
          <a:p>
            <a:pPr algn="ctr">
              <a:lnSpc>
                <a:spcPts val="5914"/>
              </a:lnSpc>
              <a:spcBef>
                <a:spcPct val="0"/>
              </a:spcBef>
            </a:pPr>
            <a:r>
              <a:rPr lang="en-US" sz="4224" dirty="0" err="1">
                <a:solidFill>
                  <a:srgbClr val="000000"/>
                </a:solidFill>
                <a:latin typeface="Poppins Semi-Bold"/>
              </a:rPr>
              <a:t>Hakların</a:t>
            </a:r>
            <a:r>
              <a:rPr lang="en-US" sz="4224" dirty="0">
                <a:solidFill>
                  <a:srgbClr val="000000"/>
                </a:solidFill>
                <a:latin typeface="Poppins Semi-Bold"/>
              </a:rPr>
              <a:t> </a:t>
            </a:r>
            <a:r>
              <a:rPr lang="en-US" sz="4224" dirty="0" err="1">
                <a:solidFill>
                  <a:srgbClr val="000000"/>
                </a:solidFill>
                <a:latin typeface="Poppins Semi-Bold"/>
              </a:rPr>
              <a:t>Mutlakiyeti</a:t>
            </a:r>
            <a:endParaRPr lang="en-US" sz="4224" dirty="0">
              <a:solidFill>
                <a:srgbClr val="000000"/>
              </a:solidFill>
              <a:latin typeface="Poppins Semi-Bold"/>
            </a:endParaRPr>
          </a:p>
        </p:txBody>
      </p:sp>
      <p:sp>
        <p:nvSpPr>
          <p:cNvPr id="8" name="TextBox 8"/>
          <p:cNvSpPr txBox="1"/>
          <p:nvPr/>
        </p:nvSpPr>
        <p:spPr>
          <a:xfrm>
            <a:off x="2149108" y="4812165"/>
            <a:ext cx="4182290" cy="3110879"/>
          </a:xfrm>
          <a:prstGeom prst="rect">
            <a:avLst/>
          </a:prstGeom>
        </p:spPr>
        <p:txBody>
          <a:bodyPr lIns="0" tIns="0" rIns="0" bIns="0" rtlCol="0" anchor="t">
            <a:spAutoFit/>
          </a:bodyPr>
          <a:lstStyle/>
          <a:p>
            <a:pPr algn="ctr">
              <a:lnSpc>
                <a:spcPts val="4934"/>
              </a:lnSpc>
              <a:spcBef>
                <a:spcPct val="0"/>
              </a:spcBef>
            </a:pPr>
            <a:r>
              <a:rPr lang="en-US" sz="3524" dirty="0" err="1">
                <a:solidFill>
                  <a:srgbClr val="000000"/>
                </a:solidFill>
                <a:latin typeface="Poppins"/>
              </a:rPr>
              <a:t>Bireyin</a:t>
            </a:r>
            <a:r>
              <a:rPr lang="en-US" sz="3524" dirty="0">
                <a:solidFill>
                  <a:srgbClr val="000000"/>
                </a:solidFill>
                <a:latin typeface="Poppins"/>
              </a:rPr>
              <a:t> </a:t>
            </a:r>
            <a:r>
              <a:rPr lang="en-US" sz="3524" dirty="0" err="1">
                <a:solidFill>
                  <a:srgbClr val="000000"/>
                </a:solidFill>
                <a:latin typeface="Poppins"/>
              </a:rPr>
              <a:t>temel</a:t>
            </a:r>
            <a:r>
              <a:rPr lang="en-US" sz="3524" dirty="0">
                <a:solidFill>
                  <a:srgbClr val="000000"/>
                </a:solidFill>
                <a:latin typeface="Poppins"/>
              </a:rPr>
              <a:t> </a:t>
            </a:r>
            <a:r>
              <a:rPr lang="en-US" sz="3524" dirty="0" err="1">
                <a:solidFill>
                  <a:srgbClr val="000000"/>
                </a:solidFill>
                <a:latin typeface="Poppins"/>
              </a:rPr>
              <a:t>haklarının</a:t>
            </a:r>
            <a:r>
              <a:rPr lang="en-US" sz="3524" dirty="0">
                <a:solidFill>
                  <a:srgbClr val="000000"/>
                </a:solidFill>
                <a:latin typeface="Poppins"/>
              </a:rPr>
              <a:t> </a:t>
            </a:r>
            <a:r>
              <a:rPr lang="en-US" sz="3524" dirty="0" err="1">
                <a:solidFill>
                  <a:srgbClr val="000000"/>
                </a:solidFill>
                <a:latin typeface="Poppins"/>
              </a:rPr>
              <a:t>evrenselliğini</a:t>
            </a:r>
            <a:r>
              <a:rPr lang="en-US" sz="3524" dirty="0">
                <a:solidFill>
                  <a:srgbClr val="000000"/>
                </a:solidFill>
                <a:latin typeface="Poppins"/>
              </a:rPr>
              <a:t> </a:t>
            </a:r>
            <a:r>
              <a:rPr lang="en-US" sz="3524" dirty="0" err="1">
                <a:solidFill>
                  <a:srgbClr val="000000"/>
                </a:solidFill>
                <a:latin typeface="Poppins"/>
              </a:rPr>
              <a:t>ve</a:t>
            </a:r>
            <a:r>
              <a:rPr lang="en-US" sz="3524" dirty="0">
                <a:solidFill>
                  <a:srgbClr val="000000"/>
                </a:solidFill>
                <a:latin typeface="Poppins"/>
              </a:rPr>
              <a:t> </a:t>
            </a:r>
            <a:r>
              <a:rPr lang="en-US" sz="3524" dirty="0" err="1">
                <a:solidFill>
                  <a:srgbClr val="000000"/>
                </a:solidFill>
                <a:latin typeface="Poppins"/>
              </a:rPr>
              <a:t>değişmezliğini</a:t>
            </a:r>
            <a:r>
              <a:rPr lang="en-US" sz="3524" dirty="0">
                <a:solidFill>
                  <a:srgbClr val="000000"/>
                </a:solidFill>
                <a:latin typeface="Poppins"/>
              </a:rPr>
              <a:t> </a:t>
            </a:r>
            <a:r>
              <a:rPr lang="en-US" sz="3524" dirty="0" err="1">
                <a:solidFill>
                  <a:srgbClr val="000000"/>
                </a:solidFill>
                <a:latin typeface="Poppins"/>
              </a:rPr>
              <a:t>vurgular</a:t>
            </a:r>
            <a:endParaRPr lang="en-US" sz="3524" dirty="0">
              <a:solidFill>
                <a:srgbClr val="000000"/>
              </a:solidFill>
              <a:latin typeface="Poppins"/>
            </a:endParaRPr>
          </a:p>
        </p:txBody>
      </p:sp>
      <p:sp>
        <p:nvSpPr>
          <p:cNvPr id="9" name="TextBox 9"/>
          <p:cNvSpPr txBox="1"/>
          <p:nvPr/>
        </p:nvSpPr>
        <p:spPr>
          <a:xfrm>
            <a:off x="12673000" y="3750205"/>
            <a:ext cx="4943295" cy="759475"/>
          </a:xfrm>
          <a:prstGeom prst="rect">
            <a:avLst/>
          </a:prstGeom>
        </p:spPr>
        <p:txBody>
          <a:bodyPr lIns="0" tIns="0" rIns="0" bIns="0" rtlCol="0" anchor="t">
            <a:spAutoFit/>
          </a:bodyPr>
          <a:lstStyle/>
          <a:p>
            <a:pPr algn="ctr">
              <a:lnSpc>
                <a:spcPts val="5914"/>
              </a:lnSpc>
              <a:spcBef>
                <a:spcPct val="0"/>
              </a:spcBef>
            </a:pPr>
            <a:r>
              <a:rPr lang="en-US" sz="4224">
                <a:solidFill>
                  <a:srgbClr val="000000"/>
                </a:solidFill>
                <a:latin typeface="Poppins Semi-Bold"/>
              </a:rPr>
              <a:t>Sosyal Destek</a:t>
            </a:r>
          </a:p>
        </p:txBody>
      </p:sp>
      <p:sp>
        <p:nvSpPr>
          <p:cNvPr id="10" name="TextBox 10"/>
          <p:cNvSpPr txBox="1"/>
          <p:nvPr/>
        </p:nvSpPr>
        <p:spPr>
          <a:xfrm>
            <a:off x="12673000" y="4812165"/>
            <a:ext cx="4943295" cy="3730004"/>
          </a:xfrm>
          <a:prstGeom prst="rect">
            <a:avLst/>
          </a:prstGeom>
        </p:spPr>
        <p:txBody>
          <a:bodyPr lIns="0" tIns="0" rIns="0" bIns="0" rtlCol="0" anchor="t">
            <a:spAutoFit/>
          </a:bodyPr>
          <a:lstStyle/>
          <a:p>
            <a:pPr algn="ctr">
              <a:lnSpc>
                <a:spcPts val="4934"/>
              </a:lnSpc>
              <a:spcBef>
                <a:spcPct val="0"/>
              </a:spcBef>
            </a:pPr>
            <a:r>
              <a:rPr lang="en-US" sz="3524">
                <a:solidFill>
                  <a:srgbClr val="000000"/>
                </a:solidFill>
                <a:latin typeface="Poppins"/>
              </a:rPr>
              <a:t>Topluma tam katılımlarını güçlendirmeyi amaçlayan yardım ve dayanışmayı ifade eder.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Freeform 2"/>
          <p:cNvSpPr/>
          <p:nvPr/>
        </p:nvSpPr>
        <p:spPr>
          <a:xfrm rot="-743449">
            <a:off x="778877" y="4795679"/>
            <a:ext cx="5042103" cy="4922354"/>
          </a:xfrm>
          <a:custGeom>
            <a:avLst/>
            <a:gdLst/>
            <a:ahLst/>
            <a:cxnLst/>
            <a:rect l="l" t="t" r="r" b="b"/>
            <a:pathLst>
              <a:path w="5042103" h="4922354">
                <a:moveTo>
                  <a:pt x="0" y="0"/>
                </a:moveTo>
                <a:lnTo>
                  <a:pt x="5042104" y="0"/>
                </a:lnTo>
                <a:lnTo>
                  <a:pt x="5042104" y="4922354"/>
                </a:lnTo>
                <a:lnTo>
                  <a:pt x="0" y="49223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732698" y="637692"/>
            <a:ext cx="7726184" cy="8502328"/>
          </a:xfrm>
          <a:prstGeom prst="rect">
            <a:avLst/>
          </a:prstGeom>
        </p:spPr>
        <p:txBody>
          <a:bodyPr lIns="0" tIns="0" rIns="0" bIns="0" rtlCol="0" anchor="t">
            <a:spAutoFit/>
          </a:bodyPr>
          <a:lstStyle/>
          <a:p>
            <a:pPr algn="ctr">
              <a:lnSpc>
                <a:spcPts val="5083"/>
              </a:lnSpc>
              <a:spcBef>
                <a:spcPct val="0"/>
              </a:spcBef>
            </a:pPr>
            <a:r>
              <a:rPr lang="en-US" sz="3631" dirty="0" err="1">
                <a:solidFill>
                  <a:srgbClr val="000000"/>
                </a:solidFill>
                <a:latin typeface="Poppins"/>
              </a:rPr>
              <a:t>Engelli</a:t>
            </a:r>
            <a:r>
              <a:rPr lang="en-US" sz="3631" dirty="0">
                <a:solidFill>
                  <a:srgbClr val="000000"/>
                </a:solidFill>
                <a:latin typeface="Poppins"/>
              </a:rPr>
              <a:t> </a:t>
            </a:r>
            <a:r>
              <a:rPr lang="en-US" sz="3631" dirty="0" err="1">
                <a:solidFill>
                  <a:srgbClr val="000000"/>
                </a:solidFill>
                <a:latin typeface="Poppins"/>
              </a:rPr>
              <a:t>bireylerin</a:t>
            </a:r>
            <a:r>
              <a:rPr lang="en-US" sz="3631" dirty="0">
                <a:solidFill>
                  <a:srgbClr val="000000"/>
                </a:solidFill>
                <a:latin typeface="Poppins"/>
              </a:rPr>
              <a:t> </a:t>
            </a:r>
            <a:r>
              <a:rPr lang="en-US" sz="3631" dirty="0" err="1">
                <a:solidFill>
                  <a:srgbClr val="000000"/>
                </a:solidFill>
                <a:latin typeface="Poppins"/>
              </a:rPr>
              <a:t>anlaşılması</a:t>
            </a:r>
            <a:r>
              <a:rPr lang="en-US" sz="3631" dirty="0">
                <a:solidFill>
                  <a:srgbClr val="000000"/>
                </a:solidFill>
                <a:latin typeface="Poppins"/>
              </a:rPr>
              <a:t> </a:t>
            </a:r>
            <a:r>
              <a:rPr lang="en-US" sz="3631" dirty="0" err="1">
                <a:solidFill>
                  <a:srgbClr val="000000"/>
                </a:solidFill>
                <a:latin typeface="Poppins"/>
              </a:rPr>
              <a:t>üzerine</a:t>
            </a:r>
            <a:r>
              <a:rPr lang="en-US" sz="3631" dirty="0">
                <a:solidFill>
                  <a:srgbClr val="000000"/>
                </a:solidFill>
                <a:latin typeface="Poppins"/>
              </a:rPr>
              <a:t> </a:t>
            </a:r>
            <a:r>
              <a:rPr lang="en-US" sz="3631" dirty="0" err="1">
                <a:solidFill>
                  <a:srgbClr val="000000"/>
                </a:solidFill>
                <a:latin typeface="Poppins"/>
              </a:rPr>
              <a:t>yapılan</a:t>
            </a:r>
            <a:r>
              <a:rPr lang="en-US" sz="3631" dirty="0">
                <a:solidFill>
                  <a:srgbClr val="000000"/>
                </a:solidFill>
                <a:latin typeface="Poppins"/>
              </a:rPr>
              <a:t> 13 </a:t>
            </a:r>
            <a:r>
              <a:rPr lang="en-US" sz="3631" dirty="0" err="1">
                <a:solidFill>
                  <a:srgbClr val="000000"/>
                </a:solidFill>
                <a:latin typeface="Poppins"/>
              </a:rPr>
              <a:t>maddelik</a:t>
            </a:r>
            <a:r>
              <a:rPr lang="en-US" sz="3631" dirty="0">
                <a:solidFill>
                  <a:srgbClr val="000000"/>
                </a:solidFill>
                <a:latin typeface="Poppins"/>
              </a:rPr>
              <a:t> </a:t>
            </a:r>
            <a:r>
              <a:rPr lang="en-US" sz="3631" dirty="0" err="1">
                <a:solidFill>
                  <a:srgbClr val="000000"/>
                </a:solidFill>
                <a:latin typeface="Poppins"/>
              </a:rPr>
              <a:t>ankette</a:t>
            </a:r>
            <a:r>
              <a:rPr lang="en-US" sz="3631" dirty="0">
                <a:solidFill>
                  <a:srgbClr val="000000"/>
                </a:solidFill>
                <a:latin typeface="Poppins"/>
              </a:rPr>
              <a:t> </a:t>
            </a:r>
            <a:r>
              <a:rPr lang="en-US" sz="3631" dirty="0" err="1">
                <a:solidFill>
                  <a:srgbClr val="000000"/>
                </a:solidFill>
                <a:latin typeface="Poppins"/>
              </a:rPr>
              <a:t>katılımcılar</a:t>
            </a:r>
            <a:r>
              <a:rPr lang="en-US" sz="3631" dirty="0">
                <a:solidFill>
                  <a:srgbClr val="000000"/>
                </a:solidFill>
                <a:latin typeface="Poppins"/>
              </a:rPr>
              <a:t> </a:t>
            </a:r>
            <a:r>
              <a:rPr lang="en-US" sz="3631" dirty="0" err="1">
                <a:solidFill>
                  <a:srgbClr val="000000"/>
                </a:solidFill>
                <a:latin typeface="Poppins"/>
              </a:rPr>
              <a:t>ortalama</a:t>
            </a:r>
            <a:r>
              <a:rPr lang="en-US" sz="3631" dirty="0">
                <a:solidFill>
                  <a:srgbClr val="000000"/>
                </a:solidFill>
                <a:latin typeface="Poppins"/>
              </a:rPr>
              <a:t> 100 </a:t>
            </a:r>
            <a:r>
              <a:rPr lang="en-US" sz="3631" dirty="0" err="1">
                <a:solidFill>
                  <a:srgbClr val="000000"/>
                </a:solidFill>
                <a:latin typeface="Poppins"/>
              </a:rPr>
              <a:t>üzerinden</a:t>
            </a:r>
            <a:r>
              <a:rPr lang="en-US" sz="3631" dirty="0">
                <a:solidFill>
                  <a:srgbClr val="000000"/>
                </a:solidFill>
                <a:latin typeface="Poppins"/>
              </a:rPr>
              <a:t> 79 </a:t>
            </a:r>
            <a:r>
              <a:rPr lang="en-US" sz="3631" dirty="0" err="1">
                <a:solidFill>
                  <a:srgbClr val="000000"/>
                </a:solidFill>
                <a:latin typeface="Poppins"/>
              </a:rPr>
              <a:t>puan</a:t>
            </a:r>
            <a:r>
              <a:rPr lang="en-US" sz="3631" dirty="0">
                <a:solidFill>
                  <a:srgbClr val="000000"/>
                </a:solidFill>
                <a:latin typeface="Poppins"/>
              </a:rPr>
              <a:t> </a:t>
            </a:r>
            <a:r>
              <a:rPr lang="en-US" sz="3631" dirty="0" err="1">
                <a:solidFill>
                  <a:srgbClr val="000000"/>
                </a:solidFill>
                <a:latin typeface="Poppins"/>
              </a:rPr>
              <a:t>aldılar</a:t>
            </a:r>
            <a:r>
              <a:rPr lang="en-US" sz="3631" dirty="0">
                <a:solidFill>
                  <a:srgbClr val="000000"/>
                </a:solidFill>
                <a:latin typeface="Poppins"/>
              </a:rPr>
              <a:t>. Bu </a:t>
            </a:r>
            <a:r>
              <a:rPr lang="en-US" sz="3631" dirty="0" err="1">
                <a:solidFill>
                  <a:srgbClr val="000000"/>
                </a:solidFill>
                <a:latin typeface="Poppins"/>
              </a:rPr>
              <a:t>oran</a:t>
            </a:r>
            <a:r>
              <a:rPr lang="en-US" sz="3631" dirty="0">
                <a:solidFill>
                  <a:srgbClr val="000000"/>
                </a:solidFill>
                <a:latin typeface="Poppins"/>
              </a:rPr>
              <a:t> </a:t>
            </a:r>
            <a:r>
              <a:rPr lang="en-US" sz="3631" dirty="0" err="1">
                <a:solidFill>
                  <a:srgbClr val="000000"/>
                </a:solidFill>
                <a:latin typeface="Poppins"/>
              </a:rPr>
              <a:t>hakların</a:t>
            </a:r>
            <a:r>
              <a:rPr lang="en-US" sz="3631" dirty="0">
                <a:solidFill>
                  <a:srgbClr val="000000"/>
                </a:solidFill>
                <a:latin typeface="Poppins"/>
              </a:rPr>
              <a:t> </a:t>
            </a:r>
            <a:r>
              <a:rPr lang="en-US" sz="3631" dirty="0" err="1">
                <a:solidFill>
                  <a:srgbClr val="000000"/>
                </a:solidFill>
                <a:latin typeface="Poppins"/>
              </a:rPr>
              <a:t>mutlakiyeti</a:t>
            </a:r>
            <a:r>
              <a:rPr lang="en-US" sz="3631" dirty="0">
                <a:solidFill>
                  <a:srgbClr val="000000"/>
                </a:solidFill>
                <a:latin typeface="Poppins"/>
              </a:rPr>
              <a:t> </a:t>
            </a:r>
            <a:r>
              <a:rPr lang="en-US" sz="3631" dirty="0" err="1">
                <a:solidFill>
                  <a:srgbClr val="000000"/>
                </a:solidFill>
                <a:latin typeface="Poppins"/>
              </a:rPr>
              <a:t>kavramının</a:t>
            </a:r>
            <a:r>
              <a:rPr lang="en-US" sz="3631" dirty="0">
                <a:solidFill>
                  <a:srgbClr val="000000"/>
                </a:solidFill>
                <a:latin typeface="Poppins"/>
              </a:rPr>
              <a:t> </a:t>
            </a:r>
            <a:r>
              <a:rPr lang="en-US" sz="3631" dirty="0" err="1">
                <a:solidFill>
                  <a:srgbClr val="000000"/>
                </a:solidFill>
                <a:latin typeface="Poppins"/>
              </a:rPr>
              <a:t>anlaşılması</a:t>
            </a:r>
            <a:r>
              <a:rPr lang="en-US" sz="3631" dirty="0">
                <a:solidFill>
                  <a:srgbClr val="000000"/>
                </a:solidFill>
                <a:latin typeface="Poppins"/>
              </a:rPr>
              <a:t> </a:t>
            </a:r>
            <a:r>
              <a:rPr lang="en-US" sz="3631" dirty="0" err="1">
                <a:solidFill>
                  <a:srgbClr val="000000"/>
                </a:solidFill>
                <a:latin typeface="Poppins"/>
              </a:rPr>
              <a:t>bakımından</a:t>
            </a:r>
            <a:r>
              <a:rPr lang="en-US" sz="3631" dirty="0">
                <a:solidFill>
                  <a:srgbClr val="000000"/>
                </a:solidFill>
                <a:latin typeface="Poppins"/>
              </a:rPr>
              <a:t> </a:t>
            </a:r>
            <a:r>
              <a:rPr lang="en-US" sz="3631" dirty="0" smtClean="0">
                <a:solidFill>
                  <a:srgbClr val="000000"/>
                </a:solidFill>
                <a:latin typeface="Poppins"/>
              </a:rPr>
              <a:t>%</a:t>
            </a:r>
            <a:r>
              <a:rPr lang="en-US" sz="3631" dirty="0">
                <a:solidFill>
                  <a:srgbClr val="000000"/>
                </a:solidFill>
                <a:latin typeface="Poppins"/>
              </a:rPr>
              <a:t>75 </a:t>
            </a:r>
            <a:r>
              <a:rPr lang="en-US" sz="3631" dirty="0" err="1">
                <a:solidFill>
                  <a:srgbClr val="000000"/>
                </a:solidFill>
                <a:latin typeface="Poppins"/>
              </a:rPr>
              <a:t>iken</a:t>
            </a:r>
            <a:r>
              <a:rPr lang="en-US" sz="3631" dirty="0">
                <a:solidFill>
                  <a:srgbClr val="000000"/>
                </a:solidFill>
                <a:latin typeface="Poppins"/>
              </a:rPr>
              <a:t> </a:t>
            </a:r>
            <a:r>
              <a:rPr lang="en-US" sz="3631" dirty="0" err="1">
                <a:solidFill>
                  <a:srgbClr val="000000"/>
                </a:solidFill>
                <a:latin typeface="Poppins"/>
              </a:rPr>
              <a:t>sosyal</a:t>
            </a:r>
            <a:r>
              <a:rPr lang="en-US" sz="3631" dirty="0">
                <a:solidFill>
                  <a:srgbClr val="000000"/>
                </a:solidFill>
                <a:latin typeface="Poppins"/>
              </a:rPr>
              <a:t> </a:t>
            </a:r>
            <a:r>
              <a:rPr lang="en-US" sz="3631" dirty="0" err="1">
                <a:solidFill>
                  <a:srgbClr val="000000"/>
                </a:solidFill>
                <a:latin typeface="Poppins"/>
              </a:rPr>
              <a:t>destek</a:t>
            </a:r>
            <a:r>
              <a:rPr lang="en-US" sz="3631" dirty="0">
                <a:solidFill>
                  <a:srgbClr val="000000"/>
                </a:solidFill>
                <a:latin typeface="Poppins"/>
              </a:rPr>
              <a:t> </a:t>
            </a:r>
            <a:r>
              <a:rPr lang="en-US" sz="3631" dirty="0" err="1">
                <a:solidFill>
                  <a:srgbClr val="000000"/>
                </a:solidFill>
                <a:latin typeface="Poppins"/>
              </a:rPr>
              <a:t>için</a:t>
            </a:r>
            <a:r>
              <a:rPr lang="en-US" sz="3631" dirty="0">
                <a:solidFill>
                  <a:srgbClr val="000000"/>
                </a:solidFill>
                <a:latin typeface="Poppins"/>
              </a:rPr>
              <a:t> </a:t>
            </a:r>
            <a:r>
              <a:rPr lang="tr-TR" sz="3631" dirty="0" smtClean="0">
                <a:solidFill>
                  <a:srgbClr val="000000"/>
                </a:solidFill>
                <a:latin typeface="Poppins"/>
              </a:rPr>
              <a:t>%</a:t>
            </a:r>
            <a:r>
              <a:rPr lang="en-US" sz="3631" dirty="0" smtClean="0">
                <a:solidFill>
                  <a:srgbClr val="000000"/>
                </a:solidFill>
                <a:latin typeface="Poppins"/>
              </a:rPr>
              <a:t>82,5</a:t>
            </a:r>
            <a:r>
              <a:rPr lang="tr-TR" sz="3631" dirty="0" smtClean="0">
                <a:solidFill>
                  <a:srgbClr val="000000"/>
                </a:solidFill>
                <a:latin typeface="Poppins"/>
              </a:rPr>
              <a:t>’tur</a:t>
            </a:r>
            <a:r>
              <a:rPr lang="en-US" sz="3631" dirty="0" smtClean="0">
                <a:solidFill>
                  <a:srgbClr val="000000"/>
                </a:solidFill>
                <a:latin typeface="Poppins"/>
              </a:rPr>
              <a:t>. </a:t>
            </a:r>
            <a:r>
              <a:rPr lang="en-US" sz="3631" dirty="0" err="1">
                <a:solidFill>
                  <a:srgbClr val="000000"/>
                </a:solidFill>
                <a:latin typeface="Poppins"/>
              </a:rPr>
              <a:t>Yani</a:t>
            </a:r>
            <a:r>
              <a:rPr lang="en-US" sz="3631" dirty="0">
                <a:solidFill>
                  <a:srgbClr val="000000"/>
                </a:solidFill>
                <a:latin typeface="Poppins"/>
              </a:rPr>
              <a:t> “</a:t>
            </a:r>
            <a:r>
              <a:rPr lang="en-US" sz="3631" dirty="0" err="1">
                <a:solidFill>
                  <a:srgbClr val="000000"/>
                </a:solidFill>
                <a:latin typeface="Poppins"/>
              </a:rPr>
              <a:t>engellilerin</a:t>
            </a:r>
            <a:r>
              <a:rPr lang="en-US" sz="3631" dirty="0">
                <a:solidFill>
                  <a:srgbClr val="000000"/>
                </a:solidFill>
                <a:latin typeface="Poppins"/>
              </a:rPr>
              <a:t> </a:t>
            </a:r>
            <a:r>
              <a:rPr lang="en-US" sz="3631" dirty="0" err="1">
                <a:solidFill>
                  <a:srgbClr val="000000"/>
                </a:solidFill>
                <a:latin typeface="Poppins"/>
              </a:rPr>
              <a:t>kendi</a:t>
            </a:r>
            <a:r>
              <a:rPr lang="en-US" sz="3631" dirty="0">
                <a:solidFill>
                  <a:srgbClr val="000000"/>
                </a:solidFill>
                <a:latin typeface="Poppins"/>
              </a:rPr>
              <a:t> </a:t>
            </a:r>
            <a:r>
              <a:rPr lang="en-US" sz="3631" dirty="0" err="1">
                <a:solidFill>
                  <a:srgbClr val="000000"/>
                </a:solidFill>
                <a:latin typeface="Poppins"/>
              </a:rPr>
              <a:t>kaderine</a:t>
            </a:r>
            <a:r>
              <a:rPr lang="en-US" sz="3631" dirty="0">
                <a:solidFill>
                  <a:srgbClr val="000000"/>
                </a:solidFill>
                <a:latin typeface="Poppins"/>
              </a:rPr>
              <a:t> </a:t>
            </a:r>
            <a:r>
              <a:rPr lang="en-US" sz="3631" dirty="0" err="1">
                <a:solidFill>
                  <a:srgbClr val="000000"/>
                </a:solidFill>
                <a:latin typeface="Poppins"/>
              </a:rPr>
              <a:t>tayin</a:t>
            </a:r>
            <a:r>
              <a:rPr lang="en-US" sz="3631" dirty="0">
                <a:solidFill>
                  <a:srgbClr val="000000"/>
                </a:solidFill>
                <a:latin typeface="Poppins"/>
              </a:rPr>
              <a:t> </a:t>
            </a:r>
            <a:r>
              <a:rPr lang="en-US" sz="3631" dirty="0" err="1">
                <a:solidFill>
                  <a:srgbClr val="000000"/>
                </a:solidFill>
                <a:latin typeface="Poppins"/>
              </a:rPr>
              <a:t>hakkı”nı</a:t>
            </a:r>
            <a:r>
              <a:rPr lang="en-US" sz="3631" dirty="0">
                <a:solidFill>
                  <a:srgbClr val="000000"/>
                </a:solidFill>
                <a:latin typeface="Poppins"/>
              </a:rPr>
              <a:t> </a:t>
            </a:r>
            <a:r>
              <a:rPr lang="en-US" sz="3631" dirty="0" err="1">
                <a:solidFill>
                  <a:srgbClr val="000000"/>
                </a:solidFill>
                <a:latin typeface="Poppins"/>
              </a:rPr>
              <a:t>kavrayabilen</a:t>
            </a:r>
            <a:r>
              <a:rPr lang="en-US" sz="3631" dirty="0">
                <a:solidFill>
                  <a:srgbClr val="000000"/>
                </a:solidFill>
                <a:latin typeface="Poppins"/>
              </a:rPr>
              <a:t> </a:t>
            </a:r>
            <a:r>
              <a:rPr lang="en-US" sz="3631" dirty="0" err="1">
                <a:solidFill>
                  <a:srgbClr val="000000"/>
                </a:solidFill>
                <a:latin typeface="Poppins"/>
              </a:rPr>
              <a:t>öğrenciler</a:t>
            </a:r>
            <a:r>
              <a:rPr lang="en-US" sz="3631" dirty="0">
                <a:solidFill>
                  <a:srgbClr val="000000"/>
                </a:solidFill>
                <a:latin typeface="Poppins"/>
              </a:rPr>
              <a:t>, </a:t>
            </a:r>
            <a:r>
              <a:rPr lang="en-US" sz="3631" dirty="0" err="1">
                <a:solidFill>
                  <a:srgbClr val="000000"/>
                </a:solidFill>
                <a:latin typeface="Poppins"/>
              </a:rPr>
              <a:t>hakların</a:t>
            </a:r>
            <a:r>
              <a:rPr lang="en-US" sz="3631" dirty="0">
                <a:solidFill>
                  <a:srgbClr val="000000"/>
                </a:solidFill>
                <a:latin typeface="Poppins"/>
              </a:rPr>
              <a:t> </a:t>
            </a:r>
            <a:r>
              <a:rPr lang="en-US" sz="3631" dirty="0" err="1">
                <a:solidFill>
                  <a:srgbClr val="000000"/>
                </a:solidFill>
                <a:latin typeface="Poppins"/>
              </a:rPr>
              <a:t>mutlakiyeti</a:t>
            </a:r>
            <a:r>
              <a:rPr lang="en-US" sz="3631" dirty="0">
                <a:solidFill>
                  <a:srgbClr val="000000"/>
                </a:solidFill>
                <a:latin typeface="Poppins"/>
              </a:rPr>
              <a:t> </a:t>
            </a:r>
            <a:r>
              <a:rPr lang="en-US" sz="3631" dirty="0" err="1">
                <a:solidFill>
                  <a:srgbClr val="000000"/>
                </a:solidFill>
                <a:latin typeface="Poppins"/>
              </a:rPr>
              <a:t>ve</a:t>
            </a:r>
            <a:r>
              <a:rPr lang="en-US" sz="3631" dirty="0">
                <a:solidFill>
                  <a:srgbClr val="000000"/>
                </a:solidFill>
                <a:latin typeface="Poppins"/>
              </a:rPr>
              <a:t>  </a:t>
            </a:r>
            <a:r>
              <a:rPr lang="en-US" sz="3631" dirty="0" err="1">
                <a:solidFill>
                  <a:srgbClr val="000000"/>
                </a:solidFill>
                <a:latin typeface="Poppins"/>
              </a:rPr>
              <a:t>sosyal</a:t>
            </a:r>
            <a:r>
              <a:rPr lang="en-US" sz="3631" dirty="0">
                <a:solidFill>
                  <a:srgbClr val="000000"/>
                </a:solidFill>
                <a:latin typeface="Poppins"/>
              </a:rPr>
              <a:t> </a:t>
            </a:r>
            <a:r>
              <a:rPr lang="en-US" sz="3631" dirty="0" err="1">
                <a:solidFill>
                  <a:srgbClr val="000000"/>
                </a:solidFill>
                <a:latin typeface="Poppins"/>
              </a:rPr>
              <a:t>destek</a:t>
            </a:r>
            <a:r>
              <a:rPr lang="en-US" sz="3631" dirty="0">
                <a:solidFill>
                  <a:srgbClr val="000000"/>
                </a:solidFill>
                <a:latin typeface="Poppins"/>
              </a:rPr>
              <a:t> </a:t>
            </a:r>
            <a:r>
              <a:rPr lang="en-US" sz="3631" dirty="0" err="1">
                <a:solidFill>
                  <a:srgbClr val="000000"/>
                </a:solidFill>
                <a:latin typeface="Poppins"/>
              </a:rPr>
              <a:t>konularını</a:t>
            </a:r>
            <a:r>
              <a:rPr lang="en-US" sz="3631" dirty="0">
                <a:solidFill>
                  <a:srgbClr val="000000"/>
                </a:solidFill>
                <a:latin typeface="Poppins"/>
              </a:rPr>
              <a:t> da </a:t>
            </a:r>
            <a:r>
              <a:rPr lang="en-US" sz="3631" dirty="0" err="1">
                <a:solidFill>
                  <a:srgbClr val="000000"/>
                </a:solidFill>
                <a:latin typeface="Poppins"/>
              </a:rPr>
              <a:t>daha</a:t>
            </a:r>
            <a:r>
              <a:rPr lang="en-US" sz="3631" dirty="0">
                <a:solidFill>
                  <a:srgbClr val="000000"/>
                </a:solidFill>
                <a:latin typeface="Poppins"/>
              </a:rPr>
              <a:t> </a:t>
            </a:r>
            <a:r>
              <a:rPr lang="en-US" sz="3631" dirty="0" err="1">
                <a:solidFill>
                  <a:srgbClr val="000000"/>
                </a:solidFill>
                <a:latin typeface="Poppins"/>
              </a:rPr>
              <a:t>iyi</a:t>
            </a:r>
            <a:r>
              <a:rPr lang="en-US" sz="3631" dirty="0">
                <a:solidFill>
                  <a:srgbClr val="000000"/>
                </a:solidFill>
                <a:latin typeface="Poppins"/>
              </a:rPr>
              <a:t> </a:t>
            </a:r>
            <a:r>
              <a:rPr lang="en-US" sz="3631" dirty="0" err="1">
                <a:solidFill>
                  <a:srgbClr val="000000"/>
                </a:solidFill>
                <a:latin typeface="Poppins"/>
              </a:rPr>
              <a:t>anlıyor</a:t>
            </a:r>
            <a:r>
              <a:rPr lang="en-US" sz="3631" dirty="0">
                <a:solidFill>
                  <a:srgbClr val="000000"/>
                </a:solidFill>
                <a:latin typeface="Poppins"/>
              </a:rPr>
              <a:t>.</a:t>
            </a:r>
          </a:p>
        </p:txBody>
      </p:sp>
      <p:sp>
        <p:nvSpPr>
          <p:cNvPr id="4" name="Freeform 4"/>
          <p:cNvSpPr/>
          <p:nvPr/>
        </p:nvSpPr>
        <p:spPr>
          <a:xfrm rot="-511928">
            <a:off x="5336360" y="8291487"/>
            <a:ext cx="2595470" cy="1933625"/>
          </a:xfrm>
          <a:custGeom>
            <a:avLst/>
            <a:gdLst/>
            <a:ahLst/>
            <a:cxnLst/>
            <a:rect l="l" t="t" r="r" b="b"/>
            <a:pathLst>
              <a:path w="2595470" h="1933625">
                <a:moveTo>
                  <a:pt x="0" y="0"/>
                </a:moveTo>
                <a:lnTo>
                  <a:pt x="2595471" y="0"/>
                </a:lnTo>
                <a:lnTo>
                  <a:pt x="2595471" y="1933626"/>
                </a:lnTo>
                <a:lnTo>
                  <a:pt x="0" y="19336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505091">
            <a:off x="211311" y="1014317"/>
            <a:ext cx="4323820" cy="3205031"/>
          </a:xfrm>
          <a:custGeom>
            <a:avLst/>
            <a:gdLst/>
            <a:ahLst/>
            <a:cxnLst/>
            <a:rect l="l" t="t" r="r" b="b"/>
            <a:pathLst>
              <a:path w="4323820" h="3205031">
                <a:moveTo>
                  <a:pt x="0" y="0"/>
                </a:moveTo>
                <a:lnTo>
                  <a:pt x="4323820" y="0"/>
                </a:lnTo>
                <a:lnTo>
                  <a:pt x="4323820" y="3205031"/>
                </a:lnTo>
                <a:lnTo>
                  <a:pt x="0" y="320503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3458882" y="421366"/>
            <a:ext cx="4108257" cy="9444269"/>
          </a:xfrm>
          <a:custGeom>
            <a:avLst/>
            <a:gdLst/>
            <a:ahLst/>
            <a:cxnLst/>
            <a:rect l="l" t="t" r="r" b="b"/>
            <a:pathLst>
              <a:path w="4108257" h="9444269">
                <a:moveTo>
                  <a:pt x="0" y="0"/>
                </a:moveTo>
                <a:lnTo>
                  <a:pt x="4108257" y="0"/>
                </a:lnTo>
                <a:lnTo>
                  <a:pt x="4108257" y="9444268"/>
                </a:lnTo>
                <a:lnTo>
                  <a:pt x="0" y="944426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sp>
        <p:nvSpPr>
          <p:cNvPr id="2" name="Freeform 2"/>
          <p:cNvSpPr/>
          <p:nvPr/>
        </p:nvSpPr>
        <p:spPr>
          <a:xfrm>
            <a:off x="10106354" y="634598"/>
            <a:ext cx="6853531" cy="9017805"/>
          </a:xfrm>
          <a:custGeom>
            <a:avLst/>
            <a:gdLst/>
            <a:ahLst/>
            <a:cxnLst/>
            <a:rect l="l" t="t" r="r" b="b"/>
            <a:pathLst>
              <a:path w="6853531" h="9017805">
                <a:moveTo>
                  <a:pt x="0" y="0"/>
                </a:moveTo>
                <a:lnTo>
                  <a:pt x="6853532" y="0"/>
                </a:lnTo>
                <a:lnTo>
                  <a:pt x="6853532" y="9017804"/>
                </a:lnTo>
                <a:lnTo>
                  <a:pt x="0" y="9017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863266" y="4905255"/>
            <a:ext cx="4396034" cy="5052913"/>
          </a:xfrm>
          <a:custGeom>
            <a:avLst/>
            <a:gdLst/>
            <a:ahLst/>
            <a:cxnLst/>
            <a:rect l="l" t="t" r="r" b="b"/>
            <a:pathLst>
              <a:path w="4396034" h="5052913">
                <a:moveTo>
                  <a:pt x="0" y="0"/>
                </a:moveTo>
                <a:lnTo>
                  <a:pt x="4396034" y="0"/>
                </a:lnTo>
                <a:lnTo>
                  <a:pt x="4396034" y="5052913"/>
                </a:lnTo>
                <a:lnTo>
                  <a:pt x="0" y="50529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561132" y="1610369"/>
            <a:ext cx="7854883" cy="5821342"/>
          </a:xfrm>
          <a:prstGeom prst="rect">
            <a:avLst/>
          </a:prstGeom>
        </p:spPr>
        <p:txBody>
          <a:bodyPr lIns="0" tIns="0" rIns="0" bIns="0" rtlCol="0" anchor="t">
            <a:spAutoFit/>
          </a:bodyPr>
          <a:lstStyle/>
          <a:p>
            <a:pPr algn="ctr">
              <a:lnSpc>
                <a:spcPts val="4638"/>
              </a:lnSpc>
            </a:pPr>
            <a:r>
              <a:rPr lang="en-US" sz="3313" dirty="0" err="1">
                <a:solidFill>
                  <a:srgbClr val="000000"/>
                </a:solidFill>
                <a:latin typeface="Poppins"/>
              </a:rPr>
              <a:t>Ayrıca</a:t>
            </a:r>
            <a:r>
              <a:rPr lang="en-US" sz="3313" dirty="0">
                <a:solidFill>
                  <a:srgbClr val="000000"/>
                </a:solidFill>
                <a:latin typeface="Poppins"/>
              </a:rPr>
              <a:t> </a:t>
            </a:r>
            <a:r>
              <a:rPr lang="en-US" sz="3313" dirty="0" err="1">
                <a:solidFill>
                  <a:srgbClr val="000000"/>
                </a:solidFill>
                <a:latin typeface="Poppins"/>
              </a:rPr>
              <a:t>engelli</a:t>
            </a:r>
            <a:r>
              <a:rPr lang="en-US" sz="3313" dirty="0">
                <a:solidFill>
                  <a:srgbClr val="000000"/>
                </a:solidFill>
                <a:latin typeface="Poppins"/>
              </a:rPr>
              <a:t> </a:t>
            </a:r>
            <a:r>
              <a:rPr lang="en-US" sz="3313" dirty="0" err="1">
                <a:solidFill>
                  <a:srgbClr val="000000"/>
                </a:solidFill>
                <a:latin typeface="Poppins"/>
              </a:rPr>
              <a:t>bireylere</a:t>
            </a:r>
            <a:r>
              <a:rPr lang="en-US" sz="3313" dirty="0">
                <a:solidFill>
                  <a:srgbClr val="000000"/>
                </a:solidFill>
                <a:latin typeface="Poppins"/>
              </a:rPr>
              <a:t> </a:t>
            </a:r>
            <a:r>
              <a:rPr lang="en-US" sz="3313" dirty="0" err="1">
                <a:solidFill>
                  <a:srgbClr val="000000"/>
                </a:solidFill>
                <a:latin typeface="Poppins"/>
              </a:rPr>
              <a:t>karşı</a:t>
            </a:r>
            <a:r>
              <a:rPr lang="en-US" sz="3313" dirty="0">
                <a:solidFill>
                  <a:srgbClr val="000000"/>
                </a:solidFill>
                <a:latin typeface="Poppins"/>
              </a:rPr>
              <a:t> </a:t>
            </a:r>
            <a:r>
              <a:rPr lang="en-US" sz="3313" dirty="0" err="1">
                <a:solidFill>
                  <a:srgbClr val="000000"/>
                </a:solidFill>
                <a:latin typeface="Poppins"/>
              </a:rPr>
              <a:t>sergilenen</a:t>
            </a:r>
            <a:r>
              <a:rPr lang="en-US" sz="3313" dirty="0">
                <a:solidFill>
                  <a:srgbClr val="000000"/>
                </a:solidFill>
                <a:latin typeface="Poppins"/>
              </a:rPr>
              <a:t> </a:t>
            </a:r>
            <a:r>
              <a:rPr lang="en-US" sz="3313" dirty="0" err="1">
                <a:solidFill>
                  <a:srgbClr val="000000"/>
                </a:solidFill>
                <a:latin typeface="Poppins"/>
              </a:rPr>
              <a:t>tutumla</a:t>
            </a:r>
            <a:r>
              <a:rPr lang="en-US" sz="3313" dirty="0">
                <a:solidFill>
                  <a:srgbClr val="000000"/>
                </a:solidFill>
                <a:latin typeface="Poppins"/>
              </a:rPr>
              <a:t> “</a:t>
            </a:r>
            <a:r>
              <a:rPr lang="en-US" sz="3313" dirty="0" err="1">
                <a:solidFill>
                  <a:srgbClr val="000000"/>
                </a:solidFill>
                <a:latin typeface="Poppins"/>
              </a:rPr>
              <a:t>kendi</a:t>
            </a:r>
            <a:r>
              <a:rPr lang="en-US" sz="3313" dirty="0">
                <a:solidFill>
                  <a:srgbClr val="000000"/>
                </a:solidFill>
                <a:latin typeface="Poppins"/>
              </a:rPr>
              <a:t> </a:t>
            </a:r>
            <a:r>
              <a:rPr lang="en-US" sz="3313" dirty="0" err="1">
                <a:solidFill>
                  <a:srgbClr val="000000"/>
                </a:solidFill>
                <a:latin typeface="Poppins"/>
              </a:rPr>
              <a:t>kaderlerinin</a:t>
            </a:r>
            <a:r>
              <a:rPr lang="en-US" sz="3313" dirty="0">
                <a:solidFill>
                  <a:srgbClr val="000000"/>
                </a:solidFill>
                <a:latin typeface="Poppins"/>
              </a:rPr>
              <a:t> </a:t>
            </a:r>
            <a:r>
              <a:rPr lang="en-US" sz="3313" dirty="0" err="1">
                <a:solidFill>
                  <a:srgbClr val="000000"/>
                </a:solidFill>
                <a:latin typeface="Poppins"/>
              </a:rPr>
              <a:t>tayini</a:t>
            </a:r>
            <a:r>
              <a:rPr lang="en-US" sz="3313" dirty="0">
                <a:solidFill>
                  <a:srgbClr val="000000"/>
                </a:solidFill>
                <a:latin typeface="Poppins"/>
              </a:rPr>
              <a:t> </a:t>
            </a:r>
            <a:r>
              <a:rPr lang="en-US" sz="3313" dirty="0" err="1">
                <a:solidFill>
                  <a:srgbClr val="000000"/>
                </a:solidFill>
                <a:latin typeface="Poppins"/>
              </a:rPr>
              <a:t>hakkı”nın</a:t>
            </a:r>
            <a:r>
              <a:rPr lang="en-US" sz="3313" dirty="0">
                <a:solidFill>
                  <a:srgbClr val="000000"/>
                </a:solidFill>
                <a:latin typeface="Poppins"/>
              </a:rPr>
              <a:t> </a:t>
            </a:r>
            <a:r>
              <a:rPr lang="en-US" sz="3313" dirty="0" err="1">
                <a:solidFill>
                  <a:srgbClr val="000000"/>
                </a:solidFill>
                <a:latin typeface="Poppins"/>
              </a:rPr>
              <a:t>anlaşılmasında</a:t>
            </a:r>
            <a:r>
              <a:rPr lang="en-US" sz="3313" dirty="0">
                <a:solidFill>
                  <a:srgbClr val="000000"/>
                </a:solidFill>
                <a:latin typeface="Poppins"/>
              </a:rPr>
              <a:t> </a:t>
            </a:r>
            <a:r>
              <a:rPr lang="en-US" sz="3313" dirty="0" err="1">
                <a:solidFill>
                  <a:srgbClr val="000000"/>
                </a:solidFill>
                <a:latin typeface="Poppins"/>
              </a:rPr>
              <a:t>anlamlı</a:t>
            </a:r>
            <a:r>
              <a:rPr lang="en-US" sz="3313" dirty="0">
                <a:solidFill>
                  <a:srgbClr val="000000"/>
                </a:solidFill>
                <a:latin typeface="Poppins"/>
              </a:rPr>
              <a:t> </a:t>
            </a:r>
            <a:r>
              <a:rPr lang="en-US" sz="3313" dirty="0" err="1">
                <a:solidFill>
                  <a:srgbClr val="000000"/>
                </a:solidFill>
                <a:latin typeface="Poppins"/>
              </a:rPr>
              <a:t>bir</a:t>
            </a:r>
            <a:r>
              <a:rPr lang="en-US" sz="3313" dirty="0">
                <a:solidFill>
                  <a:srgbClr val="000000"/>
                </a:solidFill>
                <a:latin typeface="Poppins"/>
              </a:rPr>
              <a:t> </a:t>
            </a:r>
            <a:r>
              <a:rPr lang="en-US" sz="3313" dirty="0" err="1">
                <a:solidFill>
                  <a:srgbClr val="000000"/>
                </a:solidFill>
                <a:latin typeface="Poppins"/>
              </a:rPr>
              <a:t>ilişki</a:t>
            </a:r>
            <a:r>
              <a:rPr lang="en-US" sz="3313" dirty="0">
                <a:solidFill>
                  <a:srgbClr val="000000"/>
                </a:solidFill>
                <a:latin typeface="Poppins"/>
              </a:rPr>
              <a:t> </a:t>
            </a:r>
            <a:r>
              <a:rPr lang="en-US" sz="3313" dirty="0" err="1">
                <a:solidFill>
                  <a:srgbClr val="000000"/>
                </a:solidFill>
                <a:latin typeface="Poppins"/>
              </a:rPr>
              <a:t>görülür</a:t>
            </a:r>
            <a:r>
              <a:rPr lang="en-US" sz="3313" dirty="0">
                <a:solidFill>
                  <a:srgbClr val="000000"/>
                </a:solidFill>
                <a:latin typeface="Poppins"/>
              </a:rPr>
              <a:t>. </a:t>
            </a:r>
          </a:p>
          <a:p>
            <a:pPr algn="ctr">
              <a:lnSpc>
                <a:spcPts val="4638"/>
              </a:lnSpc>
              <a:spcBef>
                <a:spcPct val="0"/>
              </a:spcBef>
            </a:pPr>
            <a:r>
              <a:rPr lang="en-US" sz="3313" dirty="0">
                <a:solidFill>
                  <a:srgbClr val="000000"/>
                </a:solidFill>
                <a:latin typeface="Poppins"/>
              </a:rPr>
              <a:t>Bu </a:t>
            </a:r>
            <a:r>
              <a:rPr lang="en-US" sz="3313" dirty="0" err="1">
                <a:solidFill>
                  <a:srgbClr val="000000"/>
                </a:solidFill>
                <a:latin typeface="Poppins"/>
              </a:rPr>
              <a:t>hakkın</a:t>
            </a:r>
            <a:r>
              <a:rPr lang="en-US" sz="3313" dirty="0">
                <a:solidFill>
                  <a:srgbClr val="000000"/>
                </a:solidFill>
                <a:latin typeface="Poppins"/>
              </a:rPr>
              <a:t> alt </a:t>
            </a:r>
            <a:r>
              <a:rPr lang="en-US" sz="3313" dirty="0" err="1">
                <a:solidFill>
                  <a:srgbClr val="000000"/>
                </a:solidFill>
                <a:latin typeface="Poppins"/>
              </a:rPr>
              <a:t>kategorilere</a:t>
            </a:r>
            <a:r>
              <a:rPr lang="en-US" sz="3313" dirty="0">
                <a:solidFill>
                  <a:srgbClr val="000000"/>
                </a:solidFill>
                <a:latin typeface="Poppins"/>
              </a:rPr>
              <a:t> </a:t>
            </a:r>
            <a:r>
              <a:rPr lang="en-US" sz="3313" dirty="0" err="1">
                <a:solidFill>
                  <a:srgbClr val="000000"/>
                </a:solidFill>
                <a:latin typeface="Poppins"/>
              </a:rPr>
              <a:t>göre</a:t>
            </a:r>
            <a:r>
              <a:rPr lang="en-US" sz="3313" dirty="0">
                <a:solidFill>
                  <a:srgbClr val="000000"/>
                </a:solidFill>
                <a:latin typeface="Poppins"/>
              </a:rPr>
              <a:t> </a:t>
            </a:r>
            <a:r>
              <a:rPr lang="en-US" sz="3313" dirty="0" err="1">
                <a:solidFill>
                  <a:srgbClr val="000000"/>
                </a:solidFill>
                <a:latin typeface="Poppins"/>
              </a:rPr>
              <a:t>analizinde</a:t>
            </a:r>
            <a:r>
              <a:rPr lang="en-US" sz="3313" dirty="0">
                <a:solidFill>
                  <a:srgbClr val="000000"/>
                </a:solidFill>
                <a:latin typeface="Poppins"/>
              </a:rPr>
              <a:t> </a:t>
            </a:r>
            <a:r>
              <a:rPr lang="en-US" sz="3313" dirty="0" err="1">
                <a:solidFill>
                  <a:srgbClr val="000000"/>
                </a:solidFill>
                <a:latin typeface="Poppins"/>
              </a:rPr>
              <a:t>engelli</a:t>
            </a:r>
            <a:r>
              <a:rPr lang="en-US" sz="3313" dirty="0">
                <a:solidFill>
                  <a:srgbClr val="000000"/>
                </a:solidFill>
                <a:latin typeface="Poppins"/>
              </a:rPr>
              <a:t> </a:t>
            </a:r>
            <a:r>
              <a:rPr lang="en-US" sz="3313" dirty="0" err="1">
                <a:solidFill>
                  <a:srgbClr val="000000"/>
                </a:solidFill>
                <a:latin typeface="Poppins"/>
              </a:rPr>
              <a:t>yakınının</a:t>
            </a:r>
            <a:r>
              <a:rPr lang="en-US" sz="3313" dirty="0">
                <a:solidFill>
                  <a:srgbClr val="000000"/>
                </a:solidFill>
                <a:latin typeface="Poppins"/>
              </a:rPr>
              <a:t> </a:t>
            </a:r>
            <a:r>
              <a:rPr lang="en-US" sz="3313" dirty="0" err="1">
                <a:solidFill>
                  <a:srgbClr val="000000"/>
                </a:solidFill>
                <a:latin typeface="Poppins"/>
              </a:rPr>
              <a:t>bulunmasının</a:t>
            </a:r>
            <a:r>
              <a:rPr lang="en-US" sz="3313" dirty="0">
                <a:solidFill>
                  <a:srgbClr val="000000"/>
                </a:solidFill>
                <a:latin typeface="Poppins"/>
              </a:rPr>
              <a:t>, </a:t>
            </a:r>
            <a:r>
              <a:rPr lang="en-US" sz="3313" dirty="0" err="1">
                <a:solidFill>
                  <a:srgbClr val="000000"/>
                </a:solidFill>
                <a:latin typeface="Poppins"/>
              </a:rPr>
              <a:t>engelli</a:t>
            </a:r>
            <a:r>
              <a:rPr lang="en-US" sz="3313" dirty="0">
                <a:solidFill>
                  <a:srgbClr val="000000"/>
                </a:solidFill>
                <a:latin typeface="Poppins"/>
              </a:rPr>
              <a:t> </a:t>
            </a:r>
            <a:r>
              <a:rPr lang="en-US" sz="3313" dirty="0" err="1">
                <a:solidFill>
                  <a:srgbClr val="000000"/>
                </a:solidFill>
                <a:latin typeface="Poppins"/>
              </a:rPr>
              <a:t>bireylere</a:t>
            </a:r>
            <a:r>
              <a:rPr lang="en-US" sz="3313" dirty="0">
                <a:solidFill>
                  <a:srgbClr val="000000"/>
                </a:solidFill>
                <a:latin typeface="Poppins"/>
              </a:rPr>
              <a:t> </a:t>
            </a:r>
            <a:r>
              <a:rPr lang="en-US" sz="3313" dirty="0" err="1">
                <a:solidFill>
                  <a:srgbClr val="000000"/>
                </a:solidFill>
                <a:latin typeface="Poppins"/>
              </a:rPr>
              <a:t>sosyal</a:t>
            </a:r>
            <a:r>
              <a:rPr lang="en-US" sz="3313" dirty="0">
                <a:solidFill>
                  <a:srgbClr val="000000"/>
                </a:solidFill>
                <a:latin typeface="Poppins"/>
              </a:rPr>
              <a:t> </a:t>
            </a:r>
            <a:r>
              <a:rPr lang="en-US" sz="3313" dirty="0" err="1">
                <a:solidFill>
                  <a:srgbClr val="000000"/>
                </a:solidFill>
                <a:latin typeface="Poppins"/>
              </a:rPr>
              <a:t>destek</a:t>
            </a:r>
            <a:r>
              <a:rPr lang="en-US" sz="3313" dirty="0">
                <a:solidFill>
                  <a:srgbClr val="000000"/>
                </a:solidFill>
                <a:latin typeface="Poppins"/>
              </a:rPr>
              <a:t> </a:t>
            </a:r>
            <a:r>
              <a:rPr lang="en-US" sz="3313" dirty="0" err="1">
                <a:solidFill>
                  <a:srgbClr val="000000"/>
                </a:solidFill>
                <a:latin typeface="Poppins"/>
              </a:rPr>
              <a:t>konusunda</a:t>
            </a:r>
            <a:r>
              <a:rPr lang="en-US" sz="3313" dirty="0">
                <a:solidFill>
                  <a:srgbClr val="000000"/>
                </a:solidFill>
                <a:latin typeface="Poppins"/>
              </a:rPr>
              <a:t> </a:t>
            </a:r>
            <a:r>
              <a:rPr lang="en-US" sz="3313" dirty="0" err="1">
                <a:solidFill>
                  <a:srgbClr val="000000"/>
                </a:solidFill>
                <a:latin typeface="Poppins"/>
              </a:rPr>
              <a:t>önemli</a:t>
            </a:r>
            <a:r>
              <a:rPr lang="en-US" sz="3313" dirty="0">
                <a:solidFill>
                  <a:srgbClr val="000000"/>
                </a:solidFill>
                <a:latin typeface="Poppins"/>
              </a:rPr>
              <a:t> </a:t>
            </a:r>
            <a:r>
              <a:rPr lang="en-US" sz="3313" dirty="0" err="1">
                <a:solidFill>
                  <a:srgbClr val="000000"/>
                </a:solidFill>
                <a:latin typeface="Poppins"/>
              </a:rPr>
              <a:t>ölçüde</a:t>
            </a:r>
            <a:r>
              <a:rPr lang="en-US" sz="3313" dirty="0">
                <a:solidFill>
                  <a:srgbClr val="000000"/>
                </a:solidFill>
                <a:latin typeface="Poppins"/>
              </a:rPr>
              <a:t> </a:t>
            </a:r>
            <a:r>
              <a:rPr lang="en-US" sz="3313" dirty="0" err="1">
                <a:solidFill>
                  <a:srgbClr val="000000"/>
                </a:solidFill>
                <a:latin typeface="Poppins"/>
              </a:rPr>
              <a:t>pozitif</a:t>
            </a:r>
            <a:r>
              <a:rPr lang="en-US" sz="3313" dirty="0">
                <a:solidFill>
                  <a:srgbClr val="000000"/>
                </a:solidFill>
                <a:latin typeface="Poppins"/>
              </a:rPr>
              <a:t> </a:t>
            </a:r>
            <a:r>
              <a:rPr lang="en-US" sz="3313" dirty="0" err="1">
                <a:solidFill>
                  <a:srgbClr val="000000"/>
                </a:solidFill>
                <a:latin typeface="Poppins"/>
              </a:rPr>
              <a:t>etkisi</a:t>
            </a:r>
            <a:r>
              <a:rPr lang="en-US" sz="3313" dirty="0">
                <a:solidFill>
                  <a:srgbClr val="000000"/>
                </a:solidFill>
                <a:latin typeface="Poppins"/>
              </a:rPr>
              <a:t> </a:t>
            </a:r>
            <a:r>
              <a:rPr lang="en-US" sz="3313" dirty="0" err="1" smtClean="0">
                <a:solidFill>
                  <a:srgbClr val="000000"/>
                </a:solidFill>
                <a:latin typeface="Poppins"/>
              </a:rPr>
              <a:t>vardır</a:t>
            </a:r>
            <a:r>
              <a:rPr lang="tr-TR" sz="3313" dirty="0" smtClean="0">
                <a:solidFill>
                  <a:srgbClr val="000000"/>
                </a:solidFill>
                <a:latin typeface="Poppins"/>
              </a:rPr>
              <a:t>.</a:t>
            </a:r>
            <a:endParaRPr lang="en-US" sz="3313" dirty="0">
              <a:solidFill>
                <a:srgbClr val="000000"/>
              </a:solidFill>
              <a:latin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6F1"/>
        </a:solidFill>
        <a:effectLst/>
      </p:bgPr>
    </p:bg>
    <p:spTree>
      <p:nvGrpSpPr>
        <p:cNvPr id="1" name=""/>
        <p:cNvGrpSpPr/>
        <p:nvPr/>
      </p:nvGrpSpPr>
      <p:grpSpPr>
        <a:xfrm>
          <a:off x="0" y="0"/>
          <a:ext cx="0" cy="0"/>
          <a:chOff x="0" y="0"/>
          <a:chExt cx="0" cy="0"/>
        </a:xfrm>
      </p:grpSpPr>
      <p:sp>
        <p:nvSpPr>
          <p:cNvPr id="2" name="AutoShape 2"/>
          <p:cNvSpPr/>
          <p:nvPr/>
        </p:nvSpPr>
        <p:spPr>
          <a:xfrm>
            <a:off x="6635754" y="7510227"/>
            <a:ext cx="8250387" cy="0"/>
          </a:xfrm>
          <a:prstGeom prst="line">
            <a:avLst/>
          </a:prstGeom>
          <a:ln w="9525" cap="flat">
            <a:solidFill>
              <a:srgbClr val="A6A6A6"/>
            </a:solidFill>
            <a:prstDash val="solid"/>
            <a:headEnd type="none" w="sm" len="sm"/>
            <a:tailEnd type="none" w="sm" len="sm"/>
          </a:ln>
        </p:spPr>
      </p:sp>
      <p:sp>
        <p:nvSpPr>
          <p:cNvPr id="3" name="AutoShape 3"/>
          <p:cNvSpPr/>
          <p:nvPr/>
        </p:nvSpPr>
        <p:spPr>
          <a:xfrm>
            <a:off x="6635754" y="6147924"/>
            <a:ext cx="8250387" cy="0"/>
          </a:xfrm>
          <a:prstGeom prst="line">
            <a:avLst/>
          </a:prstGeom>
          <a:ln w="9525" cap="flat">
            <a:solidFill>
              <a:srgbClr val="A6A6A6"/>
            </a:solidFill>
            <a:prstDash val="solid"/>
            <a:headEnd type="none" w="sm" len="sm"/>
            <a:tailEnd type="none" w="sm" len="sm"/>
          </a:ln>
        </p:spPr>
      </p:sp>
      <p:sp>
        <p:nvSpPr>
          <p:cNvPr id="4" name="AutoShape 4"/>
          <p:cNvSpPr/>
          <p:nvPr/>
        </p:nvSpPr>
        <p:spPr>
          <a:xfrm>
            <a:off x="6635754" y="4785620"/>
            <a:ext cx="8250387" cy="0"/>
          </a:xfrm>
          <a:prstGeom prst="line">
            <a:avLst/>
          </a:prstGeom>
          <a:ln w="9525" cap="flat">
            <a:solidFill>
              <a:srgbClr val="A6A6A6"/>
            </a:solidFill>
            <a:prstDash val="solid"/>
            <a:headEnd type="none" w="sm" len="sm"/>
            <a:tailEnd type="none" w="sm" len="sm"/>
          </a:ln>
        </p:spPr>
      </p:sp>
      <p:sp>
        <p:nvSpPr>
          <p:cNvPr id="5" name="AutoShape 5"/>
          <p:cNvSpPr/>
          <p:nvPr/>
        </p:nvSpPr>
        <p:spPr>
          <a:xfrm>
            <a:off x="6635754" y="3423316"/>
            <a:ext cx="8250387" cy="0"/>
          </a:xfrm>
          <a:prstGeom prst="line">
            <a:avLst/>
          </a:prstGeom>
          <a:ln w="9525" cap="flat">
            <a:solidFill>
              <a:srgbClr val="A6A6A6"/>
            </a:solidFill>
            <a:prstDash val="solid"/>
            <a:headEnd type="none" w="sm" len="sm"/>
            <a:tailEnd type="none" w="sm" len="sm"/>
          </a:ln>
        </p:spPr>
      </p:sp>
      <p:grpSp>
        <p:nvGrpSpPr>
          <p:cNvPr id="6" name="Group 6"/>
          <p:cNvGrpSpPr/>
          <p:nvPr/>
        </p:nvGrpSpPr>
        <p:grpSpPr>
          <a:xfrm>
            <a:off x="9654367" y="5047593"/>
            <a:ext cx="405162" cy="3832061"/>
            <a:chOff x="0" y="0"/>
            <a:chExt cx="121533" cy="1149472"/>
          </a:xfrm>
        </p:grpSpPr>
        <p:sp>
          <p:nvSpPr>
            <p:cNvPr id="7" name="Freeform 7"/>
            <p:cNvSpPr/>
            <p:nvPr/>
          </p:nvSpPr>
          <p:spPr>
            <a:xfrm>
              <a:off x="0" y="0"/>
              <a:ext cx="121533" cy="1149472"/>
            </a:xfrm>
            <a:custGeom>
              <a:avLst/>
              <a:gdLst/>
              <a:ahLst/>
              <a:cxnLst/>
              <a:rect l="l" t="t" r="r" b="b"/>
              <a:pathLst>
                <a:path w="121533" h="1149472">
                  <a:moveTo>
                    <a:pt x="0" y="0"/>
                  </a:moveTo>
                  <a:lnTo>
                    <a:pt x="121533" y="0"/>
                  </a:lnTo>
                  <a:lnTo>
                    <a:pt x="121533" y="1149472"/>
                  </a:lnTo>
                  <a:lnTo>
                    <a:pt x="0" y="1149472"/>
                  </a:lnTo>
                  <a:close/>
                </a:path>
              </a:pathLst>
            </a:custGeom>
            <a:solidFill>
              <a:srgbClr val="FFDE8B"/>
            </a:solidFill>
          </p:spPr>
        </p:sp>
        <p:sp>
          <p:nvSpPr>
            <p:cNvPr id="8" name="TextBox 8"/>
            <p:cNvSpPr txBox="1"/>
            <p:nvPr/>
          </p:nvSpPr>
          <p:spPr>
            <a:xfrm>
              <a:off x="0" y="47625"/>
              <a:ext cx="121533" cy="1101847"/>
            </a:xfrm>
            <a:prstGeom prst="rect">
              <a:avLst/>
            </a:prstGeom>
          </p:spPr>
          <p:txBody>
            <a:bodyPr lIns="71438" tIns="71438" rIns="71438" bIns="71438" rtlCol="0" anchor="ctr"/>
            <a:lstStyle/>
            <a:p>
              <a:pPr algn="ctr">
                <a:lnSpc>
                  <a:spcPts val="2531"/>
                </a:lnSpc>
              </a:pPr>
              <a:endParaRPr/>
            </a:p>
          </p:txBody>
        </p:sp>
      </p:grpSp>
      <p:grpSp>
        <p:nvGrpSpPr>
          <p:cNvPr id="9" name="Group 9"/>
          <p:cNvGrpSpPr/>
          <p:nvPr/>
        </p:nvGrpSpPr>
        <p:grpSpPr>
          <a:xfrm>
            <a:off x="11668390" y="8383632"/>
            <a:ext cx="405162" cy="496022"/>
            <a:chOff x="0" y="0"/>
            <a:chExt cx="121533" cy="148788"/>
          </a:xfrm>
        </p:grpSpPr>
        <p:sp>
          <p:nvSpPr>
            <p:cNvPr id="10" name="Freeform 10"/>
            <p:cNvSpPr/>
            <p:nvPr/>
          </p:nvSpPr>
          <p:spPr>
            <a:xfrm>
              <a:off x="0" y="0"/>
              <a:ext cx="121533" cy="148788"/>
            </a:xfrm>
            <a:custGeom>
              <a:avLst/>
              <a:gdLst/>
              <a:ahLst/>
              <a:cxnLst/>
              <a:rect l="l" t="t" r="r" b="b"/>
              <a:pathLst>
                <a:path w="121533" h="148788">
                  <a:moveTo>
                    <a:pt x="0" y="0"/>
                  </a:moveTo>
                  <a:lnTo>
                    <a:pt x="121533" y="0"/>
                  </a:lnTo>
                  <a:lnTo>
                    <a:pt x="121533" y="148788"/>
                  </a:lnTo>
                  <a:lnTo>
                    <a:pt x="0" y="148788"/>
                  </a:lnTo>
                  <a:close/>
                </a:path>
              </a:pathLst>
            </a:custGeom>
            <a:solidFill>
              <a:srgbClr val="FFDE8B"/>
            </a:solidFill>
          </p:spPr>
        </p:sp>
        <p:sp>
          <p:nvSpPr>
            <p:cNvPr id="11" name="TextBox 11"/>
            <p:cNvSpPr txBox="1"/>
            <p:nvPr/>
          </p:nvSpPr>
          <p:spPr>
            <a:xfrm>
              <a:off x="0" y="47625"/>
              <a:ext cx="121533" cy="101163"/>
            </a:xfrm>
            <a:prstGeom prst="rect">
              <a:avLst/>
            </a:prstGeom>
          </p:spPr>
          <p:txBody>
            <a:bodyPr lIns="71438" tIns="71438" rIns="71438" bIns="71438" rtlCol="0" anchor="ctr"/>
            <a:lstStyle/>
            <a:p>
              <a:pPr algn="ctr">
                <a:lnSpc>
                  <a:spcPts val="2531"/>
                </a:lnSpc>
              </a:pPr>
              <a:endParaRPr/>
            </a:p>
          </p:txBody>
        </p:sp>
      </p:grpSp>
      <p:grpSp>
        <p:nvGrpSpPr>
          <p:cNvPr id="12" name="Group 12"/>
          <p:cNvGrpSpPr/>
          <p:nvPr/>
        </p:nvGrpSpPr>
        <p:grpSpPr>
          <a:xfrm>
            <a:off x="13682414" y="8812682"/>
            <a:ext cx="405162" cy="66973"/>
            <a:chOff x="0" y="0"/>
            <a:chExt cx="121533" cy="20089"/>
          </a:xfrm>
        </p:grpSpPr>
        <p:sp>
          <p:nvSpPr>
            <p:cNvPr id="13" name="Freeform 13"/>
            <p:cNvSpPr/>
            <p:nvPr/>
          </p:nvSpPr>
          <p:spPr>
            <a:xfrm>
              <a:off x="0" y="0"/>
              <a:ext cx="121533" cy="20089"/>
            </a:xfrm>
            <a:custGeom>
              <a:avLst/>
              <a:gdLst/>
              <a:ahLst/>
              <a:cxnLst/>
              <a:rect l="l" t="t" r="r" b="b"/>
              <a:pathLst>
                <a:path w="121533" h="20089">
                  <a:moveTo>
                    <a:pt x="0" y="0"/>
                  </a:moveTo>
                  <a:lnTo>
                    <a:pt x="121533" y="0"/>
                  </a:lnTo>
                  <a:lnTo>
                    <a:pt x="121533" y="20089"/>
                  </a:lnTo>
                  <a:lnTo>
                    <a:pt x="0" y="20089"/>
                  </a:lnTo>
                  <a:close/>
                </a:path>
              </a:pathLst>
            </a:custGeom>
            <a:solidFill>
              <a:srgbClr val="FFDE8B"/>
            </a:solidFill>
          </p:spPr>
        </p:sp>
        <p:sp>
          <p:nvSpPr>
            <p:cNvPr id="14" name="TextBox 14"/>
            <p:cNvSpPr txBox="1"/>
            <p:nvPr/>
          </p:nvSpPr>
          <p:spPr>
            <a:xfrm>
              <a:off x="0" y="47625"/>
              <a:ext cx="121533" cy="0"/>
            </a:xfrm>
            <a:prstGeom prst="rect">
              <a:avLst/>
            </a:prstGeom>
          </p:spPr>
          <p:txBody>
            <a:bodyPr lIns="71438" tIns="71438" rIns="71438" bIns="71438" rtlCol="0" anchor="ctr"/>
            <a:lstStyle/>
            <a:p>
              <a:pPr algn="ctr">
                <a:lnSpc>
                  <a:spcPts val="2531"/>
                </a:lnSpc>
              </a:pPr>
              <a:endParaRPr/>
            </a:p>
          </p:txBody>
        </p:sp>
      </p:grpSp>
      <p:grpSp>
        <p:nvGrpSpPr>
          <p:cNvPr id="15" name="Group 15"/>
          <p:cNvGrpSpPr/>
          <p:nvPr/>
        </p:nvGrpSpPr>
        <p:grpSpPr>
          <a:xfrm>
            <a:off x="7640343" y="4036429"/>
            <a:ext cx="405162" cy="4843225"/>
            <a:chOff x="0" y="0"/>
            <a:chExt cx="121533" cy="1452782"/>
          </a:xfrm>
        </p:grpSpPr>
        <p:sp>
          <p:nvSpPr>
            <p:cNvPr id="16" name="Freeform 16"/>
            <p:cNvSpPr/>
            <p:nvPr/>
          </p:nvSpPr>
          <p:spPr>
            <a:xfrm>
              <a:off x="0" y="0"/>
              <a:ext cx="121533" cy="1452782"/>
            </a:xfrm>
            <a:custGeom>
              <a:avLst/>
              <a:gdLst/>
              <a:ahLst/>
              <a:cxnLst/>
              <a:rect l="l" t="t" r="r" b="b"/>
              <a:pathLst>
                <a:path w="121533" h="1452782">
                  <a:moveTo>
                    <a:pt x="0" y="0"/>
                  </a:moveTo>
                  <a:lnTo>
                    <a:pt x="121533" y="0"/>
                  </a:lnTo>
                  <a:lnTo>
                    <a:pt x="121533" y="1452782"/>
                  </a:lnTo>
                  <a:lnTo>
                    <a:pt x="0" y="1452782"/>
                  </a:lnTo>
                  <a:close/>
                </a:path>
              </a:pathLst>
            </a:custGeom>
            <a:solidFill>
              <a:srgbClr val="FFDE8B"/>
            </a:solidFill>
          </p:spPr>
        </p:sp>
        <p:sp>
          <p:nvSpPr>
            <p:cNvPr id="17" name="TextBox 17"/>
            <p:cNvSpPr txBox="1"/>
            <p:nvPr/>
          </p:nvSpPr>
          <p:spPr>
            <a:xfrm>
              <a:off x="0" y="47625"/>
              <a:ext cx="121533" cy="1405157"/>
            </a:xfrm>
            <a:prstGeom prst="rect">
              <a:avLst/>
            </a:prstGeom>
          </p:spPr>
          <p:txBody>
            <a:bodyPr lIns="71438" tIns="71438" rIns="71438" bIns="71438" rtlCol="0" anchor="ctr"/>
            <a:lstStyle/>
            <a:p>
              <a:pPr algn="ctr">
                <a:lnSpc>
                  <a:spcPts val="2531"/>
                </a:lnSpc>
              </a:pPr>
              <a:endParaRPr/>
            </a:p>
          </p:txBody>
        </p:sp>
      </p:grpSp>
      <p:grpSp>
        <p:nvGrpSpPr>
          <p:cNvPr id="18" name="Group 18"/>
          <p:cNvGrpSpPr/>
          <p:nvPr/>
        </p:nvGrpSpPr>
        <p:grpSpPr>
          <a:xfrm>
            <a:off x="10452931" y="4602331"/>
            <a:ext cx="405162" cy="4277323"/>
            <a:chOff x="0" y="0"/>
            <a:chExt cx="121533" cy="1283034"/>
          </a:xfrm>
        </p:grpSpPr>
        <p:sp>
          <p:nvSpPr>
            <p:cNvPr id="19" name="Freeform 19"/>
            <p:cNvSpPr/>
            <p:nvPr/>
          </p:nvSpPr>
          <p:spPr>
            <a:xfrm>
              <a:off x="0" y="0"/>
              <a:ext cx="121533" cy="1283034"/>
            </a:xfrm>
            <a:custGeom>
              <a:avLst/>
              <a:gdLst/>
              <a:ahLst/>
              <a:cxnLst/>
              <a:rect l="l" t="t" r="r" b="b"/>
              <a:pathLst>
                <a:path w="121533" h="1283034">
                  <a:moveTo>
                    <a:pt x="0" y="0"/>
                  </a:moveTo>
                  <a:lnTo>
                    <a:pt x="121533" y="0"/>
                  </a:lnTo>
                  <a:lnTo>
                    <a:pt x="121533" y="1283034"/>
                  </a:lnTo>
                  <a:lnTo>
                    <a:pt x="0" y="1283034"/>
                  </a:lnTo>
                  <a:close/>
                </a:path>
              </a:pathLst>
            </a:custGeom>
            <a:solidFill>
              <a:srgbClr val="A7DFB4"/>
            </a:solidFill>
          </p:spPr>
        </p:sp>
        <p:sp>
          <p:nvSpPr>
            <p:cNvPr id="20" name="TextBox 20"/>
            <p:cNvSpPr txBox="1"/>
            <p:nvPr/>
          </p:nvSpPr>
          <p:spPr>
            <a:xfrm>
              <a:off x="0" y="47625"/>
              <a:ext cx="121533" cy="1235409"/>
            </a:xfrm>
            <a:prstGeom prst="rect">
              <a:avLst/>
            </a:prstGeom>
          </p:spPr>
          <p:txBody>
            <a:bodyPr lIns="71438" tIns="71438" rIns="71438" bIns="71438" rtlCol="0" anchor="ctr"/>
            <a:lstStyle/>
            <a:p>
              <a:pPr algn="ctr">
                <a:lnSpc>
                  <a:spcPts val="2531"/>
                </a:lnSpc>
              </a:pPr>
              <a:endParaRPr/>
            </a:p>
          </p:txBody>
        </p:sp>
      </p:grpSp>
      <p:grpSp>
        <p:nvGrpSpPr>
          <p:cNvPr id="21" name="Group 21"/>
          <p:cNvGrpSpPr/>
          <p:nvPr/>
        </p:nvGrpSpPr>
        <p:grpSpPr>
          <a:xfrm>
            <a:off x="12466954" y="8631643"/>
            <a:ext cx="405162" cy="248011"/>
            <a:chOff x="0" y="0"/>
            <a:chExt cx="121533" cy="74394"/>
          </a:xfrm>
        </p:grpSpPr>
        <p:sp>
          <p:nvSpPr>
            <p:cNvPr id="22" name="Freeform 22"/>
            <p:cNvSpPr/>
            <p:nvPr/>
          </p:nvSpPr>
          <p:spPr>
            <a:xfrm>
              <a:off x="0" y="0"/>
              <a:ext cx="121533" cy="74394"/>
            </a:xfrm>
            <a:custGeom>
              <a:avLst/>
              <a:gdLst/>
              <a:ahLst/>
              <a:cxnLst/>
              <a:rect l="l" t="t" r="r" b="b"/>
              <a:pathLst>
                <a:path w="121533" h="74394">
                  <a:moveTo>
                    <a:pt x="0" y="0"/>
                  </a:moveTo>
                  <a:lnTo>
                    <a:pt x="121533" y="0"/>
                  </a:lnTo>
                  <a:lnTo>
                    <a:pt x="121533" y="74394"/>
                  </a:lnTo>
                  <a:lnTo>
                    <a:pt x="0" y="74394"/>
                  </a:lnTo>
                  <a:close/>
                </a:path>
              </a:pathLst>
            </a:custGeom>
            <a:solidFill>
              <a:srgbClr val="A7DFB4"/>
            </a:solidFill>
          </p:spPr>
        </p:sp>
        <p:sp>
          <p:nvSpPr>
            <p:cNvPr id="23" name="TextBox 23"/>
            <p:cNvSpPr txBox="1"/>
            <p:nvPr/>
          </p:nvSpPr>
          <p:spPr>
            <a:xfrm>
              <a:off x="0" y="47625"/>
              <a:ext cx="121533" cy="26769"/>
            </a:xfrm>
            <a:prstGeom prst="rect">
              <a:avLst/>
            </a:prstGeom>
          </p:spPr>
          <p:txBody>
            <a:bodyPr lIns="71438" tIns="71438" rIns="71438" bIns="71438" rtlCol="0" anchor="ctr"/>
            <a:lstStyle/>
            <a:p>
              <a:pPr algn="ctr">
                <a:lnSpc>
                  <a:spcPts val="2531"/>
                </a:lnSpc>
              </a:pPr>
              <a:endParaRPr/>
            </a:p>
          </p:txBody>
        </p:sp>
      </p:grpSp>
      <p:grpSp>
        <p:nvGrpSpPr>
          <p:cNvPr id="24" name="Group 24"/>
          <p:cNvGrpSpPr/>
          <p:nvPr/>
        </p:nvGrpSpPr>
        <p:grpSpPr>
          <a:xfrm>
            <a:off x="14480978" y="8128966"/>
            <a:ext cx="405162" cy="750688"/>
            <a:chOff x="0" y="0"/>
            <a:chExt cx="121533" cy="225178"/>
          </a:xfrm>
        </p:grpSpPr>
        <p:sp>
          <p:nvSpPr>
            <p:cNvPr id="25" name="Freeform 25"/>
            <p:cNvSpPr/>
            <p:nvPr/>
          </p:nvSpPr>
          <p:spPr>
            <a:xfrm>
              <a:off x="0" y="0"/>
              <a:ext cx="121533" cy="225178"/>
            </a:xfrm>
            <a:custGeom>
              <a:avLst/>
              <a:gdLst/>
              <a:ahLst/>
              <a:cxnLst/>
              <a:rect l="l" t="t" r="r" b="b"/>
              <a:pathLst>
                <a:path w="121533" h="225178">
                  <a:moveTo>
                    <a:pt x="0" y="0"/>
                  </a:moveTo>
                  <a:lnTo>
                    <a:pt x="121533" y="0"/>
                  </a:lnTo>
                  <a:lnTo>
                    <a:pt x="121533" y="225178"/>
                  </a:lnTo>
                  <a:lnTo>
                    <a:pt x="0" y="225178"/>
                  </a:lnTo>
                  <a:close/>
                </a:path>
              </a:pathLst>
            </a:custGeom>
            <a:solidFill>
              <a:srgbClr val="A7DFB4"/>
            </a:solidFill>
          </p:spPr>
        </p:sp>
        <p:sp>
          <p:nvSpPr>
            <p:cNvPr id="26" name="TextBox 26"/>
            <p:cNvSpPr txBox="1"/>
            <p:nvPr/>
          </p:nvSpPr>
          <p:spPr>
            <a:xfrm>
              <a:off x="0" y="47625"/>
              <a:ext cx="121533" cy="177553"/>
            </a:xfrm>
            <a:prstGeom prst="rect">
              <a:avLst/>
            </a:prstGeom>
          </p:spPr>
          <p:txBody>
            <a:bodyPr lIns="71438" tIns="71438" rIns="71438" bIns="71438" rtlCol="0" anchor="ctr"/>
            <a:lstStyle/>
            <a:p>
              <a:pPr algn="ctr">
                <a:lnSpc>
                  <a:spcPts val="2531"/>
                </a:lnSpc>
              </a:pPr>
              <a:endParaRPr/>
            </a:p>
          </p:txBody>
        </p:sp>
      </p:grpSp>
      <p:grpSp>
        <p:nvGrpSpPr>
          <p:cNvPr id="27" name="Group 27"/>
          <p:cNvGrpSpPr/>
          <p:nvPr/>
        </p:nvGrpSpPr>
        <p:grpSpPr>
          <a:xfrm>
            <a:off x="8438907" y="3542944"/>
            <a:ext cx="405162" cy="5336711"/>
            <a:chOff x="0" y="0"/>
            <a:chExt cx="121533" cy="1600809"/>
          </a:xfrm>
        </p:grpSpPr>
        <p:sp>
          <p:nvSpPr>
            <p:cNvPr id="28" name="Freeform 28"/>
            <p:cNvSpPr/>
            <p:nvPr/>
          </p:nvSpPr>
          <p:spPr>
            <a:xfrm>
              <a:off x="0" y="0"/>
              <a:ext cx="121533" cy="1600809"/>
            </a:xfrm>
            <a:custGeom>
              <a:avLst/>
              <a:gdLst/>
              <a:ahLst/>
              <a:cxnLst/>
              <a:rect l="l" t="t" r="r" b="b"/>
              <a:pathLst>
                <a:path w="121533" h="1600809">
                  <a:moveTo>
                    <a:pt x="0" y="0"/>
                  </a:moveTo>
                  <a:lnTo>
                    <a:pt x="121533" y="0"/>
                  </a:lnTo>
                  <a:lnTo>
                    <a:pt x="121533" y="1600809"/>
                  </a:lnTo>
                  <a:lnTo>
                    <a:pt x="0" y="1600809"/>
                  </a:lnTo>
                  <a:close/>
                </a:path>
              </a:pathLst>
            </a:custGeom>
            <a:solidFill>
              <a:srgbClr val="A7DFB4"/>
            </a:solidFill>
          </p:spPr>
        </p:sp>
        <p:sp>
          <p:nvSpPr>
            <p:cNvPr id="29" name="TextBox 29"/>
            <p:cNvSpPr txBox="1"/>
            <p:nvPr/>
          </p:nvSpPr>
          <p:spPr>
            <a:xfrm>
              <a:off x="0" y="47625"/>
              <a:ext cx="121533" cy="1553184"/>
            </a:xfrm>
            <a:prstGeom prst="rect">
              <a:avLst/>
            </a:prstGeom>
          </p:spPr>
          <p:txBody>
            <a:bodyPr lIns="71438" tIns="71438" rIns="71438" bIns="71438" rtlCol="0" anchor="ctr"/>
            <a:lstStyle/>
            <a:p>
              <a:pPr algn="ctr">
                <a:lnSpc>
                  <a:spcPts val="2531"/>
                </a:lnSpc>
              </a:pPr>
              <a:endParaRPr/>
            </a:p>
          </p:txBody>
        </p:sp>
      </p:grpSp>
      <p:grpSp>
        <p:nvGrpSpPr>
          <p:cNvPr id="30" name="Group 30"/>
          <p:cNvGrpSpPr/>
          <p:nvPr/>
        </p:nvGrpSpPr>
        <p:grpSpPr>
          <a:xfrm>
            <a:off x="10047769" y="4901326"/>
            <a:ext cx="405162" cy="3978328"/>
            <a:chOff x="0" y="0"/>
            <a:chExt cx="121533" cy="1193346"/>
          </a:xfrm>
        </p:grpSpPr>
        <p:sp>
          <p:nvSpPr>
            <p:cNvPr id="31" name="Freeform 31"/>
            <p:cNvSpPr/>
            <p:nvPr/>
          </p:nvSpPr>
          <p:spPr>
            <a:xfrm>
              <a:off x="0" y="0"/>
              <a:ext cx="121533" cy="1193346"/>
            </a:xfrm>
            <a:custGeom>
              <a:avLst/>
              <a:gdLst/>
              <a:ahLst/>
              <a:cxnLst/>
              <a:rect l="l" t="t" r="r" b="b"/>
              <a:pathLst>
                <a:path w="121533" h="1193346">
                  <a:moveTo>
                    <a:pt x="0" y="0"/>
                  </a:moveTo>
                  <a:lnTo>
                    <a:pt x="121533" y="0"/>
                  </a:lnTo>
                  <a:lnTo>
                    <a:pt x="121533" y="1193346"/>
                  </a:lnTo>
                  <a:lnTo>
                    <a:pt x="0" y="1193346"/>
                  </a:lnTo>
                  <a:close/>
                </a:path>
              </a:pathLst>
            </a:custGeom>
            <a:solidFill>
              <a:srgbClr val="FF9587"/>
            </a:solidFill>
          </p:spPr>
        </p:sp>
        <p:sp>
          <p:nvSpPr>
            <p:cNvPr id="32" name="TextBox 32"/>
            <p:cNvSpPr txBox="1"/>
            <p:nvPr/>
          </p:nvSpPr>
          <p:spPr>
            <a:xfrm>
              <a:off x="0" y="47625"/>
              <a:ext cx="121533" cy="1145721"/>
            </a:xfrm>
            <a:prstGeom prst="rect">
              <a:avLst/>
            </a:prstGeom>
          </p:spPr>
          <p:txBody>
            <a:bodyPr lIns="71438" tIns="71438" rIns="71438" bIns="71438" rtlCol="0" anchor="ctr"/>
            <a:lstStyle/>
            <a:p>
              <a:pPr algn="ctr">
                <a:lnSpc>
                  <a:spcPts val="2531"/>
                </a:lnSpc>
              </a:pPr>
              <a:endParaRPr/>
            </a:p>
          </p:txBody>
        </p:sp>
      </p:grpSp>
      <p:grpSp>
        <p:nvGrpSpPr>
          <p:cNvPr id="33" name="Group 33"/>
          <p:cNvGrpSpPr/>
          <p:nvPr/>
        </p:nvGrpSpPr>
        <p:grpSpPr>
          <a:xfrm>
            <a:off x="12061792" y="7887995"/>
            <a:ext cx="405162" cy="991659"/>
            <a:chOff x="0" y="0"/>
            <a:chExt cx="121533" cy="297460"/>
          </a:xfrm>
        </p:grpSpPr>
        <p:sp>
          <p:nvSpPr>
            <p:cNvPr id="34" name="Freeform 34"/>
            <p:cNvSpPr/>
            <p:nvPr/>
          </p:nvSpPr>
          <p:spPr>
            <a:xfrm>
              <a:off x="0" y="0"/>
              <a:ext cx="121533" cy="297460"/>
            </a:xfrm>
            <a:custGeom>
              <a:avLst/>
              <a:gdLst/>
              <a:ahLst/>
              <a:cxnLst/>
              <a:rect l="l" t="t" r="r" b="b"/>
              <a:pathLst>
                <a:path w="121533" h="297460">
                  <a:moveTo>
                    <a:pt x="0" y="0"/>
                  </a:moveTo>
                  <a:lnTo>
                    <a:pt x="121533" y="0"/>
                  </a:lnTo>
                  <a:lnTo>
                    <a:pt x="121533" y="297460"/>
                  </a:lnTo>
                  <a:lnTo>
                    <a:pt x="0" y="297460"/>
                  </a:lnTo>
                  <a:close/>
                </a:path>
              </a:pathLst>
            </a:custGeom>
            <a:solidFill>
              <a:srgbClr val="FF9587"/>
            </a:solidFill>
          </p:spPr>
        </p:sp>
        <p:sp>
          <p:nvSpPr>
            <p:cNvPr id="35" name="TextBox 35"/>
            <p:cNvSpPr txBox="1"/>
            <p:nvPr/>
          </p:nvSpPr>
          <p:spPr>
            <a:xfrm>
              <a:off x="0" y="47625"/>
              <a:ext cx="121533" cy="249835"/>
            </a:xfrm>
            <a:prstGeom prst="rect">
              <a:avLst/>
            </a:prstGeom>
          </p:spPr>
          <p:txBody>
            <a:bodyPr lIns="71438" tIns="71438" rIns="71438" bIns="71438" rtlCol="0" anchor="ctr"/>
            <a:lstStyle/>
            <a:p>
              <a:pPr algn="ctr">
                <a:lnSpc>
                  <a:spcPts val="2531"/>
                </a:lnSpc>
              </a:pPr>
              <a:endParaRPr/>
            </a:p>
          </p:txBody>
        </p:sp>
      </p:grpSp>
      <p:grpSp>
        <p:nvGrpSpPr>
          <p:cNvPr id="36" name="Group 36"/>
          <p:cNvGrpSpPr/>
          <p:nvPr/>
        </p:nvGrpSpPr>
        <p:grpSpPr>
          <a:xfrm>
            <a:off x="14089395" y="7503530"/>
            <a:ext cx="405162" cy="1376125"/>
            <a:chOff x="0" y="0"/>
            <a:chExt cx="121533" cy="412785"/>
          </a:xfrm>
        </p:grpSpPr>
        <p:sp>
          <p:nvSpPr>
            <p:cNvPr id="37" name="Freeform 37"/>
            <p:cNvSpPr/>
            <p:nvPr/>
          </p:nvSpPr>
          <p:spPr>
            <a:xfrm>
              <a:off x="0" y="0"/>
              <a:ext cx="121533" cy="412785"/>
            </a:xfrm>
            <a:custGeom>
              <a:avLst/>
              <a:gdLst/>
              <a:ahLst/>
              <a:cxnLst/>
              <a:rect l="l" t="t" r="r" b="b"/>
              <a:pathLst>
                <a:path w="121533" h="412785">
                  <a:moveTo>
                    <a:pt x="0" y="0"/>
                  </a:moveTo>
                  <a:lnTo>
                    <a:pt x="121533" y="0"/>
                  </a:lnTo>
                  <a:lnTo>
                    <a:pt x="121533" y="412785"/>
                  </a:lnTo>
                  <a:lnTo>
                    <a:pt x="0" y="412785"/>
                  </a:lnTo>
                  <a:close/>
                </a:path>
              </a:pathLst>
            </a:custGeom>
            <a:solidFill>
              <a:srgbClr val="FF9587"/>
            </a:solidFill>
          </p:spPr>
        </p:sp>
        <p:sp>
          <p:nvSpPr>
            <p:cNvPr id="38" name="TextBox 38"/>
            <p:cNvSpPr txBox="1"/>
            <p:nvPr/>
          </p:nvSpPr>
          <p:spPr>
            <a:xfrm>
              <a:off x="0" y="47625"/>
              <a:ext cx="121533" cy="365160"/>
            </a:xfrm>
            <a:prstGeom prst="rect">
              <a:avLst/>
            </a:prstGeom>
          </p:spPr>
          <p:txBody>
            <a:bodyPr lIns="71438" tIns="71438" rIns="71438" bIns="71438" rtlCol="0" anchor="ctr"/>
            <a:lstStyle/>
            <a:p>
              <a:pPr algn="ctr">
                <a:lnSpc>
                  <a:spcPts val="2531"/>
                </a:lnSpc>
              </a:pPr>
              <a:endParaRPr/>
            </a:p>
          </p:txBody>
        </p:sp>
      </p:grpSp>
      <p:grpSp>
        <p:nvGrpSpPr>
          <p:cNvPr id="39" name="Group 39"/>
          <p:cNvGrpSpPr/>
          <p:nvPr/>
        </p:nvGrpSpPr>
        <p:grpSpPr>
          <a:xfrm>
            <a:off x="8033745" y="3487599"/>
            <a:ext cx="405162" cy="5392056"/>
            <a:chOff x="0" y="0"/>
            <a:chExt cx="121533" cy="1617411"/>
          </a:xfrm>
        </p:grpSpPr>
        <p:sp>
          <p:nvSpPr>
            <p:cNvPr id="40" name="Freeform 40"/>
            <p:cNvSpPr/>
            <p:nvPr/>
          </p:nvSpPr>
          <p:spPr>
            <a:xfrm>
              <a:off x="0" y="0"/>
              <a:ext cx="121533" cy="1617411"/>
            </a:xfrm>
            <a:custGeom>
              <a:avLst/>
              <a:gdLst/>
              <a:ahLst/>
              <a:cxnLst/>
              <a:rect l="l" t="t" r="r" b="b"/>
              <a:pathLst>
                <a:path w="121533" h="1617411">
                  <a:moveTo>
                    <a:pt x="0" y="0"/>
                  </a:moveTo>
                  <a:lnTo>
                    <a:pt x="121533" y="0"/>
                  </a:lnTo>
                  <a:lnTo>
                    <a:pt x="121533" y="1617411"/>
                  </a:lnTo>
                  <a:lnTo>
                    <a:pt x="0" y="1617411"/>
                  </a:lnTo>
                  <a:close/>
                </a:path>
              </a:pathLst>
            </a:custGeom>
            <a:solidFill>
              <a:srgbClr val="FF9587"/>
            </a:solidFill>
          </p:spPr>
        </p:sp>
        <p:sp>
          <p:nvSpPr>
            <p:cNvPr id="41" name="TextBox 41"/>
            <p:cNvSpPr txBox="1"/>
            <p:nvPr/>
          </p:nvSpPr>
          <p:spPr>
            <a:xfrm>
              <a:off x="0" y="47625"/>
              <a:ext cx="121533" cy="1569786"/>
            </a:xfrm>
            <a:prstGeom prst="rect">
              <a:avLst/>
            </a:prstGeom>
          </p:spPr>
          <p:txBody>
            <a:bodyPr lIns="71438" tIns="71438" rIns="71438" bIns="71438" rtlCol="0" anchor="ctr"/>
            <a:lstStyle/>
            <a:p>
              <a:pPr algn="ctr">
                <a:lnSpc>
                  <a:spcPts val="2531"/>
                </a:lnSpc>
              </a:pPr>
              <a:endParaRPr/>
            </a:p>
          </p:txBody>
        </p:sp>
      </p:grpSp>
      <p:sp>
        <p:nvSpPr>
          <p:cNvPr id="42" name="AutoShape 42"/>
          <p:cNvSpPr/>
          <p:nvPr/>
        </p:nvSpPr>
        <p:spPr>
          <a:xfrm>
            <a:off x="1868761" y="8868046"/>
            <a:ext cx="13017379" cy="0"/>
          </a:xfrm>
          <a:prstGeom prst="line">
            <a:avLst/>
          </a:prstGeom>
          <a:ln w="38100" cap="flat">
            <a:solidFill>
              <a:srgbClr val="000000"/>
            </a:solidFill>
            <a:prstDash val="solid"/>
            <a:headEnd type="none" w="sm" len="sm"/>
            <a:tailEnd type="none" w="sm" len="sm"/>
          </a:ln>
        </p:spPr>
      </p:sp>
      <p:grpSp>
        <p:nvGrpSpPr>
          <p:cNvPr id="43" name="Group 43"/>
          <p:cNvGrpSpPr/>
          <p:nvPr/>
        </p:nvGrpSpPr>
        <p:grpSpPr>
          <a:xfrm>
            <a:off x="3314700" y="4488324"/>
            <a:ext cx="292534" cy="292534"/>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7BA"/>
            </a:solidFill>
            <a:ln w="9525" cap="sq">
              <a:solidFill>
                <a:srgbClr val="000000"/>
              </a:solidFill>
              <a:prstDash val="solid"/>
              <a:miter/>
            </a:ln>
          </p:spPr>
        </p:sp>
        <p:sp>
          <p:nvSpPr>
            <p:cNvPr id="45" name="TextBox 45"/>
            <p:cNvSpPr txBox="1"/>
            <p:nvPr/>
          </p:nvSpPr>
          <p:spPr>
            <a:xfrm>
              <a:off x="76200" y="123825"/>
              <a:ext cx="660400" cy="612775"/>
            </a:xfrm>
            <a:prstGeom prst="rect">
              <a:avLst/>
            </a:prstGeom>
          </p:spPr>
          <p:txBody>
            <a:bodyPr lIns="71438" tIns="71438" rIns="71438" bIns="71438" rtlCol="0" anchor="ctr"/>
            <a:lstStyle/>
            <a:p>
              <a:pPr algn="ctr">
                <a:lnSpc>
                  <a:spcPts val="2531"/>
                </a:lnSpc>
              </a:pPr>
              <a:endParaRPr/>
            </a:p>
          </p:txBody>
        </p:sp>
      </p:grpSp>
      <p:grpSp>
        <p:nvGrpSpPr>
          <p:cNvPr id="46" name="Group 46"/>
          <p:cNvGrpSpPr/>
          <p:nvPr/>
        </p:nvGrpSpPr>
        <p:grpSpPr>
          <a:xfrm>
            <a:off x="3314700" y="7093807"/>
            <a:ext cx="292534" cy="292534"/>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E8CC"/>
            </a:solidFill>
            <a:ln w="9525" cap="sq">
              <a:solidFill>
                <a:srgbClr val="000000"/>
              </a:solidFill>
              <a:prstDash val="solid"/>
              <a:miter/>
            </a:ln>
          </p:spPr>
        </p:sp>
        <p:sp>
          <p:nvSpPr>
            <p:cNvPr id="48" name="TextBox 48"/>
            <p:cNvSpPr txBox="1"/>
            <p:nvPr/>
          </p:nvSpPr>
          <p:spPr>
            <a:xfrm>
              <a:off x="76200" y="123825"/>
              <a:ext cx="660400" cy="612775"/>
            </a:xfrm>
            <a:prstGeom prst="rect">
              <a:avLst/>
            </a:prstGeom>
          </p:spPr>
          <p:txBody>
            <a:bodyPr lIns="71438" tIns="71438" rIns="71438" bIns="71438" rtlCol="0" anchor="ctr"/>
            <a:lstStyle/>
            <a:p>
              <a:pPr algn="ctr">
                <a:lnSpc>
                  <a:spcPts val="2531"/>
                </a:lnSpc>
              </a:pPr>
              <a:endParaRPr/>
            </a:p>
          </p:txBody>
        </p:sp>
      </p:grpSp>
      <p:grpSp>
        <p:nvGrpSpPr>
          <p:cNvPr id="49" name="Group 49"/>
          <p:cNvGrpSpPr/>
          <p:nvPr/>
        </p:nvGrpSpPr>
        <p:grpSpPr>
          <a:xfrm>
            <a:off x="3314700" y="6033800"/>
            <a:ext cx="292534" cy="292534"/>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CB4"/>
            </a:solidFill>
            <a:ln w="9525" cap="sq">
              <a:solidFill>
                <a:srgbClr val="000000"/>
              </a:solidFill>
              <a:prstDash val="solid"/>
              <a:miter/>
            </a:ln>
          </p:spPr>
        </p:sp>
        <p:sp>
          <p:nvSpPr>
            <p:cNvPr id="51" name="TextBox 51"/>
            <p:cNvSpPr txBox="1"/>
            <p:nvPr/>
          </p:nvSpPr>
          <p:spPr>
            <a:xfrm>
              <a:off x="76200" y="123825"/>
              <a:ext cx="660400" cy="612775"/>
            </a:xfrm>
            <a:prstGeom prst="rect">
              <a:avLst/>
            </a:prstGeom>
          </p:spPr>
          <p:txBody>
            <a:bodyPr lIns="71438" tIns="71438" rIns="71438" bIns="71438" rtlCol="0" anchor="ctr"/>
            <a:lstStyle/>
            <a:p>
              <a:pPr algn="ctr">
                <a:lnSpc>
                  <a:spcPts val="2531"/>
                </a:lnSpc>
              </a:pPr>
              <a:endParaRPr/>
            </a:p>
          </p:txBody>
        </p:sp>
      </p:grpSp>
      <p:sp>
        <p:nvSpPr>
          <p:cNvPr id="52" name="TextBox 52"/>
          <p:cNvSpPr txBox="1"/>
          <p:nvPr/>
        </p:nvSpPr>
        <p:spPr>
          <a:xfrm>
            <a:off x="6635754" y="8628145"/>
            <a:ext cx="840230" cy="219809"/>
          </a:xfrm>
          <a:prstGeom prst="rect">
            <a:avLst/>
          </a:prstGeom>
        </p:spPr>
        <p:txBody>
          <a:bodyPr lIns="0" tIns="0" rIns="0" bIns="0" rtlCol="0" anchor="t">
            <a:spAutoFit/>
          </a:bodyPr>
          <a:lstStyle/>
          <a:p>
            <a:pPr>
              <a:lnSpc>
                <a:spcPts val="1629"/>
              </a:lnSpc>
            </a:pPr>
            <a:r>
              <a:rPr lang="en-US" sz="1629">
                <a:solidFill>
                  <a:srgbClr val="000000"/>
                </a:solidFill>
                <a:latin typeface="Pragmatica"/>
              </a:rPr>
              <a:t>0</a:t>
            </a:r>
          </a:p>
        </p:txBody>
      </p:sp>
      <p:sp>
        <p:nvSpPr>
          <p:cNvPr id="53" name="TextBox 53"/>
          <p:cNvSpPr txBox="1"/>
          <p:nvPr/>
        </p:nvSpPr>
        <p:spPr>
          <a:xfrm>
            <a:off x="2832130" y="334031"/>
            <a:ext cx="5404197" cy="2251473"/>
          </a:xfrm>
          <a:prstGeom prst="rect">
            <a:avLst/>
          </a:prstGeom>
        </p:spPr>
        <p:txBody>
          <a:bodyPr lIns="0" tIns="0" rIns="0" bIns="0" rtlCol="0" anchor="t">
            <a:spAutoFit/>
          </a:bodyPr>
          <a:lstStyle/>
          <a:p>
            <a:pPr>
              <a:lnSpc>
                <a:spcPts val="3515"/>
              </a:lnSpc>
            </a:pPr>
            <a:r>
              <a:rPr lang="en-US" sz="3515">
                <a:solidFill>
                  <a:srgbClr val="000000"/>
                </a:solidFill>
                <a:latin typeface="Poppins Semi-Bold"/>
              </a:rPr>
              <a:t>ENGELLILERIN KENDI KADERLERINI TAYIN ETME HAKLARI ÜZERINDEKI REGRESYON ANALIZI MODELLERI</a:t>
            </a:r>
          </a:p>
        </p:txBody>
      </p:sp>
      <p:sp>
        <p:nvSpPr>
          <p:cNvPr id="54" name="TextBox 54"/>
          <p:cNvSpPr txBox="1"/>
          <p:nvPr/>
        </p:nvSpPr>
        <p:spPr>
          <a:xfrm>
            <a:off x="7475984" y="9094711"/>
            <a:ext cx="1532445" cy="773906"/>
          </a:xfrm>
          <a:prstGeom prst="rect">
            <a:avLst/>
          </a:prstGeom>
        </p:spPr>
        <p:txBody>
          <a:bodyPr lIns="0" tIns="0" rIns="0" bIns="0" rtlCol="0" anchor="t">
            <a:spAutoFit/>
          </a:bodyPr>
          <a:lstStyle/>
          <a:p>
            <a:pPr algn="ctr">
              <a:lnSpc>
                <a:spcPts val="1968"/>
              </a:lnSpc>
            </a:pPr>
            <a:r>
              <a:rPr lang="en-US" sz="1968" dirty="0">
                <a:solidFill>
                  <a:srgbClr val="000000"/>
                </a:solidFill>
                <a:latin typeface="Poppins"/>
              </a:rPr>
              <a:t>ENGELLI YAKINININ OLMASI</a:t>
            </a:r>
          </a:p>
        </p:txBody>
      </p:sp>
      <p:sp>
        <p:nvSpPr>
          <p:cNvPr id="55" name="TextBox 55"/>
          <p:cNvSpPr txBox="1"/>
          <p:nvPr/>
        </p:nvSpPr>
        <p:spPr>
          <a:xfrm>
            <a:off x="3314700" y="4951820"/>
            <a:ext cx="2262886" cy="691455"/>
          </a:xfrm>
          <a:prstGeom prst="rect">
            <a:avLst/>
          </a:prstGeom>
        </p:spPr>
        <p:txBody>
          <a:bodyPr lIns="0" tIns="0" rIns="0" bIns="0" rtlCol="0" anchor="t">
            <a:spAutoFit/>
          </a:bodyPr>
          <a:lstStyle/>
          <a:p>
            <a:pPr>
              <a:lnSpc>
                <a:spcPts val="1828"/>
              </a:lnSpc>
            </a:pPr>
            <a:r>
              <a:rPr lang="en-US" sz="1828">
                <a:solidFill>
                  <a:srgbClr val="000000"/>
                </a:solidFill>
                <a:latin typeface="Pragmatica"/>
              </a:rPr>
              <a:t>HAKLARIN MUTLAKIYETININ ANLAŞILMASI</a:t>
            </a:r>
          </a:p>
        </p:txBody>
      </p:sp>
      <p:sp>
        <p:nvSpPr>
          <p:cNvPr id="56" name="TextBox 56"/>
          <p:cNvSpPr txBox="1"/>
          <p:nvPr/>
        </p:nvSpPr>
        <p:spPr>
          <a:xfrm>
            <a:off x="6635754" y="4565811"/>
            <a:ext cx="986708" cy="219809"/>
          </a:xfrm>
          <a:prstGeom prst="rect">
            <a:avLst/>
          </a:prstGeom>
        </p:spPr>
        <p:txBody>
          <a:bodyPr lIns="0" tIns="0" rIns="0" bIns="0" rtlCol="0" anchor="t">
            <a:spAutoFit/>
          </a:bodyPr>
          <a:lstStyle/>
          <a:p>
            <a:pPr>
              <a:lnSpc>
                <a:spcPts val="1629"/>
              </a:lnSpc>
            </a:pPr>
            <a:r>
              <a:rPr lang="en-US" sz="1629">
                <a:solidFill>
                  <a:srgbClr val="000000"/>
                </a:solidFill>
                <a:latin typeface="Pragmatica"/>
              </a:rPr>
              <a:t>0.75</a:t>
            </a:r>
          </a:p>
        </p:txBody>
      </p:sp>
      <p:sp>
        <p:nvSpPr>
          <p:cNvPr id="57" name="TextBox 57"/>
          <p:cNvSpPr txBox="1"/>
          <p:nvPr/>
        </p:nvSpPr>
        <p:spPr>
          <a:xfrm>
            <a:off x="6635754" y="3129837"/>
            <a:ext cx="986708" cy="219809"/>
          </a:xfrm>
          <a:prstGeom prst="rect">
            <a:avLst/>
          </a:prstGeom>
        </p:spPr>
        <p:txBody>
          <a:bodyPr lIns="0" tIns="0" rIns="0" bIns="0" rtlCol="0" anchor="t">
            <a:spAutoFit/>
          </a:bodyPr>
          <a:lstStyle/>
          <a:p>
            <a:pPr>
              <a:lnSpc>
                <a:spcPts val="1629"/>
              </a:lnSpc>
            </a:pPr>
            <a:r>
              <a:rPr lang="en-US" sz="1629">
                <a:solidFill>
                  <a:srgbClr val="000000"/>
                </a:solidFill>
                <a:latin typeface="Pragmatica"/>
              </a:rPr>
              <a:t>1</a:t>
            </a:r>
          </a:p>
        </p:txBody>
      </p:sp>
      <p:sp>
        <p:nvSpPr>
          <p:cNvPr id="58" name="TextBox 58"/>
          <p:cNvSpPr txBox="1"/>
          <p:nvPr/>
        </p:nvSpPr>
        <p:spPr>
          <a:xfrm>
            <a:off x="6635754" y="5898773"/>
            <a:ext cx="840230" cy="219809"/>
          </a:xfrm>
          <a:prstGeom prst="rect">
            <a:avLst/>
          </a:prstGeom>
        </p:spPr>
        <p:txBody>
          <a:bodyPr lIns="0" tIns="0" rIns="0" bIns="0" rtlCol="0" anchor="t">
            <a:spAutoFit/>
          </a:bodyPr>
          <a:lstStyle/>
          <a:p>
            <a:pPr>
              <a:lnSpc>
                <a:spcPts val="1629"/>
              </a:lnSpc>
            </a:pPr>
            <a:r>
              <a:rPr lang="en-US" sz="1629">
                <a:solidFill>
                  <a:srgbClr val="000000"/>
                </a:solidFill>
                <a:latin typeface="Pragmatica"/>
              </a:rPr>
              <a:t>0.5</a:t>
            </a:r>
          </a:p>
        </p:txBody>
      </p:sp>
      <p:sp>
        <p:nvSpPr>
          <p:cNvPr id="59" name="TextBox 59"/>
          <p:cNvSpPr txBox="1"/>
          <p:nvPr/>
        </p:nvSpPr>
        <p:spPr>
          <a:xfrm>
            <a:off x="6635754" y="7218147"/>
            <a:ext cx="752884" cy="219809"/>
          </a:xfrm>
          <a:prstGeom prst="rect">
            <a:avLst/>
          </a:prstGeom>
        </p:spPr>
        <p:txBody>
          <a:bodyPr lIns="0" tIns="0" rIns="0" bIns="0" rtlCol="0" anchor="t">
            <a:spAutoFit/>
          </a:bodyPr>
          <a:lstStyle/>
          <a:p>
            <a:pPr>
              <a:lnSpc>
                <a:spcPts val="1629"/>
              </a:lnSpc>
            </a:pPr>
            <a:r>
              <a:rPr lang="en-US" sz="1629">
                <a:solidFill>
                  <a:srgbClr val="000000"/>
                </a:solidFill>
                <a:latin typeface="Pragmatica"/>
              </a:rPr>
              <a:t>0.25</a:t>
            </a:r>
          </a:p>
        </p:txBody>
      </p:sp>
      <p:sp>
        <p:nvSpPr>
          <p:cNvPr id="60" name="TextBox 60"/>
          <p:cNvSpPr txBox="1"/>
          <p:nvPr/>
        </p:nvSpPr>
        <p:spPr>
          <a:xfrm>
            <a:off x="8602484" y="943691"/>
            <a:ext cx="6918617" cy="919162"/>
          </a:xfrm>
          <a:prstGeom prst="rect">
            <a:avLst/>
          </a:prstGeom>
        </p:spPr>
        <p:txBody>
          <a:bodyPr lIns="0" tIns="0" rIns="0" bIns="0" rtlCol="0" anchor="t">
            <a:spAutoFit/>
          </a:bodyPr>
          <a:lstStyle/>
          <a:p>
            <a:pPr>
              <a:lnSpc>
                <a:spcPts val="1828"/>
              </a:lnSpc>
            </a:pPr>
            <a:r>
              <a:rPr lang="en-US" sz="1828" dirty="0" err="1">
                <a:solidFill>
                  <a:srgbClr val="000000"/>
                </a:solidFill>
                <a:latin typeface="Pragmatica"/>
              </a:rPr>
              <a:t>Cinsiyet</a:t>
            </a:r>
            <a:r>
              <a:rPr lang="en-US" sz="1828" dirty="0">
                <a:solidFill>
                  <a:srgbClr val="000000"/>
                </a:solidFill>
                <a:latin typeface="Pragmatica"/>
              </a:rPr>
              <a:t>, </a:t>
            </a:r>
            <a:r>
              <a:rPr lang="en-US" sz="1828" dirty="0" err="1" smtClean="0">
                <a:solidFill>
                  <a:srgbClr val="000000"/>
                </a:solidFill>
                <a:latin typeface="Pragmatica"/>
              </a:rPr>
              <a:t>yaş</a:t>
            </a:r>
            <a:r>
              <a:rPr lang="tr-TR" sz="1828" dirty="0">
                <a:solidFill>
                  <a:srgbClr val="000000"/>
                </a:solidFill>
                <a:latin typeface="Pragmatica"/>
              </a:rPr>
              <a:t> </a:t>
            </a:r>
            <a:r>
              <a:rPr lang="tr-TR" sz="1828" dirty="0" smtClean="0">
                <a:solidFill>
                  <a:srgbClr val="000000"/>
                </a:solidFill>
                <a:latin typeface="Pragmatica"/>
              </a:rPr>
              <a:t>ve</a:t>
            </a:r>
            <a:r>
              <a:rPr lang="en-US" sz="1828" dirty="0" smtClean="0">
                <a:solidFill>
                  <a:srgbClr val="000000"/>
                </a:solidFill>
                <a:latin typeface="Pragmatica"/>
              </a:rPr>
              <a:t> </a:t>
            </a:r>
            <a:r>
              <a:rPr lang="en-US" sz="1828" dirty="0" err="1">
                <a:solidFill>
                  <a:srgbClr val="000000"/>
                </a:solidFill>
                <a:latin typeface="Pragmatica"/>
              </a:rPr>
              <a:t>dinle</a:t>
            </a:r>
            <a:r>
              <a:rPr lang="en-US" sz="1828" dirty="0">
                <a:solidFill>
                  <a:srgbClr val="000000"/>
                </a:solidFill>
                <a:latin typeface="Pragmatica"/>
              </a:rPr>
              <a:t> </a:t>
            </a:r>
            <a:r>
              <a:rPr lang="en-US" sz="1828" dirty="0" err="1">
                <a:solidFill>
                  <a:srgbClr val="000000"/>
                </a:solidFill>
                <a:latin typeface="Pragmatica"/>
              </a:rPr>
              <a:t>anlamlı</a:t>
            </a:r>
            <a:r>
              <a:rPr lang="en-US" sz="1828" dirty="0">
                <a:solidFill>
                  <a:srgbClr val="000000"/>
                </a:solidFill>
                <a:latin typeface="Pragmatica"/>
              </a:rPr>
              <a:t> </a:t>
            </a:r>
            <a:r>
              <a:rPr lang="en-US" sz="1828" dirty="0" err="1">
                <a:solidFill>
                  <a:srgbClr val="000000"/>
                </a:solidFill>
                <a:latin typeface="Pragmatica"/>
              </a:rPr>
              <a:t>bir</a:t>
            </a:r>
            <a:r>
              <a:rPr lang="en-US" sz="1828" dirty="0">
                <a:solidFill>
                  <a:srgbClr val="000000"/>
                </a:solidFill>
                <a:latin typeface="Pragmatica"/>
              </a:rPr>
              <a:t> </a:t>
            </a:r>
            <a:r>
              <a:rPr lang="en-US" sz="1828" dirty="0" err="1">
                <a:solidFill>
                  <a:srgbClr val="000000"/>
                </a:solidFill>
                <a:latin typeface="Pragmatica"/>
              </a:rPr>
              <a:t>bağlantısı</a:t>
            </a:r>
            <a:r>
              <a:rPr lang="en-US" sz="1828" dirty="0">
                <a:solidFill>
                  <a:srgbClr val="000000"/>
                </a:solidFill>
                <a:latin typeface="Pragmatica"/>
              </a:rPr>
              <a:t> </a:t>
            </a:r>
            <a:r>
              <a:rPr lang="en-US" sz="1828" dirty="0" err="1">
                <a:solidFill>
                  <a:srgbClr val="000000"/>
                </a:solidFill>
                <a:latin typeface="Pragmatica"/>
              </a:rPr>
              <a:t>olmamakla</a:t>
            </a:r>
            <a:r>
              <a:rPr lang="en-US" sz="1828" dirty="0">
                <a:solidFill>
                  <a:srgbClr val="000000"/>
                </a:solidFill>
                <a:latin typeface="Pragmatica"/>
              </a:rPr>
              <a:t> </a:t>
            </a:r>
            <a:r>
              <a:rPr lang="en-US" sz="1828" dirty="0" err="1">
                <a:solidFill>
                  <a:srgbClr val="000000"/>
                </a:solidFill>
                <a:latin typeface="Pragmatica"/>
              </a:rPr>
              <a:t>beraber</a:t>
            </a:r>
            <a:r>
              <a:rPr lang="en-US" sz="1828" dirty="0">
                <a:solidFill>
                  <a:srgbClr val="000000"/>
                </a:solidFill>
                <a:latin typeface="Pragmatica"/>
              </a:rPr>
              <a:t> </a:t>
            </a:r>
            <a:r>
              <a:rPr lang="en-US" sz="1828" dirty="0" err="1">
                <a:solidFill>
                  <a:srgbClr val="000000"/>
                </a:solidFill>
                <a:latin typeface="Pragmatica"/>
              </a:rPr>
              <a:t>engellli</a:t>
            </a:r>
            <a:r>
              <a:rPr lang="en-US" sz="1828" dirty="0">
                <a:solidFill>
                  <a:srgbClr val="000000"/>
                </a:solidFill>
                <a:latin typeface="Pragmatica"/>
              </a:rPr>
              <a:t> </a:t>
            </a:r>
            <a:r>
              <a:rPr lang="en-US" sz="1828" dirty="0" err="1">
                <a:solidFill>
                  <a:srgbClr val="000000"/>
                </a:solidFill>
                <a:latin typeface="Pragmatica"/>
              </a:rPr>
              <a:t>bireylerle</a:t>
            </a:r>
            <a:r>
              <a:rPr lang="en-US" sz="1828" dirty="0">
                <a:solidFill>
                  <a:srgbClr val="000000"/>
                </a:solidFill>
                <a:latin typeface="Pragmatica"/>
              </a:rPr>
              <a:t> </a:t>
            </a:r>
            <a:r>
              <a:rPr lang="en-US" sz="1828" dirty="0" err="1">
                <a:solidFill>
                  <a:srgbClr val="000000"/>
                </a:solidFill>
                <a:latin typeface="Pragmatica"/>
              </a:rPr>
              <a:t>yakın</a:t>
            </a:r>
            <a:r>
              <a:rPr lang="en-US" sz="1828" dirty="0">
                <a:solidFill>
                  <a:srgbClr val="000000"/>
                </a:solidFill>
                <a:latin typeface="Pragmatica"/>
              </a:rPr>
              <a:t> </a:t>
            </a:r>
            <a:r>
              <a:rPr lang="en-US" sz="1828" dirty="0" err="1">
                <a:solidFill>
                  <a:srgbClr val="000000"/>
                </a:solidFill>
                <a:latin typeface="Pragmatica"/>
              </a:rPr>
              <a:t>temas</a:t>
            </a:r>
            <a:r>
              <a:rPr lang="en-US" sz="1828" dirty="0">
                <a:solidFill>
                  <a:srgbClr val="000000"/>
                </a:solidFill>
                <a:latin typeface="Pragmatica"/>
              </a:rPr>
              <a:t>; </a:t>
            </a:r>
            <a:r>
              <a:rPr lang="en-US" sz="1828" dirty="0" err="1">
                <a:solidFill>
                  <a:srgbClr val="000000"/>
                </a:solidFill>
                <a:latin typeface="Pragmatica"/>
              </a:rPr>
              <a:t>engellilere</a:t>
            </a:r>
            <a:r>
              <a:rPr lang="en-US" sz="1828" dirty="0">
                <a:solidFill>
                  <a:srgbClr val="000000"/>
                </a:solidFill>
                <a:latin typeface="Pragmatica"/>
              </a:rPr>
              <a:t> </a:t>
            </a:r>
            <a:r>
              <a:rPr lang="en-US" sz="1828" dirty="0" err="1">
                <a:solidFill>
                  <a:srgbClr val="000000"/>
                </a:solidFill>
                <a:latin typeface="Pragmatica"/>
              </a:rPr>
              <a:t>yönelik</a:t>
            </a:r>
            <a:r>
              <a:rPr lang="en-US" sz="1828" dirty="0">
                <a:solidFill>
                  <a:srgbClr val="000000"/>
                </a:solidFill>
                <a:latin typeface="Pragmatica"/>
              </a:rPr>
              <a:t> </a:t>
            </a:r>
            <a:r>
              <a:rPr lang="en-US" sz="1828" dirty="0" err="1">
                <a:solidFill>
                  <a:srgbClr val="000000"/>
                </a:solidFill>
                <a:latin typeface="Pragmatica"/>
              </a:rPr>
              <a:t>olumlu</a:t>
            </a:r>
            <a:r>
              <a:rPr lang="en-US" sz="1828" dirty="0">
                <a:solidFill>
                  <a:srgbClr val="000000"/>
                </a:solidFill>
                <a:latin typeface="Pragmatica"/>
              </a:rPr>
              <a:t> </a:t>
            </a:r>
            <a:r>
              <a:rPr lang="en-US" sz="1828" dirty="0" err="1" smtClean="0">
                <a:solidFill>
                  <a:srgbClr val="000000"/>
                </a:solidFill>
                <a:latin typeface="Pragmatica"/>
              </a:rPr>
              <a:t>tutum</a:t>
            </a:r>
            <a:r>
              <a:rPr lang="tr-TR" sz="1828" dirty="0" smtClean="0">
                <a:solidFill>
                  <a:srgbClr val="000000"/>
                </a:solidFill>
                <a:latin typeface="Pragmatica"/>
              </a:rPr>
              <a:t>u</a:t>
            </a:r>
            <a:r>
              <a:rPr lang="en-US" sz="1828" dirty="0" smtClean="0">
                <a:solidFill>
                  <a:srgbClr val="000000"/>
                </a:solidFill>
                <a:latin typeface="Pragmatica"/>
              </a:rPr>
              <a:t>, </a:t>
            </a:r>
            <a:r>
              <a:rPr lang="en-US" sz="1828" dirty="0" err="1">
                <a:solidFill>
                  <a:srgbClr val="000000"/>
                </a:solidFill>
                <a:latin typeface="Pragmatica"/>
              </a:rPr>
              <a:t>kendi</a:t>
            </a:r>
            <a:r>
              <a:rPr lang="en-US" sz="1828" dirty="0">
                <a:solidFill>
                  <a:srgbClr val="000000"/>
                </a:solidFill>
                <a:latin typeface="Pragmatica"/>
              </a:rPr>
              <a:t> </a:t>
            </a:r>
            <a:r>
              <a:rPr lang="en-US" sz="1828" dirty="0" err="1">
                <a:solidFill>
                  <a:srgbClr val="000000"/>
                </a:solidFill>
                <a:latin typeface="Pragmatica"/>
              </a:rPr>
              <a:t>kaderlerini</a:t>
            </a:r>
            <a:r>
              <a:rPr lang="en-US" sz="1828" dirty="0">
                <a:solidFill>
                  <a:srgbClr val="000000"/>
                </a:solidFill>
                <a:latin typeface="Pragmatica"/>
              </a:rPr>
              <a:t> </a:t>
            </a:r>
            <a:r>
              <a:rPr lang="en-US" sz="1828" dirty="0" err="1">
                <a:solidFill>
                  <a:srgbClr val="000000"/>
                </a:solidFill>
                <a:latin typeface="Pragmatica"/>
              </a:rPr>
              <a:t>tayin</a:t>
            </a:r>
            <a:r>
              <a:rPr lang="en-US" sz="1828" dirty="0">
                <a:solidFill>
                  <a:srgbClr val="000000"/>
                </a:solidFill>
                <a:latin typeface="Pragmatica"/>
              </a:rPr>
              <a:t> </a:t>
            </a:r>
            <a:r>
              <a:rPr lang="en-US" sz="1828" dirty="0" err="1">
                <a:solidFill>
                  <a:srgbClr val="000000"/>
                </a:solidFill>
                <a:latin typeface="Pragmatica"/>
              </a:rPr>
              <a:t>etme</a:t>
            </a:r>
            <a:r>
              <a:rPr lang="en-US" sz="1828" dirty="0">
                <a:solidFill>
                  <a:srgbClr val="000000"/>
                </a:solidFill>
                <a:latin typeface="Pragmatica"/>
              </a:rPr>
              <a:t> </a:t>
            </a:r>
            <a:r>
              <a:rPr lang="en-US" sz="1828" dirty="0" err="1">
                <a:solidFill>
                  <a:srgbClr val="000000"/>
                </a:solidFill>
                <a:latin typeface="Pragmatica"/>
              </a:rPr>
              <a:t>hakkının</a:t>
            </a:r>
            <a:r>
              <a:rPr lang="en-US" sz="1828" dirty="0">
                <a:solidFill>
                  <a:srgbClr val="000000"/>
                </a:solidFill>
                <a:latin typeface="Pragmatica"/>
              </a:rPr>
              <a:t> </a:t>
            </a:r>
            <a:r>
              <a:rPr lang="en-US" sz="1828" dirty="0" err="1" smtClean="0">
                <a:solidFill>
                  <a:srgbClr val="000000"/>
                </a:solidFill>
                <a:latin typeface="Pragmatica"/>
              </a:rPr>
              <a:t>anlaşılması</a:t>
            </a:r>
            <a:r>
              <a:rPr lang="tr-TR" sz="1828" dirty="0" err="1" smtClean="0">
                <a:solidFill>
                  <a:srgbClr val="000000"/>
                </a:solidFill>
                <a:latin typeface="Pragmatica"/>
              </a:rPr>
              <a:t>nı</a:t>
            </a:r>
            <a:r>
              <a:rPr lang="en-US" sz="1828" dirty="0" smtClean="0">
                <a:solidFill>
                  <a:srgbClr val="000000"/>
                </a:solidFill>
                <a:latin typeface="Pragmatica"/>
              </a:rPr>
              <a:t> </a:t>
            </a:r>
            <a:r>
              <a:rPr lang="en-US" sz="1828" dirty="0" err="1">
                <a:solidFill>
                  <a:srgbClr val="000000"/>
                </a:solidFill>
                <a:latin typeface="Pragmatica"/>
              </a:rPr>
              <a:t>ve</a:t>
            </a:r>
            <a:r>
              <a:rPr lang="en-US" sz="1828" dirty="0">
                <a:solidFill>
                  <a:srgbClr val="000000"/>
                </a:solidFill>
                <a:latin typeface="Pragmatica"/>
              </a:rPr>
              <a:t> </a:t>
            </a:r>
            <a:r>
              <a:rPr lang="en-US" sz="1828" dirty="0" err="1">
                <a:solidFill>
                  <a:srgbClr val="000000"/>
                </a:solidFill>
                <a:latin typeface="Pragmatica"/>
              </a:rPr>
              <a:t>hakların</a:t>
            </a:r>
            <a:r>
              <a:rPr lang="en-US" sz="1828" dirty="0">
                <a:solidFill>
                  <a:srgbClr val="000000"/>
                </a:solidFill>
                <a:latin typeface="Pragmatica"/>
              </a:rPr>
              <a:t> </a:t>
            </a:r>
            <a:r>
              <a:rPr lang="en-US" sz="1828" dirty="0" err="1">
                <a:solidFill>
                  <a:srgbClr val="000000"/>
                </a:solidFill>
                <a:latin typeface="Pragmatica"/>
              </a:rPr>
              <a:t>mutlakiyetinin</a:t>
            </a:r>
            <a:r>
              <a:rPr lang="en-US" sz="1828" dirty="0">
                <a:solidFill>
                  <a:srgbClr val="000000"/>
                </a:solidFill>
                <a:latin typeface="Pragmatica"/>
              </a:rPr>
              <a:t> </a:t>
            </a:r>
            <a:r>
              <a:rPr lang="en-US" sz="1828" dirty="0" err="1">
                <a:solidFill>
                  <a:srgbClr val="000000"/>
                </a:solidFill>
                <a:latin typeface="Pragmatica"/>
              </a:rPr>
              <a:t>anlaşılmasını</a:t>
            </a:r>
            <a:r>
              <a:rPr lang="en-US" sz="1828" dirty="0">
                <a:solidFill>
                  <a:srgbClr val="000000"/>
                </a:solidFill>
                <a:latin typeface="Pragmatica"/>
              </a:rPr>
              <a:t> </a:t>
            </a:r>
            <a:r>
              <a:rPr lang="en-US" sz="1828" dirty="0" err="1">
                <a:solidFill>
                  <a:srgbClr val="000000"/>
                </a:solidFill>
                <a:latin typeface="Pragmatica"/>
              </a:rPr>
              <a:t>pozitif</a:t>
            </a:r>
            <a:r>
              <a:rPr lang="en-US" sz="1828" dirty="0">
                <a:solidFill>
                  <a:srgbClr val="000000"/>
                </a:solidFill>
                <a:latin typeface="Pragmatica"/>
              </a:rPr>
              <a:t> </a:t>
            </a:r>
            <a:r>
              <a:rPr lang="en-US" sz="1828" dirty="0" err="1">
                <a:solidFill>
                  <a:srgbClr val="000000"/>
                </a:solidFill>
                <a:latin typeface="Pragmatica"/>
              </a:rPr>
              <a:t>yönde</a:t>
            </a:r>
            <a:r>
              <a:rPr lang="en-US" sz="1828" dirty="0">
                <a:solidFill>
                  <a:srgbClr val="000000"/>
                </a:solidFill>
                <a:latin typeface="Pragmatica"/>
              </a:rPr>
              <a:t> </a:t>
            </a:r>
            <a:r>
              <a:rPr lang="en-US" sz="1828" dirty="0" err="1">
                <a:solidFill>
                  <a:srgbClr val="000000"/>
                </a:solidFill>
                <a:latin typeface="Pragmatica"/>
              </a:rPr>
              <a:t>etkilemektedir</a:t>
            </a:r>
            <a:r>
              <a:rPr lang="en-US" sz="1828" dirty="0">
                <a:solidFill>
                  <a:srgbClr val="000000"/>
                </a:solidFill>
                <a:latin typeface="Pragmatica"/>
              </a:rPr>
              <a:t>.</a:t>
            </a:r>
          </a:p>
        </p:txBody>
      </p:sp>
      <p:sp>
        <p:nvSpPr>
          <p:cNvPr id="61" name="TextBox 61"/>
          <p:cNvSpPr txBox="1"/>
          <p:nvPr/>
        </p:nvSpPr>
        <p:spPr>
          <a:xfrm>
            <a:off x="3314700" y="6467559"/>
            <a:ext cx="2262886" cy="236041"/>
          </a:xfrm>
          <a:prstGeom prst="rect">
            <a:avLst/>
          </a:prstGeom>
        </p:spPr>
        <p:txBody>
          <a:bodyPr lIns="0" tIns="0" rIns="0" bIns="0" rtlCol="0" anchor="t">
            <a:spAutoFit/>
          </a:bodyPr>
          <a:lstStyle/>
          <a:p>
            <a:pPr>
              <a:lnSpc>
                <a:spcPts val="1828"/>
              </a:lnSpc>
            </a:pPr>
            <a:r>
              <a:rPr lang="en-US" sz="1828">
                <a:solidFill>
                  <a:srgbClr val="000000"/>
                </a:solidFill>
                <a:latin typeface="Pragmatica"/>
              </a:rPr>
              <a:t>SOSYAL DESTEK</a:t>
            </a:r>
          </a:p>
        </p:txBody>
      </p:sp>
      <p:sp>
        <p:nvSpPr>
          <p:cNvPr id="62" name="TextBox 62"/>
          <p:cNvSpPr txBox="1"/>
          <p:nvPr/>
        </p:nvSpPr>
        <p:spPr>
          <a:xfrm>
            <a:off x="3314700" y="7541630"/>
            <a:ext cx="2262886" cy="463748"/>
          </a:xfrm>
          <a:prstGeom prst="rect">
            <a:avLst/>
          </a:prstGeom>
        </p:spPr>
        <p:txBody>
          <a:bodyPr lIns="0" tIns="0" rIns="0" bIns="0" rtlCol="0" anchor="t">
            <a:spAutoFit/>
          </a:bodyPr>
          <a:lstStyle/>
          <a:p>
            <a:pPr>
              <a:lnSpc>
                <a:spcPts val="1828"/>
              </a:lnSpc>
            </a:pPr>
            <a:r>
              <a:rPr lang="en-US" sz="1828">
                <a:solidFill>
                  <a:srgbClr val="000000"/>
                </a:solidFill>
                <a:latin typeface="Pragmatica"/>
              </a:rPr>
              <a:t>KENDI KADERINI TAYIN HAKKI</a:t>
            </a:r>
          </a:p>
        </p:txBody>
      </p:sp>
      <p:sp>
        <p:nvSpPr>
          <p:cNvPr id="63" name="TextBox 63"/>
          <p:cNvSpPr txBox="1"/>
          <p:nvPr/>
        </p:nvSpPr>
        <p:spPr>
          <a:xfrm>
            <a:off x="9444488" y="9094711"/>
            <a:ext cx="1532445" cy="1021556"/>
          </a:xfrm>
          <a:prstGeom prst="rect">
            <a:avLst/>
          </a:prstGeom>
        </p:spPr>
        <p:txBody>
          <a:bodyPr lIns="0" tIns="0" rIns="0" bIns="0" rtlCol="0" anchor="t">
            <a:spAutoFit/>
          </a:bodyPr>
          <a:lstStyle/>
          <a:p>
            <a:pPr algn="ctr">
              <a:lnSpc>
                <a:spcPts val="1968"/>
              </a:lnSpc>
            </a:pPr>
            <a:r>
              <a:rPr lang="en-US" sz="1968" dirty="0">
                <a:solidFill>
                  <a:srgbClr val="000000"/>
                </a:solidFill>
                <a:latin typeface="Poppins"/>
              </a:rPr>
              <a:t>ENGELLI BIREYLE ILETIŞIM DENEYIMI</a:t>
            </a:r>
          </a:p>
        </p:txBody>
      </p:sp>
      <p:sp>
        <p:nvSpPr>
          <p:cNvPr id="64" name="TextBox 64"/>
          <p:cNvSpPr txBox="1"/>
          <p:nvPr/>
        </p:nvSpPr>
        <p:spPr>
          <a:xfrm>
            <a:off x="11300248" y="9094711"/>
            <a:ext cx="1928251" cy="773906"/>
          </a:xfrm>
          <a:prstGeom prst="rect">
            <a:avLst/>
          </a:prstGeom>
        </p:spPr>
        <p:txBody>
          <a:bodyPr lIns="0" tIns="0" rIns="0" bIns="0" rtlCol="0" anchor="t">
            <a:spAutoFit/>
          </a:bodyPr>
          <a:lstStyle/>
          <a:p>
            <a:pPr algn="ctr">
              <a:lnSpc>
                <a:spcPts val="1968"/>
              </a:lnSpc>
            </a:pPr>
            <a:r>
              <a:rPr lang="en-US" sz="1968" dirty="0">
                <a:solidFill>
                  <a:srgbClr val="000000"/>
                </a:solidFill>
                <a:latin typeface="Poppins"/>
              </a:rPr>
              <a:t>ENGELLI BIREYLERLE ILGILI EĞITIM ALMA</a:t>
            </a:r>
          </a:p>
        </p:txBody>
      </p:sp>
      <p:sp>
        <p:nvSpPr>
          <p:cNvPr id="65" name="TextBox 65"/>
          <p:cNvSpPr txBox="1"/>
          <p:nvPr/>
        </p:nvSpPr>
        <p:spPr>
          <a:xfrm>
            <a:off x="13341242" y="9084177"/>
            <a:ext cx="1901470" cy="1021556"/>
          </a:xfrm>
          <a:prstGeom prst="rect">
            <a:avLst/>
          </a:prstGeom>
        </p:spPr>
        <p:txBody>
          <a:bodyPr lIns="0" tIns="0" rIns="0" bIns="0" rtlCol="0" anchor="t">
            <a:spAutoFit/>
          </a:bodyPr>
          <a:lstStyle/>
          <a:p>
            <a:pPr algn="ctr">
              <a:lnSpc>
                <a:spcPts val="1968"/>
              </a:lnSpc>
            </a:pPr>
            <a:r>
              <a:rPr lang="en-US" sz="1968" dirty="0">
                <a:solidFill>
                  <a:srgbClr val="000000"/>
                </a:solidFill>
                <a:latin typeface="Poppins"/>
              </a:rPr>
              <a:t>ENGELLI BIREYLERLE  GÖNÜLLÜLÜK DENEYIMI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down)">
                                      <p:cBhvr>
                                        <p:cTn id="69" dur="500"/>
                                        <p:tgtEl>
                                          <p:spTgt spid="43"/>
                                        </p:tgtEl>
                                      </p:cBhvr>
                                    </p:animEffect>
                                  </p:childTnLst>
                                </p:cTn>
                              </p:par>
                              <p:par>
                                <p:cTn id="70" presetID="2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500"/>
                                        <p:tgtEl>
                                          <p:spTgt spid="46"/>
                                        </p:tgtEl>
                                      </p:cBhvr>
                                    </p:animEffect>
                                  </p:childTnLst>
                                </p:cTn>
                              </p:par>
                              <p:par>
                                <p:cTn id="73" presetID="22" presetClass="entr" presetSubtype="4"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down)">
                                      <p:cBhvr>
                                        <p:cTn id="75" dur="500"/>
                                        <p:tgtEl>
                                          <p:spTgt spid="4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00"/>
                                        <p:tgtEl>
                                          <p:spTgt spid="55"/>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down)">
                                      <p:cBhvr>
                                        <p:cTn id="81" dur="500"/>
                                        <p:tgtEl>
                                          <p:spTgt spid="61"/>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wipe(down)">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down)">
                                      <p:cBhvr>
                                        <p:cTn id="89" dur="500"/>
                                        <p:tgtEl>
                                          <p:spTgt spid="54"/>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wipe(down)">
                                      <p:cBhvr>
                                        <p:cTn id="92" dur="500"/>
                                        <p:tgtEl>
                                          <p:spTgt spid="6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down)">
                                      <p:cBhvr>
                                        <p:cTn id="95" dur="500"/>
                                        <p:tgtEl>
                                          <p:spTgt spid="64"/>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down)">
                                      <p:cBhvr>
                                        <p:cTn id="9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1" grpId="0"/>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E9E1"/>
        </a:solidFill>
        <a:effectLst/>
      </p:bgPr>
    </p:bg>
    <p:spTree>
      <p:nvGrpSpPr>
        <p:cNvPr id="1" name=""/>
        <p:cNvGrpSpPr/>
        <p:nvPr/>
      </p:nvGrpSpPr>
      <p:grpSpPr>
        <a:xfrm>
          <a:off x="0" y="0"/>
          <a:ext cx="0" cy="0"/>
          <a:chOff x="0" y="0"/>
          <a:chExt cx="0" cy="0"/>
        </a:xfrm>
      </p:grpSpPr>
      <p:grpSp>
        <p:nvGrpSpPr>
          <p:cNvPr id="2" name="Group 2"/>
          <p:cNvGrpSpPr/>
          <p:nvPr/>
        </p:nvGrpSpPr>
        <p:grpSpPr>
          <a:xfrm>
            <a:off x="-230453" y="8503310"/>
            <a:ext cx="19049178" cy="2079881"/>
            <a:chOff x="0" y="0"/>
            <a:chExt cx="5017068" cy="547788"/>
          </a:xfrm>
        </p:grpSpPr>
        <p:sp>
          <p:nvSpPr>
            <p:cNvPr id="3" name="Freeform 3"/>
            <p:cNvSpPr/>
            <p:nvPr/>
          </p:nvSpPr>
          <p:spPr>
            <a:xfrm>
              <a:off x="0" y="0"/>
              <a:ext cx="5017067" cy="547788"/>
            </a:xfrm>
            <a:custGeom>
              <a:avLst/>
              <a:gdLst/>
              <a:ahLst/>
              <a:cxnLst/>
              <a:rect l="l" t="t" r="r" b="b"/>
              <a:pathLst>
                <a:path w="5017067" h="547788">
                  <a:moveTo>
                    <a:pt x="0" y="0"/>
                  </a:moveTo>
                  <a:lnTo>
                    <a:pt x="5017067" y="0"/>
                  </a:lnTo>
                  <a:lnTo>
                    <a:pt x="5017067" y="547788"/>
                  </a:lnTo>
                  <a:lnTo>
                    <a:pt x="0" y="547788"/>
                  </a:lnTo>
                  <a:close/>
                </a:path>
              </a:pathLst>
            </a:custGeom>
            <a:solidFill>
              <a:srgbClr val="B4BEC8"/>
            </a:solidFill>
            <a:ln cap="sq">
              <a:noFill/>
              <a:prstDash val="solid"/>
              <a:miter/>
            </a:ln>
          </p:spPr>
        </p:sp>
        <p:sp>
          <p:nvSpPr>
            <p:cNvPr id="4" name="TextBox 4"/>
            <p:cNvSpPr txBox="1"/>
            <p:nvPr/>
          </p:nvSpPr>
          <p:spPr>
            <a:xfrm>
              <a:off x="0" y="-76200"/>
              <a:ext cx="5017068" cy="623988"/>
            </a:xfrm>
            <a:prstGeom prst="rect">
              <a:avLst/>
            </a:prstGeom>
          </p:spPr>
          <p:txBody>
            <a:bodyPr lIns="50800" tIns="50800" rIns="50800" bIns="50800" rtlCol="0" anchor="ctr"/>
            <a:lstStyle/>
            <a:p>
              <a:pPr algn="ctr">
                <a:lnSpc>
                  <a:spcPts val="3412"/>
                </a:lnSpc>
              </a:pPr>
              <a:endParaRPr/>
            </a:p>
          </p:txBody>
        </p:sp>
      </p:grpSp>
      <p:sp>
        <p:nvSpPr>
          <p:cNvPr id="5" name="Freeform 5"/>
          <p:cNvSpPr/>
          <p:nvPr/>
        </p:nvSpPr>
        <p:spPr>
          <a:xfrm flipH="1">
            <a:off x="1028700" y="887042"/>
            <a:ext cx="4101917" cy="8371258"/>
          </a:xfrm>
          <a:custGeom>
            <a:avLst/>
            <a:gdLst/>
            <a:ahLst/>
            <a:cxnLst/>
            <a:rect l="l" t="t" r="r" b="b"/>
            <a:pathLst>
              <a:path w="4101917" h="8371258">
                <a:moveTo>
                  <a:pt x="4101917" y="0"/>
                </a:moveTo>
                <a:lnTo>
                  <a:pt x="0" y="0"/>
                </a:lnTo>
                <a:lnTo>
                  <a:pt x="0" y="8371258"/>
                </a:lnTo>
                <a:lnTo>
                  <a:pt x="4101917" y="8371258"/>
                </a:lnTo>
                <a:lnTo>
                  <a:pt x="4101917"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3300794" y="1028700"/>
            <a:ext cx="3859700" cy="8300429"/>
          </a:xfrm>
          <a:custGeom>
            <a:avLst/>
            <a:gdLst/>
            <a:ahLst/>
            <a:cxnLst/>
            <a:rect l="l" t="t" r="r" b="b"/>
            <a:pathLst>
              <a:path w="3859700" h="8300429">
                <a:moveTo>
                  <a:pt x="0" y="0"/>
                </a:moveTo>
                <a:lnTo>
                  <a:pt x="3859699" y="0"/>
                </a:lnTo>
                <a:lnTo>
                  <a:pt x="3859699" y="8300429"/>
                </a:lnTo>
                <a:lnTo>
                  <a:pt x="0" y="83004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5069826" y="518798"/>
            <a:ext cx="8448620" cy="7643023"/>
          </a:xfrm>
          <a:prstGeom prst="rect">
            <a:avLst/>
          </a:prstGeom>
        </p:spPr>
        <p:txBody>
          <a:bodyPr lIns="0" tIns="0" rIns="0" bIns="0" rtlCol="0" anchor="t">
            <a:spAutoFit/>
          </a:bodyPr>
          <a:lstStyle/>
          <a:p>
            <a:pPr algn="ctr">
              <a:lnSpc>
                <a:spcPts val="3156"/>
              </a:lnSpc>
              <a:spcBef>
                <a:spcPct val="0"/>
              </a:spcBef>
            </a:pPr>
            <a:r>
              <a:rPr lang="en-US" sz="3156">
                <a:solidFill>
                  <a:srgbClr val="000000"/>
                </a:solidFill>
                <a:latin typeface="Poppins"/>
              </a:rPr>
              <a:t>Öğrencinin engelli bireylere yönelik tutumunun, engelli bireylerin kendi kaderlerini tayin etme anlayışı üzerindeki en etkili faktör olduğu, en olumsuz tutumun da, aşağılayıcı kişilik stereotipi faktörü olduğu görülmüştür. Ancak, engelli bireylerle daha fazla teması olanların tutumları olumlu bulunmuştur. Bu, kişisel deneyimin, eczacılık öğrencilerinin engelli bireylerle ilgili önyargıları yıkmada etkili bir yöntem olabileceğini düşündürmektedir. Daha önce sosyal destek ve sağlık sonuçları arasındaki ilişkiyi inceleyen çalışmalar, sosyal destek ile genel sağlık durumu, fiziksel semptomlar ve tepkiler, psikolojik semptomlar ve tepkiler gibi sağlık sonuçlarını önemli ölçüde iyileştirebileceğini öne sürmüştür.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741</Words>
  <Application>Microsoft Office PowerPoint</Application>
  <PresentationFormat>Özel</PresentationFormat>
  <Paragraphs>79</Paragraphs>
  <Slides>14</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Arial</vt:lpstr>
      <vt:lpstr>Poppins</vt:lpstr>
      <vt:lpstr>Poppins Bold</vt:lpstr>
      <vt:lpstr>Pragmatica</vt:lpstr>
      <vt:lpstr>Poppins Medium</vt:lpstr>
      <vt:lpstr>Calibri</vt:lpstr>
      <vt:lpstr>Poppins Heavy</vt:lpstr>
      <vt:lpstr>Poppins Semi-Bold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Eczacılık Öğrencilerinin</dc:title>
  <dc:creator>user</dc:creator>
  <cp:lastModifiedBy>gülbin özçelikay</cp:lastModifiedBy>
  <cp:revision>10</cp:revision>
  <dcterms:created xsi:type="dcterms:W3CDTF">2006-08-16T00:00:00Z</dcterms:created>
  <dcterms:modified xsi:type="dcterms:W3CDTF">2023-12-26T07:22:40Z</dcterms:modified>
  <dc:identifier>DAF0C_B7qR8</dc:identifier>
</cp:coreProperties>
</file>