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385" r:id="rId3"/>
    <p:sldId id="386" r:id="rId4"/>
    <p:sldId id="257" r:id="rId5"/>
    <p:sldId id="277" r:id="rId6"/>
    <p:sldId id="300" r:id="rId7"/>
    <p:sldId id="258" r:id="rId8"/>
    <p:sldId id="381" r:id="rId9"/>
    <p:sldId id="307" r:id="rId10"/>
    <p:sldId id="308" r:id="rId11"/>
    <p:sldId id="262" r:id="rId12"/>
    <p:sldId id="289" r:id="rId13"/>
    <p:sldId id="321" r:id="rId14"/>
    <p:sldId id="268" r:id="rId15"/>
    <p:sldId id="299" r:id="rId16"/>
    <p:sldId id="320" r:id="rId17"/>
    <p:sldId id="322" r:id="rId18"/>
    <p:sldId id="349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31FC9-7C8F-4261-8CDA-54FF34272D00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64E78-A218-472B-A5B9-AB50B94FD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326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İLETİŞİM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Ege Akgün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3824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2852"/>
            <a:ext cx="8929718" cy="6715148"/>
          </a:xfrm>
        </p:spPr>
        <p:txBody>
          <a:bodyPr/>
          <a:lstStyle/>
          <a:p>
            <a:r>
              <a:rPr lang="tr-TR" sz="3600" dirty="0" smtClean="0">
                <a:solidFill>
                  <a:schemeClr val="tx1"/>
                </a:solidFill>
              </a:rPr>
              <a:t>3. İletişim değiştirilebilir, düzeltilebilir ancak geri alınamaz. </a:t>
            </a:r>
          </a:p>
          <a:p>
            <a:endParaRPr lang="tr-TR" sz="3600" dirty="0" smtClean="0">
              <a:solidFill>
                <a:schemeClr val="tx1"/>
              </a:solidFill>
            </a:endParaRPr>
          </a:p>
          <a:p>
            <a:r>
              <a:rPr lang="tr-TR" sz="3600" dirty="0" smtClean="0">
                <a:solidFill>
                  <a:schemeClr val="tx1"/>
                </a:solidFill>
              </a:rPr>
              <a:t>4. Her iletişim anı kendine özgüdür, yenilenemez</a:t>
            </a:r>
            <a:r>
              <a:rPr lang="tr-TR" sz="3600" dirty="0" smtClean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99592" y="0"/>
            <a:ext cx="7125113" cy="924475"/>
          </a:xfrm>
        </p:spPr>
        <p:txBody>
          <a:bodyPr/>
          <a:lstStyle/>
          <a:p>
            <a:r>
              <a:rPr lang="tr-TR" sz="4400" b="1" dirty="0"/>
              <a:t>İletişimin Öğeleri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28670"/>
            <a:ext cx="9001156" cy="5596674"/>
          </a:xfrm>
        </p:spPr>
        <p:txBody>
          <a:bodyPr>
            <a:normAutofit/>
          </a:bodyPr>
          <a:lstStyle/>
          <a:p>
            <a:r>
              <a:rPr lang="tr-TR" sz="4400" dirty="0" err="1" smtClean="0">
                <a:solidFill>
                  <a:schemeClr val="tx1"/>
                </a:solidFill>
              </a:rPr>
              <a:t>Shannon</a:t>
            </a:r>
            <a:r>
              <a:rPr lang="tr-TR" sz="4400" dirty="0" smtClean="0">
                <a:solidFill>
                  <a:schemeClr val="tx1"/>
                </a:solidFill>
              </a:rPr>
              <a:t> </a:t>
            </a:r>
            <a:r>
              <a:rPr lang="tr-TR" sz="4400" dirty="0">
                <a:solidFill>
                  <a:schemeClr val="tx1"/>
                </a:solidFill>
              </a:rPr>
              <a:t>ve </a:t>
            </a:r>
            <a:r>
              <a:rPr lang="tr-TR" sz="4400" dirty="0" err="1" smtClean="0">
                <a:solidFill>
                  <a:schemeClr val="tx1"/>
                </a:solidFill>
              </a:rPr>
              <a:t>Weaver</a:t>
            </a:r>
            <a:endParaRPr lang="tr-TR" sz="44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93919" y="0"/>
            <a:ext cx="2450081" cy="1844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2141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Kaynak ve Alıcı:</a:t>
            </a:r>
            <a:r>
              <a:rPr lang="tr-TR" sz="4000" dirty="0" smtClean="0">
                <a:solidFill>
                  <a:schemeClr val="tx1"/>
                </a:solidFill>
              </a:rPr>
              <a:t>Kişi, grup, kurum veya toplum vb.</a:t>
            </a:r>
          </a:p>
        </p:txBody>
      </p:sp>
    </p:spTree>
    <p:extLst>
      <p:ext uri="{BB962C8B-B14F-4D97-AF65-F5344CB8AC3E}">
        <p14:creationId xmlns:p14="http://schemas.microsoft.com/office/powerpoint/2010/main" xmlns="" val="59505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42852"/>
            <a:ext cx="9001156" cy="6598515"/>
          </a:xfrm>
        </p:spPr>
        <p:txBody>
          <a:bodyPr/>
          <a:lstStyle/>
          <a:p>
            <a:r>
              <a:rPr lang="tr-TR" sz="3200" b="1" dirty="0" smtClean="0"/>
              <a:t>Kanal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Mesajı iletirken kullanılan araç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Görsel ve </a:t>
            </a:r>
            <a:r>
              <a:rPr lang="tr-TR" sz="3200" smtClean="0">
                <a:solidFill>
                  <a:schemeClr val="tx1"/>
                </a:solidFill>
              </a:rPr>
              <a:t>işitsel </a:t>
            </a:r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94500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336704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</a:rPr>
              <a:t>Mesaj</a:t>
            </a:r>
            <a:r>
              <a:rPr lang="tr-TR" sz="4800" dirty="0">
                <a:solidFill>
                  <a:srgbClr val="FF0000"/>
                </a:solidFill>
              </a:rPr>
              <a:t>: </a:t>
            </a:r>
            <a:r>
              <a:rPr lang="tr-TR" sz="4800" dirty="0" smtClean="0">
                <a:solidFill>
                  <a:schemeClr val="tx1"/>
                </a:solidFill>
              </a:rPr>
              <a:t>İleti. </a:t>
            </a:r>
          </a:p>
          <a:p>
            <a:r>
              <a:rPr lang="tr-TR" sz="4800" dirty="0" smtClean="0">
                <a:solidFill>
                  <a:schemeClr val="tx1"/>
                </a:solidFill>
              </a:rPr>
              <a:t>Karşı tarafa iletilmek istenen anlam.</a:t>
            </a:r>
          </a:p>
          <a:p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54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332656"/>
            <a:ext cx="8715404" cy="924475"/>
          </a:xfrm>
        </p:spPr>
        <p:txBody>
          <a:bodyPr/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Mesajın iki boyutu :</a:t>
            </a:r>
            <a:r>
              <a:rPr lang="tr-TR" sz="4000" dirty="0" smtClean="0">
                <a:solidFill>
                  <a:schemeClr val="tx1"/>
                </a:solidFill>
              </a:rPr>
              <a:t/>
            </a:r>
            <a:br>
              <a:rPr lang="tr-TR" sz="4000" dirty="0" smtClean="0">
                <a:solidFill>
                  <a:schemeClr val="tx1"/>
                </a:solidFill>
              </a:rPr>
            </a:b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3816424"/>
          </a:xfrm>
        </p:spPr>
        <p:txBody>
          <a:bodyPr>
            <a:normAutofit/>
          </a:bodyPr>
          <a:lstStyle/>
          <a:p>
            <a:r>
              <a:rPr lang="tr-TR" sz="4800" dirty="0" smtClean="0">
                <a:solidFill>
                  <a:schemeClr val="tx1"/>
                </a:solidFill>
              </a:rPr>
              <a:t>İçerik (Content)</a:t>
            </a:r>
          </a:p>
          <a:p>
            <a:endParaRPr lang="tr-TR" sz="4800" dirty="0" smtClean="0">
              <a:solidFill>
                <a:schemeClr val="tx1"/>
              </a:solidFill>
            </a:endParaRPr>
          </a:p>
          <a:p>
            <a:r>
              <a:rPr lang="tr-TR" sz="4800" dirty="0" smtClean="0">
                <a:solidFill>
                  <a:schemeClr val="tx1"/>
                </a:solidFill>
              </a:rPr>
              <a:t>Kastedilen (</a:t>
            </a:r>
            <a:r>
              <a:rPr lang="tr-TR" sz="4800" dirty="0" err="1" smtClean="0">
                <a:solidFill>
                  <a:schemeClr val="tx1"/>
                </a:solidFill>
              </a:rPr>
              <a:t>Intent</a:t>
            </a:r>
            <a:r>
              <a:rPr lang="tr-TR" sz="4800" dirty="0" smtClean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485153" cy="924475"/>
          </a:xfrm>
        </p:spPr>
        <p:txBody>
          <a:bodyPr/>
          <a:lstStyle/>
          <a:p>
            <a:r>
              <a:rPr lang="tr-TR" sz="4800" b="1" dirty="0" smtClean="0">
                <a:solidFill>
                  <a:schemeClr val="tx1"/>
                </a:solidFill>
              </a:rPr>
              <a:t>Mesaj iletim süreci</a:t>
            </a:r>
            <a:endParaRPr lang="tr-TR" sz="4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94928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Kodlama: </a:t>
            </a:r>
            <a:r>
              <a:rPr lang="tr-TR" sz="3600" dirty="0" smtClean="0">
                <a:solidFill>
                  <a:schemeClr val="tx1"/>
                </a:solidFill>
              </a:rPr>
              <a:t>Kaynağın mesajı tanımlaması, sembole ve  anlamlı şekle dönüştürmesi. </a:t>
            </a:r>
          </a:p>
          <a:p>
            <a:endParaRPr lang="tr-TR" sz="3600" b="1" dirty="0" smtClean="0">
              <a:solidFill>
                <a:schemeClr val="tx1"/>
              </a:solidFill>
            </a:endParaRPr>
          </a:p>
          <a:p>
            <a:r>
              <a:rPr lang="tr-TR" sz="3600" b="1" dirty="0" smtClean="0">
                <a:solidFill>
                  <a:schemeClr val="tx1"/>
                </a:solidFill>
              </a:rPr>
              <a:t>Kod çözümü: </a:t>
            </a:r>
            <a:r>
              <a:rPr lang="tr-TR" sz="3600" dirty="0" smtClean="0">
                <a:solidFill>
                  <a:schemeClr val="tx1"/>
                </a:solidFill>
              </a:rPr>
              <a:t>Alıcı kodu alınca çözümlemesi</a:t>
            </a: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672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7557161" cy="924475"/>
          </a:xfrm>
        </p:spPr>
        <p:txBody>
          <a:bodyPr/>
          <a:lstStyle/>
          <a:p>
            <a:r>
              <a:rPr lang="tr-TR" sz="6000" b="1" dirty="0" smtClean="0">
                <a:solidFill>
                  <a:schemeClr val="tx1"/>
                </a:solidFill>
              </a:rPr>
              <a:t>Gürültü</a:t>
            </a:r>
            <a:endParaRPr lang="tr-TR" sz="6000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16623"/>
          </a:xfrm>
        </p:spPr>
        <p:txBody>
          <a:bodyPr>
            <a:noAutofit/>
          </a:bodyPr>
          <a:lstStyle/>
          <a:p>
            <a:r>
              <a:rPr lang="tr-TR" sz="4800" dirty="0" smtClean="0">
                <a:solidFill>
                  <a:schemeClr val="tx1"/>
                </a:solidFill>
              </a:rPr>
              <a:t>Herhangi bir sorundan dolayı mesajın iletilememesidir. </a:t>
            </a:r>
          </a:p>
          <a:p>
            <a:r>
              <a:rPr lang="tr-TR" sz="4800" b="1" dirty="0" smtClean="0">
                <a:solidFill>
                  <a:schemeClr val="tx1"/>
                </a:solidFill>
              </a:rPr>
              <a:t>Gürültü Türleri.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60649"/>
            <a:ext cx="8964488" cy="6597351"/>
          </a:xfrm>
        </p:spPr>
        <p:txBody>
          <a:bodyPr>
            <a:noAutofit/>
          </a:bodyPr>
          <a:lstStyle/>
          <a:p>
            <a:r>
              <a:rPr lang="tr-TR" sz="3600" b="1" smtClean="0">
                <a:solidFill>
                  <a:schemeClr val="tx1"/>
                </a:solidFill>
              </a:rPr>
              <a:t>Engeller…</a:t>
            </a:r>
            <a:endParaRPr lang="tr-T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7125113" cy="92447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Dersin İçeriği</a:t>
            </a:r>
            <a:r>
              <a:rPr lang="tr-TR" b="1" dirty="0" smtClean="0"/>
              <a:t>: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1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İletişimin tanımı, iletişimi etkileyen faktörler</a:t>
            </a:r>
          </a:p>
          <a:p>
            <a:r>
              <a:rPr lang="tr-TR" sz="2400" dirty="0" smtClean="0"/>
              <a:t>İletişimdeki temel koşullar</a:t>
            </a:r>
          </a:p>
          <a:p>
            <a:r>
              <a:rPr lang="tr-TR" sz="2400" dirty="0" smtClean="0"/>
              <a:t>İletişimi etkileyen unsurlar ve özellikleri</a:t>
            </a:r>
          </a:p>
          <a:p>
            <a:r>
              <a:rPr lang="tr-TR" sz="2400" dirty="0" smtClean="0"/>
              <a:t>İletişim modelleri</a:t>
            </a:r>
          </a:p>
          <a:p>
            <a:r>
              <a:rPr lang="tr-TR" sz="2400" dirty="0" smtClean="0"/>
              <a:t>Sözsüz iletişim</a:t>
            </a:r>
          </a:p>
          <a:p>
            <a:r>
              <a:rPr lang="tr-TR" sz="2400" dirty="0" smtClean="0"/>
              <a:t>Etkili dinleme ve geri bildirim</a:t>
            </a:r>
          </a:p>
          <a:p>
            <a:r>
              <a:rPr lang="tr-TR" sz="2400" dirty="0" smtClean="0"/>
              <a:t>İletişimi kolaylaştıran etkenler, olumlu iletişim</a:t>
            </a:r>
          </a:p>
          <a:p>
            <a:r>
              <a:rPr lang="tr-TR" sz="2400" dirty="0" smtClean="0"/>
              <a:t>Kişilerarası iletişimi engelleyen etkenler  ve iletişim çatışmaları</a:t>
            </a:r>
          </a:p>
          <a:p>
            <a:r>
              <a:rPr lang="tr-TR" sz="2400" dirty="0" smtClean="0"/>
              <a:t>İletişim uygulamaları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Kaynaklar: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412777"/>
            <a:ext cx="8496944" cy="4446022"/>
          </a:xfrm>
        </p:spPr>
        <p:txBody>
          <a:bodyPr>
            <a:normAutofit/>
          </a:bodyPr>
          <a:lstStyle/>
          <a:p>
            <a:r>
              <a:rPr lang="tr-TR" sz="3600" dirty="0" smtClean="0"/>
              <a:t>İnsan ilişkileri ve iletişim, N. Voltan Acar</a:t>
            </a:r>
          </a:p>
          <a:p>
            <a:r>
              <a:rPr lang="tr-TR" sz="3600" dirty="0" smtClean="0"/>
              <a:t>Bedenin Dili, A. </a:t>
            </a:r>
            <a:r>
              <a:rPr lang="tr-TR" sz="3600" dirty="0" err="1" smtClean="0"/>
              <a:t>Baltaş</a:t>
            </a:r>
            <a:r>
              <a:rPr lang="tr-TR" sz="3600" dirty="0" smtClean="0"/>
              <a:t>, Z. </a:t>
            </a:r>
            <a:r>
              <a:rPr lang="tr-TR" sz="3600" dirty="0" err="1" smtClean="0"/>
              <a:t>Baltaş</a:t>
            </a:r>
            <a:r>
              <a:rPr lang="tr-TR" sz="3600" dirty="0" smtClean="0"/>
              <a:t>, </a:t>
            </a:r>
          </a:p>
          <a:p>
            <a:r>
              <a:rPr lang="tr-TR" sz="3600" dirty="0" smtClean="0"/>
              <a:t>İletişim Çatışmaları ve Empati, Üstün Dökmen</a:t>
            </a:r>
          </a:p>
          <a:p>
            <a:r>
              <a:rPr lang="tr-TR" sz="3600" dirty="0" smtClean="0"/>
              <a:t>Doğan </a:t>
            </a:r>
            <a:r>
              <a:rPr lang="tr-TR" sz="3600" dirty="0" err="1" smtClean="0"/>
              <a:t>Cüceloğlu</a:t>
            </a:r>
            <a:r>
              <a:rPr lang="tr-TR" sz="3600" dirty="0" smtClean="0"/>
              <a:t>, Kitaplar…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125113" cy="924475"/>
          </a:xfrm>
        </p:spPr>
        <p:txBody>
          <a:bodyPr/>
          <a:lstStyle/>
          <a:p>
            <a:r>
              <a:rPr lang="tr-TR" sz="4400" dirty="0">
                <a:solidFill>
                  <a:srgbClr val="FF0000"/>
                </a:solidFill>
              </a:rPr>
              <a:t>İletişim Nedir?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r>
              <a:rPr lang="tr-TR" sz="4400" dirty="0" smtClean="0">
                <a:solidFill>
                  <a:schemeClr val="tx1"/>
                </a:solidFill>
              </a:rPr>
              <a:t>Herhangi bir işaret </a:t>
            </a:r>
            <a:r>
              <a:rPr lang="tr-TR" sz="4400" dirty="0">
                <a:solidFill>
                  <a:schemeClr val="tx1"/>
                </a:solidFill>
              </a:rPr>
              <a:t>yardımı </a:t>
            </a:r>
            <a:r>
              <a:rPr lang="tr-TR" sz="4400" dirty="0" smtClean="0">
                <a:solidFill>
                  <a:schemeClr val="tx1"/>
                </a:solidFill>
              </a:rPr>
              <a:t>ile, sözlü yada sözsüz olarak  </a:t>
            </a:r>
            <a:r>
              <a:rPr lang="tr-TR" sz="4400" dirty="0">
                <a:solidFill>
                  <a:schemeClr val="tx1"/>
                </a:solidFill>
              </a:rPr>
              <a:t>duygu, </a:t>
            </a:r>
            <a:r>
              <a:rPr lang="tr-TR" sz="4400" dirty="0" smtClean="0">
                <a:solidFill>
                  <a:schemeClr val="tx1"/>
                </a:solidFill>
              </a:rPr>
              <a:t>düşünce, bilgi </a:t>
            </a:r>
            <a:r>
              <a:rPr lang="tr-TR" sz="4400" dirty="0">
                <a:solidFill>
                  <a:schemeClr val="tx1"/>
                </a:solidFill>
              </a:rPr>
              <a:t>ve anlamların nakli ya da </a:t>
            </a:r>
            <a:r>
              <a:rPr lang="tr-TR" sz="4400" dirty="0" smtClean="0">
                <a:solidFill>
                  <a:schemeClr val="tx1"/>
                </a:solidFill>
              </a:rPr>
              <a:t>değiş tokuşudur.</a:t>
            </a:r>
          </a:p>
          <a:p>
            <a:r>
              <a:rPr lang="tr-TR" sz="4400" dirty="0" smtClean="0">
                <a:solidFill>
                  <a:schemeClr val="tx1"/>
                </a:solidFill>
              </a:rPr>
              <a:t>İki kişiyi ilişki içine sokan </a:t>
            </a:r>
            <a:r>
              <a:rPr lang="tr-TR" sz="4400" dirty="0" err="1" smtClean="0">
                <a:solidFill>
                  <a:schemeClr val="tx1"/>
                </a:solidFill>
              </a:rPr>
              <a:t>psikososyal</a:t>
            </a:r>
            <a:r>
              <a:rPr lang="tr-TR" sz="4400" dirty="0" smtClean="0">
                <a:solidFill>
                  <a:schemeClr val="tx1"/>
                </a:solidFill>
              </a:rPr>
              <a:t> süreçtir.  </a:t>
            </a:r>
            <a:endParaRPr lang="tr-TR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40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715148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İletişimi etkileyen faktörler:</a:t>
            </a:r>
          </a:p>
          <a:p>
            <a:r>
              <a:rPr lang="tr-T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Kültür 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Cinsiyet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Yaşanılan yer 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Çalışılan yer..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13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908720"/>
            <a:ext cx="8280920" cy="4051437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/>
                </a:solidFill>
              </a:rPr>
              <a:t>İletişim neden gereklidir?</a:t>
            </a:r>
          </a:p>
        </p:txBody>
      </p:sp>
    </p:spTree>
    <p:extLst>
      <p:ext uri="{BB962C8B-B14F-4D97-AF65-F5344CB8AC3E}">
        <p14:creationId xmlns:p14="http://schemas.microsoft.com/office/powerpoint/2010/main" xmlns="" val="16809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125113" cy="924475"/>
          </a:xfrm>
        </p:spPr>
        <p:txBody>
          <a:bodyPr/>
          <a:lstStyle/>
          <a:p>
            <a:r>
              <a:rPr lang="tr-TR" b="1" dirty="0"/>
              <a:t>İletişimin Amacı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80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1" eaLnBrk="1" hangingPunct="1"/>
            <a:r>
              <a:rPr lang="tr-TR" sz="4000" b="1" dirty="0" smtClean="0">
                <a:solidFill>
                  <a:srgbClr val="0000FF"/>
                </a:solidFill>
              </a:rPr>
              <a:t>İletişimin gelişimi</a:t>
            </a:r>
          </a:p>
          <a:p>
            <a:pPr lvl="1" eaLnBrk="1" hangingPunct="1"/>
            <a:r>
              <a:rPr lang="tr-TR" sz="4000" b="1" dirty="0" smtClean="0">
                <a:solidFill>
                  <a:schemeClr val="tx1"/>
                </a:solidFill>
              </a:rPr>
              <a:t>Bebeklik Dönemi</a:t>
            </a:r>
            <a:endParaRPr lang="tr-TR" sz="4000" dirty="0">
              <a:solidFill>
                <a:schemeClr val="tx1"/>
              </a:solidFill>
            </a:endParaRPr>
          </a:p>
          <a:p>
            <a:pPr lvl="1"/>
            <a:r>
              <a:rPr lang="tr-TR" sz="4000" b="1" dirty="0">
                <a:solidFill>
                  <a:schemeClr val="tx1"/>
                </a:solidFill>
              </a:rPr>
              <a:t>Okul öncesi </a:t>
            </a:r>
            <a:r>
              <a:rPr lang="tr-TR" sz="4000" b="1" dirty="0" smtClean="0">
                <a:solidFill>
                  <a:schemeClr val="tx1"/>
                </a:solidFill>
              </a:rPr>
              <a:t>yıllar</a:t>
            </a:r>
            <a:endParaRPr lang="tr-TR" sz="4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7125113" cy="924475"/>
          </a:xfrm>
        </p:spPr>
        <p:txBody>
          <a:bodyPr/>
          <a:lstStyle/>
          <a:p>
            <a:r>
              <a:rPr lang="tr-TR" sz="4400" dirty="0" smtClean="0">
                <a:solidFill>
                  <a:srgbClr val="FF0000"/>
                </a:solidFill>
              </a:rPr>
              <a:t>İletişim ilkeleri </a:t>
            </a:r>
            <a:endParaRPr lang="tr-TR" sz="44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544615"/>
          </a:xfrm>
        </p:spPr>
        <p:txBody>
          <a:bodyPr>
            <a:normAutofit/>
          </a:bodyPr>
          <a:lstStyle/>
          <a:p>
            <a:r>
              <a:rPr lang="tr-TR" sz="4800" dirty="0" smtClean="0"/>
              <a:t>1. </a:t>
            </a:r>
            <a:r>
              <a:rPr lang="tr-TR" sz="4800" dirty="0" smtClean="0">
                <a:solidFill>
                  <a:schemeClr val="tx1"/>
                </a:solidFill>
              </a:rPr>
              <a:t>İletişim kasıtlı yada kasıtsız gerçekleşebilir. </a:t>
            </a:r>
          </a:p>
          <a:p>
            <a:r>
              <a:rPr lang="tr-TR" sz="4800" dirty="0" smtClean="0">
                <a:solidFill>
                  <a:schemeClr val="tx1"/>
                </a:solidFill>
              </a:rPr>
              <a:t>2. Aynı sosyal ortam içindeki kişilerin iletişim kurmamaları olanaksızdır. </a:t>
            </a:r>
          </a:p>
          <a:p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1837</TotalTime>
  <Words>264</Words>
  <Application>Microsoft Office PowerPoint</Application>
  <PresentationFormat>Ekran Gösterisi (4:3)</PresentationFormat>
  <Paragraphs>56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Spring</vt:lpstr>
      <vt:lpstr>İLETİŞİM</vt:lpstr>
      <vt:lpstr>Dersin İçeriği:  </vt:lpstr>
      <vt:lpstr>Kaynaklar:  </vt:lpstr>
      <vt:lpstr>İletişim Nedir? </vt:lpstr>
      <vt:lpstr>Slayt 5</vt:lpstr>
      <vt:lpstr>Slayt 6</vt:lpstr>
      <vt:lpstr>İletişimin Amacı  </vt:lpstr>
      <vt:lpstr>Slayt 8</vt:lpstr>
      <vt:lpstr>İletişim ilkeleri </vt:lpstr>
      <vt:lpstr>Slayt 10</vt:lpstr>
      <vt:lpstr>İletişimin Öğeleri</vt:lpstr>
      <vt:lpstr>Slayt 12</vt:lpstr>
      <vt:lpstr>Slayt 13</vt:lpstr>
      <vt:lpstr>Slayt 14</vt:lpstr>
      <vt:lpstr>Mesajın iki boyutu : </vt:lpstr>
      <vt:lpstr>Mesaj iletim süreci</vt:lpstr>
      <vt:lpstr>Gürültü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</dc:title>
  <dc:creator>EGE</dc:creator>
  <cp:lastModifiedBy>EGE</cp:lastModifiedBy>
  <cp:revision>162</cp:revision>
  <dcterms:created xsi:type="dcterms:W3CDTF">2013-01-21T09:23:29Z</dcterms:created>
  <dcterms:modified xsi:type="dcterms:W3CDTF">2018-02-02T07:20:57Z</dcterms:modified>
</cp:coreProperties>
</file>