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6"/>
  </p:notesMasterIdLst>
  <p:handoutMasterIdLst>
    <p:handoutMasterId r:id="rId17"/>
  </p:handoutMasterIdLst>
  <p:sldIdLst>
    <p:sldId id="256" r:id="rId2"/>
    <p:sldId id="297" r:id="rId3"/>
    <p:sldId id="308" r:id="rId4"/>
    <p:sldId id="387" r:id="rId5"/>
    <p:sldId id="263" r:id="rId6"/>
    <p:sldId id="388" r:id="rId7"/>
    <p:sldId id="347" r:id="rId8"/>
    <p:sldId id="369" r:id="rId9"/>
    <p:sldId id="349" r:id="rId10"/>
    <p:sldId id="380" r:id="rId11"/>
    <p:sldId id="394" r:id="rId12"/>
    <p:sldId id="383" r:id="rId13"/>
    <p:sldId id="385" r:id="rId14"/>
    <p:sldId id="39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E8E7"/>
    <a:srgbClr val="E1CDCC"/>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70" autoAdjust="0"/>
    <p:restoredTop sz="94660"/>
  </p:normalViewPr>
  <p:slideViewPr>
    <p:cSldViewPr>
      <p:cViewPr varScale="1">
        <p:scale>
          <a:sx n="91" d="100"/>
          <a:sy n="91" d="100"/>
        </p:scale>
        <p:origin x="60" y="6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Sağlık  Sosyolojisi</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Göç ve Sağlık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85800" algn="just">
              <a:spcBef>
                <a:spcPts val="0"/>
              </a:spcBef>
              <a:buFont typeface="Wingdings" panose="05000000000000000000" pitchFamily="2" charset="2"/>
              <a:buChar char="ü"/>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685800" algn="just">
              <a:spcBef>
                <a:spcPts val="0"/>
              </a:spcBef>
              <a:buFont typeface="Wingdings" panose="05000000000000000000" pitchFamily="2" charset="2"/>
              <a:buChar char="ü"/>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Dil,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göçmenler için sağlık ve sosyal hizmetlerden yararlanmada önemli bir engel olarak ifade edilmektedir. Göç edilen ülkenin dilinin yeterli düzeyde bilinmemesi göçmenlerin bürokratik işlemleri ve sağlık sisteminin işleyişini anlayamamalarına neden olabilmektedir.   </a:t>
            </a:r>
          </a:p>
          <a:p>
            <a:pPr marL="685800" algn="just">
              <a:spcBef>
                <a:spcPts val="0"/>
              </a:spcBef>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Cinsiyet sağlık hizmetlerine ulaşımında engel olabilmektedir. Özellikle kadın göçmenler erkek göçmenlere göre sağlık hizmetine ulaşımda daha fazla zorluk yaşayabilmektedir. Örneğin kadın göçmenin erkek doktordan sağlık hizmeti almak istememesi gibi.   Göçmenler tarafından üreme sağlığı hizmetleri kültürel sebeplerle kullanılmak istenilmeyebilmektedir.</a:t>
            </a:r>
          </a:p>
          <a:p>
            <a:pPr marL="685800" algn="just">
              <a:spcBef>
                <a:spcPts val="0"/>
              </a:spcBef>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Göçmenlerde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sağlık hizmetlerine ulaşımdaki zorluklar, ekonomik zorluklar, yetersiz beslenme, dil engeli, sağlık güvencesi kapsamında olmama ve stres,</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göç edenlerin sağlığını olumsuz etkilemektedir.</a:t>
            </a:r>
          </a:p>
          <a:p>
            <a:pPr marL="685800" algn="just">
              <a:spcBef>
                <a:spcPts val="0"/>
              </a:spcBef>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 başta depresyon olmak üzere göçmenlerde psikolojik sorunlar ortaya çıkarabilmektedir.</a:t>
            </a:r>
          </a:p>
          <a:p>
            <a:pPr marL="685800" algn="just">
              <a:spcBef>
                <a:spcPts val="0"/>
              </a:spcBef>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Göçmenlerde bulaşıcı hastalıklar daha yüksek oranda görülmektedir.</a:t>
            </a:r>
          </a:p>
          <a:p>
            <a:pPr marL="685800" algn="just">
              <a:spcBef>
                <a:spcPts val="0"/>
              </a:spcBef>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Göçmenlerde yetersiz ve dengesiz beslenme sorunları yerleşiklere göre daha yüksek oranda gözlenmektedir.</a:t>
            </a: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685800" algn="just">
              <a:spcBef>
                <a:spcPts val="0"/>
              </a:spcBef>
              <a:buFont typeface="Wingdings" panose="05000000000000000000" pitchFamily="2" charset="2"/>
              <a:buChar char="ü"/>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291395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indent="0" algn="just">
              <a:spcBef>
                <a:spcPts val="0"/>
              </a:spcBef>
              <a:buNone/>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285750" algn="just">
              <a:spcBef>
                <a:spcPts val="0"/>
              </a:spcBef>
              <a:buFont typeface="Wingdings" panose="05000000000000000000" pitchFamily="2" charset="2"/>
              <a:buChar char="ü"/>
            </a:pPr>
            <a:r>
              <a:rPr lang="tr-TR" dirty="0">
                <a:latin typeface="Times New Roman" panose="02020603050405020304" pitchFamily="18" charset="0"/>
                <a:ea typeface="Times New Roman" panose="02020603050405020304" pitchFamily="18" charset="0"/>
                <a:cs typeface="Times New Roman" panose="02020603050405020304" pitchFamily="18" charset="0"/>
              </a:rPr>
              <a:t>Göçmenlerin sağlığı ile ilgili çeşitli araştırmalar bulunmaktadır. </a:t>
            </a:r>
          </a:p>
          <a:p>
            <a:pPr marL="628650" indent="-285750" algn="just">
              <a:spcBef>
                <a:spcPts val="0"/>
              </a:spcBef>
              <a:buFont typeface="Wingdings" panose="05000000000000000000" pitchFamily="2" charset="2"/>
              <a:buChar char="ü"/>
            </a:pPr>
            <a:r>
              <a:rPr lang="tr-TR" dirty="0">
                <a:latin typeface="Times New Roman" panose="02020603050405020304" pitchFamily="18" charset="0"/>
                <a:ea typeface="Times New Roman" panose="02020603050405020304" pitchFamily="18" charset="0"/>
                <a:cs typeface="Times New Roman" panose="02020603050405020304" pitchFamily="18" charset="0"/>
              </a:rPr>
              <a:t> İlhan vd. (2016) tarafından "Göç ve Halk Sağlığı" isimli çalışmada göçmenlerin karşılaştıkları sağlık sorunlarını kısa ve uzun dönemli olarak iki gruba ayırmışlardır. </a:t>
            </a:r>
          </a:p>
          <a:p>
            <a:pPr marL="628650" indent="-285750" algn="just">
              <a:spcBef>
                <a:spcPts val="0"/>
              </a:spcBef>
              <a:buFont typeface="Wingdings" panose="05000000000000000000" pitchFamily="2" charset="2"/>
              <a:buChar char="ü"/>
            </a:pPr>
            <a:r>
              <a:rPr lang="tr-TR" dirty="0">
                <a:latin typeface="Times New Roman" panose="02020603050405020304" pitchFamily="18" charset="0"/>
                <a:ea typeface="Times New Roman" panose="02020603050405020304" pitchFamily="18" charset="0"/>
                <a:cs typeface="Times New Roman" panose="02020603050405020304" pitchFamily="18" charset="0"/>
              </a:rPr>
              <a:t>Göçmenlerin karşılaştıkları kısa dönemli sağlık sorunları beslenme bozuklukları,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dehidratasyon</a:t>
            </a:r>
            <a:r>
              <a:rPr lang="tr-TR" dirty="0">
                <a:latin typeface="Times New Roman" panose="02020603050405020304" pitchFamily="18" charset="0"/>
                <a:ea typeface="Times New Roman" panose="02020603050405020304" pitchFamily="18" charset="0"/>
                <a:cs typeface="Times New Roman" panose="02020603050405020304" pitchFamily="18" charset="0"/>
              </a:rPr>
              <a:t>, şok, yanıklar, yaralanmalar, besin zehirlenmeleri, üreme sağlığı sorunları, boğulmalar, su ile bulaşan hastalıkları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fekal</a:t>
            </a:r>
            <a:r>
              <a:rPr lang="tr-TR" dirty="0">
                <a:latin typeface="Times New Roman" panose="02020603050405020304" pitchFamily="18" charset="0"/>
                <a:ea typeface="Times New Roman" panose="02020603050405020304" pitchFamily="18" charset="0"/>
                <a:cs typeface="Times New Roman" panose="02020603050405020304" pitchFamily="18" charset="0"/>
              </a:rPr>
              <a:t>-oral yolla bulaşan hastalıklar, hava ile bulaşan hastalıklar,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paraziter</a:t>
            </a:r>
            <a:r>
              <a:rPr lang="tr-TR" dirty="0">
                <a:latin typeface="Times New Roman" panose="02020603050405020304" pitchFamily="18" charset="0"/>
                <a:ea typeface="Times New Roman" panose="02020603050405020304" pitchFamily="18" charset="0"/>
                <a:cs typeface="Times New Roman" panose="02020603050405020304" pitchFamily="18" charset="0"/>
              </a:rPr>
              <a:t> hastalıklar, yakın temas ile bulaşan hastalıklar ve ölüm olarak sıralanmıştır. </a:t>
            </a:r>
          </a:p>
          <a:p>
            <a:pPr marL="628650" indent="-285750" algn="just">
              <a:spcBef>
                <a:spcPts val="0"/>
              </a:spcBef>
              <a:buFont typeface="Wingdings" panose="05000000000000000000" pitchFamily="2" charset="2"/>
              <a:buChar char="ü"/>
            </a:pPr>
            <a:r>
              <a:rPr lang="tr-TR" dirty="0">
                <a:latin typeface="Times New Roman" panose="02020603050405020304" pitchFamily="18" charset="0"/>
                <a:ea typeface="Times New Roman" panose="02020603050405020304" pitchFamily="18" charset="0"/>
                <a:cs typeface="Times New Roman" panose="02020603050405020304" pitchFamily="18" charset="0"/>
              </a:rPr>
              <a:t>Uzun süreli sağlık sorunları ise yetersiz doğum öncesi bakım sonucu büyüme ve gelişme gerilikleri, anne ölümleri artışı, kronik beslenme yetersizlikleri, iyot yetersizliği, D vitamini yetersizliği, kronik hastalıklarda artış, ruh sağlığı sorunları, alkol bağımlılığı, madde bağımlılığı, şiddet, erken ölümler, epidemiyolojik ölçütlerde kötüleşme, hastalık yükünde artıştır.</a:t>
            </a:r>
          </a:p>
          <a:p>
            <a:pPr marL="628650" indent="-285750" algn="just">
              <a:spcBef>
                <a:spcPts val="0"/>
              </a:spcBef>
              <a:buFont typeface="Wingdings" panose="05000000000000000000" pitchFamily="2" charset="2"/>
              <a:buChar char="ü"/>
            </a:pPr>
            <a:r>
              <a:rPr lang="tr-TR" dirty="0">
                <a:latin typeface="Times New Roman" panose="02020603050405020304" pitchFamily="18" charset="0"/>
                <a:ea typeface="Times New Roman" panose="02020603050405020304" pitchFamily="18" charset="0"/>
                <a:cs typeface="Times New Roman" panose="02020603050405020304" pitchFamily="18" charset="0"/>
              </a:rPr>
              <a:t>Göçmenlerde ana-çocuk sağlığı hizmetlerinin kullanımı daha düşük orandadır. Göç edilen bölgede sunulan sağlık hizmetinin yeterli düzeyde ve kalitede olmaması göçmenlerin sağlığını olumsuz etkilemektedir.</a:t>
            </a:r>
          </a:p>
          <a:p>
            <a:pPr marL="628650" indent="-285750" algn="just">
              <a:spcBef>
                <a:spcPts val="0"/>
              </a:spcBef>
              <a:buFont typeface="Wingdings" panose="05000000000000000000" pitchFamily="2" charset="2"/>
              <a:buChar char="ü"/>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285750" algn="just">
              <a:spcBef>
                <a:spcPts val="0"/>
              </a:spcBef>
              <a:buFont typeface="Wingdings" panose="05000000000000000000" pitchFamily="2" charset="2"/>
              <a:buChar char="v"/>
            </a:pPr>
            <a:endParaRPr lang="tr-TR"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333752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85800" algn="just">
              <a:lnSpc>
                <a:spcPct val="150000"/>
              </a:lnSpc>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İç göçün sağlık hizmetleri kullanımı ve sağlık statüsü üzerine etkisinin araştırıldığı bir başka çalışmada göç edenlerde gebeliği önleyici yöntem kullanımı, doğum öncesi bakım alma, doğumun sağlık kuruluşunda gerçekleştirilmesi ve doğum sonrası bakım almanın daha düşük olduğu belirlenmiştir.</a:t>
            </a:r>
          </a:p>
          <a:p>
            <a:pPr marL="685800" algn="just">
              <a:lnSpc>
                <a:spcPct val="150000"/>
              </a:lnSpc>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Beş yaş altı çocuklarda ishal ve ölüm oranının, yetersiz doğum büyüklüğünün ve çocuklarda bodurluğun göç eden ailelerin çocuklarında daha yüksek olduğu saptanmıştır.</a:t>
            </a:r>
          </a:p>
          <a:p>
            <a:pPr indent="0" algn="just">
              <a:lnSpc>
                <a:spcPct val="150000"/>
              </a:lnSpc>
              <a:buNone/>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600967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85800" algn="just">
              <a:lnSpc>
                <a:spcPct val="150000"/>
              </a:lnSpc>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Göçmenlerin sağlık statülerinin iyileştirilmesine yönelik olarak şu hususlar önerilebilir:</a:t>
            </a:r>
          </a:p>
          <a:p>
            <a:pPr marL="628650" indent="-28575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Hizmet verilen nüfusun kayıtları düzenli olarak tutulmalıdır.</a:t>
            </a:r>
          </a:p>
          <a:p>
            <a:pPr marL="628650" indent="-28575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Risk altındaki nüfusun sorunları saptanmalıdır.</a:t>
            </a:r>
          </a:p>
          <a:p>
            <a:pPr marL="628650" indent="-28575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Bağışıklama ve ana-çocuk sağlığı hizmetlerine önem verilmelidir,</a:t>
            </a:r>
          </a:p>
          <a:p>
            <a:pPr marL="628650" indent="-28575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Gıda, su, çevre ve barınma koşullarında iyileştirmeler yapılmalıdır. </a:t>
            </a:r>
          </a:p>
          <a:p>
            <a:pPr marL="628650" indent="-28575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 eden kadınların eğitim düzeyi yükseltilerek kadınlar güçlendirilmeli ve toplumsal statüleri yükseltilmelidir.</a:t>
            </a:r>
          </a:p>
          <a:p>
            <a:pPr marL="628650" indent="-28575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Göçmenlerin sağlık hizmetine ulaşımlarının kolaylaştırılması için göçmenler sağlık güvencesi kapsamına alınmalıdır.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549690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indent="0" algn="just">
              <a:lnSpc>
                <a:spcPct val="150000"/>
              </a:lnSpc>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KAYNAKLAR</a:t>
            </a:r>
          </a:p>
          <a:p>
            <a:pPr marL="685800" algn="just">
              <a:lnSpc>
                <a:spcPct val="150000"/>
              </a:lnSpc>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50000"/>
              </a:lnSpc>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1.Cirhinlioğlu, Z. (2015). Sağlık Sosyolojisi.5. Baskı, Ankara: Nobel Yayın Dağıtım.</a:t>
            </a:r>
          </a:p>
          <a:p>
            <a:pPr indent="0" algn="just">
              <a:lnSpc>
                <a:spcPct val="150000"/>
              </a:lnSpc>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2.Sosyolojik Boyutlarıyla Sağlık. (Ed. Özlem Özer, Fatih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Şantaş</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Nobel Akademik Yayıncılık, 2019</a:t>
            </a:r>
          </a:p>
          <a:p>
            <a:pPr indent="0" algn="just">
              <a:lnSpc>
                <a:spcPct val="150000"/>
              </a:lnSpc>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3.Sağlık Sosyolojisine Güncel Yaklaşımlar. (Ed. Nurşen Adak). Nobel Akademik Yayıncılık, 2016</a:t>
            </a:r>
          </a:p>
          <a:p>
            <a:pPr marL="685800" algn="just">
              <a:lnSpc>
                <a:spcPct val="150000"/>
              </a:lnSpc>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685800" algn="just">
              <a:lnSpc>
                <a:spcPct val="150000"/>
              </a:lnSpc>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456507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GÖÇ VE SAĞLIK</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Göç, temel olarak yer değiştirme hareketi olarak tanımlanabilmekle birlikte; toplumu sosyal, kültürel, ekonomik ve politik açıdan etkilemektedir.</a:t>
            </a:r>
          </a:p>
          <a:p>
            <a:pPr marL="549275" indent="-457200" algn="just">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Ülke içinde daha iyi iş bulmak ve sosyoekonomik koşullarını daha iyi hâle getirmek için kırsal alanlardan kentsel alanlara göçler gerçekleştirilmektedir. Aynı eğilim, finansal sebeplerle düşük gelirli ülkelerden yüksek gelirli ülkelere yapılan göçlerde de görülmektedir. </a:t>
            </a:r>
          </a:p>
          <a:p>
            <a:pPr marL="549275" indent="-457200" algn="just">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Son yıllarda göçün sebebi olarak yeni bir faktör daha ortaya çıkmıştır: Dünya genelinde artan savaşlar. Çok sayıda ölüm ve evsiz insanların oluşumuna neden olan iç savaş ve kabile savaşları bir çok düşük gelirli ülkede görülmektedir. Evsiz kalan insanlar ülke içinde ve farklı ülkelere göç etmek zorunda kalmaktadır.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Autofit/>
          </a:bodyPr>
          <a:lstStyle/>
          <a:p>
            <a:pPr marL="757778" lvl="1" indent="-457200" algn="just">
              <a:buClr>
                <a:srgbClr val="B31166"/>
              </a:buClr>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Sağlık ve hastalık göçün sebebi, sonucu ve aracısı konumundadır. Göç, küresel sağlık ve sosyal kalkınmanın en önemli belirleyicileri arasındadır. </a:t>
            </a:r>
          </a:p>
          <a:p>
            <a:pPr marL="757778" lvl="1" indent="-457200" algn="just">
              <a:buClr>
                <a:srgbClr val="B31166"/>
              </a:buClr>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Göçmenlerin, sosyal eşitsizlik ve göç yolculuğu sırasında yaşadıkları koşullar fiziksel, zihinsel ve sosyal iyi olma hâllerine zarar vermektedir. </a:t>
            </a:r>
          </a:p>
          <a:p>
            <a:pPr marL="757778" lvl="1" indent="-457200" algn="just">
              <a:buClr>
                <a:srgbClr val="B31166"/>
              </a:buClr>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Göçmenlerin özellikle yerleşmek istedikleri ülkeye geçiş aşamasındaki ülkelerde yaşadıkları ayrımcılık ve yoksulluk sağlıklarını olumsuz etkilemektedir. Göçmenlerin sağlığını ayrıca göç ettikleri ülkenin sağlık hizmetlerinin mevcut, erişilebilir, kaliteli ve kabul edilebilir düzeyde olma durumu da etkilemektedir.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700891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1. GÖÇ</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migration</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süresi, yapısı ve nedeni ne olursa olsun insanların yer değiştirdiği nüfus hareketleridir.</a:t>
            </a:r>
          </a:p>
          <a:p>
            <a:pPr marL="549275" indent="-45720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 nedenler (zorunlu-gönüllü), amaçlar (çalışma-sığınma) ve hedefe varmakta kullanılan yöntemler (yasal-yasa dışı) gibi çeşitli ölçütlere göre tanımlanabilir. </a:t>
            </a:r>
          </a:p>
          <a:p>
            <a:pPr marL="549275" indent="-45720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Zorunlu göç, savaş, sürgün gibi insanları göç etmeye mecbur bırakan faktörler nedeniyle ortaya çıkan göçü ifade ederken; gönüllü göç, bireyin göç etmeye kendi isteği ile karar verdiği ve daha iyi bir yaşam elde etme amacıyla gerçekleştirdiği göçü ifade etmektedir. </a:t>
            </a:r>
          </a:p>
          <a:p>
            <a:pPr marL="549275" indent="-45720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Yaşanılan ülkeden farklı ülkelere iş bulmak amacıyla gerçekleştirilen göçler çalışma; kendisine henüz göçmen statüsü verilmemiş olan, hakkındaki hukuki prosedür devam etme ise sığınma olarak ifade edilmektedir. </a:t>
            </a:r>
          </a:p>
          <a:p>
            <a:pPr marL="549275" indent="-45720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Yasal ya da yasa dışı göç ise göçmenin göç ettiği ülkeye girişinde ve ülkede bulunduğu süre içinde o ülkenin yasalarına uyup uymama durumuna göre tanımlanabilmektedir.</a:t>
            </a:r>
          </a:p>
          <a:p>
            <a:pPr marL="549275" indent="-457200"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515521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548680"/>
            <a:ext cx="9721080" cy="5976664"/>
          </a:xfrm>
        </p:spPr>
        <p:txBody>
          <a:bodyPr anchor="ctr">
            <a:noAutofit/>
          </a:bodyPr>
          <a:lstStyle/>
          <a:p>
            <a:pPr marL="540" indent="0" algn="just">
              <a:buClr>
                <a:srgbClr val="B31166"/>
              </a:buClr>
              <a:buNone/>
            </a:pPr>
            <a:endParaRPr lang="tr-TR" sz="2800" kern="150" dirty="0">
              <a:effectLst/>
              <a:latin typeface="Times New Roman" panose="02020603050405020304" pitchFamily="18" charset="0"/>
              <a:ea typeface="Andale Sans UI"/>
              <a:cs typeface="Tahoma" panose="020B0604030504040204" pitchFamily="34" charset="0"/>
            </a:endParaRPr>
          </a:p>
          <a:p>
            <a:pPr marL="457740" indent="-457200" algn="just">
              <a:buClr>
                <a:srgbClr val="B31166"/>
              </a:buClr>
              <a:buFont typeface="Wingdings" panose="05000000000000000000" pitchFamily="2" charset="2"/>
              <a:buChar char="ü"/>
            </a:pPr>
            <a:r>
              <a:rPr lang="tr-TR" sz="2800" b="1" kern="150" dirty="0">
                <a:effectLst/>
                <a:latin typeface="Times New Roman" panose="02020603050405020304" pitchFamily="18" charset="0"/>
                <a:ea typeface="Andale Sans UI"/>
                <a:cs typeface="Tahoma" panose="020B0604030504040204" pitchFamily="34" charset="0"/>
              </a:rPr>
              <a:t>Göçmen (</a:t>
            </a:r>
            <a:r>
              <a:rPr lang="tr-TR" sz="2800" b="1" kern="150" dirty="0" err="1">
                <a:effectLst/>
                <a:latin typeface="Times New Roman" panose="02020603050405020304" pitchFamily="18" charset="0"/>
                <a:ea typeface="Andale Sans UI"/>
                <a:cs typeface="Tahoma" panose="020B0604030504040204" pitchFamily="34" charset="0"/>
              </a:rPr>
              <a:t>migrant</a:t>
            </a:r>
            <a:r>
              <a:rPr lang="tr-TR" sz="2800" b="1" kern="150" dirty="0">
                <a:effectLst/>
                <a:latin typeface="Times New Roman" panose="02020603050405020304" pitchFamily="18" charset="0"/>
                <a:ea typeface="Andale Sans UI"/>
                <a:cs typeface="Tahoma" panose="020B0604030504040204" pitchFamily="34" charset="0"/>
              </a:rPr>
              <a:t>), </a:t>
            </a:r>
            <a:r>
              <a:rPr lang="tr-TR" sz="2800" kern="150" dirty="0">
                <a:effectLst/>
                <a:latin typeface="Times New Roman" panose="02020603050405020304" pitchFamily="18" charset="0"/>
                <a:ea typeface="Andale Sans UI"/>
                <a:cs typeface="Tahoma" panose="020B0604030504040204" pitchFamily="34" charset="0"/>
              </a:rPr>
              <a:t>hem maddi ve sosyal durumlarım iyileştirmek hem de kendileri veya ailelerinin gelecekten beklentilerini arttırmak için başka bir ülkeye veya bölgeye göç eden kişi ve aile fertlerini kapsamaktadır. </a:t>
            </a:r>
          </a:p>
          <a:p>
            <a:pPr marL="457740" indent="-457200" algn="just">
              <a:buClr>
                <a:srgbClr val="B31166"/>
              </a:buClr>
              <a:buFont typeface="Wingdings" panose="05000000000000000000" pitchFamily="2" charset="2"/>
              <a:buChar char="ü"/>
            </a:pPr>
            <a:r>
              <a:rPr lang="tr-TR" sz="2800" kern="150" dirty="0">
                <a:effectLst/>
                <a:latin typeface="Times New Roman" panose="02020603050405020304" pitchFamily="18" charset="0"/>
                <a:ea typeface="Andale Sans UI"/>
                <a:cs typeface="Tahoma" panose="020B0604030504040204" pitchFamily="34" charset="0"/>
              </a:rPr>
              <a:t>Göçmen kavramı, ulusal ve uluslararası göçmenleri ifade eden bir kavramdır. İç göçmen ya da ulusal göçmen, ülke sınırları içerisinde göç eden (yer değiştiren) kişiler iken; uluslararası göçmen ülke dışına göç eden kişilerdir </a:t>
            </a:r>
          </a:p>
          <a:p>
            <a:pPr marL="457740" indent="-457200" algn="just">
              <a:buClr>
                <a:srgbClr val="B31166"/>
              </a:buClr>
              <a:buFont typeface="Wingdings" panose="05000000000000000000" pitchFamily="2" charset="2"/>
              <a:buChar char="ü"/>
            </a:pPr>
            <a:r>
              <a:rPr lang="tr-TR" sz="2800" kern="150" dirty="0">
                <a:effectLst/>
                <a:latin typeface="Times New Roman" panose="02020603050405020304" pitchFamily="18" charset="0"/>
                <a:ea typeface="Andale Sans UI"/>
                <a:cs typeface="Tahoma" panose="020B0604030504040204" pitchFamily="34" charset="0"/>
              </a:rPr>
              <a:t>Göçmenler çeşitli ülkelerden gelmekte, farklı gerekçelerle göç etmekte ve sosyal, ekonomik ve kültürel deneyimlerini de getirmektedir.</a:t>
            </a:r>
          </a:p>
          <a:p>
            <a:pPr marL="540" indent="0" algn="just">
              <a:buClr>
                <a:srgbClr val="B31166"/>
              </a:buClr>
              <a:buNone/>
            </a:pPr>
            <a:r>
              <a:rPr lang="tr-TR" sz="2800" kern="150" dirty="0">
                <a:effectLst/>
                <a:latin typeface="Times New Roman" panose="02020603050405020304" pitchFamily="18" charset="0"/>
                <a:ea typeface="Andale Sans UI"/>
                <a:cs typeface="Tahoma" panose="020B0604030504040204" pitchFamily="34" charset="0"/>
              </a:rPr>
              <a:t> </a:t>
            </a:r>
            <a:endParaRPr lang="tr-TR" sz="2800" b="1" kern="150" dirty="0">
              <a:effectLst/>
              <a:latin typeface="Times New Roman" panose="02020603050405020304" pitchFamily="18" charset="0"/>
              <a:ea typeface="Andale Sans UI"/>
              <a:cs typeface="Tahoma" panose="020B0604030504040204" pitchFamily="34"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976664"/>
          </a:xfrm>
        </p:spPr>
        <p:txBody>
          <a:bodyPr anchor="ctr">
            <a:noAutofit/>
          </a:bodyPr>
          <a:lstStyle/>
          <a:p>
            <a:pPr marL="343440" algn="just">
              <a:buClr>
                <a:srgbClr val="B31166"/>
              </a:buClr>
              <a:buFont typeface="Wingdings" panose="05000000000000000000" pitchFamily="2" charset="2"/>
              <a:buChar char="ü"/>
            </a:pPr>
            <a:r>
              <a:rPr lang="tr-TR" sz="2400" kern="150" dirty="0">
                <a:latin typeface="Times New Roman" panose="02020603050405020304" pitchFamily="18" charset="0"/>
                <a:ea typeface="Andale Sans UI"/>
                <a:cs typeface="Tahoma" panose="020B0604030504040204" pitchFamily="34" charset="0"/>
              </a:rPr>
              <a:t>Göçmenler hukuki statülerine göre </a:t>
            </a:r>
            <a:r>
              <a:rPr lang="tr-TR" sz="2400" b="1" kern="150" dirty="0">
                <a:latin typeface="Times New Roman" panose="02020603050405020304" pitchFamily="18" charset="0"/>
                <a:ea typeface="Andale Sans UI"/>
                <a:cs typeface="Tahoma" panose="020B0604030504040204" pitchFamily="34" charset="0"/>
              </a:rPr>
              <a:t>yasal ve yasa dışı</a:t>
            </a:r>
            <a:r>
              <a:rPr lang="tr-TR" sz="2400" kern="150" dirty="0">
                <a:latin typeface="Times New Roman" panose="02020603050405020304" pitchFamily="18" charset="0"/>
                <a:ea typeface="Andale Sans UI"/>
                <a:cs typeface="Tahoma" panose="020B0604030504040204" pitchFamily="34" charset="0"/>
              </a:rPr>
              <a:t>; ikametgâh biçimlerine göre ise </a:t>
            </a:r>
            <a:r>
              <a:rPr lang="tr-TR" sz="2400" b="1" kern="150" dirty="0">
                <a:latin typeface="Times New Roman" panose="02020603050405020304" pitchFamily="18" charset="0"/>
                <a:ea typeface="Andale Sans UI"/>
                <a:cs typeface="Tahoma" panose="020B0604030504040204" pitchFamily="34" charset="0"/>
              </a:rPr>
              <a:t>geçici ve sürekli </a:t>
            </a:r>
            <a:r>
              <a:rPr lang="tr-TR" sz="2400" kern="150" dirty="0">
                <a:latin typeface="Times New Roman" panose="02020603050405020304" pitchFamily="18" charset="0"/>
                <a:ea typeface="Andale Sans UI"/>
                <a:cs typeface="Tahoma" panose="020B0604030504040204" pitchFamily="34" charset="0"/>
              </a:rPr>
              <a:t>olarak gruplanmaktadır. </a:t>
            </a:r>
          </a:p>
          <a:p>
            <a:pPr marL="343440" algn="just">
              <a:buClr>
                <a:srgbClr val="B31166"/>
              </a:buClr>
              <a:buFont typeface="Wingdings" panose="05000000000000000000" pitchFamily="2" charset="2"/>
              <a:buChar char="ü"/>
            </a:pPr>
            <a:r>
              <a:rPr lang="tr-TR" sz="2400" kern="150" dirty="0">
                <a:latin typeface="Times New Roman" panose="02020603050405020304" pitchFamily="18" charset="0"/>
                <a:ea typeface="Andale Sans UI"/>
                <a:cs typeface="Tahoma" panose="020B0604030504040204" pitchFamily="34" charset="0"/>
              </a:rPr>
              <a:t>Birleşmiş Milletler Mültecilerin Hukuki Statüsü ile İlgili Cenevre Sözleşmesi'ne göre; </a:t>
            </a:r>
            <a:r>
              <a:rPr lang="tr-TR" sz="2400" b="1" kern="150" dirty="0">
                <a:latin typeface="Times New Roman" panose="02020603050405020304" pitchFamily="18" charset="0"/>
                <a:ea typeface="Andale Sans UI"/>
                <a:cs typeface="Tahoma" panose="020B0604030504040204" pitchFamily="34" charset="0"/>
              </a:rPr>
              <a:t>mülteci</a:t>
            </a:r>
            <a:r>
              <a:rPr lang="tr-TR" sz="2400" kern="150" dirty="0">
                <a:latin typeface="Times New Roman" panose="02020603050405020304" pitchFamily="18" charset="0"/>
                <a:ea typeface="Andale Sans UI"/>
                <a:cs typeface="Tahoma" panose="020B0604030504040204" pitchFamily="34" charset="0"/>
              </a:rPr>
              <a:t> «ırkı, dini, tabiiyeti, belli bir sosyal gruba aidiyeti veya siyasi düşünceleri yüzünden zulme uğrayacağından haklı sebeplerden korktuğu için vatandaşı olduğu ülkenin dışında bulunan ve bu ülkenin korumasından yararlanamayan ya da söz konusu korku nedeniyle, yararlanmak istemeyen yahut tabiiyeti yoksa ve bu tür olaylar sonucu önceden yaşadığı ikamet ülkesinin dışında bulunan, oraya dönemeyen veya söz konusu korku nedeniyle dönmek istemeyen kişidir". </a:t>
            </a:r>
          </a:p>
          <a:p>
            <a:pPr marL="343440" algn="just">
              <a:buClr>
                <a:srgbClr val="B31166"/>
              </a:buClr>
              <a:buFont typeface="Wingdings" panose="05000000000000000000" pitchFamily="2" charset="2"/>
              <a:buChar char="ü"/>
            </a:pPr>
            <a:r>
              <a:rPr lang="tr-TR" sz="2400" b="1" kern="150" dirty="0">
                <a:latin typeface="Times New Roman" panose="02020603050405020304" pitchFamily="18" charset="0"/>
                <a:ea typeface="Andale Sans UI"/>
                <a:cs typeface="Tahoma" panose="020B0604030504040204" pitchFamily="34" charset="0"/>
              </a:rPr>
              <a:t>Sığınmacı</a:t>
            </a:r>
            <a:r>
              <a:rPr lang="tr-TR" sz="2400" kern="150" dirty="0">
                <a:latin typeface="Times New Roman" panose="02020603050405020304" pitchFamily="18" charset="0"/>
                <a:ea typeface="Andale Sans UI"/>
                <a:cs typeface="Tahoma" panose="020B0604030504040204" pitchFamily="34" charset="0"/>
              </a:rPr>
              <a:t> ise kendisine henüz göçmen statüsü verilmemiş olan kişileri ifade etmektedir.</a:t>
            </a:r>
          </a:p>
          <a:p>
            <a:pPr marL="540" indent="0" algn="just">
              <a:buClr>
                <a:srgbClr val="B31166"/>
              </a:buClr>
              <a:buNone/>
            </a:pPr>
            <a:r>
              <a:rPr lang="tr-TR" sz="2800" kern="150" dirty="0">
                <a:latin typeface="Times New Roman" panose="02020603050405020304" pitchFamily="18" charset="0"/>
                <a:ea typeface="Andale Sans UI"/>
                <a:cs typeface="Tahoma" panose="020B0604030504040204" pitchFamily="34" charset="0"/>
              </a:rPr>
              <a:t>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559882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3E8208-C5E5-4660-B5F0-184020D0817B}"/>
              </a:ext>
            </a:extLst>
          </p:cNvPr>
          <p:cNvSpPr>
            <a:spLocks noGrp="1"/>
          </p:cNvSpPr>
          <p:nvPr>
            <p:ph type="title"/>
          </p:nvPr>
        </p:nvSpPr>
        <p:spPr>
          <a:xfrm>
            <a:off x="1919536" y="260648"/>
            <a:ext cx="9585076" cy="644650"/>
          </a:xfrm>
        </p:spPr>
        <p:txBody>
          <a:bodyPr>
            <a:normAutofit/>
          </a:bodyPr>
          <a:lstStyle/>
          <a:p>
            <a:r>
              <a:rPr lang="tr-TR" sz="2800" b="1" dirty="0">
                <a:latin typeface="Times New Roman" panose="02020603050405020304" pitchFamily="18" charset="0"/>
                <a:cs typeface="Times New Roman" panose="02020603050405020304" pitchFamily="18" charset="0"/>
              </a:rPr>
              <a:t>Göçün Nedenleri</a:t>
            </a:r>
          </a:p>
        </p:txBody>
      </p:sp>
      <p:sp>
        <p:nvSpPr>
          <p:cNvPr id="3" name="İçerik Yer Tutucusu 2">
            <a:extLst>
              <a:ext uri="{FF2B5EF4-FFF2-40B4-BE49-F238E27FC236}">
                <a16:creationId xmlns:a16="http://schemas.microsoft.com/office/drawing/2014/main" id="{08D5033A-9DB7-4650-93A0-0C64B88E11F1}"/>
              </a:ext>
            </a:extLst>
          </p:cNvPr>
          <p:cNvSpPr>
            <a:spLocks noGrp="1"/>
          </p:cNvSpPr>
          <p:nvPr>
            <p:ph idx="1"/>
          </p:nvPr>
        </p:nvSpPr>
        <p:spPr>
          <a:xfrm>
            <a:off x="1919536" y="787782"/>
            <a:ext cx="9585076" cy="5593546"/>
          </a:xfrm>
        </p:spPr>
        <p:txBody>
          <a:bodyPr>
            <a:normAutofit lnSpcReduction="10000"/>
          </a:bodyPr>
          <a:lstStyle/>
          <a:p>
            <a:pPr marL="0" indent="0" algn="just">
              <a:lnSpc>
                <a:spcPct val="120000"/>
              </a:lnSpc>
              <a:spcBef>
                <a:spcPts val="0"/>
              </a:spcBef>
              <a:buNone/>
            </a:pPr>
            <a:r>
              <a:rPr lang="tr-TR" dirty="0">
                <a:latin typeface="Times New Roman" panose="02020603050405020304" pitchFamily="18" charset="0"/>
                <a:cs typeface="Times New Roman" panose="02020603050405020304" pitchFamily="18" charset="0"/>
              </a:rPr>
              <a:t>Göç hem göç alan hem de göç veren ülkeler için ekonomik, sosyokültürel ve siyasi sonuçları olan bir olgudur. Göç nedenleri </a:t>
            </a:r>
            <a:r>
              <a:rPr lang="tr-TR" b="1" dirty="0">
                <a:latin typeface="Times New Roman" panose="02020603050405020304" pitchFamily="18" charset="0"/>
                <a:cs typeface="Times New Roman" panose="02020603050405020304" pitchFamily="18" charset="0"/>
              </a:rPr>
              <a:t>ekonomik, bireysel, ailevi, güvenlik, geri dönüş ve diğer </a:t>
            </a:r>
            <a:r>
              <a:rPr lang="tr-TR" dirty="0">
                <a:latin typeface="Times New Roman" panose="02020603050405020304" pitchFamily="18" charset="0"/>
                <a:cs typeface="Times New Roman" panose="02020603050405020304" pitchFamily="18" charset="0"/>
              </a:rPr>
              <a:t>nedenlerle gerçekleşen göçler olmak üzere altı gruba ayrılmaktadır. Türkiye'de gerçekleşen göçün sebepleri olarak şu faktörler sıralanabilir:</a:t>
            </a:r>
          </a:p>
          <a:p>
            <a:pPr marL="0" indent="0" algn="just">
              <a:lnSpc>
                <a:spcPct val="120000"/>
              </a:lnSpc>
              <a:spcBef>
                <a:spcPts val="0"/>
              </a:spcBef>
              <a:buNone/>
            </a:pPr>
            <a:endParaRPr lang="tr-TR" dirty="0">
              <a:latin typeface="Times New Roman" panose="02020603050405020304" pitchFamily="18" charset="0"/>
              <a:cs typeface="Times New Roman" panose="02020603050405020304" pitchFamily="18" charset="0"/>
            </a:endParaRPr>
          </a:p>
          <a:p>
            <a:pPr marL="538163"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Genel nüfus içinde genç nüfusun fazlalığı,</a:t>
            </a:r>
          </a:p>
          <a:p>
            <a:pPr marL="538163"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Tarım sektöründe görülen açık ve gizli işsizlik,</a:t>
            </a:r>
          </a:p>
          <a:p>
            <a:pPr marL="538163" algn="just">
              <a:lnSpc>
                <a:spcPct val="120000"/>
              </a:lnSpc>
              <a:spcBef>
                <a:spcPts val="0"/>
              </a:spcBef>
              <a:buFont typeface="Wingdings" panose="05000000000000000000" pitchFamily="2" charset="2"/>
              <a:buChar char="ü"/>
            </a:pPr>
            <a:r>
              <a:rPr lang="tr-TR" dirty="0" err="1">
                <a:latin typeface="Times New Roman" panose="02020603050405020304" pitchFamily="18" charset="0"/>
                <a:cs typeface="Times New Roman" panose="02020603050405020304" pitchFamily="18" charset="0"/>
              </a:rPr>
              <a:t>Entansif</a:t>
            </a:r>
            <a:r>
              <a:rPr lang="tr-TR" dirty="0">
                <a:latin typeface="Times New Roman" panose="02020603050405020304" pitchFamily="18" charset="0"/>
                <a:cs typeface="Times New Roman" panose="02020603050405020304" pitchFamily="18" charset="0"/>
              </a:rPr>
              <a:t> tarıma geçiş,</a:t>
            </a:r>
          </a:p>
          <a:p>
            <a:pPr marL="538163"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Eğitim ve yaşam şeklinde görülen değişiklikler,</a:t>
            </a:r>
          </a:p>
          <a:p>
            <a:pPr marL="538163"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Eğitim yoluyla meslek edinme,</a:t>
            </a:r>
          </a:p>
          <a:p>
            <a:pPr marL="538163"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Refahın artışı,</a:t>
            </a:r>
          </a:p>
          <a:p>
            <a:pPr marL="538163"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Kan davaları ve geniş aile otoritesinden kurtulma eğilimi,</a:t>
            </a:r>
          </a:p>
          <a:p>
            <a:pPr marL="538163"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Ulaştırma ve iletişim ağının genişlemesi ve kitle haberleşme </a:t>
            </a:r>
            <a:r>
              <a:rPr lang="tr-TR" dirty="0" err="1">
                <a:latin typeface="Times New Roman" panose="02020603050405020304" pitchFamily="18" charset="0"/>
                <a:cs typeface="Times New Roman" panose="02020603050405020304" pitchFamily="18" charset="0"/>
              </a:rPr>
              <a:t>araçlarınn</a:t>
            </a:r>
            <a:r>
              <a:rPr lang="tr-TR" dirty="0">
                <a:latin typeface="Times New Roman" panose="02020603050405020304" pitchFamily="18" charset="0"/>
                <a:cs typeface="Times New Roman" panose="02020603050405020304" pitchFamily="18" charset="0"/>
              </a:rPr>
              <a:t> yaygınlık kazanması,</a:t>
            </a:r>
          </a:p>
          <a:p>
            <a:pPr marL="538163"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Kırsal alanlarda değer hükümlerinde meydana gelen değişmeler,</a:t>
            </a:r>
          </a:p>
          <a:p>
            <a:pPr marL="538163"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Mevsimlik çalışma,</a:t>
            </a:r>
          </a:p>
          <a:p>
            <a:pPr marL="538163"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Doğal afetler,</a:t>
            </a:r>
          </a:p>
          <a:p>
            <a:pPr marL="538163"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Çocuklar için daha iyi bir eğitim arzusu,   </a:t>
            </a:r>
          </a:p>
          <a:p>
            <a:pPr marL="538163"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Terör</a:t>
            </a:r>
          </a:p>
        </p:txBody>
      </p:sp>
      <p:sp>
        <p:nvSpPr>
          <p:cNvPr id="4" name="Slayt Numarası Yer Tutucusu 3">
            <a:extLst>
              <a:ext uri="{FF2B5EF4-FFF2-40B4-BE49-F238E27FC236}">
                <a16:creationId xmlns:a16="http://schemas.microsoft.com/office/drawing/2014/main" id="{94554ACE-F585-4843-B89C-C2E81C3F25C6}"/>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2012875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631504" y="226355"/>
            <a:ext cx="1002868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2. GÖÇ VE SAĞLIK İLİŞKİSİ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871005"/>
            <a:ext cx="9721080" cy="5654339"/>
          </a:xfrm>
        </p:spPr>
        <p:txBody>
          <a:bodyPr>
            <a:noAutofit/>
          </a:bodyPr>
          <a:lstStyle/>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 ve sağlık arasında karmaşık bir ilişki bulunmaktadır. Sağlık ve hastalık göçün sebebi, sonucu ve aracısı konumundadır.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 küresel sağlık ve sosyal kalkınmanın en önemli belirleyicileri arasındadır. Göçün göçmenler, geride bırakılanlar ve göçmenlere ev sahipliği yapan ülke ve toplumlar üzerinde çeşitli etkileri vardır.</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Göçün etki alanları arasında sağlık ve sağlık hizmetleri de yer almaktadır. Göç, doğrudan sağlık düzeyini bozan bir faktör değildir. Göçün gerçekleştiği koşullar göçü sağlık için riskli bir faktör hâline getirmektedir.</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Göç, genellikle bireyin temel gereksinimlerini karşılamak amacıyla gerçekleştirilmektedir. Göç sonucunda göçmenin yaşam şeklinde, kişisel gelişiminde ve sağlığında olumlu gelişmeler beklenmektedir. Sağlıklı kişilerin iş arayabileceği gerçeğinden hareketle gönüllü göçmenlerin diğer göçmenlere göre daha sağlıklı olduğu söylenebilir.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Göç sonucunda beklenilen olumlu gelişmelerin tamamı ya da bir kısmı gerçekleşmektedir. Ancak diğer taraftan göç stresli ve tehlikeli de olabilmektedir. Göç, bireyi sağlık için riskli olan davranışları da yapmaya zorlamaktadır.</a:t>
            </a:r>
          </a:p>
          <a:p>
            <a:pPr marL="92075" indent="12700" algn="just">
              <a:buNone/>
              <a:tabLst>
                <a:tab pos="0" algn="l"/>
              </a:tabLst>
            </a:pPr>
            <a:endParaRPr lang="tr-TR" sz="23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2857421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E88CCC7-1227-4C61-A876-BD5C9756ED8A}"/>
              </a:ext>
            </a:extLst>
          </p:cNvPr>
          <p:cNvSpPr>
            <a:spLocks noGrp="1"/>
          </p:cNvSpPr>
          <p:nvPr>
            <p:ph idx="1"/>
          </p:nvPr>
        </p:nvSpPr>
        <p:spPr>
          <a:xfrm>
            <a:off x="1847528" y="692696"/>
            <a:ext cx="9657084" cy="5616624"/>
          </a:xfrm>
        </p:spPr>
        <p:txBody>
          <a:bodyPr>
            <a:normAutofit fontScale="85000" lnSpcReduction="20000"/>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Göçmenlerin sağlık hizmetlerine ulaşımı yasal statüleri tarafından belirlenmektedir ve sağlık hizmetlerine erişim en az oranda kayıtlı olmayan göçmenlerde görülmektedir. Ayrıca göçmenlerin sağlık hizmetine ulaşımları üzerinde sosyal, kültürel, yapısal, dil, cinsiyet, finansal ve coğrafi faktörler etkilidir.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Göçmenlerin hastalık ve sağlığa ilişkin farklı inanç ve bilgileri, sağlık okuryazarlık düzeyi sağlık hizmeti kullanımlarını etkilemektedir.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Mevsimlik ya da geçici göçmenler ülkelerine dönene kadar sağlık hizmeti ihtiyacını erteleyebilmektedirler.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Göç sebebiyle tüberküloz ve HIV/ AIDS gibi tedavi sürecinin takip edilmesi gereken hastalıklarda takip ve tedavi kesintiye uğrayabilmekte ya da çoklu ilaç bağışıklığı sorunu oluşabilmektedir.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Göçmenlerin çocuklarının aşılanması ve eşlerine yönelik doğum öncesi bakım hizmetlerinin kendi ülkelerinde başlanması ve bu nedenle hangi aşıların ya da hizmetlerin alındığının belirlenememesi nedeniyle sağlık hizmetinin etkinliği azalabilmektedir.</a:t>
            </a:r>
          </a:p>
        </p:txBody>
      </p:sp>
      <p:sp>
        <p:nvSpPr>
          <p:cNvPr id="4" name="Slayt Numarası Yer Tutucusu 3">
            <a:extLst>
              <a:ext uri="{FF2B5EF4-FFF2-40B4-BE49-F238E27FC236}">
                <a16:creationId xmlns:a16="http://schemas.microsoft.com/office/drawing/2014/main" id="{9549E7EC-562C-4D6E-ADDB-C203CA819C85}"/>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36648645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4279</TotalTime>
  <Words>1513</Words>
  <Application>Microsoft Office PowerPoint</Application>
  <PresentationFormat>Geniş ekran</PresentationFormat>
  <Paragraphs>96</Paragraphs>
  <Slides>14</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GÖÇ VE SAĞLIK</vt:lpstr>
      <vt:lpstr>PowerPoint Sunusu</vt:lpstr>
      <vt:lpstr>1. GÖÇ</vt:lpstr>
      <vt:lpstr>PowerPoint Sunusu</vt:lpstr>
      <vt:lpstr>PowerPoint Sunusu</vt:lpstr>
      <vt:lpstr>Göçün Nedenleri</vt:lpstr>
      <vt:lpstr>2. GÖÇ VE SAĞLIK İLİŞKİSİ</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242</cp:revision>
  <dcterms:created xsi:type="dcterms:W3CDTF">2019-12-10T17:31:29Z</dcterms:created>
  <dcterms:modified xsi:type="dcterms:W3CDTF">2021-11-05T07:16:22Z</dcterms:modified>
</cp:coreProperties>
</file>