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317" r:id="rId2"/>
    <p:sldId id="273" r:id="rId3"/>
    <p:sldId id="306" r:id="rId4"/>
    <p:sldId id="307" r:id="rId5"/>
    <p:sldId id="257" r:id="rId6"/>
    <p:sldId id="274" r:id="rId7"/>
    <p:sldId id="276" r:id="rId8"/>
    <p:sldId id="288" r:id="rId9"/>
    <p:sldId id="298" r:id="rId10"/>
    <p:sldId id="299" r:id="rId11"/>
    <p:sldId id="289" r:id="rId12"/>
    <p:sldId id="287" r:id="rId13"/>
    <p:sldId id="290" r:id="rId14"/>
    <p:sldId id="291" r:id="rId15"/>
    <p:sldId id="292" r:id="rId16"/>
    <p:sldId id="268" r:id="rId17"/>
    <p:sldId id="295" r:id="rId18"/>
    <p:sldId id="277" r:id="rId19"/>
    <p:sldId id="283" r:id="rId20"/>
    <p:sldId id="310" r:id="rId21"/>
    <p:sldId id="311" r:id="rId22"/>
    <p:sldId id="312" r:id="rId23"/>
    <p:sldId id="313" r:id="rId24"/>
    <p:sldId id="314" r:id="rId25"/>
    <p:sldId id="300" r:id="rId26"/>
    <p:sldId id="316" r:id="rId27"/>
    <p:sldId id="315" r:id="rId28"/>
    <p:sldId id="303" r:id="rId29"/>
    <p:sldId id="301" r:id="rId30"/>
    <p:sldId id="304" r:id="rId31"/>
    <p:sldId id="285" r:id="rId32"/>
    <p:sldId id="305"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376A3C-E506-984B-8FAC-3872ADF202EE}" type="doc">
      <dgm:prSet loTypeId="urn:microsoft.com/office/officeart/2005/8/layout/lProcess2" loCatId="" qsTypeId="urn:microsoft.com/office/officeart/2005/8/quickstyle/simple4" qsCatId="simple" csTypeId="urn:microsoft.com/office/officeart/2005/8/colors/accent1_2" csCatId="accent1" phldr="1"/>
      <dgm:spPr/>
      <dgm:t>
        <a:bodyPr/>
        <a:lstStyle/>
        <a:p>
          <a:endParaRPr lang="en-US"/>
        </a:p>
      </dgm:t>
    </dgm:pt>
    <dgm:pt modelId="{1F5BC2FE-DA20-1A4B-B8BE-059D658C73DC}">
      <dgm:prSet phldrT="[Text]"/>
      <dgm:spPr/>
      <dgm:t>
        <a:bodyPr/>
        <a:lstStyle/>
        <a:p>
          <a:r>
            <a:rPr lang="tr-TR" noProof="0" smtClean="0">
              <a:latin typeface="Arial"/>
              <a:cs typeface="Arial"/>
            </a:rPr>
            <a:t>Örnekleme</a:t>
          </a:r>
          <a:endParaRPr lang="tr-TR" noProof="0">
            <a:latin typeface="Arial"/>
            <a:cs typeface="Arial"/>
          </a:endParaRPr>
        </a:p>
      </dgm:t>
    </dgm:pt>
    <dgm:pt modelId="{03E53F1E-AA80-0F44-BBD2-4BD9762DE783}" type="parTrans" cxnId="{3C624ED7-C83D-7A40-AA89-9CB3F7D767CE}">
      <dgm:prSet/>
      <dgm:spPr/>
      <dgm:t>
        <a:bodyPr/>
        <a:lstStyle/>
        <a:p>
          <a:endParaRPr lang="en-US"/>
        </a:p>
      </dgm:t>
    </dgm:pt>
    <dgm:pt modelId="{DA71E0C6-703D-724B-8B97-5A5EB3A9E209}" type="sibTrans" cxnId="{3C624ED7-C83D-7A40-AA89-9CB3F7D767CE}">
      <dgm:prSet/>
      <dgm:spPr/>
      <dgm:t>
        <a:bodyPr/>
        <a:lstStyle/>
        <a:p>
          <a:endParaRPr lang="en-US"/>
        </a:p>
      </dgm:t>
    </dgm:pt>
    <dgm:pt modelId="{C1756FC4-1A69-5C42-BB03-ED4F4605997A}">
      <dgm:prSet phldrT="[Text]"/>
      <dgm:spPr/>
      <dgm:t>
        <a:bodyPr/>
        <a:lstStyle/>
        <a:p>
          <a:r>
            <a:rPr lang="tr-TR" noProof="0" dirty="0" smtClean="0">
              <a:latin typeface="Arial"/>
              <a:cs typeface="Arial"/>
            </a:rPr>
            <a:t>Kişiler değil, metin ve söylemdeki kullanılan dil </a:t>
          </a:r>
          <a:r>
            <a:rPr lang="tr-TR" noProof="0" dirty="0" err="1" smtClean="0">
              <a:latin typeface="Arial"/>
              <a:cs typeface="Arial"/>
            </a:rPr>
            <a:t>önemlidir.Örn</a:t>
          </a:r>
          <a:r>
            <a:rPr lang="tr-TR" noProof="0" dirty="0" smtClean="0">
              <a:latin typeface="Arial"/>
              <a:cs typeface="Arial"/>
            </a:rPr>
            <a:t> gazetelerde çıkan haberler gibi.</a:t>
          </a:r>
          <a:endParaRPr lang="tr-TR" noProof="0" dirty="0">
            <a:latin typeface="Arial"/>
            <a:cs typeface="Arial"/>
          </a:endParaRPr>
        </a:p>
      </dgm:t>
    </dgm:pt>
    <dgm:pt modelId="{D29DA031-8592-264B-98B7-29041C1AB47E}" type="parTrans" cxnId="{40CF35BB-6655-1140-BD9B-467A411F602E}">
      <dgm:prSet/>
      <dgm:spPr/>
      <dgm:t>
        <a:bodyPr/>
        <a:lstStyle/>
        <a:p>
          <a:endParaRPr lang="en-US"/>
        </a:p>
      </dgm:t>
    </dgm:pt>
    <dgm:pt modelId="{1641AF38-A814-9F44-A3E3-4379D3E1AA25}" type="sibTrans" cxnId="{40CF35BB-6655-1140-BD9B-467A411F602E}">
      <dgm:prSet/>
      <dgm:spPr/>
      <dgm:t>
        <a:bodyPr/>
        <a:lstStyle/>
        <a:p>
          <a:endParaRPr lang="en-US"/>
        </a:p>
      </dgm:t>
    </dgm:pt>
    <dgm:pt modelId="{8C997799-6614-BA46-93CA-C06ED3C60D2B}">
      <dgm:prSet phldrT="[Text]"/>
      <dgm:spPr/>
      <dgm:t>
        <a:bodyPr/>
        <a:lstStyle/>
        <a:p>
          <a:r>
            <a:rPr lang="tr-TR" noProof="0" smtClean="0">
              <a:latin typeface="Arial"/>
              <a:cs typeface="Arial"/>
            </a:rPr>
            <a:t>Veri Toplama</a:t>
          </a:r>
          <a:endParaRPr lang="tr-TR" noProof="0">
            <a:latin typeface="Arial"/>
            <a:cs typeface="Arial"/>
          </a:endParaRPr>
        </a:p>
      </dgm:t>
    </dgm:pt>
    <dgm:pt modelId="{60BF2930-660D-5A46-8A30-F42C4857A300}" type="parTrans" cxnId="{9F878F65-4DEE-E44D-90DA-0BBF6E5DB165}">
      <dgm:prSet/>
      <dgm:spPr/>
      <dgm:t>
        <a:bodyPr/>
        <a:lstStyle/>
        <a:p>
          <a:endParaRPr lang="en-US"/>
        </a:p>
      </dgm:t>
    </dgm:pt>
    <dgm:pt modelId="{43F9D5D8-8D93-FB42-B977-CE6FD4BB100E}" type="sibTrans" cxnId="{9F878F65-4DEE-E44D-90DA-0BBF6E5DB165}">
      <dgm:prSet/>
      <dgm:spPr/>
      <dgm:t>
        <a:bodyPr/>
        <a:lstStyle/>
        <a:p>
          <a:endParaRPr lang="en-US"/>
        </a:p>
      </dgm:t>
    </dgm:pt>
    <dgm:pt modelId="{3C210FA5-6463-AC4C-9527-A07C5A721B9B}">
      <dgm:prSet phldrT="[Text]"/>
      <dgm:spPr/>
      <dgm:t>
        <a:bodyPr/>
        <a:lstStyle/>
        <a:p>
          <a:r>
            <a:rPr lang="tr-TR" noProof="0" dirty="0" smtClean="0">
              <a:latin typeface="Arial"/>
              <a:cs typeface="Arial"/>
            </a:rPr>
            <a:t>Araştırma konusuna göre yazılı ya da sözlü söylemler, derinlemesine görüşme ya da grup tartışmaları ile veri toplanabilir.</a:t>
          </a:r>
          <a:endParaRPr lang="tr-TR" noProof="0" dirty="0">
            <a:latin typeface="Arial"/>
            <a:cs typeface="Arial"/>
          </a:endParaRPr>
        </a:p>
      </dgm:t>
    </dgm:pt>
    <dgm:pt modelId="{FA429A05-B2F4-B84D-BA7B-C3ACE86E69AF}" type="parTrans" cxnId="{B9B7293E-4758-DD44-9CCD-151079E01090}">
      <dgm:prSet/>
      <dgm:spPr/>
      <dgm:t>
        <a:bodyPr/>
        <a:lstStyle/>
        <a:p>
          <a:endParaRPr lang="en-US"/>
        </a:p>
      </dgm:t>
    </dgm:pt>
    <dgm:pt modelId="{39AF9CBC-1A1A-8540-9BA6-7E105B490D3B}" type="sibTrans" cxnId="{B9B7293E-4758-DD44-9CCD-151079E01090}">
      <dgm:prSet/>
      <dgm:spPr/>
      <dgm:t>
        <a:bodyPr/>
        <a:lstStyle/>
        <a:p>
          <a:endParaRPr lang="en-US"/>
        </a:p>
      </dgm:t>
    </dgm:pt>
    <dgm:pt modelId="{83A5EE2C-960B-9541-919A-CD57237BEB4E}">
      <dgm:prSet phldrT="[Text]"/>
      <dgm:spPr/>
      <dgm:t>
        <a:bodyPr/>
        <a:lstStyle/>
        <a:p>
          <a:r>
            <a:rPr lang="tr-TR" noProof="0" smtClean="0">
              <a:latin typeface="Arial"/>
              <a:cs typeface="Arial"/>
            </a:rPr>
            <a:t>Veri Analizi</a:t>
          </a:r>
          <a:endParaRPr lang="tr-TR" noProof="0">
            <a:latin typeface="Arial"/>
            <a:cs typeface="Arial"/>
          </a:endParaRPr>
        </a:p>
      </dgm:t>
    </dgm:pt>
    <dgm:pt modelId="{39BC063A-43B7-2A43-B651-D0742D87B693}" type="parTrans" cxnId="{F96E02B3-379E-B44E-836B-0E96D5CAA495}">
      <dgm:prSet/>
      <dgm:spPr/>
      <dgm:t>
        <a:bodyPr/>
        <a:lstStyle/>
        <a:p>
          <a:endParaRPr lang="en-US"/>
        </a:p>
      </dgm:t>
    </dgm:pt>
    <dgm:pt modelId="{27164E71-3899-3243-8ED3-EA1AFBC94759}" type="sibTrans" cxnId="{F96E02B3-379E-B44E-836B-0E96D5CAA495}">
      <dgm:prSet/>
      <dgm:spPr/>
      <dgm:t>
        <a:bodyPr/>
        <a:lstStyle/>
        <a:p>
          <a:endParaRPr lang="en-US"/>
        </a:p>
      </dgm:t>
    </dgm:pt>
    <dgm:pt modelId="{03FADF5F-FF8B-C745-9590-2CD3D8F411DC}">
      <dgm:prSet phldrT="[Text]"/>
      <dgm:spPr/>
      <dgm:t>
        <a:bodyPr/>
        <a:lstStyle/>
        <a:p>
          <a:r>
            <a:rPr lang="tr-TR" noProof="0" smtClean="0">
              <a:latin typeface="Arial"/>
              <a:cs typeface="Arial"/>
            </a:rPr>
            <a:t>Metin içerisinde kullanılan dilin özelliklerine bakmak ya da metindeki baskın temaya bakmak gerekir. </a:t>
          </a:r>
          <a:endParaRPr lang="tr-TR" noProof="0">
            <a:latin typeface="Arial"/>
            <a:cs typeface="Arial"/>
          </a:endParaRPr>
        </a:p>
      </dgm:t>
    </dgm:pt>
    <dgm:pt modelId="{42CF3901-0E04-C440-BC2C-B5E389FE8C0A}" type="parTrans" cxnId="{3C84840A-7FDC-5F42-8028-EDFA8F650F02}">
      <dgm:prSet/>
      <dgm:spPr/>
      <dgm:t>
        <a:bodyPr/>
        <a:lstStyle/>
        <a:p>
          <a:endParaRPr lang="en-US"/>
        </a:p>
      </dgm:t>
    </dgm:pt>
    <dgm:pt modelId="{C6DCD552-5A05-B440-B0C5-CD79121F407B}" type="sibTrans" cxnId="{3C84840A-7FDC-5F42-8028-EDFA8F650F02}">
      <dgm:prSet/>
      <dgm:spPr/>
      <dgm:t>
        <a:bodyPr/>
        <a:lstStyle/>
        <a:p>
          <a:endParaRPr lang="en-US"/>
        </a:p>
      </dgm:t>
    </dgm:pt>
    <dgm:pt modelId="{29B39F11-29B2-7942-8738-D1DD14FB7469}">
      <dgm:prSet phldrT="[Text]"/>
      <dgm:spPr/>
      <dgm:t>
        <a:bodyPr/>
        <a:lstStyle/>
        <a:p>
          <a:r>
            <a:rPr lang="tr-TR" noProof="0" smtClean="0">
              <a:latin typeface="Arial"/>
              <a:cs typeface="Arial"/>
            </a:rPr>
            <a:t>Örnekleme, araştırma sorusuna uygun yapılmalıdır.</a:t>
          </a:r>
          <a:endParaRPr lang="tr-TR" noProof="0">
            <a:latin typeface="Arial"/>
            <a:cs typeface="Arial"/>
          </a:endParaRPr>
        </a:p>
      </dgm:t>
    </dgm:pt>
    <dgm:pt modelId="{751DD432-FEFD-C54C-A3E8-55E608B93C25}" type="parTrans" cxnId="{CE46DEB6-910C-D748-9671-F03FCF1CA560}">
      <dgm:prSet/>
      <dgm:spPr/>
      <dgm:t>
        <a:bodyPr/>
        <a:lstStyle/>
        <a:p>
          <a:endParaRPr lang="en-US"/>
        </a:p>
      </dgm:t>
    </dgm:pt>
    <dgm:pt modelId="{9AF4E09A-8F7C-3045-A40A-EA5544B22FC0}" type="sibTrans" cxnId="{CE46DEB6-910C-D748-9671-F03FCF1CA560}">
      <dgm:prSet/>
      <dgm:spPr/>
      <dgm:t>
        <a:bodyPr/>
        <a:lstStyle/>
        <a:p>
          <a:endParaRPr lang="en-US"/>
        </a:p>
      </dgm:t>
    </dgm:pt>
    <dgm:pt modelId="{964B265D-F70F-5940-88FA-56BB187E27CD}">
      <dgm:prSet phldrT="[Text]"/>
      <dgm:spPr/>
      <dgm:t>
        <a:bodyPr/>
        <a:lstStyle/>
        <a:p>
          <a:r>
            <a:rPr lang="tr-TR" noProof="0" smtClean="0">
              <a:latin typeface="Arial"/>
              <a:cs typeface="Arial"/>
            </a:rPr>
            <a:t>Verilerin çeşitliliği önemlidir.</a:t>
          </a:r>
          <a:endParaRPr lang="tr-TR" noProof="0">
            <a:latin typeface="Arial"/>
            <a:cs typeface="Arial"/>
          </a:endParaRPr>
        </a:p>
      </dgm:t>
    </dgm:pt>
    <dgm:pt modelId="{202669DE-D617-174E-BBF0-F863B5A6A6F7}" type="parTrans" cxnId="{944A71C1-47B8-7B46-A723-FC095E6DD6D6}">
      <dgm:prSet/>
      <dgm:spPr/>
      <dgm:t>
        <a:bodyPr/>
        <a:lstStyle/>
        <a:p>
          <a:endParaRPr lang="en-US"/>
        </a:p>
      </dgm:t>
    </dgm:pt>
    <dgm:pt modelId="{97D0005D-155D-FA4B-BFA1-5489E84855FF}" type="sibTrans" cxnId="{944A71C1-47B8-7B46-A723-FC095E6DD6D6}">
      <dgm:prSet/>
      <dgm:spPr/>
      <dgm:t>
        <a:bodyPr/>
        <a:lstStyle/>
        <a:p>
          <a:endParaRPr lang="en-US"/>
        </a:p>
      </dgm:t>
    </dgm:pt>
    <dgm:pt modelId="{6471AAA5-B8DE-C64E-8C99-7DB8E062FAD9}">
      <dgm:prSet phldrT="[Text]"/>
      <dgm:spPr/>
      <dgm:t>
        <a:bodyPr/>
        <a:lstStyle/>
        <a:p>
          <a:r>
            <a:rPr lang="tr-TR" noProof="0" smtClean="0">
              <a:latin typeface="Arial"/>
              <a:cs typeface="Arial"/>
            </a:rPr>
            <a:t>Sözcüklerin, cümlelerin ve bunlar arasındaki ilişkilerin yorumlanması, yapılandırılması ve makro yapılandırılmasını içermektedir. </a:t>
          </a:r>
          <a:endParaRPr lang="tr-TR" noProof="0">
            <a:latin typeface="Arial"/>
            <a:cs typeface="Arial"/>
          </a:endParaRPr>
        </a:p>
      </dgm:t>
    </dgm:pt>
    <dgm:pt modelId="{B581A39D-3C98-4742-9CC3-BBD0B1C19C7D}" type="parTrans" cxnId="{277A89DA-04E8-EB47-AA44-8638B66AA627}">
      <dgm:prSet/>
      <dgm:spPr/>
      <dgm:t>
        <a:bodyPr/>
        <a:lstStyle/>
        <a:p>
          <a:endParaRPr lang="en-US"/>
        </a:p>
      </dgm:t>
    </dgm:pt>
    <dgm:pt modelId="{E159CC92-9738-C745-828C-BCB3577F141C}" type="sibTrans" cxnId="{277A89DA-04E8-EB47-AA44-8638B66AA627}">
      <dgm:prSet/>
      <dgm:spPr/>
      <dgm:t>
        <a:bodyPr/>
        <a:lstStyle/>
        <a:p>
          <a:endParaRPr lang="en-US"/>
        </a:p>
      </dgm:t>
    </dgm:pt>
    <dgm:pt modelId="{518D4A6B-ED0C-2540-AF16-526FB004D551}">
      <dgm:prSet phldrT="[Text]"/>
      <dgm:spPr/>
      <dgm:t>
        <a:bodyPr/>
        <a:lstStyle/>
        <a:p>
          <a:r>
            <a:rPr lang="tr-TR" noProof="0" dirty="0" smtClean="0">
              <a:latin typeface="Arial"/>
              <a:cs typeface="Arial"/>
            </a:rPr>
            <a:t>Farklı görüşlere göre veri analizi çeşitlenmektedir.</a:t>
          </a:r>
          <a:endParaRPr lang="tr-TR" noProof="0" dirty="0">
            <a:latin typeface="Arial"/>
            <a:cs typeface="Arial"/>
          </a:endParaRPr>
        </a:p>
      </dgm:t>
    </dgm:pt>
    <dgm:pt modelId="{70C2061F-79DF-5045-A9F1-A946F075C992}" type="parTrans" cxnId="{04C3BC9D-2744-7A4F-B210-CBD65F1F17A3}">
      <dgm:prSet/>
      <dgm:spPr/>
      <dgm:t>
        <a:bodyPr/>
        <a:lstStyle/>
        <a:p>
          <a:endParaRPr lang="en-US"/>
        </a:p>
      </dgm:t>
    </dgm:pt>
    <dgm:pt modelId="{D99CC790-8D17-0641-BFA5-F57EC68969E7}" type="sibTrans" cxnId="{04C3BC9D-2744-7A4F-B210-CBD65F1F17A3}">
      <dgm:prSet/>
      <dgm:spPr/>
      <dgm:t>
        <a:bodyPr/>
        <a:lstStyle/>
        <a:p>
          <a:endParaRPr lang="en-US"/>
        </a:p>
      </dgm:t>
    </dgm:pt>
    <dgm:pt modelId="{45F98933-4C9C-D349-89DD-1FDE7F2E32D6}" type="pres">
      <dgm:prSet presAssocID="{BF376A3C-E506-984B-8FAC-3872ADF202EE}" presName="theList" presStyleCnt="0">
        <dgm:presLayoutVars>
          <dgm:dir/>
          <dgm:animLvl val="lvl"/>
          <dgm:resizeHandles val="exact"/>
        </dgm:presLayoutVars>
      </dgm:prSet>
      <dgm:spPr/>
      <dgm:t>
        <a:bodyPr/>
        <a:lstStyle/>
        <a:p>
          <a:endParaRPr lang="en-US"/>
        </a:p>
      </dgm:t>
    </dgm:pt>
    <dgm:pt modelId="{D0177A0A-1114-2642-A13B-E6255542F0E6}" type="pres">
      <dgm:prSet presAssocID="{1F5BC2FE-DA20-1A4B-B8BE-059D658C73DC}" presName="compNode" presStyleCnt="0"/>
      <dgm:spPr/>
    </dgm:pt>
    <dgm:pt modelId="{0BDF6CB0-8088-0245-A799-8314CACD6E9E}" type="pres">
      <dgm:prSet presAssocID="{1F5BC2FE-DA20-1A4B-B8BE-059D658C73DC}" presName="aNode" presStyleLbl="bgShp" presStyleIdx="0" presStyleCnt="3"/>
      <dgm:spPr/>
      <dgm:t>
        <a:bodyPr/>
        <a:lstStyle/>
        <a:p>
          <a:endParaRPr lang="en-US"/>
        </a:p>
      </dgm:t>
    </dgm:pt>
    <dgm:pt modelId="{9E5503C7-0DAA-AB48-821C-0A8AA486A185}" type="pres">
      <dgm:prSet presAssocID="{1F5BC2FE-DA20-1A4B-B8BE-059D658C73DC}" presName="textNode" presStyleLbl="bgShp" presStyleIdx="0" presStyleCnt="3"/>
      <dgm:spPr/>
      <dgm:t>
        <a:bodyPr/>
        <a:lstStyle/>
        <a:p>
          <a:endParaRPr lang="en-US"/>
        </a:p>
      </dgm:t>
    </dgm:pt>
    <dgm:pt modelId="{6C8BD761-2468-3B47-8894-444D4D0C295D}" type="pres">
      <dgm:prSet presAssocID="{1F5BC2FE-DA20-1A4B-B8BE-059D658C73DC}" presName="compChildNode" presStyleCnt="0"/>
      <dgm:spPr/>
    </dgm:pt>
    <dgm:pt modelId="{86466591-7B52-DF43-80A6-90B56C0DDF94}" type="pres">
      <dgm:prSet presAssocID="{1F5BC2FE-DA20-1A4B-B8BE-059D658C73DC}" presName="theInnerList" presStyleCnt="0"/>
      <dgm:spPr/>
    </dgm:pt>
    <dgm:pt modelId="{543B6C02-8F30-9D4A-913B-5A3F6E05C415}" type="pres">
      <dgm:prSet presAssocID="{C1756FC4-1A69-5C42-BB03-ED4F4605997A}" presName="childNode" presStyleLbl="node1" presStyleIdx="0" presStyleCnt="7">
        <dgm:presLayoutVars>
          <dgm:bulletEnabled val="1"/>
        </dgm:presLayoutVars>
      </dgm:prSet>
      <dgm:spPr/>
      <dgm:t>
        <a:bodyPr/>
        <a:lstStyle/>
        <a:p>
          <a:endParaRPr lang="en-US"/>
        </a:p>
      </dgm:t>
    </dgm:pt>
    <dgm:pt modelId="{CECF1A4D-CAF4-B245-9EB0-261340F1663D}" type="pres">
      <dgm:prSet presAssocID="{C1756FC4-1A69-5C42-BB03-ED4F4605997A}" presName="aSpace2" presStyleCnt="0"/>
      <dgm:spPr/>
    </dgm:pt>
    <dgm:pt modelId="{FD9B8BE2-D894-4C42-AF25-0E730B05439D}" type="pres">
      <dgm:prSet presAssocID="{29B39F11-29B2-7942-8738-D1DD14FB7469}" presName="childNode" presStyleLbl="node1" presStyleIdx="1" presStyleCnt="7">
        <dgm:presLayoutVars>
          <dgm:bulletEnabled val="1"/>
        </dgm:presLayoutVars>
      </dgm:prSet>
      <dgm:spPr/>
      <dgm:t>
        <a:bodyPr/>
        <a:lstStyle/>
        <a:p>
          <a:endParaRPr lang="en-US"/>
        </a:p>
      </dgm:t>
    </dgm:pt>
    <dgm:pt modelId="{F4BF1635-464F-3D40-B99B-120F5D5A8939}" type="pres">
      <dgm:prSet presAssocID="{1F5BC2FE-DA20-1A4B-B8BE-059D658C73DC}" presName="aSpace" presStyleCnt="0"/>
      <dgm:spPr/>
    </dgm:pt>
    <dgm:pt modelId="{5D484AAB-9481-6A43-B1E3-C0977F195AC2}" type="pres">
      <dgm:prSet presAssocID="{8C997799-6614-BA46-93CA-C06ED3C60D2B}" presName="compNode" presStyleCnt="0"/>
      <dgm:spPr/>
    </dgm:pt>
    <dgm:pt modelId="{15BA1F0E-21B0-F844-946D-08BFCA0838B5}" type="pres">
      <dgm:prSet presAssocID="{8C997799-6614-BA46-93CA-C06ED3C60D2B}" presName="aNode" presStyleLbl="bgShp" presStyleIdx="1" presStyleCnt="3"/>
      <dgm:spPr/>
      <dgm:t>
        <a:bodyPr/>
        <a:lstStyle/>
        <a:p>
          <a:endParaRPr lang="en-US"/>
        </a:p>
      </dgm:t>
    </dgm:pt>
    <dgm:pt modelId="{8D740A6D-8A69-DA42-9609-93EE988D63EE}" type="pres">
      <dgm:prSet presAssocID="{8C997799-6614-BA46-93CA-C06ED3C60D2B}" presName="textNode" presStyleLbl="bgShp" presStyleIdx="1" presStyleCnt="3"/>
      <dgm:spPr/>
      <dgm:t>
        <a:bodyPr/>
        <a:lstStyle/>
        <a:p>
          <a:endParaRPr lang="en-US"/>
        </a:p>
      </dgm:t>
    </dgm:pt>
    <dgm:pt modelId="{C26BCD5F-5E02-3748-9273-E72E074C3A31}" type="pres">
      <dgm:prSet presAssocID="{8C997799-6614-BA46-93CA-C06ED3C60D2B}" presName="compChildNode" presStyleCnt="0"/>
      <dgm:spPr/>
    </dgm:pt>
    <dgm:pt modelId="{68B29A9C-75FC-CD41-A43B-EDC57E6591C5}" type="pres">
      <dgm:prSet presAssocID="{8C997799-6614-BA46-93CA-C06ED3C60D2B}" presName="theInnerList" presStyleCnt="0"/>
      <dgm:spPr/>
    </dgm:pt>
    <dgm:pt modelId="{F72FDB23-F9CD-D14B-A054-D73EC0F63703}" type="pres">
      <dgm:prSet presAssocID="{3C210FA5-6463-AC4C-9527-A07C5A721B9B}" presName="childNode" presStyleLbl="node1" presStyleIdx="2" presStyleCnt="7">
        <dgm:presLayoutVars>
          <dgm:bulletEnabled val="1"/>
        </dgm:presLayoutVars>
      </dgm:prSet>
      <dgm:spPr/>
      <dgm:t>
        <a:bodyPr/>
        <a:lstStyle/>
        <a:p>
          <a:endParaRPr lang="en-US"/>
        </a:p>
      </dgm:t>
    </dgm:pt>
    <dgm:pt modelId="{78CBB5AF-2FD4-4041-AFB3-35E1CD316615}" type="pres">
      <dgm:prSet presAssocID="{3C210FA5-6463-AC4C-9527-A07C5A721B9B}" presName="aSpace2" presStyleCnt="0"/>
      <dgm:spPr/>
    </dgm:pt>
    <dgm:pt modelId="{29ABB238-1E95-DF4A-B3AF-56B943BD27A0}" type="pres">
      <dgm:prSet presAssocID="{964B265D-F70F-5940-88FA-56BB187E27CD}" presName="childNode" presStyleLbl="node1" presStyleIdx="3" presStyleCnt="7">
        <dgm:presLayoutVars>
          <dgm:bulletEnabled val="1"/>
        </dgm:presLayoutVars>
      </dgm:prSet>
      <dgm:spPr/>
      <dgm:t>
        <a:bodyPr/>
        <a:lstStyle/>
        <a:p>
          <a:endParaRPr lang="en-US"/>
        </a:p>
      </dgm:t>
    </dgm:pt>
    <dgm:pt modelId="{3B76AC85-C840-8E42-A82C-FD5E242EE920}" type="pres">
      <dgm:prSet presAssocID="{8C997799-6614-BA46-93CA-C06ED3C60D2B}" presName="aSpace" presStyleCnt="0"/>
      <dgm:spPr/>
    </dgm:pt>
    <dgm:pt modelId="{6FE53E7A-37CF-C54C-85FB-E1F15DA72C31}" type="pres">
      <dgm:prSet presAssocID="{83A5EE2C-960B-9541-919A-CD57237BEB4E}" presName="compNode" presStyleCnt="0"/>
      <dgm:spPr/>
    </dgm:pt>
    <dgm:pt modelId="{4FF6596A-C56C-BF49-B75C-64CD41F03278}" type="pres">
      <dgm:prSet presAssocID="{83A5EE2C-960B-9541-919A-CD57237BEB4E}" presName="aNode" presStyleLbl="bgShp" presStyleIdx="2" presStyleCnt="3"/>
      <dgm:spPr/>
      <dgm:t>
        <a:bodyPr/>
        <a:lstStyle/>
        <a:p>
          <a:endParaRPr lang="en-US"/>
        </a:p>
      </dgm:t>
    </dgm:pt>
    <dgm:pt modelId="{D5BA0A1B-E911-F541-97CE-5E3CAC8CCBE3}" type="pres">
      <dgm:prSet presAssocID="{83A5EE2C-960B-9541-919A-CD57237BEB4E}" presName="textNode" presStyleLbl="bgShp" presStyleIdx="2" presStyleCnt="3"/>
      <dgm:spPr/>
      <dgm:t>
        <a:bodyPr/>
        <a:lstStyle/>
        <a:p>
          <a:endParaRPr lang="en-US"/>
        </a:p>
      </dgm:t>
    </dgm:pt>
    <dgm:pt modelId="{07537D83-D040-6C44-825C-6242A9C05827}" type="pres">
      <dgm:prSet presAssocID="{83A5EE2C-960B-9541-919A-CD57237BEB4E}" presName="compChildNode" presStyleCnt="0"/>
      <dgm:spPr/>
    </dgm:pt>
    <dgm:pt modelId="{0034E513-A501-4442-9516-7299F0945A84}" type="pres">
      <dgm:prSet presAssocID="{83A5EE2C-960B-9541-919A-CD57237BEB4E}" presName="theInnerList" presStyleCnt="0"/>
      <dgm:spPr/>
    </dgm:pt>
    <dgm:pt modelId="{10EEDFBD-8DBE-714D-92A5-09EFC97F9ECA}" type="pres">
      <dgm:prSet presAssocID="{03FADF5F-FF8B-C745-9590-2CD3D8F411DC}" presName="childNode" presStyleLbl="node1" presStyleIdx="4" presStyleCnt="7">
        <dgm:presLayoutVars>
          <dgm:bulletEnabled val="1"/>
        </dgm:presLayoutVars>
      </dgm:prSet>
      <dgm:spPr/>
      <dgm:t>
        <a:bodyPr/>
        <a:lstStyle/>
        <a:p>
          <a:endParaRPr lang="en-US"/>
        </a:p>
      </dgm:t>
    </dgm:pt>
    <dgm:pt modelId="{A55C0E51-7DB4-6845-A9E7-67006752CC38}" type="pres">
      <dgm:prSet presAssocID="{03FADF5F-FF8B-C745-9590-2CD3D8F411DC}" presName="aSpace2" presStyleCnt="0"/>
      <dgm:spPr/>
    </dgm:pt>
    <dgm:pt modelId="{7474C79D-E4EA-1E49-B751-E3BE68EEFAB8}" type="pres">
      <dgm:prSet presAssocID="{6471AAA5-B8DE-C64E-8C99-7DB8E062FAD9}" presName="childNode" presStyleLbl="node1" presStyleIdx="5" presStyleCnt="7">
        <dgm:presLayoutVars>
          <dgm:bulletEnabled val="1"/>
        </dgm:presLayoutVars>
      </dgm:prSet>
      <dgm:spPr/>
      <dgm:t>
        <a:bodyPr/>
        <a:lstStyle/>
        <a:p>
          <a:endParaRPr lang="en-US"/>
        </a:p>
      </dgm:t>
    </dgm:pt>
    <dgm:pt modelId="{214B6797-6C6D-6449-AC40-902F0A8F141B}" type="pres">
      <dgm:prSet presAssocID="{6471AAA5-B8DE-C64E-8C99-7DB8E062FAD9}" presName="aSpace2" presStyleCnt="0"/>
      <dgm:spPr/>
    </dgm:pt>
    <dgm:pt modelId="{0C661756-0769-CD4C-A94E-27853198C191}" type="pres">
      <dgm:prSet presAssocID="{518D4A6B-ED0C-2540-AF16-526FB004D551}" presName="childNode" presStyleLbl="node1" presStyleIdx="6" presStyleCnt="7">
        <dgm:presLayoutVars>
          <dgm:bulletEnabled val="1"/>
        </dgm:presLayoutVars>
      </dgm:prSet>
      <dgm:spPr/>
      <dgm:t>
        <a:bodyPr/>
        <a:lstStyle/>
        <a:p>
          <a:endParaRPr lang="en-US"/>
        </a:p>
      </dgm:t>
    </dgm:pt>
  </dgm:ptLst>
  <dgm:cxnLst>
    <dgm:cxn modelId="{277A89DA-04E8-EB47-AA44-8638B66AA627}" srcId="{83A5EE2C-960B-9541-919A-CD57237BEB4E}" destId="{6471AAA5-B8DE-C64E-8C99-7DB8E062FAD9}" srcOrd="1" destOrd="0" parTransId="{B581A39D-3C98-4742-9CC3-BBD0B1C19C7D}" sibTransId="{E159CC92-9738-C745-828C-BCB3577F141C}"/>
    <dgm:cxn modelId="{944A71C1-47B8-7B46-A723-FC095E6DD6D6}" srcId="{8C997799-6614-BA46-93CA-C06ED3C60D2B}" destId="{964B265D-F70F-5940-88FA-56BB187E27CD}" srcOrd="1" destOrd="0" parTransId="{202669DE-D617-174E-BBF0-F863B5A6A6F7}" sibTransId="{97D0005D-155D-FA4B-BFA1-5489E84855FF}"/>
    <dgm:cxn modelId="{CE46DEB6-910C-D748-9671-F03FCF1CA560}" srcId="{1F5BC2FE-DA20-1A4B-B8BE-059D658C73DC}" destId="{29B39F11-29B2-7942-8738-D1DD14FB7469}" srcOrd="1" destOrd="0" parTransId="{751DD432-FEFD-C54C-A3E8-55E608B93C25}" sibTransId="{9AF4E09A-8F7C-3045-A40A-EA5544B22FC0}"/>
    <dgm:cxn modelId="{3C624ED7-C83D-7A40-AA89-9CB3F7D767CE}" srcId="{BF376A3C-E506-984B-8FAC-3872ADF202EE}" destId="{1F5BC2FE-DA20-1A4B-B8BE-059D658C73DC}" srcOrd="0" destOrd="0" parTransId="{03E53F1E-AA80-0F44-BBD2-4BD9762DE783}" sibTransId="{DA71E0C6-703D-724B-8B97-5A5EB3A9E209}"/>
    <dgm:cxn modelId="{424BA375-45DA-304E-95F3-AD79486CC846}" type="presOf" srcId="{BF376A3C-E506-984B-8FAC-3872ADF202EE}" destId="{45F98933-4C9C-D349-89DD-1FDE7F2E32D6}" srcOrd="0" destOrd="0" presId="urn:microsoft.com/office/officeart/2005/8/layout/lProcess2"/>
    <dgm:cxn modelId="{304761B3-AE8E-3E46-81A2-02E30AF03B83}" type="presOf" srcId="{03FADF5F-FF8B-C745-9590-2CD3D8F411DC}" destId="{10EEDFBD-8DBE-714D-92A5-09EFC97F9ECA}" srcOrd="0" destOrd="0" presId="urn:microsoft.com/office/officeart/2005/8/layout/lProcess2"/>
    <dgm:cxn modelId="{1F1A7E36-C6A9-A64A-A1DC-A35FDD6BD1EF}" type="presOf" srcId="{83A5EE2C-960B-9541-919A-CD57237BEB4E}" destId="{4FF6596A-C56C-BF49-B75C-64CD41F03278}" srcOrd="0" destOrd="0" presId="urn:microsoft.com/office/officeart/2005/8/layout/lProcess2"/>
    <dgm:cxn modelId="{2F235743-637C-F043-B1DC-38B234FFC22A}" type="presOf" srcId="{29B39F11-29B2-7942-8738-D1DD14FB7469}" destId="{FD9B8BE2-D894-4C42-AF25-0E730B05439D}" srcOrd="0" destOrd="0" presId="urn:microsoft.com/office/officeart/2005/8/layout/lProcess2"/>
    <dgm:cxn modelId="{9A3A6B23-CA52-EB46-A6BC-02441FE502FA}" type="presOf" srcId="{3C210FA5-6463-AC4C-9527-A07C5A721B9B}" destId="{F72FDB23-F9CD-D14B-A054-D73EC0F63703}" srcOrd="0" destOrd="0" presId="urn:microsoft.com/office/officeart/2005/8/layout/lProcess2"/>
    <dgm:cxn modelId="{B9B7293E-4758-DD44-9CCD-151079E01090}" srcId="{8C997799-6614-BA46-93CA-C06ED3C60D2B}" destId="{3C210FA5-6463-AC4C-9527-A07C5A721B9B}" srcOrd="0" destOrd="0" parTransId="{FA429A05-B2F4-B84D-BA7B-C3ACE86E69AF}" sibTransId="{39AF9CBC-1A1A-8540-9BA6-7E105B490D3B}"/>
    <dgm:cxn modelId="{04C3BC9D-2744-7A4F-B210-CBD65F1F17A3}" srcId="{83A5EE2C-960B-9541-919A-CD57237BEB4E}" destId="{518D4A6B-ED0C-2540-AF16-526FB004D551}" srcOrd="2" destOrd="0" parTransId="{70C2061F-79DF-5045-A9F1-A946F075C992}" sibTransId="{D99CC790-8D17-0641-BFA5-F57EC68969E7}"/>
    <dgm:cxn modelId="{3302D113-37B2-414B-919D-7EDB99118BC6}" type="presOf" srcId="{1F5BC2FE-DA20-1A4B-B8BE-059D658C73DC}" destId="{9E5503C7-0DAA-AB48-821C-0A8AA486A185}" srcOrd="1" destOrd="0" presId="urn:microsoft.com/office/officeart/2005/8/layout/lProcess2"/>
    <dgm:cxn modelId="{CEED5848-56A4-544A-8711-12F6BA1EC328}" type="presOf" srcId="{518D4A6B-ED0C-2540-AF16-526FB004D551}" destId="{0C661756-0769-CD4C-A94E-27853198C191}" srcOrd="0" destOrd="0" presId="urn:microsoft.com/office/officeart/2005/8/layout/lProcess2"/>
    <dgm:cxn modelId="{9F878F65-4DEE-E44D-90DA-0BBF6E5DB165}" srcId="{BF376A3C-E506-984B-8FAC-3872ADF202EE}" destId="{8C997799-6614-BA46-93CA-C06ED3C60D2B}" srcOrd="1" destOrd="0" parTransId="{60BF2930-660D-5A46-8A30-F42C4857A300}" sibTransId="{43F9D5D8-8D93-FB42-B977-CE6FD4BB100E}"/>
    <dgm:cxn modelId="{3C84840A-7FDC-5F42-8028-EDFA8F650F02}" srcId="{83A5EE2C-960B-9541-919A-CD57237BEB4E}" destId="{03FADF5F-FF8B-C745-9590-2CD3D8F411DC}" srcOrd="0" destOrd="0" parTransId="{42CF3901-0E04-C440-BC2C-B5E389FE8C0A}" sibTransId="{C6DCD552-5A05-B440-B0C5-CD79121F407B}"/>
    <dgm:cxn modelId="{8376CF17-0C00-F24D-A97E-2D0F062A5076}" type="presOf" srcId="{6471AAA5-B8DE-C64E-8C99-7DB8E062FAD9}" destId="{7474C79D-E4EA-1E49-B751-E3BE68EEFAB8}" srcOrd="0" destOrd="0" presId="urn:microsoft.com/office/officeart/2005/8/layout/lProcess2"/>
    <dgm:cxn modelId="{836D03A0-1F92-214A-8CCA-AF485D30BC6A}" type="presOf" srcId="{1F5BC2FE-DA20-1A4B-B8BE-059D658C73DC}" destId="{0BDF6CB0-8088-0245-A799-8314CACD6E9E}" srcOrd="0" destOrd="0" presId="urn:microsoft.com/office/officeart/2005/8/layout/lProcess2"/>
    <dgm:cxn modelId="{40CF35BB-6655-1140-BD9B-467A411F602E}" srcId="{1F5BC2FE-DA20-1A4B-B8BE-059D658C73DC}" destId="{C1756FC4-1A69-5C42-BB03-ED4F4605997A}" srcOrd="0" destOrd="0" parTransId="{D29DA031-8592-264B-98B7-29041C1AB47E}" sibTransId="{1641AF38-A814-9F44-A3E3-4379D3E1AA25}"/>
    <dgm:cxn modelId="{E1D17440-CC5B-7D4D-BF01-979E634CC2E1}" type="presOf" srcId="{964B265D-F70F-5940-88FA-56BB187E27CD}" destId="{29ABB238-1E95-DF4A-B3AF-56B943BD27A0}" srcOrd="0" destOrd="0" presId="urn:microsoft.com/office/officeart/2005/8/layout/lProcess2"/>
    <dgm:cxn modelId="{F96E02B3-379E-B44E-836B-0E96D5CAA495}" srcId="{BF376A3C-E506-984B-8FAC-3872ADF202EE}" destId="{83A5EE2C-960B-9541-919A-CD57237BEB4E}" srcOrd="2" destOrd="0" parTransId="{39BC063A-43B7-2A43-B651-D0742D87B693}" sibTransId="{27164E71-3899-3243-8ED3-EA1AFBC94759}"/>
    <dgm:cxn modelId="{DAF3A8BF-D5D9-974F-A0BF-26569138D19E}" type="presOf" srcId="{8C997799-6614-BA46-93CA-C06ED3C60D2B}" destId="{15BA1F0E-21B0-F844-946D-08BFCA0838B5}" srcOrd="0" destOrd="0" presId="urn:microsoft.com/office/officeart/2005/8/layout/lProcess2"/>
    <dgm:cxn modelId="{2AF42580-A020-A94A-8EE3-C31663A74DB0}" type="presOf" srcId="{83A5EE2C-960B-9541-919A-CD57237BEB4E}" destId="{D5BA0A1B-E911-F541-97CE-5E3CAC8CCBE3}" srcOrd="1" destOrd="0" presId="urn:microsoft.com/office/officeart/2005/8/layout/lProcess2"/>
    <dgm:cxn modelId="{2442274A-9400-A84F-A4EA-2F9861A151C6}" type="presOf" srcId="{C1756FC4-1A69-5C42-BB03-ED4F4605997A}" destId="{543B6C02-8F30-9D4A-913B-5A3F6E05C415}" srcOrd="0" destOrd="0" presId="urn:microsoft.com/office/officeart/2005/8/layout/lProcess2"/>
    <dgm:cxn modelId="{62D2C4E5-9CC7-2541-8240-E5F9B62BE098}" type="presOf" srcId="{8C997799-6614-BA46-93CA-C06ED3C60D2B}" destId="{8D740A6D-8A69-DA42-9609-93EE988D63EE}" srcOrd="1" destOrd="0" presId="urn:microsoft.com/office/officeart/2005/8/layout/lProcess2"/>
    <dgm:cxn modelId="{4D0B2824-F82A-C84D-89B1-EFF6BB710451}" type="presParOf" srcId="{45F98933-4C9C-D349-89DD-1FDE7F2E32D6}" destId="{D0177A0A-1114-2642-A13B-E6255542F0E6}" srcOrd="0" destOrd="0" presId="urn:microsoft.com/office/officeart/2005/8/layout/lProcess2"/>
    <dgm:cxn modelId="{1BE2EF5F-0735-3C46-9008-72EA6C315DBE}" type="presParOf" srcId="{D0177A0A-1114-2642-A13B-E6255542F0E6}" destId="{0BDF6CB0-8088-0245-A799-8314CACD6E9E}" srcOrd="0" destOrd="0" presId="urn:microsoft.com/office/officeart/2005/8/layout/lProcess2"/>
    <dgm:cxn modelId="{AFFC59B0-F6E3-2744-B7CE-A10E69B37831}" type="presParOf" srcId="{D0177A0A-1114-2642-A13B-E6255542F0E6}" destId="{9E5503C7-0DAA-AB48-821C-0A8AA486A185}" srcOrd="1" destOrd="0" presId="urn:microsoft.com/office/officeart/2005/8/layout/lProcess2"/>
    <dgm:cxn modelId="{BEF29C3A-EF29-6A46-A405-7393A3E750C2}" type="presParOf" srcId="{D0177A0A-1114-2642-A13B-E6255542F0E6}" destId="{6C8BD761-2468-3B47-8894-444D4D0C295D}" srcOrd="2" destOrd="0" presId="urn:microsoft.com/office/officeart/2005/8/layout/lProcess2"/>
    <dgm:cxn modelId="{FC9243F1-1215-E344-A70F-CA7A0A62C137}" type="presParOf" srcId="{6C8BD761-2468-3B47-8894-444D4D0C295D}" destId="{86466591-7B52-DF43-80A6-90B56C0DDF94}" srcOrd="0" destOrd="0" presId="urn:microsoft.com/office/officeart/2005/8/layout/lProcess2"/>
    <dgm:cxn modelId="{66DB5036-EFE3-C641-96A7-31108C560DAD}" type="presParOf" srcId="{86466591-7B52-DF43-80A6-90B56C0DDF94}" destId="{543B6C02-8F30-9D4A-913B-5A3F6E05C415}" srcOrd="0" destOrd="0" presId="urn:microsoft.com/office/officeart/2005/8/layout/lProcess2"/>
    <dgm:cxn modelId="{ED889963-B8CF-2B41-AE3E-F66671C82B14}" type="presParOf" srcId="{86466591-7B52-DF43-80A6-90B56C0DDF94}" destId="{CECF1A4D-CAF4-B245-9EB0-261340F1663D}" srcOrd="1" destOrd="0" presId="urn:microsoft.com/office/officeart/2005/8/layout/lProcess2"/>
    <dgm:cxn modelId="{B539AAD1-D6E7-7B46-8469-582F906EE668}" type="presParOf" srcId="{86466591-7B52-DF43-80A6-90B56C0DDF94}" destId="{FD9B8BE2-D894-4C42-AF25-0E730B05439D}" srcOrd="2" destOrd="0" presId="urn:microsoft.com/office/officeart/2005/8/layout/lProcess2"/>
    <dgm:cxn modelId="{2B26703B-CCB0-6D47-8205-52705B8236BF}" type="presParOf" srcId="{45F98933-4C9C-D349-89DD-1FDE7F2E32D6}" destId="{F4BF1635-464F-3D40-B99B-120F5D5A8939}" srcOrd="1" destOrd="0" presId="urn:microsoft.com/office/officeart/2005/8/layout/lProcess2"/>
    <dgm:cxn modelId="{78D18ED6-6011-D04F-9F5A-084CF5F8E4BC}" type="presParOf" srcId="{45F98933-4C9C-D349-89DD-1FDE7F2E32D6}" destId="{5D484AAB-9481-6A43-B1E3-C0977F195AC2}" srcOrd="2" destOrd="0" presId="urn:microsoft.com/office/officeart/2005/8/layout/lProcess2"/>
    <dgm:cxn modelId="{2091B534-626E-6045-B5CC-4F4F59B1C5DD}" type="presParOf" srcId="{5D484AAB-9481-6A43-B1E3-C0977F195AC2}" destId="{15BA1F0E-21B0-F844-946D-08BFCA0838B5}" srcOrd="0" destOrd="0" presId="urn:microsoft.com/office/officeart/2005/8/layout/lProcess2"/>
    <dgm:cxn modelId="{0BED2285-8D3B-A749-A1B3-6A6FB76E3BCE}" type="presParOf" srcId="{5D484AAB-9481-6A43-B1E3-C0977F195AC2}" destId="{8D740A6D-8A69-DA42-9609-93EE988D63EE}" srcOrd="1" destOrd="0" presId="urn:microsoft.com/office/officeart/2005/8/layout/lProcess2"/>
    <dgm:cxn modelId="{002C4B49-90D0-934B-B493-EC7660D1FBFA}" type="presParOf" srcId="{5D484AAB-9481-6A43-B1E3-C0977F195AC2}" destId="{C26BCD5F-5E02-3748-9273-E72E074C3A31}" srcOrd="2" destOrd="0" presId="urn:microsoft.com/office/officeart/2005/8/layout/lProcess2"/>
    <dgm:cxn modelId="{9893B3CA-D8A1-FC48-BC4A-96DFD7D7168C}" type="presParOf" srcId="{C26BCD5F-5E02-3748-9273-E72E074C3A31}" destId="{68B29A9C-75FC-CD41-A43B-EDC57E6591C5}" srcOrd="0" destOrd="0" presId="urn:microsoft.com/office/officeart/2005/8/layout/lProcess2"/>
    <dgm:cxn modelId="{11E1F480-4360-5240-B385-0253314B51F2}" type="presParOf" srcId="{68B29A9C-75FC-CD41-A43B-EDC57E6591C5}" destId="{F72FDB23-F9CD-D14B-A054-D73EC0F63703}" srcOrd="0" destOrd="0" presId="urn:microsoft.com/office/officeart/2005/8/layout/lProcess2"/>
    <dgm:cxn modelId="{6F4CD120-195E-DB43-904B-E906A5864071}" type="presParOf" srcId="{68B29A9C-75FC-CD41-A43B-EDC57E6591C5}" destId="{78CBB5AF-2FD4-4041-AFB3-35E1CD316615}" srcOrd="1" destOrd="0" presId="urn:microsoft.com/office/officeart/2005/8/layout/lProcess2"/>
    <dgm:cxn modelId="{A69FDFA9-55FE-CE43-9864-C2AAB4DEC415}" type="presParOf" srcId="{68B29A9C-75FC-CD41-A43B-EDC57E6591C5}" destId="{29ABB238-1E95-DF4A-B3AF-56B943BD27A0}" srcOrd="2" destOrd="0" presId="urn:microsoft.com/office/officeart/2005/8/layout/lProcess2"/>
    <dgm:cxn modelId="{73173465-928F-154F-8668-A50F0B3961AB}" type="presParOf" srcId="{45F98933-4C9C-D349-89DD-1FDE7F2E32D6}" destId="{3B76AC85-C840-8E42-A82C-FD5E242EE920}" srcOrd="3" destOrd="0" presId="urn:microsoft.com/office/officeart/2005/8/layout/lProcess2"/>
    <dgm:cxn modelId="{4D3B0E24-DA1E-BB42-995D-6ADCA1E86931}" type="presParOf" srcId="{45F98933-4C9C-D349-89DD-1FDE7F2E32D6}" destId="{6FE53E7A-37CF-C54C-85FB-E1F15DA72C31}" srcOrd="4" destOrd="0" presId="urn:microsoft.com/office/officeart/2005/8/layout/lProcess2"/>
    <dgm:cxn modelId="{931AF1FE-E209-4045-A374-B0062A9DD087}" type="presParOf" srcId="{6FE53E7A-37CF-C54C-85FB-E1F15DA72C31}" destId="{4FF6596A-C56C-BF49-B75C-64CD41F03278}" srcOrd="0" destOrd="0" presId="urn:microsoft.com/office/officeart/2005/8/layout/lProcess2"/>
    <dgm:cxn modelId="{3DD2DB18-D352-3B43-8630-7BBD7913F887}" type="presParOf" srcId="{6FE53E7A-37CF-C54C-85FB-E1F15DA72C31}" destId="{D5BA0A1B-E911-F541-97CE-5E3CAC8CCBE3}" srcOrd="1" destOrd="0" presId="urn:microsoft.com/office/officeart/2005/8/layout/lProcess2"/>
    <dgm:cxn modelId="{7E71961D-AFB3-1F47-8E15-FB570C563FF5}" type="presParOf" srcId="{6FE53E7A-37CF-C54C-85FB-E1F15DA72C31}" destId="{07537D83-D040-6C44-825C-6242A9C05827}" srcOrd="2" destOrd="0" presId="urn:microsoft.com/office/officeart/2005/8/layout/lProcess2"/>
    <dgm:cxn modelId="{7F84E918-742F-8A4F-9BE4-B8CEB0BF43BC}" type="presParOf" srcId="{07537D83-D040-6C44-825C-6242A9C05827}" destId="{0034E513-A501-4442-9516-7299F0945A84}" srcOrd="0" destOrd="0" presId="urn:microsoft.com/office/officeart/2005/8/layout/lProcess2"/>
    <dgm:cxn modelId="{BF47F158-D5C5-B544-B29E-E9C0777A09AB}" type="presParOf" srcId="{0034E513-A501-4442-9516-7299F0945A84}" destId="{10EEDFBD-8DBE-714D-92A5-09EFC97F9ECA}" srcOrd="0" destOrd="0" presId="urn:microsoft.com/office/officeart/2005/8/layout/lProcess2"/>
    <dgm:cxn modelId="{2BB5462A-EC3A-4A48-A61B-C133BFB1E562}" type="presParOf" srcId="{0034E513-A501-4442-9516-7299F0945A84}" destId="{A55C0E51-7DB4-6845-A9E7-67006752CC38}" srcOrd="1" destOrd="0" presId="urn:microsoft.com/office/officeart/2005/8/layout/lProcess2"/>
    <dgm:cxn modelId="{F6527F10-9EFF-4A47-839C-43243770A7A8}" type="presParOf" srcId="{0034E513-A501-4442-9516-7299F0945A84}" destId="{7474C79D-E4EA-1E49-B751-E3BE68EEFAB8}" srcOrd="2" destOrd="0" presId="urn:microsoft.com/office/officeart/2005/8/layout/lProcess2"/>
    <dgm:cxn modelId="{E32D697A-C14C-F54E-A9B1-F887383EE098}" type="presParOf" srcId="{0034E513-A501-4442-9516-7299F0945A84}" destId="{214B6797-6C6D-6449-AC40-902F0A8F141B}" srcOrd="3" destOrd="0" presId="urn:microsoft.com/office/officeart/2005/8/layout/lProcess2"/>
    <dgm:cxn modelId="{6768501B-AE66-3844-AF88-F2A5FFBA6F4F}" type="presParOf" srcId="{0034E513-A501-4442-9516-7299F0945A84}" destId="{0C661756-0769-CD4C-A94E-27853198C191}"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AAB2B5-DC05-B441-92A9-57FA99F0D9B3}" type="doc">
      <dgm:prSet loTypeId="urn:microsoft.com/office/officeart/2005/8/layout/hList9" loCatId="" qsTypeId="urn:microsoft.com/office/officeart/2005/8/quickstyle/simple4" qsCatId="simple" csTypeId="urn:microsoft.com/office/officeart/2005/8/colors/accent1_2" csCatId="accent1" phldr="1"/>
      <dgm:spPr/>
      <dgm:t>
        <a:bodyPr/>
        <a:lstStyle/>
        <a:p>
          <a:endParaRPr lang="en-US"/>
        </a:p>
      </dgm:t>
    </dgm:pt>
    <dgm:pt modelId="{CCD03A6B-4DBA-884E-8339-EDC3663FECEF}">
      <dgm:prSet phldrT="[Text]"/>
      <dgm:spPr/>
      <dgm:t>
        <a:bodyPr/>
        <a:lstStyle/>
        <a:p>
          <a:r>
            <a:rPr lang="tr-TR" noProof="0" dirty="0" smtClean="0">
              <a:latin typeface="Arial"/>
              <a:cs typeface="Arial"/>
            </a:rPr>
            <a:t>Söylem analizi</a:t>
          </a:r>
          <a:endParaRPr lang="tr-TR" noProof="0" dirty="0">
            <a:latin typeface="Arial"/>
            <a:cs typeface="Arial"/>
          </a:endParaRPr>
        </a:p>
      </dgm:t>
    </dgm:pt>
    <dgm:pt modelId="{8F6888F7-76A2-9C4D-BBC4-8BE608A9A293}" type="parTrans" cxnId="{D9A274A4-4707-494C-A205-81927B0CBA62}">
      <dgm:prSet/>
      <dgm:spPr/>
      <dgm:t>
        <a:bodyPr/>
        <a:lstStyle/>
        <a:p>
          <a:endParaRPr lang="en-US"/>
        </a:p>
      </dgm:t>
    </dgm:pt>
    <dgm:pt modelId="{874328C3-DEFE-904C-BCE2-A15843E9D778}" type="sibTrans" cxnId="{D9A274A4-4707-494C-A205-81927B0CBA62}">
      <dgm:prSet/>
      <dgm:spPr/>
      <dgm:t>
        <a:bodyPr/>
        <a:lstStyle/>
        <a:p>
          <a:endParaRPr lang="en-US"/>
        </a:p>
      </dgm:t>
    </dgm:pt>
    <dgm:pt modelId="{D1E27E85-6AE8-F14B-B5F2-87D84C49D9B6}">
      <dgm:prSet phldrT="[Text]"/>
      <dgm:spPr/>
      <dgm:t>
        <a:bodyPr/>
        <a:lstStyle/>
        <a:p>
          <a:r>
            <a:rPr lang="tr-TR" noProof="0" smtClean="0">
              <a:latin typeface="Arial"/>
              <a:cs typeface="Arial"/>
            </a:rPr>
            <a:t>Tarafsız bir yaklaşım sergiler. </a:t>
          </a:r>
          <a:endParaRPr lang="tr-TR" noProof="0">
            <a:latin typeface="Arial"/>
            <a:cs typeface="Arial"/>
          </a:endParaRPr>
        </a:p>
      </dgm:t>
    </dgm:pt>
    <dgm:pt modelId="{AD348BA3-6E6F-BD46-9E07-9131398413C8}" type="parTrans" cxnId="{77FEAA04-C341-7346-99C1-AE4E2EDFB3D1}">
      <dgm:prSet/>
      <dgm:spPr/>
      <dgm:t>
        <a:bodyPr/>
        <a:lstStyle/>
        <a:p>
          <a:endParaRPr lang="en-US"/>
        </a:p>
      </dgm:t>
    </dgm:pt>
    <dgm:pt modelId="{66644961-8295-6043-88C6-1FDC9B549245}" type="sibTrans" cxnId="{77FEAA04-C341-7346-99C1-AE4E2EDFB3D1}">
      <dgm:prSet/>
      <dgm:spPr/>
      <dgm:t>
        <a:bodyPr/>
        <a:lstStyle/>
        <a:p>
          <a:endParaRPr lang="en-US"/>
        </a:p>
      </dgm:t>
    </dgm:pt>
    <dgm:pt modelId="{D63196C9-5011-A545-A4B5-45AF5D169ECF}">
      <dgm:prSet phldrT="[Text]"/>
      <dgm:spPr/>
      <dgm:t>
        <a:bodyPr/>
        <a:lstStyle/>
        <a:p>
          <a:r>
            <a:rPr lang="tr-TR" noProof="0" smtClean="0">
              <a:latin typeface="Arial"/>
              <a:cs typeface="Arial"/>
            </a:rPr>
            <a:t>Araştırmacılar çalışmalarını kendi yorumlamalarına dayandırır.</a:t>
          </a:r>
          <a:endParaRPr lang="tr-TR" noProof="0">
            <a:latin typeface="Arial"/>
            <a:cs typeface="Arial"/>
          </a:endParaRPr>
        </a:p>
      </dgm:t>
    </dgm:pt>
    <dgm:pt modelId="{E55ABC89-9BE9-7843-8601-FD5B5E4A5ACE}" type="parTrans" cxnId="{0A762454-C30F-2747-8BA5-31340D31D258}">
      <dgm:prSet/>
      <dgm:spPr/>
      <dgm:t>
        <a:bodyPr/>
        <a:lstStyle/>
        <a:p>
          <a:endParaRPr lang="en-US"/>
        </a:p>
      </dgm:t>
    </dgm:pt>
    <dgm:pt modelId="{72EC537E-A702-5747-A18E-4054736948C3}" type="sibTrans" cxnId="{0A762454-C30F-2747-8BA5-31340D31D258}">
      <dgm:prSet/>
      <dgm:spPr/>
      <dgm:t>
        <a:bodyPr/>
        <a:lstStyle/>
        <a:p>
          <a:endParaRPr lang="en-US"/>
        </a:p>
      </dgm:t>
    </dgm:pt>
    <dgm:pt modelId="{D507D144-BAB0-7B43-8A0F-4C20A0C9BFB5}">
      <dgm:prSet phldrT="[Text]"/>
      <dgm:spPr/>
      <dgm:t>
        <a:bodyPr/>
        <a:lstStyle/>
        <a:p>
          <a:r>
            <a:rPr lang="tr-TR" noProof="0" dirty="0" smtClean="0">
              <a:latin typeface="Arial"/>
              <a:cs typeface="Arial"/>
            </a:rPr>
            <a:t>Eleştirel Söylem Analizi</a:t>
          </a:r>
          <a:endParaRPr lang="tr-TR" noProof="0" dirty="0">
            <a:latin typeface="Arial"/>
            <a:cs typeface="Arial"/>
          </a:endParaRPr>
        </a:p>
      </dgm:t>
    </dgm:pt>
    <dgm:pt modelId="{8DA61156-5004-7F49-BD9A-C32A65CCB484}" type="parTrans" cxnId="{EC699346-08FB-D348-BE20-A9EEB229334A}">
      <dgm:prSet/>
      <dgm:spPr/>
      <dgm:t>
        <a:bodyPr/>
        <a:lstStyle/>
        <a:p>
          <a:endParaRPr lang="en-US"/>
        </a:p>
      </dgm:t>
    </dgm:pt>
    <dgm:pt modelId="{8E9DA6D1-5371-4740-9507-DA2873065CDE}" type="sibTrans" cxnId="{EC699346-08FB-D348-BE20-A9EEB229334A}">
      <dgm:prSet/>
      <dgm:spPr/>
      <dgm:t>
        <a:bodyPr/>
        <a:lstStyle/>
        <a:p>
          <a:endParaRPr lang="en-US"/>
        </a:p>
      </dgm:t>
    </dgm:pt>
    <dgm:pt modelId="{82B05D98-9B5D-E747-A133-BD5597DA7CA9}">
      <dgm:prSet phldrT="[Text]"/>
      <dgm:spPr/>
      <dgm:t>
        <a:bodyPr/>
        <a:lstStyle/>
        <a:p>
          <a:r>
            <a:rPr lang="tr-TR" noProof="0" smtClean="0">
              <a:latin typeface="Arial"/>
              <a:cs typeface="Arial"/>
            </a:rPr>
            <a:t>Politik amaca hizmeti engelleyici her türlü fikir ve araştırmayı reddeder. </a:t>
          </a:r>
          <a:endParaRPr lang="tr-TR" noProof="0">
            <a:latin typeface="Arial"/>
            <a:cs typeface="Arial"/>
          </a:endParaRPr>
        </a:p>
      </dgm:t>
    </dgm:pt>
    <dgm:pt modelId="{15557EA6-947C-9243-8DEC-2F19773F76A5}" type="parTrans" cxnId="{23954C25-5F4B-BE44-ACDA-98EA24BE5EA4}">
      <dgm:prSet/>
      <dgm:spPr/>
      <dgm:t>
        <a:bodyPr/>
        <a:lstStyle/>
        <a:p>
          <a:endParaRPr lang="en-US"/>
        </a:p>
      </dgm:t>
    </dgm:pt>
    <dgm:pt modelId="{A29A85EA-1281-014D-AC26-FE0BF308AC39}" type="sibTrans" cxnId="{23954C25-5F4B-BE44-ACDA-98EA24BE5EA4}">
      <dgm:prSet/>
      <dgm:spPr/>
      <dgm:t>
        <a:bodyPr/>
        <a:lstStyle/>
        <a:p>
          <a:endParaRPr lang="en-US"/>
        </a:p>
      </dgm:t>
    </dgm:pt>
    <dgm:pt modelId="{49AF7EBB-C1CA-1741-9A6A-992AF49A11ED}">
      <dgm:prSet phldrT="[Text]"/>
      <dgm:spPr/>
      <dgm:t>
        <a:bodyPr/>
        <a:lstStyle/>
        <a:p>
          <a:r>
            <a:rPr lang="tr-TR" noProof="0" dirty="0" smtClean="0">
              <a:latin typeface="Arial"/>
              <a:cs typeface="Arial"/>
            </a:rPr>
            <a:t>Uygulamacıları söylemin kitleler üzerindeki etkilerine bakar. </a:t>
          </a:r>
          <a:endParaRPr lang="tr-TR" noProof="0" dirty="0">
            <a:latin typeface="Arial"/>
            <a:cs typeface="Arial"/>
          </a:endParaRPr>
        </a:p>
      </dgm:t>
    </dgm:pt>
    <dgm:pt modelId="{B91B7B12-26BF-7C4D-8988-9482973475B6}" type="parTrans" cxnId="{A104E17A-CCC7-AE49-8D59-B12D6C70235A}">
      <dgm:prSet/>
      <dgm:spPr/>
      <dgm:t>
        <a:bodyPr/>
        <a:lstStyle/>
        <a:p>
          <a:endParaRPr lang="en-US"/>
        </a:p>
      </dgm:t>
    </dgm:pt>
    <dgm:pt modelId="{9C07DB16-3CB7-9C40-99CE-ACFD65660AD3}" type="sibTrans" cxnId="{A104E17A-CCC7-AE49-8D59-B12D6C70235A}">
      <dgm:prSet/>
      <dgm:spPr/>
      <dgm:t>
        <a:bodyPr/>
        <a:lstStyle/>
        <a:p>
          <a:endParaRPr lang="en-US"/>
        </a:p>
      </dgm:t>
    </dgm:pt>
    <dgm:pt modelId="{3506DFFA-1F94-0B42-A616-883FB6EFF482}" type="pres">
      <dgm:prSet presAssocID="{62AAB2B5-DC05-B441-92A9-57FA99F0D9B3}" presName="list" presStyleCnt="0">
        <dgm:presLayoutVars>
          <dgm:dir/>
          <dgm:animLvl val="lvl"/>
        </dgm:presLayoutVars>
      </dgm:prSet>
      <dgm:spPr/>
      <dgm:t>
        <a:bodyPr/>
        <a:lstStyle/>
        <a:p>
          <a:endParaRPr lang="en-US"/>
        </a:p>
      </dgm:t>
    </dgm:pt>
    <dgm:pt modelId="{5D2B7FC8-1469-B34E-BFDC-2050DAB09047}" type="pres">
      <dgm:prSet presAssocID="{CCD03A6B-4DBA-884E-8339-EDC3663FECEF}" presName="posSpace" presStyleCnt="0"/>
      <dgm:spPr/>
    </dgm:pt>
    <dgm:pt modelId="{284A39EB-C656-A848-89DE-1B037AD00C19}" type="pres">
      <dgm:prSet presAssocID="{CCD03A6B-4DBA-884E-8339-EDC3663FECEF}" presName="vertFlow" presStyleCnt="0"/>
      <dgm:spPr/>
    </dgm:pt>
    <dgm:pt modelId="{19651DF2-5EA6-C343-AEA6-739F915F300E}" type="pres">
      <dgm:prSet presAssocID="{CCD03A6B-4DBA-884E-8339-EDC3663FECEF}" presName="topSpace" presStyleCnt="0"/>
      <dgm:spPr/>
    </dgm:pt>
    <dgm:pt modelId="{DFBD5199-F892-3F4E-9272-A47DF1EFBD73}" type="pres">
      <dgm:prSet presAssocID="{CCD03A6B-4DBA-884E-8339-EDC3663FECEF}" presName="firstComp" presStyleCnt="0"/>
      <dgm:spPr/>
    </dgm:pt>
    <dgm:pt modelId="{143DC79F-DEA9-E64E-AAAD-1D2B2D300507}" type="pres">
      <dgm:prSet presAssocID="{CCD03A6B-4DBA-884E-8339-EDC3663FECEF}" presName="firstChild" presStyleLbl="bgAccFollowNode1" presStyleIdx="0" presStyleCnt="4"/>
      <dgm:spPr/>
      <dgm:t>
        <a:bodyPr/>
        <a:lstStyle/>
        <a:p>
          <a:endParaRPr lang="en-US"/>
        </a:p>
      </dgm:t>
    </dgm:pt>
    <dgm:pt modelId="{AE064A00-9370-534F-BEA9-A6BC321B867B}" type="pres">
      <dgm:prSet presAssocID="{CCD03A6B-4DBA-884E-8339-EDC3663FECEF}" presName="firstChildTx" presStyleLbl="bgAccFollowNode1" presStyleIdx="0" presStyleCnt="4">
        <dgm:presLayoutVars>
          <dgm:bulletEnabled val="1"/>
        </dgm:presLayoutVars>
      </dgm:prSet>
      <dgm:spPr/>
      <dgm:t>
        <a:bodyPr/>
        <a:lstStyle/>
        <a:p>
          <a:endParaRPr lang="en-US"/>
        </a:p>
      </dgm:t>
    </dgm:pt>
    <dgm:pt modelId="{28E09028-A3AF-B149-8F15-40AC201AAE45}" type="pres">
      <dgm:prSet presAssocID="{D63196C9-5011-A545-A4B5-45AF5D169ECF}" presName="comp" presStyleCnt="0"/>
      <dgm:spPr/>
    </dgm:pt>
    <dgm:pt modelId="{7682BB09-5372-1A41-A107-0D0E09E2A3D4}" type="pres">
      <dgm:prSet presAssocID="{D63196C9-5011-A545-A4B5-45AF5D169ECF}" presName="child" presStyleLbl="bgAccFollowNode1" presStyleIdx="1" presStyleCnt="4"/>
      <dgm:spPr/>
      <dgm:t>
        <a:bodyPr/>
        <a:lstStyle/>
        <a:p>
          <a:endParaRPr lang="en-US"/>
        </a:p>
      </dgm:t>
    </dgm:pt>
    <dgm:pt modelId="{B20201D4-2698-F342-8FB4-8C17AAFCCE8F}" type="pres">
      <dgm:prSet presAssocID="{D63196C9-5011-A545-A4B5-45AF5D169ECF}" presName="childTx" presStyleLbl="bgAccFollowNode1" presStyleIdx="1" presStyleCnt="4">
        <dgm:presLayoutVars>
          <dgm:bulletEnabled val="1"/>
        </dgm:presLayoutVars>
      </dgm:prSet>
      <dgm:spPr/>
      <dgm:t>
        <a:bodyPr/>
        <a:lstStyle/>
        <a:p>
          <a:endParaRPr lang="en-US"/>
        </a:p>
      </dgm:t>
    </dgm:pt>
    <dgm:pt modelId="{56F62306-EB6B-5442-BA56-8CACFD876EEC}" type="pres">
      <dgm:prSet presAssocID="{CCD03A6B-4DBA-884E-8339-EDC3663FECEF}" presName="negSpace" presStyleCnt="0"/>
      <dgm:spPr/>
    </dgm:pt>
    <dgm:pt modelId="{0D8114BE-1BE1-C746-9ECB-A92515FE49CC}" type="pres">
      <dgm:prSet presAssocID="{CCD03A6B-4DBA-884E-8339-EDC3663FECEF}" presName="circle" presStyleLbl="node1" presStyleIdx="0" presStyleCnt="2"/>
      <dgm:spPr/>
      <dgm:t>
        <a:bodyPr/>
        <a:lstStyle/>
        <a:p>
          <a:endParaRPr lang="en-US"/>
        </a:p>
      </dgm:t>
    </dgm:pt>
    <dgm:pt modelId="{BB0F17A8-9189-8745-9F74-EB376D914D69}" type="pres">
      <dgm:prSet presAssocID="{874328C3-DEFE-904C-BCE2-A15843E9D778}" presName="transSpace" presStyleCnt="0"/>
      <dgm:spPr/>
    </dgm:pt>
    <dgm:pt modelId="{D1A8287F-3B4C-FE43-8C86-A06D3F0A7533}" type="pres">
      <dgm:prSet presAssocID="{D507D144-BAB0-7B43-8A0F-4C20A0C9BFB5}" presName="posSpace" presStyleCnt="0"/>
      <dgm:spPr/>
    </dgm:pt>
    <dgm:pt modelId="{72593B61-BD86-A240-B076-746B8E630FE8}" type="pres">
      <dgm:prSet presAssocID="{D507D144-BAB0-7B43-8A0F-4C20A0C9BFB5}" presName="vertFlow" presStyleCnt="0"/>
      <dgm:spPr/>
    </dgm:pt>
    <dgm:pt modelId="{38D4A43A-A3A8-FF4B-B9BD-019213E67716}" type="pres">
      <dgm:prSet presAssocID="{D507D144-BAB0-7B43-8A0F-4C20A0C9BFB5}" presName="topSpace" presStyleCnt="0"/>
      <dgm:spPr/>
    </dgm:pt>
    <dgm:pt modelId="{D144DB34-3225-0141-8E0E-4A1C0A43D1CE}" type="pres">
      <dgm:prSet presAssocID="{D507D144-BAB0-7B43-8A0F-4C20A0C9BFB5}" presName="firstComp" presStyleCnt="0"/>
      <dgm:spPr/>
    </dgm:pt>
    <dgm:pt modelId="{A6B127F8-4041-3C47-9C97-BBDA8C4C85A1}" type="pres">
      <dgm:prSet presAssocID="{D507D144-BAB0-7B43-8A0F-4C20A0C9BFB5}" presName="firstChild" presStyleLbl="bgAccFollowNode1" presStyleIdx="2" presStyleCnt="4"/>
      <dgm:spPr/>
      <dgm:t>
        <a:bodyPr/>
        <a:lstStyle/>
        <a:p>
          <a:endParaRPr lang="en-US"/>
        </a:p>
      </dgm:t>
    </dgm:pt>
    <dgm:pt modelId="{2F733E6F-0821-8445-B5AC-47B18563F9AE}" type="pres">
      <dgm:prSet presAssocID="{D507D144-BAB0-7B43-8A0F-4C20A0C9BFB5}" presName="firstChildTx" presStyleLbl="bgAccFollowNode1" presStyleIdx="2" presStyleCnt="4">
        <dgm:presLayoutVars>
          <dgm:bulletEnabled val="1"/>
        </dgm:presLayoutVars>
      </dgm:prSet>
      <dgm:spPr/>
      <dgm:t>
        <a:bodyPr/>
        <a:lstStyle/>
        <a:p>
          <a:endParaRPr lang="en-US"/>
        </a:p>
      </dgm:t>
    </dgm:pt>
    <dgm:pt modelId="{0B00F1B9-50E6-4346-B6DD-F2B9D9DBED28}" type="pres">
      <dgm:prSet presAssocID="{49AF7EBB-C1CA-1741-9A6A-992AF49A11ED}" presName="comp" presStyleCnt="0"/>
      <dgm:spPr/>
    </dgm:pt>
    <dgm:pt modelId="{AB618687-FAE9-DE42-A9A7-571F20AB4154}" type="pres">
      <dgm:prSet presAssocID="{49AF7EBB-C1CA-1741-9A6A-992AF49A11ED}" presName="child" presStyleLbl="bgAccFollowNode1" presStyleIdx="3" presStyleCnt="4"/>
      <dgm:spPr/>
      <dgm:t>
        <a:bodyPr/>
        <a:lstStyle/>
        <a:p>
          <a:endParaRPr lang="en-US"/>
        </a:p>
      </dgm:t>
    </dgm:pt>
    <dgm:pt modelId="{5F9D663E-CA3F-E145-93F1-77EEFA679319}" type="pres">
      <dgm:prSet presAssocID="{49AF7EBB-C1CA-1741-9A6A-992AF49A11ED}" presName="childTx" presStyleLbl="bgAccFollowNode1" presStyleIdx="3" presStyleCnt="4">
        <dgm:presLayoutVars>
          <dgm:bulletEnabled val="1"/>
        </dgm:presLayoutVars>
      </dgm:prSet>
      <dgm:spPr/>
      <dgm:t>
        <a:bodyPr/>
        <a:lstStyle/>
        <a:p>
          <a:endParaRPr lang="en-US"/>
        </a:p>
      </dgm:t>
    </dgm:pt>
    <dgm:pt modelId="{401EAA91-3F17-9E41-8A8D-BCBC269F6C16}" type="pres">
      <dgm:prSet presAssocID="{D507D144-BAB0-7B43-8A0F-4C20A0C9BFB5}" presName="negSpace" presStyleCnt="0"/>
      <dgm:spPr/>
    </dgm:pt>
    <dgm:pt modelId="{2971E8C6-C733-734F-BA5D-EED9A759325C}" type="pres">
      <dgm:prSet presAssocID="{D507D144-BAB0-7B43-8A0F-4C20A0C9BFB5}" presName="circle" presStyleLbl="node1" presStyleIdx="1" presStyleCnt="2"/>
      <dgm:spPr/>
      <dgm:t>
        <a:bodyPr/>
        <a:lstStyle/>
        <a:p>
          <a:endParaRPr lang="en-US"/>
        </a:p>
      </dgm:t>
    </dgm:pt>
  </dgm:ptLst>
  <dgm:cxnLst>
    <dgm:cxn modelId="{74BB741C-F655-4BFF-9E8A-5DE5AC65C44F}" type="presOf" srcId="{D63196C9-5011-A545-A4B5-45AF5D169ECF}" destId="{B20201D4-2698-F342-8FB4-8C17AAFCCE8F}" srcOrd="1" destOrd="0" presId="urn:microsoft.com/office/officeart/2005/8/layout/hList9"/>
    <dgm:cxn modelId="{D9A274A4-4707-494C-A205-81927B0CBA62}" srcId="{62AAB2B5-DC05-B441-92A9-57FA99F0D9B3}" destId="{CCD03A6B-4DBA-884E-8339-EDC3663FECEF}" srcOrd="0" destOrd="0" parTransId="{8F6888F7-76A2-9C4D-BBC4-8BE608A9A293}" sibTransId="{874328C3-DEFE-904C-BCE2-A15843E9D778}"/>
    <dgm:cxn modelId="{292BE1E2-603A-42E1-80F0-7969E678E53F}" type="presOf" srcId="{49AF7EBB-C1CA-1741-9A6A-992AF49A11ED}" destId="{AB618687-FAE9-DE42-A9A7-571F20AB4154}" srcOrd="0" destOrd="0" presId="urn:microsoft.com/office/officeart/2005/8/layout/hList9"/>
    <dgm:cxn modelId="{1FD5B217-B511-47BC-9A73-F7822F61E3CB}" type="presOf" srcId="{62AAB2B5-DC05-B441-92A9-57FA99F0D9B3}" destId="{3506DFFA-1F94-0B42-A616-883FB6EFF482}" srcOrd="0" destOrd="0" presId="urn:microsoft.com/office/officeart/2005/8/layout/hList9"/>
    <dgm:cxn modelId="{A03D7BB4-84E9-435F-AAE0-0AAC1F63B6EE}" type="presOf" srcId="{82B05D98-9B5D-E747-A133-BD5597DA7CA9}" destId="{A6B127F8-4041-3C47-9C97-BBDA8C4C85A1}" srcOrd="0" destOrd="0" presId="urn:microsoft.com/office/officeart/2005/8/layout/hList9"/>
    <dgm:cxn modelId="{0A762454-C30F-2747-8BA5-31340D31D258}" srcId="{CCD03A6B-4DBA-884E-8339-EDC3663FECEF}" destId="{D63196C9-5011-A545-A4B5-45AF5D169ECF}" srcOrd="1" destOrd="0" parTransId="{E55ABC89-9BE9-7843-8601-FD5B5E4A5ACE}" sibTransId="{72EC537E-A702-5747-A18E-4054736948C3}"/>
    <dgm:cxn modelId="{A83D0538-39EB-4F6A-BDEA-D2C89EE550D8}" type="presOf" srcId="{82B05D98-9B5D-E747-A133-BD5597DA7CA9}" destId="{2F733E6F-0821-8445-B5AC-47B18563F9AE}" srcOrd="1" destOrd="0" presId="urn:microsoft.com/office/officeart/2005/8/layout/hList9"/>
    <dgm:cxn modelId="{341F0414-A323-4516-BAD2-4E85E5D0DCE0}" type="presOf" srcId="{49AF7EBB-C1CA-1741-9A6A-992AF49A11ED}" destId="{5F9D663E-CA3F-E145-93F1-77EEFA679319}" srcOrd="1" destOrd="0" presId="urn:microsoft.com/office/officeart/2005/8/layout/hList9"/>
    <dgm:cxn modelId="{0F458DC0-AACD-415E-BFCB-BEE66F503A1A}" type="presOf" srcId="{D507D144-BAB0-7B43-8A0F-4C20A0C9BFB5}" destId="{2971E8C6-C733-734F-BA5D-EED9A759325C}" srcOrd="0" destOrd="0" presId="urn:microsoft.com/office/officeart/2005/8/layout/hList9"/>
    <dgm:cxn modelId="{4651E144-FF61-461B-9FEC-4F40E40D0C65}" type="presOf" srcId="{D63196C9-5011-A545-A4B5-45AF5D169ECF}" destId="{7682BB09-5372-1A41-A107-0D0E09E2A3D4}" srcOrd="0" destOrd="0" presId="urn:microsoft.com/office/officeart/2005/8/layout/hList9"/>
    <dgm:cxn modelId="{EC699346-08FB-D348-BE20-A9EEB229334A}" srcId="{62AAB2B5-DC05-B441-92A9-57FA99F0D9B3}" destId="{D507D144-BAB0-7B43-8A0F-4C20A0C9BFB5}" srcOrd="1" destOrd="0" parTransId="{8DA61156-5004-7F49-BD9A-C32A65CCB484}" sibTransId="{8E9DA6D1-5371-4740-9507-DA2873065CDE}"/>
    <dgm:cxn modelId="{23954C25-5F4B-BE44-ACDA-98EA24BE5EA4}" srcId="{D507D144-BAB0-7B43-8A0F-4C20A0C9BFB5}" destId="{82B05D98-9B5D-E747-A133-BD5597DA7CA9}" srcOrd="0" destOrd="0" parTransId="{15557EA6-947C-9243-8DEC-2F19773F76A5}" sibTransId="{A29A85EA-1281-014D-AC26-FE0BF308AC39}"/>
    <dgm:cxn modelId="{77FEAA04-C341-7346-99C1-AE4E2EDFB3D1}" srcId="{CCD03A6B-4DBA-884E-8339-EDC3663FECEF}" destId="{D1E27E85-6AE8-F14B-B5F2-87D84C49D9B6}" srcOrd="0" destOrd="0" parTransId="{AD348BA3-6E6F-BD46-9E07-9131398413C8}" sibTransId="{66644961-8295-6043-88C6-1FDC9B549245}"/>
    <dgm:cxn modelId="{C1BBBFB2-556E-4E94-91D2-88B50230E9E2}" type="presOf" srcId="{D1E27E85-6AE8-F14B-B5F2-87D84C49D9B6}" destId="{AE064A00-9370-534F-BEA9-A6BC321B867B}" srcOrd="1" destOrd="0" presId="urn:microsoft.com/office/officeart/2005/8/layout/hList9"/>
    <dgm:cxn modelId="{A104E17A-CCC7-AE49-8D59-B12D6C70235A}" srcId="{D507D144-BAB0-7B43-8A0F-4C20A0C9BFB5}" destId="{49AF7EBB-C1CA-1741-9A6A-992AF49A11ED}" srcOrd="1" destOrd="0" parTransId="{B91B7B12-26BF-7C4D-8988-9482973475B6}" sibTransId="{9C07DB16-3CB7-9C40-99CE-ACFD65660AD3}"/>
    <dgm:cxn modelId="{6E7D68C5-4026-4362-84FD-745BFF17630D}" type="presOf" srcId="{D1E27E85-6AE8-F14B-B5F2-87D84C49D9B6}" destId="{143DC79F-DEA9-E64E-AAAD-1D2B2D300507}" srcOrd="0" destOrd="0" presId="urn:microsoft.com/office/officeart/2005/8/layout/hList9"/>
    <dgm:cxn modelId="{99B68014-7482-4858-9ED0-A7D1028EAE42}" type="presOf" srcId="{CCD03A6B-4DBA-884E-8339-EDC3663FECEF}" destId="{0D8114BE-1BE1-C746-9ECB-A92515FE49CC}" srcOrd="0" destOrd="0" presId="urn:microsoft.com/office/officeart/2005/8/layout/hList9"/>
    <dgm:cxn modelId="{535D13E4-D5D6-49D7-BF13-57D01DCA6667}" type="presParOf" srcId="{3506DFFA-1F94-0B42-A616-883FB6EFF482}" destId="{5D2B7FC8-1469-B34E-BFDC-2050DAB09047}" srcOrd="0" destOrd="0" presId="urn:microsoft.com/office/officeart/2005/8/layout/hList9"/>
    <dgm:cxn modelId="{606CE759-2560-45FB-A1AB-C622326BA2F2}" type="presParOf" srcId="{3506DFFA-1F94-0B42-A616-883FB6EFF482}" destId="{284A39EB-C656-A848-89DE-1B037AD00C19}" srcOrd="1" destOrd="0" presId="urn:microsoft.com/office/officeart/2005/8/layout/hList9"/>
    <dgm:cxn modelId="{03D5B20D-8121-4260-8806-EC221A8E9EFB}" type="presParOf" srcId="{284A39EB-C656-A848-89DE-1B037AD00C19}" destId="{19651DF2-5EA6-C343-AEA6-739F915F300E}" srcOrd="0" destOrd="0" presId="urn:microsoft.com/office/officeart/2005/8/layout/hList9"/>
    <dgm:cxn modelId="{D945C8AE-5A0E-47A0-B3AC-CA47DD7E38F2}" type="presParOf" srcId="{284A39EB-C656-A848-89DE-1B037AD00C19}" destId="{DFBD5199-F892-3F4E-9272-A47DF1EFBD73}" srcOrd="1" destOrd="0" presId="urn:microsoft.com/office/officeart/2005/8/layout/hList9"/>
    <dgm:cxn modelId="{7CF4D73F-1867-4A28-83D6-937DA1AF3539}" type="presParOf" srcId="{DFBD5199-F892-3F4E-9272-A47DF1EFBD73}" destId="{143DC79F-DEA9-E64E-AAAD-1D2B2D300507}" srcOrd="0" destOrd="0" presId="urn:microsoft.com/office/officeart/2005/8/layout/hList9"/>
    <dgm:cxn modelId="{2DFF1A02-06FE-4CDF-BF6C-2D5DCA222296}" type="presParOf" srcId="{DFBD5199-F892-3F4E-9272-A47DF1EFBD73}" destId="{AE064A00-9370-534F-BEA9-A6BC321B867B}" srcOrd="1" destOrd="0" presId="urn:microsoft.com/office/officeart/2005/8/layout/hList9"/>
    <dgm:cxn modelId="{96A03649-466F-49C1-BA79-5B607E4803EF}" type="presParOf" srcId="{284A39EB-C656-A848-89DE-1B037AD00C19}" destId="{28E09028-A3AF-B149-8F15-40AC201AAE45}" srcOrd="2" destOrd="0" presId="urn:microsoft.com/office/officeart/2005/8/layout/hList9"/>
    <dgm:cxn modelId="{A264F1A3-A1BB-48F1-BDD4-DBC338DCB6B0}" type="presParOf" srcId="{28E09028-A3AF-B149-8F15-40AC201AAE45}" destId="{7682BB09-5372-1A41-A107-0D0E09E2A3D4}" srcOrd="0" destOrd="0" presId="urn:microsoft.com/office/officeart/2005/8/layout/hList9"/>
    <dgm:cxn modelId="{840D732D-FDA9-4A52-BC1A-05D3CE6316FB}" type="presParOf" srcId="{28E09028-A3AF-B149-8F15-40AC201AAE45}" destId="{B20201D4-2698-F342-8FB4-8C17AAFCCE8F}" srcOrd="1" destOrd="0" presId="urn:microsoft.com/office/officeart/2005/8/layout/hList9"/>
    <dgm:cxn modelId="{553B02BE-5860-443F-8561-27CAB20D8F55}" type="presParOf" srcId="{3506DFFA-1F94-0B42-A616-883FB6EFF482}" destId="{56F62306-EB6B-5442-BA56-8CACFD876EEC}" srcOrd="2" destOrd="0" presId="urn:microsoft.com/office/officeart/2005/8/layout/hList9"/>
    <dgm:cxn modelId="{A12A6336-DF20-47F3-9CD8-194F38BBE686}" type="presParOf" srcId="{3506DFFA-1F94-0B42-A616-883FB6EFF482}" destId="{0D8114BE-1BE1-C746-9ECB-A92515FE49CC}" srcOrd="3" destOrd="0" presId="urn:microsoft.com/office/officeart/2005/8/layout/hList9"/>
    <dgm:cxn modelId="{27502DBE-A717-4F93-8B90-BBACBA9C358D}" type="presParOf" srcId="{3506DFFA-1F94-0B42-A616-883FB6EFF482}" destId="{BB0F17A8-9189-8745-9F74-EB376D914D69}" srcOrd="4" destOrd="0" presId="urn:microsoft.com/office/officeart/2005/8/layout/hList9"/>
    <dgm:cxn modelId="{0A3DB11B-2064-46B4-B200-F1030D450BC5}" type="presParOf" srcId="{3506DFFA-1F94-0B42-A616-883FB6EFF482}" destId="{D1A8287F-3B4C-FE43-8C86-A06D3F0A7533}" srcOrd="5" destOrd="0" presId="urn:microsoft.com/office/officeart/2005/8/layout/hList9"/>
    <dgm:cxn modelId="{619788DE-C0D5-439C-B261-429A1E294970}" type="presParOf" srcId="{3506DFFA-1F94-0B42-A616-883FB6EFF482}" destId="{72593B61-BD86-A240-B076-746B8E630FE8}" srcOrd="6" destOrd="0" presId="urn:microsoft.com/office/officeart/2005/8/layout/hList9"/>
    <dgm:cxn modelId="{FEA1D61E-C332-4CC5-AFDD-08D5BFC1BF26}" type="presParOf" srcId="{72593B61-BD86-A240-B076-746B8E630FE8}" destId="{38D4A43A-A3A8-FF4B-B9BD-019213E67716}" srcOrd="0" destOrd="0" presId="urn:microsoft.com/office/officeart/2005/8/layout/hList9"/>
    <dgm:cxn modelId="{DF4B6A7E-BDE0-4E9F-8362-4993E0FD77BC}" type="presParOf" srcId="{72593B61-BD86-A240-B076-746B8E630FE8}" destId="{D144DB34-3225-0141-8E0E-4A1C0A43D1CE}" srcOrd="1" destOrd="0" presId="urn:microsoft.com/office/officeart/2005/8/layout/hList9"/>
    <dgm:cxn modelId="{28C766C4-56D0-448A-B0C1-D7822F0A8EA3}" type="presParOf" srcId="{D144DB34-3225-0141-8E0E-4A1C0A43D1CE}" destId="{A6B127F8-4041-3C47-9C97-BBDA8C4C85A1}" srcOrd="0" destOrd="0" presId="urn:microsoft.com/office/officeart/2005/8/layout/hList9"/>
    <dgm:cxn modelId="{83E2E354-945D-4A41-ADFC-48823E9DD5EE}" type="presParOf" srcId="{D144DB34-3225-0141-8E0E-4A1C0A43D1CE}" destId="{2F733E6F-0821-8445-B5AC-47B18563F9AE}" srcOrd="1" destOrd="0" presId="urn:microsoft.com/office/officeart/2005/8/layout/hList9"/>
    <dgm:cxn modelId="{D7179F36-CCB2-46B4-9EAD-3B2EACDEA6D5}" type="presParOf" srcId="{72593B61-BD86-A240-B076-746B8E630FE8}" destId="{0B00F1B9-50E6-4346-B6DD-F2B9D9DBED28}" srcOrd="2" destOrd="0" presId="urn:microsoft.com/office/officeart/2005/8/layout/hList9"/>
    <dgm:cxn modelId="{E3B59094-182C-4E3D-8E19-E7CF25195647}" type="presParOf" srcId="{0B00F1B9-50E6-4346-B6DD-F2B9D9DBED28}" destId="{AB618687-FAE9-DE42-A9A7-571F20AB4154}" srcOrd="0" destOrd="0" presId="urn:microsoft.com/office/officeart/2005/8/layout/hList9"/>
    <dgm:cxn modelId="{516A6EC5-3743-4AEF-9020-33CF3B377C4C}" type="presParOf" srcId="{0B00F1B9-50E6-4346-B6DD-F2B9D9DBED28}" destId="{5F9D663E-CA3F-E145-93F1-77EEFA679319}" srcOrd="1" destOrd="0" presId="urn:microsoft.com/office/officeart/2005/8/layout/hList9"/>
    <dgm:cxn modelId="{FB97D449-4FF4-420A-84DB-71B548347D3B}" type="presParOf" srcId="{3506DFFA-1F94-0B42-A616-883FB6EFF482}" destId="{401EAA91-3F17-9E41-8A8D-BCBC269F6C16}" srcOrd="7" destOrd="0" presId="urn:microsoft.com/office/officeart/2005/8/layout/hList9"/>
    <dgm:cxn modelId="{EDEDC62B-115E-436F-AA1F-DC4E4EE8B34E}" type="presParOf" srcId="{3506DFFA-1F94-0B42-A616-883FB6EFF482}" destId="{2971E8C6-C733-734F-BA5D-EED9A759325C}"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7DEFB6-5EDE-674A-BE06-4F4B75F67B3A}"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38CF4668-F5FB-4841-9087-613EDAEE12B7}">
      <dgm:prSet phldrT="[Text]" custT="1"/>
      <dgm:spPr/>
      <dgm:t>
        <a:bodyPr/>
        <a:lstStyle/>
        <a:p>
          <a:r>
            <a:rPr lang="tr-TR" sz="2800" noProof="0" dirty="0" smtClean="0">
              <a:latin typeface="Arial"/>
              <a:cs typeface="Arial"/>
            </a:rPr>
            <a:t>Eleştirel Söylem Analizi</a:t>
          </a:r>
          <a:endParaRPr lang="tr-TR" sz="2800" noProof="0" dirty="0">
            <a:latin typeface="Arial"/>
            <a:cs typeface="Arial"/>
          </a:endParaRPr>
        </a:p>
      </dgm:t>
    </dgm:pt>
    <dgm:pt modelId="{18106391-7778-1D4B-AD6D-C88238B49E9B}" type="parTrans" cxnId="{D87993AA-E001-0B47-A127-9B3ECCBEBC5B}">
      <dgm:prSet/>
      <dgm:spPr/>
      <dgm:t>
        <a:bodyPr/>
        <a:lstStyle/>
        <a:p>
          <a:endParaRPr lang="en-US"/>
        </a:p>
      </dgm:t>
    </dgm:pt>
    <dgm:pt modelId="{F34BF826-FE3B-1642-9D29-525B6A94F6CE}" type="sibTrans" cxnId="{D87993AA-E001-0B47-A127-9B3ECCBEBC5B}">
      <dgm:prSet/>
      <dgm:spPr/>
      <dgm:t>
        <a:bodyPr/>
        <a:lstStyle/>
        <a:p>
          <a:endParaRPr lang="en-US"/>
        </a:p>
      </dgm:t>
    </dgm:pt>
    <dgm:pt modelId="{E1CA92BD-84D7-574E-9E19-7FFA87D1BF86}">
      <dgm:prSet phldrT="[Text]" custT="1"/>
      <dgm:spPr/>
      <dgm:t>
        <a:bodyPr/>
        <a:lstStyle/>
        <a:p>
          <a:r>
            <a:rPr lang="tr-TR" sz="1600" noProof="0" dirty="0" smtClean="0">
              <a:latin typeface="Arial"/>
              <a:cs typeface="Arial"/>
            </a:rPr>
            <a:t>Kabul görmek için daha iyi bir açıklama sunar.</a:t>
          </a:r>
          <a:endParaRPr lang="tr-TR" sz="1600" noProof="0" dirty="0">
            <a:latin typeface="Arial"/>
            <a:cs typeface="Arial"/>
          </a:endParaRPr>
        </a:p>
      </dgm:t>
    </dgm:pt>
    <dgm:pt modelId="{F7ACA62A-5320-8641-A683-A5E36729FC10}" type="parTrans" cxnId="{C23BF9D3-5B26-0842-AF00-170B9E437542}">
      <dgm:prSet/>
      <dgm:spPr/>
      <dgm:t>
        <a:bodyPr/>
        <a:lstStyle/>
        <a:p>
          <a:endParaRPr lang="en-US"/>
        </a:p>
      </dgm:t>
    </dgm:pt>
    <dgm:pt modelId="{64E4A149-E799-5D49-9DA1-F31F6AC7B308}" type="sibTrans" cxnId="{C23BF9D3-5B26-0842-AF00-170B9E437542}">
      <dgm:prSet/>
      <dgm:spPr/>
      <dgm:t>
        <a:bodyPr/>
        <a:lstStyle/>
        <a:p>
          <a:endParaRPr lang="en-US"/>
        </a:p>
      </dgm:t>
    </dgm:pt>
    <dgm:pt modelId="{08AD725D-D0BD-B946-9BE5-1A92B6081929}">
      <dgm:prSet phldrT="[Text]" custT="1"/>
      <dgm:spPr/>
      <dgm:t>
        <a:bodyPr/>
        <a:lstStyle/>
        <a:p>
          <a:r>
            <a:rPr lang="tr-TR" sz="1600" noProof="0" dirty="0" smtClean="0">
              <a:latin typeface="Arial"/>
              <a:cs typeface="Arial"/>
            </a:rPr>
            <a:t>Gündemde olanla değil, sosyal problem ve politik konular ile ilgilenir.</a:t>
          </a:r>
          <a:endParaRPr lang="tr-TR" sz="1600" noProof="0" dirty="0">
            <a:latin typeface="Arial"/>
            <a:cs typeface="Arial"/>
          </a:endParaRPr>
        </a:p>
      </dgm:t>
    </dgm:pt>
    <dgm:pt modelId="{4F671A6D-4E96-4A44-BD87-4297CD708FBE}" type="parTrans" cxnId="{D65AAD56-D852-AB49-9823-BB265BC72BF1}">
      <dgm:prSet/>
      <dgm:spPr/>
      <dgm:t>
        <a:bodyPr/>
        <a:lstStyle/>
        <a:p>
          <a:endParaRPr lang="en-US"/>
        </a:p>
      </dgm:t>
    </dgm:pt>
    <dgm:pt modelId="{AD7891B7-2A6D-E840-A623-C19030A2908E}" type="sibTrans" cxnId="{D65AAD56-D852-AB49-9823-BB265BC72BF1}">
      <dgm:prSet/>
      <dgm:spPr/>
      <dgm:t>
        <a:bodyPr/>
        <a:lstStyle/>
        <a:p>
          <a:endParaRPr lang="en-US"/>
        </a:p>
      </dgm:t>
    </dgm:pt>
    <dgm:pt modelId="{FD355EE4-5519-7044-9816-7200E74E6BA4}">
      <dgm:prSet phldrT="[Text]" custT="1"/>
      <dgm:spPr/>
      <dgm:t>
        <a:bodyPr/>
        <a:lstStyle/>
        <a:p>
          <a:r>
            <a:rPr lang="tr-TR" sz="1600" noProof="0" dirty="0" smtClean="0">
              <a:latin typeface="Arial"/>
              <a:cs typeface="Arial"/>
            </a:rPr>
            <a:t>Terimlerin gösterdiği sosyal ilişki ve yapıyı açıklamaya çalışır.</a:t>
          </a:r>
          <a:endParaRPr lang="tr-TR" sz="1600" noProof="0" dirty="0">
            <a:latin typeface="Arial"/>
            <a:cs typeface="Arial"/>
          </a:endParaRPr>
        </a:p>
      </dgm:t>
    </dgm:pt>
    <dgm:pt modelId="{72D11A7D-2689-364E-8EBF-B37C20CE40F6}" type="parTrans" cxnId="{38F66076-1B32-FE4B-B558-6AD9394F859C}">
      <dgm:prSet/>
      <dgm:spPr/>
      <dgm:t>
        <a:bodyPr/>
        <a:lstStyle/>
        <a:p>
          <a:endParaRPr lang="en-US"/>
        </a:p>
      </dgm:t>
    </dgm:pt>
    <dgm:pt modelId="{E6170A78-0D0A-A24F-AE80-76662CB10504}" type="sibTrans" cxnId="{38F66076-1B32-FE4B-B558-6AD9394F859C}">
      <dgm:prSet/>
      <dgm:spPr/>
      <dgm:t>
        <a:bodyPr/>
        <a:lstStyle/>
        <a:p>
          <a:endParaRPr lang="en-US"/>
        </a:p>
      </dgm:t>
    </dgm:pt>
    <dgm:pt modelId="{BB59EFB5-1D5A-8D48-A4DD-5992F8AEF7FF}">
      <dgm:prSet phldrT="[Text]" custT="1"/>
      <dgm:spPr/>
      <dgm:t>
        <a:bodyPr/>
        <a:lstStyle/>
        <a:p>
          <a:r>
            <a:rPr lang="tr-TR" sz="1600" noProof="0" dirty="0" smtClean="0">
              <a:latin typeface="Arial"/>
              <a:cs typeface="Arial"/>
            </a:rPr>
            <a:t>En güçlü kavramlarından biri imadır. Kelimeler, cümleler, diğer </a:t>
          </a:r>
          <a:r>
            <a:rPr lang="tr-TR" sz="1600" noProof="0" dirty="0" err="1" smtClean="0">
              <a:latin typeface="Arial"/>
              <a:cs typeface="Arial"/>
            </a:rPr>
            <a:t>metinsel</a:t>
          </a:r>
          <a:r>
            <a:rPr lang="tr-TR" sz="1600" noProof="0" dirty="0" smtClean="0">
              <a:latin typeface="Arial"/>
              <a:cs typeface="Arial"/>
            </a:rPr>
            <a:t> açıklamalar, bilginin haberdeki gösteren kavramları ya da önermeleri ima etmektedir.</a:t>
          </a:r>
          <a:endParaRPr lang="tr-TR" sz="1600" noProof="0" dirty="0">
            <a:latin typeface="Arial"/>
            <a:cs typeface="Arial"/>
          </a:endParaRPr>
        </a:p>
      </dgm:t>
    </dgm:pt>
    <dgm:pt modelId="{B947B1A0-6521-2141-B051-9BB8367504CD}" type="parTrans" cxnId="{3B8984A2-0B98-8542-B664-36D07D50321C}">
      <dgm:prSet/>
      <dgm:spPr/>
      <dgm:t>
        <a:bodyPr/>
        <a:lstStyle/>
        <a:p>
          <a:endParaRPr lang="en-US"/>
        </a:p>
      </dgm:t>
    </dgm:pt>
    <dgm:pt modelId="{B80C27F8-62B8-A448-9FD8-B703225A1244}" type="sibTrans" cxnId="{3B8984A2-0B98-8542-B664-36D07D50321C}">
      <dgm:prSet/>
      <dgm:spPr/>
      <dgm:t>
        <a:bodyPr/>
        <a:lstStyle/>
        <a:p>
          <a:endParaRPr lang="en-US"/>
        </a:p>
      </dgm:t>
    </dgm:pt>
    <dgm:pt modelId="{DC47DA5D-88A6-EC49-9A11-0C7FAD7227C7}">
      <dgm:prSet phldrT="[Text]" custT="1"/>
      <dgm:spPr/>
      <dgm:t>
        <a:bodyPr/>
        <a:lstStyle/>
        <a:p>
          <a:r>
            <a:rPr lang="tr-TR" sz="1600" noProof="0" dirty="0" smtClean="0">
              <a:latin typeface="Arial"/>
              <a:cs typeface="Arial"/>
            </a:rPr>
            <a:t>Toplum içindeki güç ve hakimiyet ilişkilerini ortaya çıkarmaya çalışır.</a:t>
          </a:r>
          <a:endParaRPr lang="tr-TR" sz="1600" noProof="0" dirty="0">
            <a:latin typeface="Arial"/>
            <a:cs typeface="Arial"/>
          </a:endParaRPr>
        </a:p>
      </dgm:t>
    </dgm:pt>
    <dgm:pt modelId="{8FBA4AB6-999E-B248-8D23-74B3F4161A45}" type="parTrans" cxnId="{7C0BE715-3C9F-0D4C-B043-A1C524B9C12A}">
      <dgm:prSet/>
      <dgm:spPr/>
      <dgm:t>
        <a:bodyPr/>
        <a:lstStyle/>
        <a:p>
          <a:endParaRPr lang="en-US"/>
        </a:p>
      </dgm:t>
    </dgm:pt>
    <dgm:pt modelId="{98A13979-06C0-2B44-82DC-5C635EA246B5}" type="sibTrans" cxnId="{7C0BE715-3C9F-0D4C-B043-A1C524B9C12A}">
      <dgm:prSet/>
      <dgm:spPr/>
      <dgm:t>
        <a:bodyPr/>
        <a:lstStyle/>
        <a:p>
          <a:endParaRPr lang="en-US"/>
        </a:p>
      </dgm:t>
    </dgm:pt>
    <dgm:pt modelId="{95B28FBC-2CDF-494F-9967-398CB6DB5252}" type="pres">
      <dgm:prSet presAssocID="{DA7DEFB6-5EDE-674A-BE06-4F4B75F67B3A}" presName="cycle" presStyleCnt="0">
        <dgm:presLayoutVars>
          <dgm:chMax val="1"/>
          <dgm:dir/>
          <dgm:animLvl val="ctr"/>
          <dgm:resizeHandles val="exact"/>
        </dgm:presLayoutVars>
      </dgm:prSet>
      <dgm:spPr/>
      <dgm:t>
        <a:bodyPr/>
        <a:lstStyle/>
        <a:p>
          <a:endParaRPr lang="en-US"/>
        </a:p>
      </dgm:t>
    </dgm:pt>
    <dgm:pt modelId="{9A5E0D88-0175-7544-AF9D-C3B9CD3E4467}" type="pres">
      <dgm:prSet presAssocID="{38CF4668-F5FB-4841-9087-613EDAEE12B7}" presName="centerShape" presStyleLbl="node0" presStyleIdx="0" presStyleCnt="1"/>
      <dgm:spPr/>
      <dgm:t>
        <a:bodyPr/>
        <a:lstStyle/>
        <a:p>
          <a:endParaRPr lang="en-US"/>
        </a:p>
      </dgm:t>
    </dgm:pt>
    <dgm:pt modelId="{DF26AD39-57CC-8849-AC12-63727F1D52C7}" type="pres">
      <dgm:prSet presAssocID="{F7ACA62A-5320-8641-A683-A5E36729FC10}" presName="parTrans" presStyleLbl="bgSibTrans2D1" presStyleIdx="0" presStyleCnt="5"/>
      <dgm:spPr/>
      <dgm:t>
        <a:bodyPr/>
        <a:lstStyle/>
        <a:p>
          <a:endParaRPr lang="en-US"/>
        </a:p>
      </dgm:t>
    </dgm:pt>
    <dgm:pt modelId="{EBF8C80C-BDEA-5247-9F97-70C6F943DA8D}" type="pres">
      <dgm:prSet presAssocID="{E1CA92BD-84D7-574E-9E19-7FFA87D1BF86}" presName="node" presStyleLbl="node1" presStyleIdx="0" presStyleCnt="5">
        <dgm:presLayoutVars>
          <dgm:bulletEnabled val="1"/>
        </dgm:presLayoutVars>
      </dgm:prSet>
      <dgm:spPr/>
      <dgm:t>
        <a:bodyPr/>
        <a:lstStyle/>
        <a:p>
          <a:endParaRPr lang="en-US"/>
        </a:p>
      </dgm:t>
    </dgm:pt>
    <dgm:pt modelId="{81D7A558-BE0E-4242-8366-A0E53162CD44}" type="pres">
      <dgm:prSet presAssocID="{4F671A6D-4E96-4A44-BD87-4297CD708FBE}" presName="parTrans" presStyleLbl="bgSibTrans2D1" presStyleIdx="1" presStyleCnt="5"/>
      <dgm:spPr/>
      <dgm:t>
        <a:bodyPr/>
        <a:lstStyle/>
        <a:p>
          <a:endParaRPr lang="en-US"/>
        </a:p>
      </dgm:t>
    </dgm:pt>
    <dgm:pt modelId="{330C8CCC-8458-4B44-9CDB-E0D09DB88D04}" type="pres">
      <dgm:prSet presAssocID="{08AD725D-D0BD-B946-9BE5-1A92B6081929}" presName="node" presStyleLbl="node1" presStyleIdx="1" presStyleCnt="5">
        <dgm:presLayoutVars>
          <dgm:bulletEnabled val="1"/>
        </dgm:presLayoutVars>
      </dgm:prSet>
      <dgm:spPr/>
      <dgm:t>
        <a:bodyPr/>
        <a:lstStyle/>
        <a:p>
          <a:endParaRPr lang="en-US"/>
        </a:p>
      </dgm:t>
    </dgm:pt>
    <dgm:pt modelId="{DF618328-5200-D340-A195-C7EC5DF15E25}" type="pres">
      <dgm:prSet presAssocID="{72D11A7D-2689-364E-8EBF-B37C20CE40F6}" presName="parTrans" presStyleLbl="bgSibTrans2D1" presStyleIdx="2" presStyleCnt="5"/>
      <dgm:spPr/>
      <dgm:t>
        <a:bodyPr/>
        <a:lstStyle/>
        <a:p>
          <a:endParaRPr lang="en-US"/>
        </a:p>
      </dgm:t>
    </dgm:pt>
    <dgm:pt modelId="{D9D0FAE5-4AFB-E441-A1AE-A7C11235DDC9}" type="pres">
      <dgm:prSet presAssocID="{FD355EE4-5519-7044-9816-7200E74E6BA4}" presName="node" presStyleLbl="node1" presStyleIdx="2" presStyleCnt="5">
        <dgm:presLayoutVars>
          <dgm:bulletEnabled val="1"/>
        </dgm:presLayoutVars>
      </dgm:prSet>
      <dgm:spPr/>
      <dgm:t>
        <a:bodyPr/>
        <a:lstStyle/>
        <a:p>
          <a:endParaRPr lang="en-US"/>
        </a:p>
      </dgm:t>
    </dgm:pt>
    <dgm:pt modelId="{33724EEC-BA09-924A-8117-E040A8272698}" type="pres">
      <dgm:prSet presAssocID="{8FBA4AB6-999E-B248-8D23-74B3F4161A45}" presName="parTrans" presStyleLbl="bgSibTrans2D1" presStyleIdx="3" presStyleCnt="5"/>
      <dgm:spPr/>
      <dgm:t>
        <a:bodyPr/>
        <a:lstStyle/>
        <a:p>
          <a:endParaRPr lang="en-US"/>
        </a:p>
      </dgm:t>
    </dgm:pt>
    <dgm:pt modelId="{ED41CF8E-29DE-C849-90B5-44EFE56420CC}" type="pres">
      <dgm:prSet presAssocID="{DC47DA5D-88A6-EC49-9A11-0C7FAD7227C7}" presName="node" presStyleLbl="node1" presStyleIdx="3" presStyleCnt="5">
        <dgm:presLayoutVars>
          <dgm:bulletEnabled val="1"/>
        </dgm:presLayoutVars>
      </dgm:prSet>
      <dgm:spPr/>
      <dgm:t>
        <a:bodyPr/>
        <a:lstStyle/>
        <a:p>
          <a:endParaRPr lang="en-US"/>
        </a:p>
      </dgm:t>
    </dgm:pt>
    <dgm:pt modelId="{ED1858D1-4DDB-D546-B1E0-B158216DFF3D}" type="pres">
      <dgm:prSet presAssocID="{B947B1A0-6521-2141-B051-9BB8367504CD}" presName="parTrans" presStyleLbl="bgSibTrans2D1" presStyleIdx="4" presStyleCnt="5"/>
      <dgm:spPr/>
      <dgm:t>
        <a:bodyPr/>
        <a:lstStyle/>
        <a:p>
          <a:endParaRPr lang="en-US"/>
        </a:p>
      </dgm:t>
    </dgm:pt>
    <dgm:pt modelId="{679BAEDA-4AE3-D649-B470-4139AC1F7FE4}" type="pres">
      <dgm:prSet presAssocID="{BB59EFB5-1D5A-8D48-A4DD-5992F8AEF7FF}" presName="node" presStyleLbl="node1" presStyleIdx="4" presStyleCnt="5" custScaleY="132613">
        <dgm:presLayoutVars>
          <dgm:bulletEnabled val="1"/>
        </dgm:presLayoutVars>
      </dgm:prSet>
      <dgm:spPr/>
      <dgm:t>
        <a:bodyPr/>
        <a:lstStyle/>
        <a:p>
          <a:endParaRPr lang="en-US"/>
        </a:p>
      </dgm:t>
    </dgm:pt>
  </dgm:ptLst>
  <dgm:cxnLst>
    <dgm:cxn modelId="{11F1AED0-B650-394A-A2DF-4E45DE159444}" type="presOf" srcId="{4F671A6D-4E96-4A44-BD87-4297CD708FBE}" destId="{81D7A558-BE0E-4242-8366-A0E53162CD44}" srcOrd="0" destOrd="0" presId="urn:microsoft.com/office/officeart/2005/8/layout/radial4"/>
    <dgm:cxn modelId="{1542EDAA-6DFF-C84F-85CD-E6F270514561}" type="presOf" srcId="{E1CA92BD-84D7-574E-9E19-7FFA87D1BF86}" destId="{EBF8C80C-BDEA-5247-9F97-70C6F943DA8D}" srcOrd="0" destOrd="0" presId="urn:microsoft.com/office/officeart/2005/8/layout/radial4"/>
    <dgm:cxn modelId="{D87993AA-E001-0B47-A127-9B3ECCBEBC5B}" srcId="{DA7DEFB6-5EDE-674A-BE06-4F4B75F67B3A}" destId="{38CF4668-F5FB-4841-9087-613EDAEE12B7}" srcOrd="0" destOrd="0" parTransId="{18106391-7778-1D4B-AD6D-C88238B49E9B}" sibTransId="{F34BF826-FE3B-1642-9D29-525B6A94F6CE}"/>
    <dgm:cxn modelId="{3B8984A2-0B98-8542-B664-36D07D50321C}" srcId="{38CF4668-F5FB-4841-9087-613EDAEE12B7}" destId="{BB59EFB5-1D5A-8D48-A4DD-5992F8AEF7FF}" srcOrd="4" destOrd="0" parTransId="{B947B1A0-6521-2141-B051-9BB8367504CD}" sibTransId="{B80C27F8-62B8-A448-9FD8-B703225A1244}"/>
    <dgm:cxn modelId="{9517C93B-B412-244B-8A51-3BF655D1749C}" type="presOf" srcId="{BB59EFB5-1D5A-8D48-A4DD-5992F8AEF7FF}" destId="{679BAEDA-4AE3-D649-B470-4139AC1F7FE4}" srcOrd="0" destOrd="0" presId="urn:microsoft.com/office/officeart/2005/8/layout/radial4"/>
    <dgm:cxn modelId="{D65AAD56-D852-AB49-9823-BB265BC72BF1}" srcId="{38CF4668-F5FB-4841-9087-613EDAEE12B7}" destId="{08AD725D-D0BD-B946-9BE5-1A92B6081929}" srcOrd="1" destOrd="0" parTransId="{4F671A6D-4E96-4A44-BD87-4297CD708FBE}" sibTransId="{AD7891B7-2A6D-E840-A623-C19030A2908E}"/>
    <dgm:cxn modelId="{9A161B92-05C4-B741-B67A-FD61ED5976F8}" type="presOf" srcId="{72D11A7D-2689-364E-8EBF-B37C20CE40F6}" destId="{DF618328-5200-D340-A195-C7EC5DF15E25}" srcOrd="0" destOrd="0" presId="urn:microsoft.com/office/officeart/2005/8/layout/radial4"/>
    <dgm:cxn modelId="{9C8DB34D-E8EC-8341-898A-F90CE43670F0}" type="presOf" srcId="{8FBA4AB6-999E-B248-8D23-74B3F4161A45}" destId="{33724EEC-BA09-924A-8117-E040A8272698}" srcOrd="0" destOrd="0" presId="urn:microsoft.com/office/officeart/2005/8/layout/radial4"/>
    <dgm:cxn modelId="{2DA2D3CA-A470-2644-8E79-6C57BFF66DB1}" type="presOf" srcId="{F7ACA62A-5320-8641-A683-A5E36729FC10}" destId="{DF26AD39-57CC-8849-AC12-63727F1D52C7}" srcOrd="0" destOrd="0" presId="urn:microsoft.com/office/officeart/2005/8/layout/radial4"/>
    <dgm:cxn modelId="{18F7198C-27AF-1944-92B0-79007A2BDC94}" type="presOf" srcId="{38CF4668-F5FB-4841-9087-613EDAEE12B7}" destId="{9A5E0D88-0175-7544-AF9D-C3B9CD3E4467}" srcOrd="0" destOrd="0" presId="urn:microsoft.com/office/officeart/2005/8/layout/radial4"/>
    <dgm:cxn modelId="{A21CA073-2F3A-6447-A594-D0E03C996F90}" type="presOf" srcId="{08AD725D-D0BD-B946-9BE5-1A92B6081929}" destId="{330C8CCC-8458-4B44-9CDB-E0D09DB88D04}" srcOrd="0" destOrd="0" presId="urn:microsoft.com/office/officeart/2005/8/layout/radial4"/>
    <dgm:cxn modelId="{7C0BE715-3C9F-0D4C-B043-A1C524B9C12A}" srcId="{38CF4668-F5FB-4841-9087-613EDAEE12B7}" destId="{DC47DA5D-88A6-EC49-9A11-0C7FAD7227C7}" srcOrd="3" destOrd="0" parTransId="{8FBA4AB6-999E-B248-8D23-74B3F4161A45}" sibTransId="{98A13979-06C0-2B44-82DC-5C635EA246B5}"/>
    <dgm:cxn modelId="{24F0F799-2CA9-F947-AA1E-D4634A477467}" type="presOf" srcId="{B947B1A0-6521-2141-B051-9BB8367504CD}" destId="{ED1858D1-4DDB-D546-B1E0-B158216DFF3D}" srcOrd="0" destOrd="0" presId="urn:microsoft.com/office/officeart/2005/8/layout/radial4"/>
    <dgm:cxn modelId="{C23BF9D3-5B26-0842-AF00-170B9E437542}" srcId="{38CF4668-F5FB-4841-9087-613EDAEE12B7}" destId="{E1CA92BD-84D7-574E-9E19-7FFA87D1BF86}" srcOrd="0" destOrd="0" parTransId="{F7ACA62A-5320-8641-A683-A5E36729FC10}" sibTransId="{64E4A149-E799-5D49-9DA1-F31F6AC7B308}"/>
    <dgm:cxn modelId="{2A25F3BD-2E6A-1744-AA30-92DEBFD223FD}" type="presOf" srcId="{DC47DA5D-88A6-EC49-9A11-0C7FAD7227C7}" destId="{ED41CF8E-29DE-C849-90B5-44EFE56420CC}" srcOrd="0" destOrd="0" presId="urn:microsoft.com/office/officeart/2005/8/layout/radial4"/>
    <dgm:cxn modelId="{38F66076-1B32-FE4B-B558-6AD9394F859C}" srcId="{38CF4668-F5FB-4841-9087-613EDAEE12B7}" destId="{FD355EE4-5519-7044-9816-7200E74E6BA4}" srcOrd="2" destOrd="0" parTransId="{72D11A7D-2689-364E-8EBF-B37C20CE40F6}" sibTransId="{E6170A78-0D0A-A24F-AE80-76662CB10504}"/>
    <dgm:cxn modelId="{A17CFD2B-55CD-614C-882C-97912BC98E80}" type="presOf" srcId="{DA7DEFB6-5EDE-674A-BE06-4F4B75F67B3A}" destId="{95B28FBC-2CDF-494F-9967-398CB6DB5252}" srcOrd="0" destOrd="0" presId="urn:microsoft.com/office/officeart/2005/8/layout/radial4"/>
    <dgm:cxn modelId="{109E7446-8F40-6A48-B97C-C13C0009F62A}" type="presOf" srcId="{FD355EE4-5519-7044-9816-7200E74E6BA4}" destId="{D9D0FAE5-4AFB-E441-A1AE-A7C11235DDC9}" srcOrd="0" destOrd="0" presId="urn:microsoft.com/office/officeart/2005/8/layout/radial4"/>
    <dgm:cxn modelId="{27AA76EB-94B1-EC4A-B06D-7848FCCD026D}" type="presParOf" srcId="{95B28FBC-2CDF-494F-9967-398CB6DB5252}" destId="{9A5E0D88-0175-7544-AF9D-C3B9CD3E4467}" srcOrd="0" destOrd="0" presId="urn:microsoft.com/office/officeart/2005/8/layout/radial4"/>
    <dgm:cxn modelId="{F5FCED9F-599B-2648-BEB9-459B3AF59DAE}" type="presParOf" srcId="{95B28FBC-2CDF-494F-9967-398CB6DB5252}" destId="{DF26AD39-57CC-8849-AC12-63727F1D52C7}" srcOrd="1" destOrd="0" presId="urn:microsoft.com/office/officeart/2005/8/layout/radial4"/>
    <dgm:cxn modelId="{523AAAD4-80CC-B642-A70B-66B250AADB67}" type="presParOf" srcId="{95B28FBC-2CDF-494F-9967-398CB6DB5252}" destId="{EBF8C80C-BDEA-5247-9F97-70C6F943DA8D}" srcOrd="2" destOrd="0" presId="urn:microsoft.com/office/officeart/2005/8/layout/radial4"/>
    <dgm:cxn modelId="{A373E0C6-00EB-B64F-9DDC-BAFF604F1ACB}" type="presParOf" srcId="{95B28FBC-2CDF-494F-9967-398CB6DB5252}" destId="{81D7A558-BE0E-4242-8366-A0E53162CD44}" srcOrd="3" destOrd="0" presId="urn:microsoft.com/office/officeart/2005/8/layout/radial4"/>
    <dgm:cxn modelId="{943E1E68-B597-7546-BC22-FF76C9284DB9}" type="presParOf" srcId="{95B28FBC-2CDF-494F-9967-398CB6DB5252}" destId="{330C8CCC-8458-4B44-9CDB-E0D09DB88D04}" srcOrd="4" destOrd="0" presId="urn:microsoft.com/office/officeart/2005/8/layout/radial4"/>
    <dgm:cxn modelId="{D9F15225-FFF9-E64F-8ACF-64EC462D6611}" type="presParOf" srcId="{95B28FBC-2CDF-494F-9967-398CB6DB5252}" destId="{DF618328-5200-D340-A195-C7EC5DF15E25}" srcOrd="5" destOrd="0" presId="urn:microsoft.com/office/officeart/2005/8/layout/radial4"/>
    <dgm:cxn modelId="{DFFB2EBC-88F4-1F4C-879E-AF0C924F5E2A}" type="presParOf" srcId="{95B28FBC-2CDF-494F-9967-398CB6DB5252}" destId="{D9D0FAE5-4AFB-E441-A1AE-A7C11235DDC9}" srcOrd="6" destOrd="0" presId="urn:microsoft.com/office/officeart/2005/8/layout/radial4"/>
    <dgm:cxn modelId="{550EED3E-D7AD-654D-85AB-EC12359CDAAD}" type="presParOf" srcId="{95B28FBC-2CDF-494F-9967-398CB6DB5252}" destId="{33724EEC-BA09-924A-8117-E040A8272698}" srcOrd="7" destOrd="0" presId="urn:microsoft.com/office/officeart/2005/8/layout/radial4"/>
    <dgm:cxn modelId="{DE994ACB-2D75-B442-8899-548A8F297F9A}" type="presParOf" srcId="{95B28FBC-2CDF-494F-9967-398CB6DB5252}" destId="{ED41CF8E-29DE-C849-90B5-44EFE56420CC}" srcOrd="8" destOrd="0" presId="urn:microsoft.com/office/officeart/2005/8/layout/radial4"/>
    <dgm:cxn modelId="{A1484E90-650B-5A43-9D21-A9E1F68AAA28}" type="presParOf" srcId="{95B28FBC-2CDF-494F-9967-398CB6DB5252}" destId="{ED1858D1-4DDB-D546-B1E0-B158216DFF3D}" srcOrd="9" destOrd="0" presId="urn:microsoft.com/office/officeart/2005/8/layout/radial4"/>
    <dgm:cxn modelId="{C4A1AFFD-F197-4D4A-897A-2051E83B6492}" type="presParOf" srcId="{95B28FBC-2CDF-494F-9967-398CB6DB5252}" destId="{679BAEDA-4AE3-D649-B470-4139AC1F7FE4}"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DF6CB0-8088-0245-A799-8314CACD6E9E}">
      <dsp:nvSpPr>
        <dsp:cNvPr id="0" name=""/>
        <dsp:cNvSpPr/>
      </dsp:nvSpPr>
      <dsp:spPr>
        <a:xfrm>
          <a:off x="1034" y="0"/>
          <a:ext cx="2688926" cy="5863728"/>
        </a:xfrm>
        <a:prstGeom prst="roundRect">
          <a:avLst>
            <a:gd name="adj" fmla="val 10000"/>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tr-TR" sz="3800" kern="1200" noProof="0" smtClean="0">
              <a:latin typeface="Arial"/>
              <a:cs typeface="Arial"/>
            </a:rPr>
            <a:t>Örnekleme</a:t>
          </a:r>
          <a:endParaRPr lang="tr-TR" sz="3800" kern="1200" noProof="0">
            <a:latin typeface="Arial"/>
            <a:cs typeface="Arial"/>
          </a:endParaRPr>
        </a:p>
      </dsp:txBody>
      <dsp:txXfrm>
        <a:off x="1034" y="0"/>
        <a:ext cx="2688926" cy="1759118"/>
      </dsp:txXfrm>
    </dsp:sp>
    <dsp:sp modelId="{543B6C02-8F30-9D4A-913B-5A3F6E05C415}">
      <dsp:nvSpPr>
        <dsp:cNvPr id="0" name=""/>
        <dsp:cNvSpPr/>
      </dsp:nvSpPr>
      <dsp:spPr>
        <a:xfrm>
          <a:off x="269926" y="1760836"/>
          <a:ext cx="2151141" cy="1767994"/>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dirty="0" smtClean="0">
              <a:latin typeface="Arial"/>
              <a:cs typeface="Arial"/>
            </a:rPr>
            <a:t>Kişiler değil, metin ve söylemdeki kullanılan dil </a:t>
          </a:r>
          <a:r>
            <a:rPr lang="tr-TR" sz="1300" kern="1200" noProof="0" dirty="0" err="1" smtClean="0">
              <a:latin typeface="Arial"/>
              <a:cs typeface="Arial"/>
            </a:rPr>
            <a:t>önemlidir.Örn</a:t>
          </a:r>
          <a:r>
            <a:rPr lang="tr-TR" sz="1300" kern="1200" noProof="0" dirty="0" smtClean="0">
              <a:latin typeface="Arial"/>
              <a:cs typeface="Arial"/>
            </a:rPr>
            <a:t> gazetelerde çıkan haberler gibi.</a:t>
          </a:r>
          <a:endParaRPr lang="tr-TR" sz="1300" kern="1200" noProof="0" dirty="0">
            <a:latin typeface="Arial"/>
            <a:cs typeface="Arial"/>
          </a:endParaRPr>
        </a:p>
      </dsp:txBody>
      <dsp:txXfrm>
        <a:off x="321709" y="1812619"/>
        <a:ext cx="2047575" cy="1664428"/>
      </dsp:txXfrm>
    </dsp:sp>
    <dsp:sp modelId="{FD9B8BE2-D894-4C42-AF25-0E730B05439D}">
      <dsp:nvSpPr>
        <dsp:cNvPr id="0" name=""/>
        <dsp:cNvSpPr/>
      </dsp:nvSpPr>
      <dsp:spPr>
        <a:xfrm>
          <a:off x="269926" y="3800829"/>
          <a:ext cx="2151141" cy="1767994"/>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smtClean="0">
              <a:latin typeface="Arial"/>
              <a:cs typeface="Arial"/>
            </a:rPr>
            <a:t>Örnekleme, araştırma sorusuna uygun yapılmalıdır.</a:t>
          </a:r>
          <a:endParaRPr lang="tr-TR" sz="1300" kern="1200" noProof="0">
            <a:latin typeface="Arial"/>
            <a:cs typeface="Arial"/>
          </a:endParaRPr>
        </a:p>
      </dsp:txBody>
      <dsp:txXfrm>
        <a:off x="321709" y="3852612"/>
        <a:ext cx="2047575" cy="1664428"/>
      </dsp:txXfrm>
    </dsp:sp>
    <dsp:sp modelId="{15BA1F0E-21B0-F844-946D-08BFCA0838B5}">
      <dsp:nvSpPr>
        <dsp:cNvPr id="0" name=""/>
        <dsp:cNvSpPr/>
      </dsp:nvSpPr>
      <dsp:spPr>
        <a:xfrm>
          <a:off x="2891630" y="0"/>
          <a:ext cx="2688926" cy="5863728"/>
        </a:xfrm>
        <a:prstGeom prst="roundRect">
          <a:avLst>
            <a:gd name="adj" fmla="val 10000"/>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tr-TR" sz="3800" kern="1200" noProof="0" smtClean="0">
              <a:latin typeface="Arial"/>
              <a:cs typeface="Arial"/>
            </a:rPr>
            <a:t>Veri Toplama</a:t>
          </a:r>
          <a:endParaRPr lang="tr-TR" sz="3800" kern="1200" noProof="0">
            <a:latin typeface="Arial"/>
            <a:cs typeface="Arial"/>
          </a:endParaRPr>
        </a:p>
      </dsp:txBody>
      <dsp:txXfrm>
        <a:off x="2891630" y="0"/>
        <a:ext cx="2688926" cy="1759118"/>
      </dsp:txXfrm>
    </dsp:sp>
    <dsp:sp modelId="{F72FDB23-F9CD-D14B-A054-D73EC0F63703}">
      <dsp:nvSpPr>
        <dsp:cNvPr id="0" name=""/>
        <dsp:cNvSpPr/>
      </dsp:nvSpPr>
      <dsp:spPr>
        <a:xfrm>
          <a:off x="3160523" y="1760836"/>
          <a:ext cx="2151141" cy="1767994"/>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dirty="0" smtClean="0">
              <a:latin typeface="Arial"/>
              <a:cs typeface="Arial"/>
            </a:rPr>
            <a:t>Araştırma konusuna göre yazılı ya da sözlü söylemler, derinlemesine görüşme ya da grup tartışmaları ile veri toplanabilir.</a:t>
          </a:r>
          <a:endParaRPr lang="tr-TR" sz="1300" kern="1200" noProof="0" dirty="0">
            <a:latin typeface="Arial"/>
            <a:cs typeface="Arial"/>
          </a:endParaRPr>
        </a:p>
      </dsp:txBody>
      <dsp:txXfrm>
        <a:off x="3212306" y="1812619"/>
        <a:ext cx="2047575" cy="1664428"/>
      </dsp:txXfrm>
    </dsp:sp>
    <dsp:sp modelId="{29ABB238-1E95-DF4A-B3AF-56B943BD27A0}">
      <dsp:nvSpPr>
        <dsp:cNvPr id="0" name=""/>
        <dsp:cNvSpPr/>
      </dsp:nvSpPr>
      <dsp:spPr>
        <a:xfrm>
          <a:off x="3160523" y="3800829"/>
          <a:ext cx="2151141" cy="1767994"/>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smtClean="0">
              <a:latin typeface="Arial"/>
              <a:cs typeface="Arial"/>
            </a:rPr>
            <a:t>Verilerin çeşitliliği önemlidir.</a:t>
          </a:r>
          <a:endParaRPr lang="tr-TR" sz="1300" kern="1200" noProof="0">
            <a:latin typeface="Arial"/>
            <a:cs typeface="Arial"/>
          </a:endParaRPr>
        </a:p>
      </dsp:txBody>
      <dsp:txXfrm>
        <a:off x="3212306" y="3852612"/>
        <a:ext cx="2047575" cy="1664428"/>
      </dsp:txXfrm>
    </dsp:sp>
    <dsp:sp modelId="{4FF6596A-C56C-BF49-B75C-64CD41F03278}">
      <dsp:nvSpPr>
        <dsp:cNvPr id="0" name=""/>
        <dsp:cNvSpPr/>
      </dsp:nvSpPr>
      <dsp:spPr>
        <a:xfrm>
          <a:off x="5782226" y="0"/>
          <a:ext cx="2688926" cy="5863728"/>
        </a:xfrm>
        <a:prstGeom prst="roundRect">
          <a:avLst>
            <a:gd name="adj" fmla="val 10000"/>
          </a:avLst>
        </a:prstGeom>
        <a:solidFill>
          <a:schemeClr val="accent1">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tr-TR" sz="3800" kern="1200" noProof="0" smtClean="0">
              <a:latin typeface="Arial"/>
              <a:cs typeface="Arial"/>
            </a:rPr>
            <a:t>Veri Analizi</a:t>
          </a:r>
          <a:endParaRPr lang="tr-TR" sz="3800" kern="1200" noProof="0">
            <a:latin typeface="Arial"/>
            <a:cs typeface="Arial"/>
          </a:endParaRPr>
        </a:p>
      </dsp:txBody>
      <dsp:txXfrm>
        <a:off x="5782226" y="0"/>
        <a:ext cx="2688926" cy="1759118"/>
      </dsp:txXfrm>
    </dsp:sp>
    <dsp:sp modelId="{10EEDFBD-8DBE-714D-92A5-09EFC97F9ECA}">
      <dsp:nvSpPr>
        <dsp:cNvPr id="0" name=""/>
        <dsp:cNvSpPr/>
      </dsp:nvSpPr>
      <dsp:spPr>
        <a:xfrm>
          <a:off x="6051119" y="1759619"/>
          <a:ext cx="2151141" cy="1151987"/>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smtClean="0">
              <a:latin typeface="Arial"/>
              <a:cs typeface="Arial"/>
            </a:rPr>
            <a:t>Metin içerisinde kullanılan dilin özelliklerine bakmak ya da metindeki baskın temaya bakmak gerekir. </a:t>
          </a:r>
          <a:endParaRPr lang="tr-TR" sz="1300" kern="1200" noProof="0">
            <a:latin typeface="Arial"/>
            <a:cs typeface="Arial"/>
          </a:endParaRPr>
        </a:p>
      </dsp:txBody>
      <dsp:txXfrm>
        <a:off x="6084860" y="1793360"/>
        <a:ext cx="2083659" cy="1084505"/>
      </dsp:txXfrm>
    </dsp:sp>
    <dsp:sp modelId="{7474C79D-E4EA-1E49-B751-E3BE68EEFAB8}">
      <dsp:nvSpPr>
        <dsp:cNvPr id="0" name=""/>
        <dsp:cNvSpPr/>
      </dsp:nvSpPr>
      <dsp:spPr>
        <a:xfrm>
          <a:off x="6051119" y="3088836"/>
          <a:ext cx="2151141" cy="1151987"/>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smtClean="0">
              <a:latin typeface="Arial"/>
              <a:cs typeface="Arial"/>
            </a:rPr>
            <a:t>Sözcüklerin, cümlelerin ve bunlar arasındaki ilişkilerin yorumlanması, yapılandırılması ve makro yapılandırılmasını içermektedir. </a:t>
          </a:r>
          <a:endParaRPr lang="tr-TR" sz="1300" kern="1200" noProof="0">
            <a:latin typeface="Arial"/>
            <a:cs typeface="Arial"/>
          </a:endParaRPr>
        </a:p>
      </dsp:txBody>
      <dsp:txXfrm>
        <a:off x="6084860" y="3122577"/>
        <a:ext cx="2083659" cy="1084505"/>
      </dsp:txXfrm>
    </dsp:sp>
    <dsp:sp modelId="{0C661756-0769-CD4C-A94E-27853198C191}">
      <dsp:nvSpPr>
        <dsp:cNvPr id="0" name=""/>
        <dsp:cNvSpPr/>
      </dsp:nvSpPr>
      <dsp:spPr>
        <a:xfrm>
          <a:off x="6051119" y="4418052"/>
          <a:ext cx="2151141" cy="1151987"/>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3020" tIns="24765" rIns="33020" bIns="24765" numCol="1" spcCol="1270" anchor="ctr" anchorCtr="0">
          <a:noAutofit/>
        </a:bodyPr>
        <a:lstStyle/>
        <a:p>
          <a:pPr lvl="0" algn="ctr" defTabSz="577850">
            <a:lnSpc>
              <a:spcPct val="90000"/>
            </a:lnSpc>
            <a:spcBef>
              <a:spcPct val="0"/>
            </a:spcBef>
            <a:spcAft>
              <a:spcPct val="35000"/>
            </a:spcAft>
          </a:pPr>
          <a:r>
            <a:rPr lang="tr-TR" sz="1300" kern="1200" noProof="0" dirty="0" smtClean="0">
              <a:latin typeface="Arial"/>
              <a:cs typeface="Arial"/>
            </a:rPr>
            <a:t>Farklı görüşlere göre veri analizi çeşitlenmektedir.</a:t>
          </a:r>
          <a:endParaRPr lang="tr-TR" sz="1300" kern="1200" noProof="0" dirty="0">
            <a:latin typeface="Arial"/>
            <a:cs typeface="Arial"/>
          </a:endParaRPr>
        </a:p>
      </dsp:txBody>
      <dsp:txXfrm>
        <a:off x="6084860" y="4451793"/>
        <a:ext cx="2083659" cy="10845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DC79F-DEA9-E64E-AAAD-1D2B2D300507}">
      <dsp:nvSpPr>
        <dsp:cNvPr id="0" name=""/>
        <dsp:cNvSpPr/>
      </dsp:nvSpPr>
      <dsp:spPr>
        <a:xfrm>
          <a:off x="1099408" y="790317"/>
          <a:ext cx="2058976" cy="1373337"/>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tr-TR" sz="1500" kern="1200" noProof="0" smtClean="0">
              <a:latin typeface="Arial"/>
              <a:cs typeface="Arial"/>
            </a:rPr>
            <a:t>Tarafsız bir yaklaşım sergiler. </a:t>
          </a:r>
          <a:endParaRPr lang="tr-TR" sz="1500" kern="1200" noProof="0">
            <a:latin typeface="Arial"/>
            <a:cs typeface="Arial"/>
          </a:endParaRPr>
        </a:p>
      </dsp:txBody>
      <dsp:txXfrm>
        <a:off x="1428844" y="790317"/>
        <a:ext cx="1729540" cy="1373337"/>
      </dsp:txXfrm>
    </dsp:sp>
    <dsp:sp modelId="{7682BB09-5372-1A41-A107-0D0E09E2A3D4}">
      <dsp:nvSpPr>
        <dsp:cNvPr id="0" name=""/>
        <dsp:cNvSpPr/>
      </dsp:nvSpPr>
      <dsp:spPr>
        <a:xfrm>
          <a:off x="1099408" y="2163655"/>
          <a:ext cx="2058976" cy="1373337"/>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tr-TR" sz="1500" kern="1200" noProof="0" smtClean="0">
              <a:latin typeface="Arial"/>
              <a:cs typeface="Arial"/>
            </a:rPr>
            <a:t>Araştırmacılar çalışmalarını kendi yorumlamalarına dayandırır.</a:t>
          </a:r>
          <a:endParaRPr lang="tr-TR" sz="1500" kern="1200" noProof="0">
            <a:latin typeface="Arial"/>
            <a:cs typeface="Arial"/>
          </a:endParaRPr>
        </a:p>
      </dsp:txBody>
      <dsp:txXfrm>
        <a:off x="1428844" y="2163655"/>
        <a:ext cx="1729540" cy="1373337"/>
      </dsp:txXfrm>
    </dsp:sp>
    <dsp:sp modelId="{0D8114BE-1BE1-C746-9ECB-A92515FE49CC}">
      <dsp:nvSpPr>
        <dsp:cNvPr id="0" name=""/>
        <dsp:cNvSpPr/>
      </dsp:nvSpPr>
      <dsp:spPr>
        <a:xfrm>
          <a:off x="1287" y="241257"/>
          <a:ext cx="1372651" cy="1372651"/>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tr-TR" sz="2100" kern="1200" noProof="0" dirty="0" smtClean="0">
              <a:latin typeface="Arial"/>
              <a:cs typeface="Arial"/>
            </a:rPr>
            <a:t>Söylem analizi</a:t>
          </a:r>
          <a:endParaRPr lang="tr-TR" sz="2100" kern="1200" noProof="0" dirty="0">
            <a:latin typeface="Arial"/>
            <a:cs typeface="Arial"/>
          </a:endParaRPr>
        </a:p>
      </dsp:txBody>
      <dsp:txXfrm>
        <a:off x="202307" y="442277"/>
        <a:ext cx="970611" cy="970611"/>
      </dsp:txXfrm>
    </dsp:sp>
    <dsp:sp modelId="{A6B127F8-4041-3C47-9C97-BBDA8C4C85A1}">
      <dsp:nvSpPr>
        <dsp:cNvPr id="0" name=""/>
        <dsp:cNvSpPr/>
      </dsp:nvSpPr>
      <dsp:spPr>
        <a:xfrm>
          <a:off x="4531035" y="790317"/>
          <a:ext cx="2058976" cy="1373337"/>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tr-TR" sz="1500" kern="1200" noProof="0" smtClean="0">
              <a:latin typeface="Arial"/>
              <a:cs typeface="Arial"/>
            </a:rPr>
            <a:t>Politik amaca hizmeti engelleyici her türlü fikir ve araştırmayı reddeder. </a:t>
          </a:r>
          <a:endParaRPr lang="tr-TR" sz="1500" kern="1200" noProof="0">
            <a:latin typeface="Arial"/>
            <a:cs typeface="Arial"/>
          </a:endParaRPr>
        </a:p>
      </dsp:txBody>
      <dsp:txXfrm>
        <a:off x="4860472" y="790317"/>
        <a:ext cx="1729540" cy="1373337"/>
      </dsp:txXfrm>
    </dsp:sp>
    <dsp:sp modelId="{AB618687-FAE9-DE42-A9A7-571F20AB4154}">
      <dsp:nvSpPr>
        <dsp:cNvPr id="0" name=""/>
        <dsp:cNvSpPr/>
      </dsp:nvSpPr>
      <dsp:spPr>
        <a:xfrm>
          <a:off x="4531035" y="2163655"/>
          <a:ext cx="2058976" cy="1373337"/>
        </a:xfrm>
        <a:prstGeom prst="rect">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tr-TR" sz="1500" kern="1200" noProof="0" dirty="0" smtClean="0">
              <a:latin typeface="Arial"/>
              <a:cs typeface="Arial"/>
            </a:rPr>
            <a:t>Uygulamacıları söylemin kitleler üzerindeki etkilerine bakar. </a:t>
          </a:r>
          <a:endParaRPr lang="tr-TR" sz="1500" kern="1200" noProof="0" dirty="0">
            <a:latin typeface="Arial"/>
            <a:cs typeface="Arial"/>
          </a:endParaRPr>
        </a:p>
      </dsp:txBody>
      <dsp:txXfrm>
        <a:off x="4860472" y="2163655"/>
        <a:ext cx="1729540" cy="1373337"/>
      </dsp:txXfrm>
    </dsp:sp>
    <dsp:sp modelId="{2971E8C6-C733-734F-BA5D-EED9A759325C}">
      <dsp:nvSpPr>
        <dsp:cNvPr id="0" name=""/>
        <dsp:cNvSpPr/>
      </dsp:nvSpPr>
      <dsp:spPr>
        <a:xfrm>
          <a:off x="3432915" y="241257"/>
          <a:ext cx="1372651" cy="1372651"/>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tr-TR" sz="2100" kern="1200" noProof="0" dirty="0" smtClean="0">
              <a:latin typeface="Arial"/>
              <a:cs typeface="Arial"/>
            </a:rPr>
            <a:t>Eleştirel Söylem Analizi</a:t>
          </a:r>
          <a:endParaRPr lang="tr-TR" sz="2100" kern="1200" noProof="0" dirty="0">
            <a:latin typeface="Arial"/>
            <a:cs typeface="Arial"/>
          </a:endParaRPr>
        </a:p>
      </dsp:txBody>
      <dsp:txXfrm>
        <a:off x="3633935" y="442277"/>
        <a:ext cx="970611" cy="9706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E0D88-0175-7544-AF9D-C3B9CD3E4467}">
      <dsp:nvSpPr>
        <dsp:cNvPr id="0" name=""/>
        <dsp:cNvSpPr/>
      </dsp:nvSpPr>
      <dsp:spPr>
        <a:xfrm>
          <a:off x="3157273" y="3612937"/>
          <a:ext cx="2188103" cy="2188103"/>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kern="1200" noProof="0" dirty="0" smtClean="0">
              <a:latin typeface="Arial"/>
              <a:cs typeface="Arial"/>
            </a:rPr>
            <a:t>Eleştirel Söylem Analizi</a:t>
          </a:r>
          <a:endParaRPr lang="tr-TR" sz="2800" kern="1200" noProof="0" dirty="0">
            <a:latin typeface="Arial"/>
            <a:cs typeface="Arial"/>
          </a:endParaRPr>
        </a:p>
      </dsp:txBody>
      <dsp:txXfrm>
        <a:off x="3477713" y="3933377"/>
        <a:ext cx="1547223" cy="1547223"/>
      </dsp:txXfrm>
    </dsp:sp>
    <dsp:sp modelId="{DF26AD39-57CC-8849-AC12-63727F1D52C7}">
      <dsp:nvSpPr>
        <dsp:cNvPr id="0" name=""/>
        <dsp:cNvSpPr/>
      </dsp:nvSpPr>
      <dsp:spPr>
        <a:xfrm rot="10800000">
          <a:off x="1040000" y="4395184"/>
          <a:ext cx="2000822" cy="623609"/>
        </a:xfrm>
        <a:prstGeom prst="lef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EBF8C80C-BDEA-5247-9F97-70C6F943DA8D}">
      <dsp:nvSpPr>
        <dsp:cNvPr id="0" name=""/>
        <dsp:cNvSpPr/>
      </dsp:nvSpPr>
      <dsp:spPr>
        <a:xfrm>
          <a:off x="650" y="3875510"/>
          <a:ext cx="2078698" cy="1662958"/>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tr-TR" sz="1600" kern="1200" noProof="0" dirty="0" smtClean="0">
              <a:latin typeface="Arial"/>
              <a:cs typeface="Arial"/>
            </a:rPr>
            <a:t>Kabul görmek için daha iyi bir açıklama sunar.</a:t>
          </a:r>
          <a:endParaRPr lang="tr-TR" sz="1600" kern="1200" noProof="0" dirty="0">
            <a:latin typeface="Arial"/>
            <a:cs typeface="Arial"/>
          </a:endParaRPr>
        </a:p>
      </dsp:txBody>
      <dsp:txXfrm>
        <a:off x="49356" y="3924216"/>
        <a:ext cx="1981286" cy="1565546"/>
      </dsp:txXfrm>
    </dsp:sp>
    <dsp:sp modelId="{81D7A558-BE0E-4242-8366-A0E53162CD44}">
      <dsp:nvSpPr>
        <dsp:cNvPr id="0" name=""/>
        <dsp:cNvSpPr/>
      </dsp:nvSpPr>
      <dsp:spPr>
        <a:xfrm rot="13500000">
          <a:off x="1687561" y="2831833"/>
          <a:ext cx="2000822" cy="623609"/>
        </a:xfrm>
        <a:prstGeom prst="lef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30C8CCC-8458-4B44-9CDB-E0D09DB88D04}">
      <dsp:nvSpPr>
        <dsp:cNvPr id="0" name=""/>
        <dsp:cNvSpPr/>
      </dsp:nvSpPr>
      <dsp:spPr>
        <a:xfrm>
          <a:off x="941226" y="1604760"/>
          <a:ext cx="2078698" cy="1662958"/>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tr-TR" sz="1600" kern="1200" noProof="0" dirty="0" smtClean="0">
              <a:latin typeface="Arial"/>
              <a:cs typeface="Arial"/>
            </a:rPr>
            <a:t>Gündemde olanla değil, sosyal problem ve politik konular ile ilgilenir.</a:t>
          </a:r>
          <a:endParaRPr lang="tr-TR" sz="1600" kern="1200" noProof="0" dirty="0">
            <a:latin typeface="Arial"/>
            <a:cs typeface="Arial"/>
          </a:endParaRPr>
        </a:p>
      </dsp:txBody>
      <dsp:txXfrm>
        <a:off x="989932" y="1653466"/>
        <a:ext cx="1981286" cy="1565546"/>
      </dsp:txXfrm>
    </dsp:sp>
    <dsp:sp modelId="{DF618328-5200-D340-A195-C7EC5DF15E25}">
      <dsp:nvSpPr>
        <dsp:cNvPr id="0" name=""/>
        <dsp:cNvSpPr/>
      </dsp:nvSpPr>
      <dsp:spPr>
        <a:xfrm rot="16200000">
          <a:off x="3250913" y="2184271"/>
          <a:ext cx="2000822" cy="623609"/>
        </a:xfrm>
        <a:prstGeom prst="lef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9D0FAE5-4AFB-E441-A1AE-A7C11235DDC9}">
      <dsp:nvSpPr>
        <dsp:cNvPr id="0" name=""/>
        <dsp:cNvSpPr/>
      </dsp:nvSpPr>
      <dsp:spPr>
        <a:xfrm>
          <a:off x="3211975" y="664185"/>
          <a:ext cx="2078698" cy="1662958"/>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tr-TR" sz="1600" kern="1200" noProof="0" dirty="0" smtClean="0">
              <a:latin typeface="Arial"/>
              <a:cs typeface="Arial"/>
            </a:rPr>
            <a:t>Terimlerin gösterdiği sosyal ilişki ve yapıyı açıklamaya çalışır.</a:t>
          </a:r>
          <a:endParaRPr lang="tr-TR" sz="1600" kern="1200" noProof="0" dirty="0">
            <a:latin typeface="Arial"/>
            <a:cs typeface="Arial"/>
          </a:endParaRPr>
        </a:p>
      </dsp:txBody>
      <dsp:txXfrm>
        <a:off x="3260681" y="712891"/>
        <a:ext cx="1981286" cy="1565546"/>
      </dsp:txXfrm>
    </dsp:sp>
    <dsp:sp modelId="{33724EEC-BA09-924A-8117-E040A8272698}">
      <dsp:nvSpPr>
        <dsp:cNvPr id="0" name=""/>
        <dsp:cNvSpPr/>
      </dsp:nvSpPr>
      <dsp:spPr>
        <a:xfrm rot="18900000">
          <a:off x="4814265" y="2831833"/>
          <a:ext cx="2000822" cy="623609"/>
        </a:xfrm>
        <a:prstGeom prst="lef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ED41CF8E-29DE-C849-90B5-44EFE56420CC}">
      <dsp:nvSpPr>
        <dsp:cNvPr id="0" name=""/>
        <dsp:cNvSpPr/>
      </dsp:nvSpPr>
      <dsp:spPr>
        <a:xfrm>
          <a:off x="5482725" y="1604760"/>
          <a:ext cx="2078698" cy="1662958"/>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tr-TR" sz="1600" kern="1200" noProof="0" dirty="0" smtClean="0">
              <a:latin typeface="Arial"/>
              <a:cs typeface="Arial"/>
            </a:rPr>
            <a:t>Toplum içindeki güç ve hakimiyet ilişkilerini ortaya çıkarmaya çalışır.</a:t>
          </a:r>
          <a:endParaRPr lang="tr-TR" sz="1600" kern="1200" noProof="0" dirty="0">
            <a:latin typeface="Arial"/>
            <a:cs typeface="Arial"/>
          </a:endParaRPr>
        </a:p>
      </dsp:txBody>
      <dsp:txXfrm>
        <a:off x="5531431" y="1653466"/>
        <a:ext cx="1981286" cy="1565546"/>
      </dsp:txXfrm>
    </dsp:sp>
    <dsp:sp modelId="{ED1858D1-4DDB-D546-B1E0-B158216DFF3D}">
      <dsp:nvSpPr>
        <dsp:cNvPr id="0" name=""/>
        <dsp:cNvSpPr/>
      </dsp:nvSpPr>
      <dsp:spPr>
        <a:xfrm>
          <a:off x="5461826" y="4395184"/>
          <a:ext cx="2000822" cy="623609"/>
        </a:xfrm>
        <a:prstGeom prst="lef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79BAEDA-4AE3-D649-B470-4139AC1F7FE4}">
      <dsp:nvSpPr>
        <dsp:cNvPr id="0" name=""/>
        <dsp:cNvSpPr/>
      </dsp:nvSpPr>
      <dsp:spPr>
        <a:xfrm>
          <a:off x="6423300" y="3604339"/>
          <a:ext cx="2078698" cy="2205299"/>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tr-TR" sz="1600" kern="1200" noProof="0" dirty="0" smtClean="0">
              <a:latin typeface="Arial"/>
              <a:cs typeface="Arial"/>
            </a:rPr>
            <a:t>En güçlü kavramlarından biri imadır. Kelimeler, cümleler, diğer </a:t>
          </a:r>
          <a:r>
            <a:rPr lang="tr-TR" sz="1600" kern="1200" noProof="0" dirty="0" err="1" smtClean="0">
              <a:latin typeface="Arial"/>
              <a:cs typeface="Arial"/>
            </a:rPr>
            <a:t>metinsel</a:t>
          </a:r>
          <a:r>
            <a:rPr lang="tr-TR" sz="1600" kern="1200" noProof="0" dirty="0" smtClean="0">
              <a:latin typeface="Arial"/>
              <a:cs typeface="Arial"/>
            </a:rPr>
            <a:t> açıklamalar, bilginin haberdeki gösteren kavramları ya da önermeleri ima etmektedir.</a:t>
          </a:r>
          <a:endParaRPr lang="tr-TR" sz="1600" kern="1200" noProof="0" dirty="0">
            <a:latin typeface="Arial"/>
            <a:cs typeface="Arial"/>
          </a:endParaRPr>
        </a:p>
      </dsp:txBody>
      <dsp:txXfrm>
        <a:off x="6484183" y="3665222"/>
        <a:ext cx="1956932" cy="208353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05904732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400965734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A9B540C-44DA-4F69-89C9-7C84606640D3}"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964053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5435528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A9B540C-44DA-4F69-89C9-7C84606640D3}"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8133015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155778838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87818230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147612309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16796583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0C4986D-6BE9-4264-908F-02DB36FD8D6C}" type="datetime1">
              <a:rPr lang="en-US" smtClean="0"/>
              <a:t>8/2/2018</a:t>
            </a:fld>
            <a:endParaRPr lang="en-US" dirty="0"/>
          </a:p>
        </p:txBody>
      </p:sp>
      <p:sp>
        <p:nvSpPr>
          <p:cNvPr id="5" name="Footer Placeholder 4"/>
          <p:cNvSpPr>
            <a:spLocks noGrp="1"/>
          </p:cNvSpPr>
          <p:nvPr>
            <p:ph type="ftr" sz="quarter" idx="11"/>
          </p:nvPr>
        </p:nvSpPr>
        <p:spPr/>
        <p:txBody>
          <a:bodyPr/>
          <a:lstStyle/>
          <a:p>
            <a:r>
              <a:rPr lang="en-US" smtClean="0"/>
              <a:t>Footer Text</a:t>
            </a:r>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7171721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12"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3" name="Slide Number Placeholder 5"/>
          <p:cNvSpPr>
            <a:spLocks noGrp="1"/>
          </p:cNvSpPr>
          <p:nvPr>
            <p:ph type="sldNum" sz="quarter" idx="12"/>
          </p:nvPr>
        </p:nvSpPr>
        <p:spPr>
          <a:xfrm>
            <a:off x="511228" y="787783"/>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19462911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0C4986D-6BE9-4264-908F-02DB36FD8D6C}" type="datetime1">
              <a:rPr lang="en-US" smtClean="0"/>
              <a:t>8/2/2018</a:t>
            </a:fld>
            <a:endParaRPr lang="en-US" dirty="0"/>
          </a:p>
        </p:txBody>
      </p:sp>
      <p:sp>
        <p:nvSpPr>
          <p:cNvPr id="8" name="Footer Placeholder 7"/>
          <p:cNvSpPr>
            <a:spLocks noGrp="1"/>
          </p:cNvSpPr>
          <p:nvPr>
            <p:ph type="ftr" sz="quarter" idx="11"/>
          </p:nvPr>
        </p:nvSpPr>
        <p:spPr/>
        <p:txBody>
          <a:bodyPr/>
          <a:lstStyle/>
          <a:p>
            <a:r>
              <a:rPr lang="en-US" smtClean="0"/>
              <a:t>Footer Text</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68262482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0C4986D-6BE9-4264-908F-02DB36FD8D6C}" type="datetime1">
              <a:rPr lang="en-US" smtClean="0"/>
              <a:t>8/2/2018</a:t>
            </a:fld>
            <a:endParaRPr lang="en-US" dirty="0"/>
          </a:p>
        </p:txBody>
      </p:sp>
      <p:sp>
        <p:nvSpPr>
          <p:cNvPr id="4" name="Footer Placeholder 3"/>
          <p:cNvSpPr>
            <a:spLocks noGrp="1"/>
          </p:cNvSpPr>
          <p:nvPr>
            <p:ph type="ftr" sz="quarter" idx="11"/>
          </p:nvPr>
        </p:nvSpPr>
        <p:spPr/>
        <p:txBody>
          <a:bodyPr/>
          <a:lstStyle/>
          <a:p>
            <a:r>
              <a:rPr lang="en-US" smtClean="0"/>
              <a:t>Footer Text</a:t>
            </a:r>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22753259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C4986D-6BE9-4264-908F-02DB36FD8D6C}" type="datetime1">
              <a:rPr lang="en-US" smtClean="0"/>
              <a:t>8/2/2018</a:t>
            </a:fld>
            <a:endParaRPr lang="en-US" dirty="0"/>
          </a:p>
        </p:txBody>
      </p:sp>
      <p:sp>
        <p:nvSpPr>
          <p:cNvPr id="3" name="Footer Placeholder 2"/>
          <p:cNvSpPr>
            <a:spLocks noGrp="1"/>
          </p:cNvSpPr>
          <p:nvPr>
            <p:ph type="ftr" sz="quarter" idx="11"/>
          </p:nvPr>
        </p:nvSpPr>
        <p:spPr/>
        <p:txBody>
          <a:bodyPr/>
          <a:lstStyle/>
          <a:p>
            <a:r>
              <a:rPr lang="en-US" smtClean="0"/>
              <a:t>Footer Text</a:t>
            </a:r>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343694142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93757770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0C4986D-6BE9-4264-908F-02DB36FD8D6C}" type="datetime1">
              <a:rPr lang="en-US" smtClean="0"/>
              <a:t>8/2/2018</a:t>
            </a:fld>
            <a:endParaRPr lang="en-US" dirty="0"/>
          </a:p>
        </p:txBody>
      </p:sp>
      <p:sp>
        <p:nvSpPr>
          <p:cNvPr id="6" name="Footer Placeholder 5"/>
          <p:cNvSpPr>
            <a:spLocks noGrp="1"/>
          </p:cNvSpPr>
          <p:nvPr>
            <p:ph type="ftr" sz="quarter" idx="11"/>
          </p:nvPr>
        </p:nvSpPr>
        <p:spPr/>
        <p:txBody>
          <a:bodyPr/>
          <a:lstStyle/>
          <a:p>
            <a:r>
              <a:rPr lang="en-US" smtClean="0"/>
              <a:t>Footer Text</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120943313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04"/>
            <a:ext cx="1952272" cy="6853049"/>
            <a:chOff x="6627813" y="195650"/>
            <a:chExt cx="1952625" cy="5678101"/>
          </a:xfrm>
        </p:grpSpPr>
        <p:sp>
          <p:nvSpPr>
            <p:cNvPr id="50" name="Freeform 27"/>
            <p:cNvSpPr/>
            <p:nvPr/>
          </p:nvSpPr>
          <p:spPr bwMode="auto">
            <a:xfrm>
              <a:off x="6627813" y="19565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0C4986D-6BE9-4264-908F-02DB36FD8D6C}" type="datetime1">
              <a:rPr lang="en-US" smtClean="0"/>
              <a:t>8/2/2018</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Footer Text</a:t>
            </a:r>
            <a:endParaRPr lang="en-US" dirty="0"/>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A9B540C-44DA-4F69-89C9-7C84606640D3}" type="slidenum">
              <a:rPr lang="en-US" smtClean="0"/>
              <a:pPr/>
              <a:t>‹#›</a:t>
            </a:fld>
            <a:endParaRPr lang="en-US" dirty="0"/>
          </a:p>
        </p:txBody>
      </p:sp>
    </p:spTree>
    <p:extLst>
      <p:ext uri="{BB962C8B-B14F-4D97-AF65-F5344CB8AC3E}">
        <p14:creationId xmlns:p14="http://schemas.microsoft.com/office/powerpoint/2010/main" val="145271806"/>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827584" y="2780928"/>
            <a:ext cx="7128792" cy="1323439"/>
          </a:xfrm>
          <a:prstGeom prst="rect">
            <a:avLst/>
          </a:prstGeom>
          <a:noFill/>
        </p:spPr>
        <p:txBody>
          <a:bodyPr wrap="square" rtlCol="0">
            <a:spAutoFit/>
          </a:bodyPr>
          <a:lstStyle/>
          <a:p>
            <a:pPr algn="ctr"/>
            <a:r>
              <a:rPr lang="tr-TR" sz="4000" dirty="0" smtClean="0"/>
              <a:t>ARAŞTIRMA-NİTEL </a:t>
            </a:r>
            <a:r>
              <a:rPr lang="en-US" sz="4000" dirty="0" smtClean="0"/>
              <a:t>ARAŞTIRMA </a:t>
            </a:r>
            <a:endParaRPr lang="tr-TR" sz="4000" dirty="0" smtClean="0"/>
          </a:p>
          <a:p>
            <a:pPr algn="ctr"/>
            <a:r>
              <a:rPr lang="en-US" sz="4000" dirty="0" smtClean="0"/>
              <a:t>HAYRİYE </a:t>
            </a:r>
            <a:r>
              <a:rPr lang="en-US" sz="4000" dirty="0"/>
              <a:t>ERBAŞ</a:t>
            </a:r>
          </a:p>
        </p:txBody>
      </p:sp>
    </p:spTree>
    <p:extLst>
      <p:ext uri="{BB962C8B-B14F-4D97-AF65-F5344CB8AC3E}">
        <p14:creationId xmlns:p14="http://schemas.microsoft.com/office/powerpoint/2010/main" val="2715165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Söylem Analizi</a:t>
            </a:r>
            <a:endParaRPr lang="tr-TR" dirty="0"/>
          </a:p>
        </p:txBody>
      </p:sp>
      <p:sp>
        <p:nvSpPr>
          <p:cNvPr id="3" name="Content Placeholder 2"/>
          <p:cNvSpPr>
            <a:spLocks noGrp="1"/>
          </p:cNvSpPr>
          <p:nvPr>
            <p:ph idx="1"/>
          </p:nvPr>
        </p:nvSpPr>
        <p:spPr>
          <a:xfrm>
            <a:off x="572877" y="1344058"/>
            <a:ext cx="7961523" cy="5255046"/>
          </a:xfrm>
        </p:spPr>
        <p:txBody>
          <a:bodyPr>
            <a:noAutofit/>
          </a:bodyPr>
          <a:lstStyle/>
          <a:p>
            <a:r>
              <a:rPr lang="tr-TR" sz="1600" dirty="0" smtClean="0">
                <a:latin typeface="Arial"/>
                <a:cs typeface="Arial"/>
              </a:rPr>
              <a:t>Diğer analiz türlerinden ayrı olarak ayrıntılarla uğraşan söylem analizi üç ayrı şekilde ele alınır. </a:t>
            </a:r>
          </a:p>
          <a:p>
            <a:pPr lvl="1"/>
            <a:r>
              <a:rPr lang="tr-TR" b="1" dirty="0" smtClean="0">
                <a:latin typeface="Arial"/>
                <a:cs typeface="Arial"/>
              </a:rPr>
              <a:t>Birincisinde;</a:t>
            </a:r>
          </a:p>
          <a:p>
            <a:pPr lvl="2"/>
            <a:r>
              <a:rPr lang="tr-TR" sz="1600" dirty="0" smtClean="0">
                <a:latin typeface="Arial"/>
                <a:cs typeface="Arial"/>
              </a:rPr>
              <a:t>Analiz dil kullanımı ile meşguldür.</a:t>
            </a:r>
          </a:p>
          <a:p>
            <a:pPr lvl="2"/>
            <a:r>
              <a:rPr lang="tr-TR" sz="1600" dirty="0" smtClean="0">
                <a:latin typeface="Arial"/>
                <a:cs typeface="Arial"/>
              </a:rPr>
              <a:t>Dil kullanımı, dilsel bir davranıştır.</a:t>
            </a:r>
          </a:p>
          <a:p>
            <a:pPr lvl="2"/>
            <a:r>
              <a:rPr lang="tr-TR" sz="1600" dirty="0" smtClean="0">
                <a:latin typeface="Arial"/>
                <a:cs typeface="Arial"/>
              </a:rPr>
              <a:t>Dil bir eylem ve etkileşim biçimidir. </a:t>
            </a:r>
          </a:p>
          <a:p>
            <a:pPr lvl="1"/>
            <a:r>
              <a:rPr lang="tr-TR" b="1" dirty="0" smtClean="0">
                <a:latin typeface="Arial"/>
                <a:cs typeface="Arial"/>
              </a:rPr>
              <a:t>İkincisinde</a:t>
            </a:r>
            <a:r>
              <a:rPr lang="tr-TR" dirty="0" smtClean="0">
                <a:latin typeface="Arial"/>
                <a:cs typeface="Arial"/>
              </a:rPr>
              <a:t>;</a:t>
            </a:r>
          </a:p>
          <a:p>
            <a:pPr lvl="2"/>
            <a:r>
              <a:rPr lang="tr-TR" sz="1600" dirty="0" smtClean="0">
                <a:latin typeface="Arial"/>
                <a:cs typeface="Arial"/>
              </a:rPr>
              <a:t>Dilin açıklama, anlama ve anlamlandırmaya ilişkin fonksiyonları ön plandadır.</a:t>
            </a:r>
          </a:p>
          <a:p>
            <a:pPr lvl="1"/>
            <a:r>
              <a:rPr lang="tr-TR" b="1" dirty="0" smtClean="0">
                <a:latin typeface="Arial"/>
                <a:cs typeface="Arial"/>
              </a:rPr>
              <a:t>Üçüncüsünde;</a:t>
            </a:r>
          </a:p>
          <a:p>
            <a:pPr lvl="2"/>
            <a:r>
              <a:rPr lang="tr-TR" sz="1600" dirty="0" smtClean="0">
                <a:latin typeface="Arial"/>
                <a:cs typeface="Arial"/>
              </a:rPr>
              <a:t>Analiz pragmatiktir.</a:t>
            </a:r>
          </a:p>
          <a:p>
            <a:pPr lvl="2"/>
            <a:r>
              <a:rPr lang="tr-TR" sz="1600" dirty="0" smtClean="0">
                <a:latin typeface="Arial"/>
                <a:cs typeface="Arial"/>
              </a:rPr>
              <a:t>Dili kullanan insanların ne yaptıklarıyla ilgilenir. </a:t>
            </a:r>
          </a:p>
          <a:p>
            <a:pPr lvl="1"/>
            <a:endParaRPr lang="tr-TR" dirty="0">
              <a:latin typeface="Arial"/>
              <a:cs typeface="Arial"/>
            </a:endParaRPr>
          </a:p>
        </p:txBody>
      </p:sp>
    </p:spTree>
    <p:extLst>
      <p:ext uri="{BB962C8B-B14F-4D97-AF65-F5344CB8AC3E}">
        <p14:creationId xmlns:p14="http://schemas.microsoft.com/office/powerpoint/2010/main" val="130183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Söylem Analizinin Amacı</a:t>
            </a:r>
            <a:endParaRPr lang="en-US" dirty="0"/>
          </a:p>
        </p:txBody>
      </p:sp>
      <p:sp>
        <p:nvSpPr>
          <p:cNvPr id="3" name="Content Placeholder 2"/>
          <p:cNvSpPr>
            <a:spLocks noGrp="1"/>
          </p:cNvSpPr>
          <p:nvPr>
            <p:ph idx="1"/>
          </p:nvPr>
        </p:nvSpPr>
        <p:spPr>
          <a:xfrm>
            <a:off x="716097" y="1685581"/>
            <a:ext cx="7972540" cy="4688349"/>
          </a:xfrm>
        </p:spPr>
        <p:txBody>
          <a:bodyPr>
            <a:normAutofit/>
          </a:bodyPr>
          <a:lstStyle/>
          <a:p>
            <a:r>
              <a:rPr lang="tr-TR" b="1" dirty="0" smtClean="0">
                <a:latin typeface="Arial"/>
                <a:cs typeface="Arial"/>
              </a:rPr>
              <a:t>Söylem analizinin amacı, </a:t>
            </a:r>
            <a:r>
              <a:rPr lang="tr-TR" dirty="0" smtClean="0">
                <a:latin typeface="Arial"/>
                <a:cs typeface="Arial"/>
              </a:rPr>
              <a:t>temelde var olan tutumları ortaya çıkarmak değil; söylemin kendisini, yapısını ve fonksiyonlarını inceleyerek, farklı kişi ve zamanlara göre sonuçlarını tespit etmektir </a:t>
            </a:r>
            <a:r>
              <a:rPr lang="tr-TR" dirty="0">
                <a:latin typeface="Arial"/>
                <a:cs typeface="Arial"/>
              </a:rPr>
              <a:t>(Akturan vd., </a:t>
            </a:r>
            <a:r>
              <a:rPr lang="tr-TR" dirty="0" smtClean="0">
                <a:latin typeface="Arial"/>
                <a:cs typeface="Arial"/>
              </a:rPr>
              <a:t>2008).</a:t>
            </a:r>
          </a:p>
          <a:p>
            <a:r>
              <a:rPr lang="tr-TR" dirty="0" smtClean="0">
                <a:latin typeface="Arial"/>
                <a:cs typeface="Arial"/>
              </a:rPr>
              <a:t>Söylem analizi “kim ne söylüyor?” sorusunu araştırmaz, söylenen cümlenin gerçek değerini belirleyerek anlatılmak isteneni ortaya çıkarmayı hedefler (</a:t>
            </a:r>
            <a:r>
              <a:rPr lang="tr-TR" dirty="0" err="1" smtClean="0">
                <a:latin typeface="Arial"/>
                <a:cs typeface="Arial"/>
              </a:rPr>
              <a:t>Heartfield</a:t>
            </a:r>
            <a:r>
              <a:rPr lang="tr-TR" dirty="0" smtClean="0">
                <a:latin typeface="Arial"/>
                <a:cs typeface="Arial"/>
              </a:rPr>
              <a:t>, 1996:99’dan </a:t>
            </a:r>
            <a:r>
              <a:rPr lang="tr-TR" dirty="0" err="1" smtClean="0">
                <a:latin typeface="Arial"/>
                <a:cs typeface="Arial"/>
              </a:rPr>
              <a:t>akt</a:t>
            </a:r>
            <a:r>
              <a:rPr lang="tr-TR" dirty="0">
                <a:latin typeface="Arial"/>
                <a:cs typeface="Arial"/>
              </a:rPr>
              <a:t>. Akturan vd., 2008). </a:t>
            </a:r>
            <a:endParaRPr lang="tr-TR" dirty="0" smtClean="0">
              <a:latin typeface="Arial"/>
              <a:cs typeface="Arial"/>
            </a:endParaRPr>
          </a:p>
          <a:p>
            <a:r>
              <a:rPr lang="tr-TR" dirty="0" smtClean="0">
                <a:latin typeface="Arial"/>
                <a:cs typeface="Arial"/>
              </a:rPr>
              <a:t>Söylem analizi, söylemdeki objeleri, ifadeleri incelediği için farklı bakış açılarını anlamada ve kavramada önemli bir yere sahiptir. Sistematik olarak ifadeler belli bir formun içine girdiği için söylem analizi düşünce, davranış ve konuşma arasındaki ilişkiyi ortaya koyar. </a:t>
            </a:r>
          </a:p>
          <a:p>
            <a:r>
              <a:rPr lang="tr-TR" dirty="0" smtClean="0">
                <a:latin typeface="Arial"/>
                <a:cs typeface="Arial"/>
              </a:rPr>
              <a:t>Analizin amacı bir etkileşim ve iletişim bağlamında, anlam mübadelelerini ortaya çıkarmaktır. iletişim ve etkileşimin kendisini incelemez (Bal, 2016).</a:t>
            </a:r>
          </a:p>
          <a:p>
            <a:endParaRPr lang="tr-TR" dirty="0">
              <a:latin typeface="Arial"/>
              <a:cs typeface="Arial"/>
            </a:endParaRPr>
          </a:p>
        </p:txBody>
      </p:sp>
    </p:spTree>
    <p:extLst>
      <p:ext uri="{BB962C8B-B14F-4D97-AF65-F5344CB8AC3E}">
        <p14:creationId xmlns:p14="http://schemas.microsoft.com/office/powerpoint/2010/main" val="25662655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Söylem Analizinin Gelişimi</a:t>
            </a:r>
            <a:endParaRPr lang="en-US" dirty="0"/>
          </a:p>
        </p:txBody>
      </p:sp>
      <p:sp>
        <p:nvSpPr>
          <p:cNvPr id="3" name="Content Placeholder 2"/>
          <p:cNvSpPr>
            <a:spLocks noGrp="1"/>
          </p:cNvSpPr>
          <p:nvPr>
            <p:ph idx="1"/>
          </p:nvPr>
        </p:nvSpPr>
        <p:spPr>
          <a:xfrm>
            <a:off x="457200" y="1752600"/>
            <a:ext cx="8229600" cy="4876929"/>
          </a:xfrm>
        </p:spPr>
        <p:txBody>
          <a:bodyPr>
            <a:normAutofit fontScale="77500" lnSpcReduction="20000"/>
          </a:bodyPr>
          <a:lstStyle/>
          <a:p>
            <a:r>
              <a:rPr lang="tr-TR" b="1" dirty="0" smtClean="0">
                <a:latin typeface="Arial"/>
                <a:cs typeface="Arial"/>
              </a:rPr>
              <a:t>Birinci Evre; </a:t>
            </a:r>
          </a:p>
          <a:p>
            <a:pPr lvl="1"/>
            <a:r>
              <a:rPr lang="tr-TR" dirty="0" smtClean="0">
                <a:latin typeface="Arial"/>
                <a:cs typeface="Arial"/>
              </a:rPr>
              <a:t>Sosyoloji kaynaklı söylem analizleridir. </a:t>
            </a:r>
          </a:p>
          <a:p>
            <a:pPr lvl="1"/>
            <a:r>
              <a:rPr lang="tr-TR" dirty="0" smtClean="0">
                <a:latin typeface="Arial"/>
                <a:cs typeface="Arial"/>
              </a:rPr>
              <a:t>1940’larda başlayan mikro-sosyolojik çalışmalardır. </a:t>
            </a:r>
          </a:p>
          <a:p>
            <a:pPr lvl="1"/>
            <a:r>
              <a:rPr lang="tr-TR" dirty="0" smtClean="0">
                <a:latin typeface="Arial"/>
                <a:cs typeface="Arial"/>
              </a:rPr>
              <a:t>1960’lı yıllarda </a:t>
            </a:r>
            <a:r>
              <a:rPr lang="tr-TR" dirty="0" err="1" smtClean="0">
                <a:latin typeface="Arial"/>
                <a:cs typeface="Arial"/>
              </a:rPr>
              <a:t>Garfinkel’in</a:t>
            </a:r>
            <a:r>
              <a:rPr lang="tr-TR" dirty="0" smtClean="0">
                <a:latin typeface="Arial"/>
                <a:cs typeface="Arial"/>
              </a:rPr>
              <a:t> öncülüğündeki </a:t>
            </a:r>
            <a:r>
              <a:rPr lang="tr-TR" dirty="0" err="1" smtClean="0">
                <a:latin typeface="Arial"/>
                <a:cs typeface="Arial"/>
              </a:rPr>
              <a:t>etnometodolojik</a:t>
            </a:r>
            <a:r>
              <a:rPr lang="tr-TR" dirty="0" smtClean="0">
                <a:latin typeface="Arial"/>
                <a:cs typeface="Arial"/>
              </a:rPr>
              <a:t> çalışmalarla ortaya çıkan konuşma analizleri, </a:t>
            </a:r>
            <a:r>
              <a:rPr lang="tr-TR" dirty="0" err="1" smtClean="0">
                <a:latin typeface="Arial"/>
                <a:cs typeface="Arial"/>
              </a:rPr>
              <a:t>Goffman’ın</a:t>
            </a:r>
            <a:r>
              <a:rPr lang="tr-TR" dirty="0" smtClean="0">
                <a:latin typeface="Arial"/>
                <a:cs typeface="Arial"/>
              </a:rPr>
              <a:t> benliğin sunumu ile ilgili çalışmaları, metin, hikaye, mit incelemeleri gibi nitelik analizleri yer alır. </a:t>
            </a:r>
          </a:p>
          <a:p>
            <a:r>
              <a:rPr lang="tr-TR" b="1" dirty="0" smtClean="0">
                <a:latin typeface="Arial"/>
                <a:cs typeface="Arial"/>
              </a:rPr>
              <a:t>İkinci Evre;</a:t>
            </a:r>
          </a:p>
          <a:p>
            <a:pPr lvl="1"/>
            <a:r>
              <a:rPr lang="tr-TR" dirty="0" smtClean="0">
                <a:latin typeface="Arial"/>
                <a:cs typeface="Arial"/>
              </a:rPr>
              <a:t>70’li yıllara denk gelir. </a:t>
            </a:r>
          </a:p>
          <a:p>
            <a:pPr lvl="1"/>
            <a:r>
              <a:rPr lang="tr-TR" dirty="0" smtClean="0">
                <a:latin typeface="Arial"/>
                <a:cs typeface="Arial"/>
              </a:rPr>
              <a:t>Sosyolojideki eylem kavramı, </a:t>
            </a:r>
            <a:r>
              <a:rPr lang="tr-TR" dirty="0" err="1" smtClean="0">
                <a:latin typeface="Arial"/>
                <a:cs typeface="Arial"/>
              </a:rPr>
              <a:t>linguistik</a:t>
            </a:r>
            <a:r>
              <a:rPr lang="tr-TR" dirty="0" smtClean="0">
                <a:latin typeface="Arial"/>
                <a:cs typeface="Arial"/>
              </a:rPr>
              <a:t> kavramlar olan “anlatım” ve “konuşma yolları” ile genişletilir ve dil pratiği halinde sunulur. </a:t>
            </a:r>
          </a:p>
          <a:p>
            <a:pPr lvl="1"/>
            <a:r>
              <a:rPr lang="tr-TR" dirty="0" smtClean="0">
                <a:latin typeface="Arial"/>
                <a:cs typeface="Arial"/>
              </a:rPr>
              <a:t>Bu yıllarda söylem analizi </a:t>
            </a:r>
            <a:r>
              <a:rPr lang="tr-TR" dirty="0" err="1" smtClean="0">
                <a:latin typeface="Arial"/>
                <a:cs typeface="Arial"/>
              </a:rPr>
              <a:t>interdisipliner</a:t>
            </a:r>
            <a:r>
              <a:rPr lang="tr-TR" dirty="0" smtClean="0">
                <a:latin typeface="Arial"/>
                <a:cs typeface="Arial"/>
              </a:rPr>
              <a:t> olarak ele alınır. </a:t>
            </a:r>
          </a:p>
          <a:p>
            <a:pPr lvl="1"/>
            <a:r>
              <a:rPr lang="tr-TR" dirty="0" smtClean="0">
                <a:latin typeface="Arial"/>
                <a:cs typeface="Arial"/>
              </a:rPr>
              <a:t>Söylem analizi retoriğin uzantısı </a:t>
            </a:r>
            <a:r>
              <a:rPr lang="tr-TR" dirty="0" err="1" smtClean="0">
                <a:latin typeface="Arial"/>
                <a:cs typeface="Arial"/>
              </a:rPr>
              <a:t>olrak</a:t>
            </a:r>
            <a:r>
              <a:rPr lang="tr-TR" dirty="0" smtClean="0">
                <a:latin typeface="Arial"/>
                <a:cs typeface="Arial"/>
              </a:rPr>
              <a:t> görülür.</a:t>
            </a:r>
          </a:p>
          <a:p>
            <a:r>
              <a:rPr lang="tr-TR" b="1" dirty="0" smtClean="0">
                <a:latin typeface="Arial"/>
                <a:cs typeface="Arial"/>
              </a:rPr>
              <a:t>Üçüncü Evre;</a:t>
            </a:r>
          </a:p>
          <a:p>
            <a:pPr lvl="1"/>
            <a:r>
              <a:rPr lang="tr-TR" dirty="0" smtClean="0">
                <a:latin typeface="Arial"/>
                <a:cs typeface="Arial"/>
              </a:rPr>
              <a:t>80’li yıllarda başlar.</a:t>
            </a:r>
          </a:p>
          <a:p>
            <a:pPr lvl="1"/>
            <a:r>
              <a:rPr lang="tr-TR" dirty="0" err="1" smtClean="0">
                <a:latin typeface="Arial"/>
                <a:cs typeface="Arial"/>
              </a:rPr>
              <a:t>Foucault’un</a:t>
            </a:r>
            <a:r>
              <a:rPr lang="tr-TR" dirty="0" smtClean="0">
                <a:latin typeface="Arial"/>
                <a:cs typeface="Arial"/>
              </a:rPr>
              <a:t> sosyal/söylem teorilerini ele alan meta-analitik boyuttaki analizlerdir. </a:t>
            </a:r>
          </a:p>
          <a:p>
            <a:pPr lvl="1"/>
            <a:r>
              <a:rPr lang="tr-TR" dirty="0" smtClean="0">
                <a:latin typeface="Arial"/>
                <a:cs typeface="Arial"/>
              </a:rPr>
              <a:t>90’lardan günümüze kadar olan </a:t>
            </a:r>
            <a:r>
              <a:rPr lang="tr-TR" dirty="0" err="1" smtClean="0">
                <a:latin typeface="Arial"/>
                <a:cs typeface="Arial"/>
              </a:rPr>
              <a:t>süreçtesöylem</a:t>
            </a:r>
            <a:r>
              <a:rPr lang="tr-TR" dirty="0" smtClean="0">
                <a:latin typeface="Arial"/>
                <a:cs typeface="Arial"/>
              </a:rPr>
              <a:t> analizi </a:t>
            </a:r>
            <a:r>
              <a:rPr lang="tr-TR" dirty="0" err="1" smtClean="0">
                <a:latin typeface="Arial"/>
                <a:cs typeface="Arial"/>
              </a:rPr>
              <a:t>refleksif</a:t>
            </a:r>
            <a:r>
              <a:rPr lang="tr-TR" dirty="0" smtClean="0">
                <a:latin typeface="Arial"/>
                <a:cs typeface="Arial"/>
              </a:rPr>
              <a:t> bir analize yani eleştirel söylem analizine dönüşmüştür. </a:t>
            </a:r>
          </a:p>
          <a:p>
            <a:pPr lvl="1"/>
            <a:r>
              <a:rPr lang="tr-TR" dirty="0" smtClean="0">
                <a:latin typeface="Arial"/>
                <a:cs typeface="Arial"/>
              </a:rPr>
              <a:t>Eleştirel söylem analizi ise retorik kökenlidir. Dil ve dilsel felsefedeki gelişmelerden etkilenmiştir. </a:t>
            </a:r>
            <a:r>
              <a:rPr lang="tr-TR" dirty="0" err="1" smtClean="0">
                <a:latin typeface="Arial"/>
                <a:cs typeface="Arial"/>
              </a:rPr>
              <a:t>Hermenuetik</a:t>
            </a:r>
            <a:r>
              <a:rPr lang="tr-TR" dirty="0" smtClean="0">
                <a:latin typeface="Arial"/>
                <a:cs typeface="Arial"/>
              </a:rPr>
              <a:t> metodolojinin sınırlarında çalışan </a:t>
            </a:r>
            <a:r>
              <a:rPr lang="tr-TR" dirty="0" err="1" smtClean="0">
                <a:latin typeface="Arial"/>
                <a:cs typeface="Arial"/>
              </a:rPr>
              <a:t>sosyolinguistik</a:t>
            </a:r>
            <a:r>
              <a:rPr lang="tr-TR" dirty="0" smtClean="0">
                <a:latin typeface="Arial"/>
                <a:cs typeface="Arial"/>
              </a:rPr>
              <a:t> bir analizdir. </a:t>
            </a:r>
          </a:p>
          <a:p>
            <a:endParaRPr lang="tr-TR" dirty="0">
              <a:latin typeface="Arial"/>
              <a:cs typeface="Arial"/>
            </a:endParaRPr>
          </a:p>
        </p:txBody>
      </p:sp>
    </p:spTree>
    <p:extLst>
      <p:ext uri="{BB962C8B-B14F-4D97-AF65-F5344CB8AC3E}">
        <p14:creationId xmlns:p14="http://schemas.microsoft.com/office/powerpoint/2010/main" val="2568935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Söylem</a:t>
            </a:r>
            <a:r>
              <a:rPr lang="en-US" dirty="0" smtClean="0"/>
              <a:t> </a:t>
            </a:r>
            <a:r>
              <a:rPr lang="tr-TR" dirty="0" smtClean="0"/>
              <a:t>Analizinin Boyutları</a:t>
            </a:r>
            <a:endParaRPr lang="en-US" dirty="0"/>
          </a:p>
        </p:txBody>
      </p:sp>
      <p:sp>
        <p:nvSpPr>
          <p:cNvPr id="3" name="Content Placeholder 2"/>
          <p:cNvSpPr>
            <a:spLocks noGrp="1"/>
          </p:cNvSpPr>
          <p:nvPr>
            <p:ph idx="1"/>
          </p:nvPr>
        </p:nvSpPr>
        <p:spPr>
          <a:xfrm>
            <a:off x="627961" y="2133600"/>
            <a:ext cx="7906439" cy="3777622"/>
          </a:xfrm>
        </p:spPr>
        <p:txBody>
          <a:bodyPr/>
          <a:lstStyle/>
          <a:p>
            <a:r>
              <a:rPr lang="tr-TR" dirty="0" smtClean="0"/>
              <a:t>Söylem analizi belli bir diyaloğu, söylemi ya da metni analiz ettiği için ifadeler ya da cümleler davranışa ilişkin üç boyutta kodlanır (</a:t>
            </a:r>
            <a:r>
              <a:rPr lang="tr-TR" dirty="0" err="1" smtClean="0"/>
              <a:t>Nahl</a:t>
            </a:r>
            <a:r>
              <a:rPr lang="tr-TR" dirty="0" smtClean="0"/>
              <a:t>, 2007’den </a:t>
            </a:r>
            <a:r>
              <a:rPr lang="tr-TR" dirty="0" err="1"/>
              <a:t>a</a:t>
            </a:r>
            <a:r>
              <a:rPr lang="tr-TR" dirty="0" err="1" smtClean="0"/>
              <a:t>kt</a:t>
            </a:r>
            <a:r>
              <a:rPr lang="tr-TR" dirty="0" smtClean="0"/>
              <a:t>. </a:t>
            </a:r>
            <a:r>
              <a:rPr lang="tr-TR" dirty="0">
                <a:latin typeface="Arial"/>
                <a:cs typeface="Arial"/>
              </a:rPr>
              <a:t>Akturan vd., 2008</a:t>
            </a:r>
            <a:r>
              <a:rPr lang="tr-TR" dirty="0" smtClean="0"/>
              <a:t>).</a:t>
            </a:r>
          </a:p>
          <a:p>
            <a:pPr lvl="1"/>
            <a:r>
              <a:rPr lang="tr-TR" dirty="0" smtClean="0"/>
              <a:t>Duygusal Boyut: Kişilerin niyetleri, amaçları ve değerlendirmeleri söz konusudur. </a:t>
            </a:r>
          </a:p>
          <a:p>
            <a:pPr lvl="1"/>
            <a:r>
              <a:rPr lang="tr-TR" dirty="0" smtClean="0"/>
              <a:t>Bilişsel Boyut: Kişilerin düşünceleri, karşılaştırmaları söz konusudur. </a:t>
            </a:r>
          </a:p>
          <a:p>
            <a:pPr lvl="1"/>
            <a:r>
              <a:rPr lang="tr-TR" dirty="0" smtClean="0"/>
              <a:t>Davranışsal Boyut: Kişi tarafından dikkat edilen ya da yapılan şeydir. </a:t>
            </a:r>
            <a:endParaRPr lang="tr-TR" dirty="0"/>
          </a:p>
        </p:txBody>
      </p:sp>
    </p:spTree>
    <p:extLst>
      <p:ext uri="{BB962C8B-B14F-4D97-AF65-F5344CB8AC3E}">
        <p14:creationId xmlns:p14="http://schemas.microsoft.com/office/powerpoint/2010/main" val="1230069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841133"/>
          </a:xfrm>
        </p:spPr>
        <p:txBody>
          <a:bodyPr/>
          <a:lstStyle/>
          <a:p>
            <a:r>
              <a:rPr lang="tr-TR" dirty="0" smtClean="0"/>
              <a:t>Söylem Analizinin Özellikleri</a:t>
            </a:r>
            <a:endParaRPr lang="en-US" dirty="0"/>
          </a:p>
        </p:txBody>
      </p:sp>
      <p:sp>
        <p:nvSpPr>
          <p:cNvPr id="3" name="Content Placeholder 2"/>
          <p:cNvSpPr>
            <a:spLocks noGrp="1"/>
          </p:cNvSpPr>
          <p:nvPr>
            <p:ph idx="1"/>
          </p:nvPr>
        </p:nvSpPr>
        <p:spPr>
          <a:xfrm>
            <a:off x="782199" y="1707615"/>
            <a:ext cx="7752202" cy="4957590"/>
          </a:xfrm>
        </p:spPr>
        <p:txBody>
          <a:bodyPr>
            <a:normAutofit/>
          </a:bodyPr>
          <a:lstStyle/>
          <a:p>
            <a:r>
              <a:rPr lang="tr-TR" b="1" dirty="0" smtClean="0">
                <a:latin typeface="Arial"/>
                <a:cs typeface="Arial"/>
              </a:rPr>
              <a:t>Disiplinler arası </a:t>
            </a:r>
            <a:r>
              <a:rPr lang="tr-TR" dirty="0" smtClean="0">
                <a:latin typeface="Arial"/>
                <a:cs typeface="Arial"/>
              </a:rPr>
              <a:t>bir yaklaşımdır. Sosyoloji, felsefe, psikoloji, iletişim, tarih gibi farklı disiplinlerin yaklaşımlarından faydalanır.</a:t>
            </a:r>
          </a:p>
          <a:p>
            <a:r>
              <a:rPr lang="tr-TR" dirty="0" smtClean="0">
                <a:latin typeface="Arial"/>
                <a:cs typeface="Arial"/>
              </a:rPr>
              <a:t>Politik, dini, sanatsal, bilimsel söylemlere, dildeki çeşitli kavramlar ve dilbilimsel özellikleri içeren çeşitli konulara yönlendiği için çok farklı konular söylem analizinin inceleme konusunu oluşturur. </a:t>
            </a:r>
          </a:p>
          <a:p>
            <a:r>
              <a:rPr lang="tr-TR" dirty="0" smtClean="0">
                <a:latin typeface="Arial"/>
                <a:cs typeface="Arial"/>
              </a:rPr>
              <a:t>Yalnızca metinlere değil, tüm sembollere, geleneklere, normlara, ifadelere, şekillere, jargonlara, disiplinlere odaklanır ve çeşitli hiyerarşik güç ilişkilerini ortaya çıkarır. </a:t>
            </a:r>
          </a:p>
          <a:p>
            <a:r>
              <a:rPr lang="tr-TR" dirty="0" smtClean="0">
                <a:latin typeface="Arial"/>
                <a:cs typeface="Arial"/>
              </a:rPr>
              <a:t>Metnin görünen yüzüyle değil, onun alt metnin ne olduğuyla (kelimenin, cümlenin, metnin ötesindeki anlamı arama) ilgilenerek o metnin yazarının niyetini çözümler. Satır aralarını okuma sanatıdır. </a:t>
            </a:r>
          </a:p>
          <a:p>
            <a:r>
              <a:rPr lang="tr-TR" dirty="0" smtClean="0">
                <a:latin typeface="Arial"/>
                <a:cs typeface="Arial"/>
              </a:rPr>
              <a:t>Söylem analizine araştırma konusu olan metinle ilgili her şeyi bilmek gerekir; yazıldığı döneme ait özellikler, işlevler, kişilerin kullandıkları dilin yapısı gibi. </a:t>
            </a:r>
          </a:p>
        </p:txBody>
      </p:sp>
    </p:spTree>
    <p:extLst>
      <p:ext uri="{BB962C8B-B14F-4D97-AF65-F5344CB8AC3E}">
        <p14:creationId xmlns:p14="http://schemas.microsoft.com/office/powerpoint/2010/main" val="215889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Söylem Analizinin Temel Kavramları</a:t>
            </a:r>
            <a:endParaRPr lang="en-US" dirty="0"/>
          </a:p>
        </p:txBody>
      </p:sp>
      <p:sp>
        <p:nvSpPr>
          <p:cNvPr id="3" name="Content Placeholder 2"/>
          <p:cNvSpPr>
            <a:spLocks noGrp="1"/>
          </p:cNvSpPr>
          <p:nvPr>
            <p:ph idx="1"/>
          </p:nvPr>
        </p:nvSpPr>
        <p:spPr>
          <a:xfrm>
            <a:off x="980501" y="1905000"/>
            <a:ext cx="7553899" cy="4579099"/>
          </a:xfrm>
        </p:spPr>
        <p:txBody>
          <a:bodyPr>
            <a:normAutofit/>
          </a:bodyPr>
          <a:lstStyle/>
          <a:p>
            <a:r>
              <a:rPr lang="tr-TR" b="1" dirty="0" err="1" smtClean="0">
                <a:latin typeface="Arial"/>
                <a:cs typeface="Arial"/>
              </a:rPr>
              <a:t>Anlambilimsel</a:t>
            </a:r>
            <a:r>
              <a:rPr lang="tr-TR" b="1" dirty="0" smtClean="0">
                <a:latin typeface="Arial"/>
                <a:cs typeface="Arial"/>
              </a:rPr>
              <a:t> (Semantik): </a:t>
            </a:r>
            <a:r>
              <a:rPr lang="tr-TR" dirty="0" smtClean="0">
                <a:latin typeface="Arial"/>
                <a:cs typeface="Arial"/>
              </a:rPr>
              <a:t>Anlambilim, metnin ya da söylemin içinde ve dışında yer alan bütün anlam ilişkilerini inceleyen bir bilim dalıdır. Metin ile kullanıcı arasındaki ilişkiler göz önündedir. </a:t>
            </a:r>
            <a:r>
              <a:rPr lang="tr-TR" dirty="0" err="1" smtClean="0">
                <a:latin typeface="Arial"/>
                <a:cs typeface="Arial"/>
              </a:rPr>
              <a:t>Anlambilimsellik</a:t>
            </a:r>
            <a:r>
              <a:rPr lang="tr-TR" dirty="0" smtClean="0">
                <a:latin typeface="Arial"/>
                <a:cs typeface="Arial"/>
              </a:rPr>
              <a:t> söylemleri sözcük ve cümlelerin dilbilimsel anlamlarıyla ilişkilendirerek açıklamayı içerir.</a:t>
            </a:r>
          </a:p>
          <a:p>
            <a:r>
              <a:rPr lang="tr-TR" b="1" dirty="0" smtClean="0">
                <a:latin typeface="Arial"/>
                <a:cs typeface="Arial"/>
              </a:rPr>
              <a:t>Söz </a:t>
            </a:r>
            <a:r>
              <a:rPr lang="tr-TR" b="1" dirty="0" err="1" smtClean="0">
                <a:latin typeface="Arial"/>
                <a:cs typeface="Arial"/>
              </a:rPr>
              <a:t>dizinsel</a:t>
            </a:r>
            <a:r>
              <a:rPr lang="tr-TR" b="1" dirty="0" smtClean="0">
                <a:latin typeface="Arial"/>
                <a:cs typeface="Arial"/>
              </a:rPr>
              <a:t> (Sentaks): </a:t>
            </a:r>
            <a:r>
              <a:rPr lang="tr-TR" dirty="0" smtClean="0">
                <a:latin typeface="Arial"/>
                <a:cs typeface="Arial"/>
              </a:rPr>
              <a:t>Sözcükleri hem cümle içinde hem de ifadenin tamamında aldıkları yere göre anlamlandırır. Bir sözcük ya da cümlenin başta, ortada ya da sonda olması farklı anlamları ortaya çıkarır.</a:t>
            </a:r>
          </a:p>
          <a:p>
            <a:r>
              <a:rPr lang="tr-TR" b="1" dirty="0" smtClean="0">
                <a:latin typeface="Arial"/>
                <a:cs typeface="Arial"/>
              </a:rPr>
              <a:t>Göstergebilim (Semiyoloji): </a:t>
            </a:r>
            <a:r>
              <a:rPr lang="tr-TR" dirty="0" smtClean="0">
                <a:latin typeface="Arial"/>
                <a:cs typeface="Arial"/>
              </a:rPr>
              <a:t>Söylemin analiz edilmesinde simgelerden yararlanmayı hedefler. Temel konusu anlamdır.</a:t>
            </a:r>
            <a:endParaRPr lang="tr-TR" dirty="0">
              <a:latin typeface="Arial"/>
              <a:cs typeface="Arial"/>
            </a:endParaRPr>
          </a:p>
        </p:txBody>
      </p:sp>
    </p:spTree>
    <p:extLst>
      <p:ext uri="{BB962C8B-B14F-4D97-AF65-F5344CB8AC3E}">
        <p14:creationId xmlns:p14="http://schemas.microsoft.com/office/powerpoint/2010/main" val="34376435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341777631"/>
              </p:ext>
            </p:extLst>
          </p:nvPr>
        </p:nvGraphicFramePr>
        <p:xfrm>
          <a:off x="433677" y="325281"/>
          <a:ext cx="8472188" cy="5863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00024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dirty="0" smtClean="0"/>
              <a:t>Söylem Analizinin Verileri</a:t>
            </a:r>
            <a:endParaRPr lang="en-US" dirty="0"/>
          </a:p>
        </p:txBody>
      </p:sp>
      <p:sp>
        <p:nvSpPr>
          <p:cNvPr id="6" name="Content Placeholder 5"/>
          <p:cNvSpPr>
            <a:spLocks noGrp="1"/>
          </p:cNvSpPr>
          <p:nvPr>
            <p:ph sz="half" idx="1"/>
          </p:nvPr>
        </p:nvSpPr>
        <p:spPr/>
        <p:txBody>
          <a:bodyPr>
            <a:normAutofit fontScale="92500" lnSpcReduction="20000"/>
          </a:bodyPr>
          <a:lstStyle/>
          <a:p>
            <a:pPr lvl="1"/>
            <a:r>
              <a:rPr lang="tr-TR" dirty="0" smtClean="0">
                <a:latin typeface="Arial"/>
                <a:cs typeface="Arial"/>
              </a:rPr>
              <a:t>Resmi </a:t>
            </a:r>
            <a:r>
              <a:rPr lang="tr-TR" dirty="0" err="1">
                <a:latin typeface="Arial"/>
                <a:cs typeface="Arial"/>
              </a:rPr>
              <a:t>dökümanlar</a:t>
            </a:r>
            <a:r>
              <a:rPr lang="tr-TR" dirty="0">
                <a:latin typeface="Arial"/>
                <a:cs typeface="Arial"/>
              </a:rPr>
              <a:t>,</a:t>
            </a:r>
          </a:p>
          <a:p>
            <a:pPr lvl="1"/>
            <a:r>
              <a:rPr lang="tr-TR" dirty="0">
                <a:latin typeface="Arial"/>
                <a:cs typeface="Arial"/>
              </a:rPr>
              <a:t>Yasa hükümleri,</a:t>
            </a:r>
          </a:p>
          <a:p>
            <a:pPr lvl="1"/>
            <a:r>
              <a:rPr lang="tr-TR" dirty="0">
                <a:latin typeface="Arial"/>
                <a:cs typeface="Arial"/>
              </a:rPr>
              <a:t>Politik tartışma ve konuşmalar,</a:t>
            </a:r>
          </a:p>
          <a:p>
            <a:pPr lvl="1"/>
            <a:r>
              <a:rPr lang="tr-TR" dirty="0">
                <a:latin typeface="Arial"/>
                <a:cs typeface="Arial"/>
              </a:rPr>
              <a:t>Medya raporları</a:t>
            </a:r>
          </a:p>
          <a:p>
            <a:pPr lvl="1"/>
            <a:r>
              <a:rPr lang="tr-TR" dirty="0">
                <a:latin typeface="Arial"/>
                <a:cs typeface="Arial"/>
              </a:rPr>
              <a:t>Siyasi broşürler,</a:t>
            </a:r>
          </a:p>
          <a:p>
            <a:pPr lvl="1"/>
            <a:r>
              <a:rPr lang="tr-TR" dirty="0">
                <a:latin typeface="Arial"/>
                <a:cs typeface="Arial"/>
              </a:rPr>
              <a:t>Grafik ve gösterge </a:t>
            </a:r>
            <a:r>
              <a:rPr lang="tr-TR" dirty="0" err="1">
                <a:latin typeface="Arial"/>
                <a:cs typeface="Arial"/>
              </a:rPr>
              <a:t>mateyalleri</a:t>
            </a:r>
            <a:r>
              <a:rPr lang="tr-TR" dirty="0">
                <a:latin typeface="Arial"/>
                <a:cs typeface="Arial"/>
              </a:rPr>
              <a:t>,</a:t>
            </a:r>
          </a:p>
          <a:p>
            <a:pPr lvl="1"/>
            <a:r>
              <a:rPr lang="tr-TR" dirty="0">
                <a:latin typeface="Arial"/>
                <a:cs typeface="Arial"/>
              </a:rPr>
              <a:t>Uzman analizleri,</a:t>
            </a:r>
          </a:p>
          <a:p>
            <a:pPr lvl="1"/>
            <a:r>
              <a:rPr lang="tr-TR" dirty="0">
                <a:latin typeface="Arial"/>
                <a:cs typeface="Arial"/>
              </a:rPr>
              <a:t>Popüler edebiyat, basın açıklamaları,</a:t>
            </a:r>
          </a:p>
          <a:p>
            <a:pPr lvl="1"/>
            <a:r>
              <a:rPr lang="tr-TR" dirty="0">
                <a:latin typeface="Arial"/>
                <a:cs typeface="Arial"/>
              </a:rPr>
              <a:t>Tarihsel </a:t>
            </a:r>
            <a:r>
              <a:rPr lang="tr-TR" dirty="0" err="1">
                <a:latin typeface="Arial"/>
                <a:cs typeface="Arial"/>
              </a:rPr>
              <a:t>dökümanlar</a:t>
            </a:r>
            <a:r>
              <a:rPr lang="tr-TR" dirty="0">
                <a:latin typeface="Arial"/>
                <a:cs typeface="Arial"/>
              </a:rPr>
              <a:t>,</a:t>
            </a:r>
          </a:p>
          <a:p>
            <a:pPr lvl="1"/>
            <a:r>
              <a:rPr lang="tr-TR" dirty="0">
                <a:latin typeface="Arial"/>
                <a:cs typeface="Arial"/>
              </a:rPr>
              <a:t>Turist broşürleri,</a:t>
            </a:r>
          </a:p>
          <a:p>
            <a:endParaRPr lang="en-US" dirty="0"/>
          </a:p>
        </p:txBody>
      </p:sp>
      <p:sp>
        <p:nvSpPr>
          <p:cNvPr id="7" name="Content Placeholder 6"/>
          <p:cNvSpPr>
            <a:spLocks noGrp="1"/>
          </p:cNvSpPr>
          <p:nvPr>
            <p:ph sz="half" idx="2"/>
          </p:nvPr>
        </p:nvSpPr>
        <p:spPr/>
        <p:txBody>
          <a:bodyPr>
            <a:normAutofit fontScale="92500" lnSpcReduction="20000"/>
          </a:bodyPr>
          <a:lstStyle/>
          <a:p>
            <a:pPr lvl="1"/>
            <a:r>
              <a:rPr lang="tr-TR" dirty="0">
                <a:latin typeface="Arial"/>
                <a:cs typeface="Arial"/>
              </a:rPr>
              <a:t>Görüşmeler,</a:t>
            </a:r>
          </a:p>
          <a:p>
            <a:pPr lvl="1"/>
            <a:r>
              <a:rPr lang="tr-TR" dirty="0">
                <a:latin typeface="Arial"/>
                <a:cs typeface="Arial"/>
              </a:rPr>
              <a:t>Günlükler,</a:t>
            </a:r>
          </a:p>
          <a:p>
            <a:pPr lvl="1"/>
            <a:r>
              <a:rPr lang="tr-TR" dirty="0">
                <a:latin typeface="Arial"/>
                <a:cs typeface="Arial"/>
              </a:rPr>
              <a:t>Gazete haberleri, </a:t>
            </a:r>
          </a:p>
          <a:p>
            <a:pPr lvl="1"/>
            <a:r>
              <a:rPr lang="tr-TR" dirty="0">
                <a:latin typeface="Arial"/>
                <a:cs typeface="Arial"/>
              </a:rPr>
              <a:t>Roman içeriği,</a:t>
            </a:r>
          </a:p>
          <a:p>
            <a:pPr lvl="1"/>
            <a:r>
              <a:rPr lang="tr-TR" dirty="0">
                <a:latin typeface="Arial"/>
                <a:cs typeface="Arial"/>
              </a:rPr>
              <a:t>Şiir,</a:t>
            </a:r>
          </a:p>
          <a:p>
            <a:pPr lvl="1"/>
            <a:r>
              <a:rPr lang="tr-TR" dirty="0">
                <a:latin typeface="Arial"/>
                <a:cs typeface="Arial"/>
              </a:rPr>
              <a:t>Siyasi nutuklar,</a:t>
            </a:r>
          </a:p>
          <a:p>
            <a:pPr lvl="1"/>
            <a:r>
              <a:rPr lang="tr-TR" dirty="0">
                <a:latin typeface="Arial"/>
                <a:cs typeface="Arial"/>
              </a:rPr>
              <a:t>Fotoğraflar, videolar, filmleri tablolar, </a:t>
            </a:r>
          </a:p>
          <a:p>
            <a:pPr lvl="1"/>
            <a:r>
              <a:rPr lang="tr-TR" dirty="0">
                <a:latin typeface="Arial"/>
                <a:cs typeface="Arial"/>
              </a:rPr>
              <a:t>Müzedeki bulgular,</a:t>
            </a:r>
          </a:p>
          <a:p>
            <a:pPr lvl="1"/>
            <a:r>
              <a:rPr lang="tr-TR" dirty="0">
                <a:latin typeface="Arial"/>
                <a:cs typeface="Arial"/>
              </a:rPr>
              <a:t>Sözlü tarih gibi materyaller</a:t>
            </a:r>
          </a:p>
          <a:p>
            <a:pPr lvl="1"/>
            <a:r>
              <a:rPr lang="tr-TR" dirty="0" err="1">
                <a:latin typeface="Arial"/>
                <a:cs typeface="Arial"/>
              </a:rPr>
              <a:t>Wodak’a</a:t>
            </a:r>
            <a:r>
              <a:rPr lang="tr-TR" dirty="0">
                <a:latin typeface="Arial"/>
                <a:cs typeface="Arial"/>
              </a:rPr>
              <a:t> göre telefon konuşmaları</a:t>
            </a:r>
          </a:p>
          <a:p>
            <a:pPr lvl="1"/>
            <a:r>
              <a:rPr lang="tr-TR" dirty="0" err="1">
                <a:latin typeface="Arial"/>
                <a:cs typeface="Arial"/>
              </a:rPr>
              <a:t>Foucault’a</a:t>
            </a:r>
            <a:r>
              <a:rPr lang="tr-TR" dirty="0">
                <a:latin typeface="Arial"/>
                <a:cs typeface="Arial"/>
              </a:rPr>
              <a:t> göre her olay </a:t>
            </a:r>
          </a:p>
          <a:p>
            <a:endParaRPr lang="en-US" dirty="0"/>
          </a:p>
        </p:txBody>
      </p:sp>
    </p:spTree>
    <p:extLst>
      <p:ext uri="{BB962C8B-B14F-4D97-AF65-F5344CB8AC3E}">
        <p14:creationId xmlns:p14="http://schemas.microsoft.com/office/powerpoint/2010/main" val="658551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Söylem Analizinin Metodolojisi</a:t>
            </a:r>
            <a:endParaRPr lang="en-US" dirty="0"/>
          </a:p>
        </p:txBody>
      </p:sp>
      <p:sp>
        <p:nvSpPr>
          <p:cNvPr id="3" name="Content Placeholder 2"/>
          <p:cNvSpPr>
            <a:spLocks noGrp="1"/>
          </p:cNvSpPr>
          <p:nvPr>
            <p:ph idx="1"/>
          </p:nvPr>
        </p:nvSpPr>
        <p:spPr>
          <a:xfrm>
            <a:off x="457200" y="1752600"/>
            <a:ext cx="8229600" cy="5105400"/>
          </a:xfrm>
        </p:spPr>
        <p:txBody>
          <a:bodyPr>
            <a:normAutofit fontScale="62500" lnSpcReduction="20000"/>
          </a:bodyPr>
          <a:lstStyle/>
          <a:p>
            <a:r>
              <a:rPr lang="tr-TR" b="1" dirty="0" smtClean="0">
                <a:latin typeface="Arial"/>
                <a:cs typeface="Arial"/>
              </a:rPr>
              <a:t>Araştırma Soruları</a:t>
            </a:r>
          </a:p>
          <a:p>
            <a:pPr lvl="1"/>
            <a:r>
              <a:rPr lang="tr-TR" dirty="0" smtClean="0">
                <a:latin typeface="Arial"/>
                <a:cs typeface="Arial"/>
              </a:rPr>
              <a:t>Geleneksel olarak dilbilimde sorulan sorular: Dilin yapısı, değişimi, anlamı ve dil edinimi.</a:t>
            </a:r>
          </a:p>
          <a:p>
            <a:pPr lvl="1"/>
            <a:r>
              <a:rPr lang="tr-TR" dirty="0" smtClean="0">
                <a:latin typeface="Arial"/>
                <a:cs typeface="Arial"/>
              </a:rPr>
              <a:t>Disiplinler arası sorular: Sosyal roller ve ilişkiler, iletişim ve kişilik hakkında sorular. </a:t>
            </a:r>
          </a:p>
          <a:p>
            <a:r>
              <a:rPr lang="tr-TR" dirty="0" smtClean="0">
                <a:latin typeface="Arial"/>
                <a:cs typeface="Arial"/>
              </a:rPr>
              <a:t>Söylem analizi yapanları daha çok sordukları sorular değil, soruları cevaplama yolları ilgilendirir. Bu yollar metni çözümleme yolu yanı kullanılan dilin işlevi ve yapısını incelemektir. </a:t>
            </a:r>
          </a:p>
          <a:p>
            <a:r>
              <a:rPr lang="tr-TR" b="1" dirty="0" smtClean="0">
                <a:latin typeface="Arial"/>
                <a:cs typeface="Arial"/>
              </a:rPr>
              <a:t>Söylem analizinin alanları:</a:t>
            </a:r>
          </a:p>
          <a:p>
            <a:pPr lvl="1"/>
            <a:r>
              <a:rPr lang="tr-TR" dirty="0" smtClean="0">
                <a:latin typeface="Arial"/>
                <a:cs typeface="Arial"/>
              </a:rPr>
              <a:t>Antropoloji, </a:t>
            </a:r>
          </a:p>
          <a:p>
            <a:pPr lvl="1"/>
            <a:r>
              <a:rPr lang="tr-TR" dirty="0" smtClean="0">
                <a:latin typeface="Arial"/>
                <a:cs typeface="Arial"/>
              </a:rPr>
              <a:t>Kültür çalışmaları,</a:t>
            </a:r>
          </a:p>
          <a:p>
            <a:pPr lvl="1"/>
            <a:r>
              <a:rPr lang="tr-TR" dirty="0" smtClean="0">
                <a:latin typeface="Arial"/>
                <a:cs typeface="Arial"/>
              </a:rPr>
              <a:t>Psikoloji, </a:t>
            </a:r>
          </a:p>
          <a:p>
            <a:pPr lvl="1"/>
            <a:r>
              <a:rPr lang="tr-TR" dirty="0" err="1" smtClean="0">
                <a:latin typeface="Arial"/>
                <a:cs typeface="Arial"/>
              </a:rPr>
              <a:t>Iletişim</a:t>
            </a:r>
            <a:r>
              <a:rPr lang="tr-TR" dirty="0" smtClean="0">
                <a:latin typeface="Arial"/>
                <a:cs typeface="Arial"/>
              </a:rPr>
              <a:t>,</a:t>
            </a:r>
          </a:p>
          <a:p>
            <a:pPr lvl="1"/>
            <a:r>
              <a:rPr lang="tr-TR" dirty="0" smtClean="0">
                <a:latin typeface="Arial"/>
                <a:cs typeface="Arial"/>
              </a:rPr>
              <a:t>Sosyoloji,</a:t>
            </a:r>
          </a:p>
          <a:p>
            <a:pPr lvl="1"/>
            <a:r>
              <a:rPr lang="tr-TR" dirty="0" smtClean="0">
                <a:latin typeface="Arial"/>
                <a:cs typeface="Arial"/>
              </a:rPr>
              <a:t>Coğrafya,</a:t>
            </a:r>
          </a:p>
          <a:p>
            <a:pPr lvl="1"/>
            <a:r>
              <a:rPr lang="tr-TR" dirty="0" err="1" smtClean="0">
                <a:latin typeface="Arial"/>
                <a:cs typeface="Arial"/>
              </a:rPr>
              <a:t>Insan</a:t>
            </a:r>
            <a:r>
              <a:rPr lang="tr-TR" dirty="0" smtClean="0">
                <a:latin typeface="Arial"/>
                <a:cs typeface="Arial"/>
              </a:rPr>
              <a:t>-bilgisayar etkileşimi,</a:t>
            </a:r>
          </a:p>
          <a:p>
            <a:pPr lvl="1"/>
            <a:r>
              <a:rPr lang="tr-TR" dirty="0" smtClean="0">
                <a:latin typeface="Arial"/>
                <a:cs typeface="Arial"/>
              </a:rPr>
              <a:t>Etkileşim tasarımı,</a:t>
            </a:r>
          </a:p>
          <a:p>
            <a:pPr lvl="1"/>
            <a:r>
              <a:rPr lang="tr-TR" dirty="0" smtClean="0">
                <a:latin typeface="Arial"/>
                <a:cs typeface="Arial"/>
              </a:rPr>
              <a:t>Tıp, hukuk ve iş </a:t>
            </a:r>
          </a:p>
          <a:p>
            <a:r>
              <a:rPr lang="tr-TR" b="1" dirty="0" smtClean="0">
                <a:latin typeface="Arial"/>
                <a:cs typeface="Arial"/>
              </a:rPr>
              <a:t>Söylem analizini yapan kişiler:</a:t>
            </a:r>
          </a:p>
          <a:p>
            <a:pPr lvl="1"/>
            <a:r>
              <a:rPr lang="tr-TR" dirty="0" smtClean="0">
                <a:latin typeface="Arial"/>
                <a:cs typeface="Arial"/>
              </a:rPr>
              <a:t>Edebi stil öğrencileri,</a:t>
            </a:r>
          </a:p>
          <a:p>
            <a:pPr lvl="1"/>
            <a:r>
              <a:rPr lang="tr-TR" dirty="0" smtClean="0">
                <a:latin typeface="Arial"/>
                <a:cs typeface="Arial"/>
              </a:rPr>
              <a:t>Etnograflar</a:t>
            </a:r>
          </a:p>
          <a:p>
            <a:pPr lvl="1"/>
            <a:r>
              <a:rPr lang="tr-TR" dirty="0" smtClean="0">
                <a:latin typeface="Arial"/>
                <a:cs typeface="Arial"/>
              </a:rPr>
              <a:t>Halkbilimciler,</a:t>
            </a:r>
          </a:p>
          <a:p>
            <a:pPr lvl="1"/>
            <a:r>
              <a:rPr lang="tr-TR" dirty="0" smtClean="0">
                <a:latin typeface="Arial"/>
                <a:cs typeface="Arial"/>
              </a:rPr>
              <a:t>Sosyologlar</a:t>
            </a:r>
          </a:p>
          <a:p>
            <a:pPr lvl="1"/>
            <a:endParaRPr lang="tr-TR" dirty="0" smtClean="0">
              <a:latin typeface="Arial"/>
              <a:cs typeface="Arial"/>
            </a:endParaRPr>
          </a:p>
          <a:p>
            <a:pPr lvl="1"/>
            <a:endParaRPr lang="tr-TR" dirty="0" smtClean="0">
              <a:latin typeface="Arial"/>
              <a:cs typeface="Arial"/>
            </a:endParaRPr>
          </a:p>
        </p:txBody>
      </p:sp>
    </p:spTree>
    <p:extLst>
      <p:ext uri="{BB962C8B-B14F-4D97-AF65-F5344CB8AC3E}">
        <p14:creationId xmlns:p14="http://schemas.microsoft.com/office/powerpoint/2010/main" val="28680818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Söylem Analizinin Yaklaşımları</a:t>
            </a:r>
            <a:endParaRPr lang="en-US" dirty="0"/>
          </a:p>
        </p:txBody>
      </p:sp>
      <p:sp>
        <p:nvSpPr>
          <p:cNvPr id="3" name="Content Placeholder 2"/>
          <p:cNvSpPr>
            <a:spLocks noGrp="1"/>
          </p:cNvSpPr>
          <p:nvPr>
            <p:ph idx="1"/>
          </p:nvPr>
        </p:nvSpPr>
        <p:spPr>
          <a:xfrm>
            <a:off x="958467" y="2133600"/>
            <a:ext cx="7575933" cy="4344318"/>
          </a:xfrm>
        </p:spPr>
        <p:txBody>
          <a:bodyPr>
            <a:normAutofit/>
          </a:bodyPr>
          <a:lstStyle/>
          <a:p>
            <a:r>
              <a:rPr lang="tr-TR" b="1" dirty="0" smtClean="0">
                <a:latin typeface="Arial"/>
                <a:cs typeface="Arial"/>
              </a:rPr>
              <a:t>Yorumlayıcı Yaklaşım:</a:t>
            </a:r>
          </a:p>
          <a:p>
            <a:pPr lvl="1"/>
            <a:r>
              <a:rPr lang="tr-TR" dirty="0" err="1" smtClean="0">
                <a:latin typeface="Arial"/>
                <a:cs typeface="Arial"/>
              </a:rPr>
              <a:t>Içinde</a:t>
            </a:r>
            <a:r>
              <a:rPr lang="tr-TR" dirty="0" smtClean="0">
                <a:latin typeface="Arial"/>
                <a:cs typeface="Arial"/>
              </a:rPr>
              <a:t> bulunduğu sosyal ortamı göz önünde bulundurarak metinden öteye geçer. </a:t>
            </a:r>
            <a:r>
              <a:rPr lang="tr-TR" dirty="0" err="1" smtClean="0">
                <a:latin typeface="Arial"/>
                <a:cs typeface="Arial"/>
              </a:rPr>
              <a:t>Örn</a:t>
            </a:r>
            <a:r>
              <a:rPr lang="tr-TR" dirty="0" smtClean="0">
                <a:latin typeface="Arial"/>
                <a:cs typeface="Arial"/>
              </a:rPr>
              <a:t>, </a:t>
            </a:r>
            <a:r>
              <a:rPr lang="tr-TR" dirty="0" err="1" smtClean="0">
                <a:latin typeface="Arial"/>
                <a:cs typeface="Arial"/>
              </a:rPr>
              <a:t>etnometodolojik</a:t>
            </a:r>
            <a:r>
              <a:rPr lang="tr-TR" dirty="0" smtClean="0">
                <a:latin typeface="Arial"/>
                <a:cs typeface="Arial"/>
              </a:rPr>
              <a:t> yaklaşımlar.</a:t>
            </a:r>
          </a:p>
          <a:p>
            <a:pPr lvl="1"/>
            <a:r>
              <a:rPr lang="tr-TR" dirty="0" smtClean="0">
                <a:latin typeface="Arial"/>
                <a:cs typeface="Arial"/>
              </a:rPr>
              <a:t>Her söylem ait olduğu bağlamda anlamlıdır. örneğin, bir olay farklı bağlamlarda farklı ifade edilir. </a:t>
            </a:r>
          </a:p>
          <a:p>
            <a:pPr lvl="1"/>
            <a:r>
              <a:rPr lang="tr-TR" dirty="0">
                <a:latin typeface="Arial"/>
                <a:cs typeface="Arial"/>
              </a:rPr>
              <a:t>İ</a:t>
            </a:r>
            <a:r>
              <a:rPr lang="tr-TR" dirty="0" smtClean="0">
                <a:latin typeface="Arial"/>
                <a:cs typeface="Arial"/>
              </a:rPr>
              <a:t>çinde bulunulan sosyal ortam, muhatap olunan insanların özellikleri söylemi farklı kılar.</a:t>
            </a:r>
          </a:p>
          <a:p>
            <a:r>
              <a:rPr lang="tr-TR" b="1" dirty="0" smtClean="0">
                <a:latin typeface="Arial"/>
                <a:cs typeface="Arial"/>
              </a:rPr>
              <a:t>Retorik Organizasyonu Ortaya Çıkarmayı Önemseyen Yaklaşım:	</a:t>
            </a:r>
          </a:p>
          <a:p>
            <a:pPr lvl="1"/>
            <a:r>
              <a:rPr lang="tr-TR" dirty="0" smtClean="0">
                <a:latin typeface="Arial"/>
                <a:cs typeface="Arial"/>
              </a:rPr>
              <a:t>Metni organize eden argümanlarla ilgilenir. </a:t>
            </a:r>
          </a:p>
          <a:p>
            <a:pPr lvl="1"/>
            <a:r>
              <a:rPr lang="tr-TR" dirty="0" smtClean="0">
                <a:latin typeface="Arial"/>
                <a:cs typeface="Arial"/>
              </a:rPr>
              <a:t>Hukuksal ve politik </a:t>
            </a:r>
            <a:r>
              <a:rPr lang="tr-TR" dirty="0" err="1" smtClean="0">
                <a:latin typeface="Arial"/>
                <a:cs typeface="Arial"/>
              </a:rPr>
              <a:t>tarışmalarda</a:t>
            </a:r>
            <a:r>
              <a:rPr lang="tr-TR" dirty="0" smtClean="0">
                <a:latin typeface="Arial"/>
                <a:cs typeface="Arial"/>
              </a:rPr>
              <a:t> daha çok görülür. </a:t>
            </a:r>
          </a:p>
          <a:p>
            <a:pPr lvl="1"/>
            <a:r>
              <a:rPr lang="tr-TR" dirty="0" smtClean="0">
                <a:latin typeface="Arial"/>
                <a:cs typeface="Arial"/>
              </a:rPr>
              <a:t>Retorik söylem ikna etmeyi amaçladığı için söylemin yapılanması ikna edici olup argümanlardan destek sağlanır. </a:t>
            </a:r>
            <a:endParaRPr lang="tr-TR" dirty="0">
              <a:latin typeface="Arial"/>
              <a:cs typeface="Arial"/>
            </a:endParaRPr>
          </a:p>
        </p:txBody>
      </p:sp>
    </p:spTree>
    <p:extLst>
      <p:ext uri="{BB962C8B-B14F-4D97-AF65-F5344CB8AC3E}">
        <p14:creationId xmlns:p14="http://schemas.microsoft.com/office/powerpoint/2010/main" val="537825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705080"/>
            <a:ext cx="6741599" cy="870332"/>
          </a:xfrm>
        </p:spPr>
        <p:txBody>
          <a:bodyPr/>
          <a:lstStyle/>
          <a:p>
            <a:r>
              <a:rPr lang="tr-TR" dirty="0" smtClean="0"/>
              <a:t>Söylem Nedir?</a:t>
            </a:r>
            <a:endParaRPr lang="en-US" dirty="0"/>
          </a:p>
        </p:txBody>
      </p:sp>
      <p:sp>
        <p:nvSpPr>
          <p:cNvPr id="3" name="Content Placeholder 2"/>
          <p:cNvSpPr>
            <a:spLocks noGrp="1"/>
          </p:cNvSpPr>
          <p:nvPr>
            <p:ph idx="1"/>
          </p:nvPr>
        </p:nvSpPr>
        <p:spPr>
          <a:xfrm>
            <a:off x="457200" y="1752600"/>
            <a:ext cx="8229600" cy="4814971"/>
          </a:xfrm>
        </p:spPr>
        <p:txBody>
          <a:bodyPr>
            <a:normAutofit lnSpcReduction="10000"/>
          </a:bodyPr>
          <a:lstStyle/>
          <a:p>
            <a:pPr algn="just"/>
            <a:r>
              <a:rPr lang="tr-TR" dirty="0" smtClean="0">
                <a:latin typeface="Arial"/>
                <a:cs typeface="Arial"/>
              </a:rPr>
              <a:t>Söylem (</a:t>
            </a:r>
            <a:r>
              <a:rPr lang="tr-TR" dirty="0" err="1" smtClean="0">
                <a:latin typeface="Arial"/>
                <a:cs typeface="Arial"/>
              </a:rPr>
              <a:t>discourse</a:t>
            </a:r>
            <a:r>
              <a:rPr lang="tr-TR" dirty="0" smtClean="0">
                <a:latin typeface="Arial"/>
                <a:cs typeface="Arial"/>
              </a:rPr>
              <a:t>), hiç bir temele dayanmayan ya da dayandırılamaz bir şeydir.</a:t>
            </a:r>
          </a:p>
          <a:p>
            <a:pPr algn="just"/>
            <a:r>
              <a:rPr lang="tr-TR" b="1" dirty="0" smtClean="0">
                <a:latin typeface="Arial"/>
                <a:cs typeface="Arial"/>
              </a:rPr>
              <a:t>Etimolojik </a:t>
            </a:r>
            <a:r>
              <a:rPr lang="tr-TR" dirty="0" smtClean="0">
                <a:latin typeface="Arial"/>
                <a:cs typeface="Arial"/>
              </a:rPr>
              <a:t>olarak söylem Latince “</a:t>
            </a:r>
            <a:r>
              <a:rPr lang="tr-TR" i="1" dirty="0" err="1" smtClean="0">
                <a:latin typeface="Arial"/>
                <a:cs typeface="Arial"/>
              </a:rPr>
              <a:t>discurrere</a:t>
            </a:r>
            <a:r>
              <a:rPr lang="tr-TR" dirty="0" smtClean="0">
                <a:latin typeface="Arial"/>
                <a:cs typeface="Arial"/>
              </a:rPr>
              <a:t>” (oraya buraya koşturma, gidiş gelişler) ve “</a:t>
            </a:r>
            <a:r>
              <a:rPr lang="tr-TR" i="1" dirty="0" err="1" smtClean="0">
                <a:latin typeface="Arial"/>
                <a:cs typeface="Arial"/>
              </a:rPr>
              <a:t>discursus</a:t>
            </a:r>
            <a:r>
              <a:rPr lang="tr-TR" dirty="0" smtClean="0">
                <a:latin typeface="Arial"/>
                <a:cs typeface="Arial"/>
              </a:rPr>
              <a:t>” (uzaklaşma, eritme, yayılma) kelimelerinden türemiştir. </a:t>
            </a:r>
          </a:p>
          <a:p>
            <a:pPr algn="just"/>
            <a:r>
              <a:rPr lang="tr-TR" b="1" dirty="0" smtClean="0">
                <a:latin typeface="Arial"/>
                <a:cs typeface="Arial"/>
              </a:rPr>
              <a:t>Mecazi anlamda</a:t>
            </a:r>
            <a:r>
              <a:rPr lang="tr-TR" dirty="0" smtClean="0">
                <a:latin typeface="Arial"/>
                <a:cs typeface="Arial"/>
              </a:rPr>
              <a:t>, “özne hakkında uzun uzadıya konuşma”, “bir şey hakkında iletişim” anlamını taşır. </a:t>
            </a:r>
          </a:p>
          <a:p>
            <a:pPr algn="just"/>
            <a:r>
              <a:rPr lang="tr-TR" dirty="0" smtClean="0">
                <a:latin typeface="Arial"/>
                <a:cs typeface="Arial"/>
              </a:rPr>
              <a:t>Söylem, basit olarak kullanılan dil ve dil pratiği olarak Batılı bir felsefenin ürünüdür  (Sözen, 1999).</a:t>
            </a:r>
          </a:p>
          <a:p>
            <a:pPr algn="just"/>
            <a:r>
              <a:rPr lang="tr-TR" b="1" dirty="0" smtClean="0">
                <a:latin typeface="Arial"/>
                <a:cs typeface="Arial"/>
              </a:rPr>
              <a:t>Ortaçağ Latincesinde </a:t>
            </a:r>
            <a:r>
              <a:rPr lang="tr-TR" i="1" dirty="0" err="1" smtClean="0">
                <a:latin typeface="Arial"/>
                <a:cs typeface="Arial"/>
              </a:rPr>
              <a:t>discursus</a:t>
            </a:r>
            <a:r>
              <a:rPr lang="tr-TR" dirty="0" smtClean="0">
                <a:latin typeface="Arial"/>
                <a:cs typeface="Arial"/>
              </a:rPr>
              <a:t>, “hararetli tartışma” ve “bir yörünge etrafında dönen”, “karşılıklı iletişim” ve “görüşme” anlamına gelir (</a:t>
            </a:r>
            <a:r>
              <a:rPr lang="tr-TR" dirty="0" err="1" smtClean="0">
                <a:latin typeface="Arial"/>
                <a:cs typeface="Arial"/>
              </a:rPr>
              <a:t>Barthes</a:t>
            </a:r>
            <a:r>
              <a:rPr lang="tr-TR" dirty="0" smtClean="0">
                <a:latin typeface="Arial"/>
                <a:cs typeface="Arial"/>
              </a:rPr>
              <a:t>, 1993:9; </a:t>
            </a:r>
            <a:r>
              <a:rPr lang="tr-TR" dirty="0" err="1" smtClean="0">
                <a:latin typeface="Arial"/>
                <a:cs typeface="Arial"/>
              </a:rPr>
              <a:t>Wodak</a:t>
            </a:r>
            <a:r>
              <a:rPr lang="tr-TR" dirty="0" smtClean="0">
                <a:latin typeface="Arial"/>
                <a:cs typeface="Arial"/>
              </a:rPr>
              <a:t>, 1996:36). </a:t>
            </a:r>
          </a:p>
          <a:p>
            <a:pPr algn="just"/>
            <a:r>
              <a:rPr lang="tr-TR" dirty="0" smtClean="0">
                <a:latin typeface="Arial"/>
                <a:cs typeface="Arial"/>
              </a:rPr>
              <a:t>Söylem </a:t>
            </a:r>
            <a:r>
              <a:rPr lang="tr-TR" i="1" dirty="0" smtClean="0">
                <a:latin typeface="Arial"/>
                <a:cs typeface="Arial"/>
              </a:rPr>
              <a:t>yaygın bir kullanıma sahip olup </a:t>
            </a:r>
            <a:r>
              <a:rPr lang="tr-TR" dirty="0" smtClean="0">
                <a:latin typeface="Arial"/>
                <a:cs typeface="Arial"/>
              </a:rPr>
              <a:t>karşılıklı konuşma, söz, hitabet, nutuk, tez, makale, broşür; konuşmak, hitap etmek, bir konuyu sözle ya da yazılı olarak işlemek anlamına gelmektedir (Bal, 2016). </a:t>
            </a:r>
            <a:endParaRPr lang="tr-TR" dirty="0">
              <a:latin typeface="Arial"/>
              <a:cs typeface="Arial"/>
            </a:endParaRPr>
          </a:p>
        </p:txBody>
      </p:sp>
    </p:spTree>
    <p:extLst>
      <p:ext uri="{BB962C8B-B14F-4D97-AF65-F5344CB8AC3E}">
        <p14:creationId xmlns:p14="http://schemas.microsoft.com/office/powerpoint/2010/main" val="4044478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Söylem Analizinin Yaklaşımları</a:t>
            </a:r>
          </a:p>
        </p:txBody>
      </p:sp>
      <p:sp>
        <p:nvSpPr>
          <p:cNvPr id="3" name="Content Placeholder 2"/>
          <p:cNvSpPr>
            <a:spLocks noGrp="1"/>
          </p:cNvSpPr>
          <p:nvPr>
            <p:ph idx="1"/>
          </p:nvPr>
        </p:nvSpPr>
        <p:spPr>
          <a:xfrm>
            <a:off x="661013" y="1905000"/>
            <a:ext cx="7873388" cy="4953000"/>
          </a:xfrm>
        </p:spPr>
        <p:txBody>
          <a:bodyPr>
            <a:normAutofit/>
          </a:bodyPr>
          <a:lstStyle/>
          <a:p>
            <a:r>
              <a:rPr lang="tr-TR" sz="2000" dirty="0" smtClean="0">
                <a:latin typeface="Arial"/>
                <a:cs typeface="Arial"/>
              </a:rPr>
              <a:t>Tek bir söylem analizi yoktur. Mesela </a:t>
            </a:r>
            <a:r>
              <a:rPr lang="tr-TR" sz="2000" b="1" dirty="0" err="1" smtClean="0">
                <a:latin typeface="Arial"/>
                <a:cs typeface="Arial"/>
              </a:rPr>
              <a:t>Mills’e</a:t>
            </a:r>
            <a:r>
              <a:rPr lang="tr-TR" sz="2000" b="1" dirty="0" smtClean="0">
                <a:latin typeface="Arial"/>
                <a:cs typeface="Arial"/>
              </a:rPr>
              <a:t> </a:t>
            </a:r>
            <a:r>
              <a:rPr lang="tr-TR" sz="2000" dirty="0" smtClean="0">
                <a:latin typeface="Arial"/>
                <a:cs typeface="Arial"/>
              </a:rPr>
              <a:t>göre üç tür söylem analizi vardır:</a:t>
            </a:r>
          </a:p>
          <a:p>
            <a:pPr lvl="1"/>
            <a:r>
              <a:rPr lang="tr-TR" sz="2000" dirty="0" smtClean="0">
                <a:latin typeface="Arial"/>
                <a:cs typeface="Arial"/>
              </a:rPr>
              <a:t>Dilbilimdeki söylem analizcileri,</a:t>
            </a:r>
          </a:p>
          <a:p>
            <a:pPr lvl="2"/>
            <a:r>
              <a:rPr lang="tr-TR" sz="2000" dirty="0" smtClean="0">
                <a:latin typeface="Arial"/>
                <a:cs typeface="Arial"/>
              </a:rPr>
              <a:t>Cümle seviyesinin altındaki öğelerle meşgul olurlar.</a:t>
            </a:r>
          </a:p>
          <a:p>
            <a:pPr lvl="1"/>
            <a:r>
              <a:rPr lang="tr-TR" sz="2000" dirty="0" smtClean="0">
                <a:latin typeface="Arial"/>
                <a:cs typeface="Arial"/>
              </a:rPr>
              <a:t>Sosyal psikologlar,</a:t>
            </a:r>
          </a:p>
          <a:p>
            <a:pPr lvl="2"/>
            <a:r>
              <a:rPr lang="tr-TR" sz="2000" dirty="0" smtClean="0">
                <a:latin typeface="Arial"/>
                <a:cs typeface="Arial"/>
              </a:rPr>
              <a:t>Konuşma ve özellikle müzakere yapılarına ilişkin analitik metotlar geliştirmişlerdir. </a:t>
            </a:r>
          </a:p>
          <a:p>
            <a:pPr lvl="1"/>
            <a:r>
              <a:rPr lang="tr-TR" sz="2000" dirty="0" smtClean="0">
                <a:latin typeface="Arial"/>
                <a:cs typeface="Arial"/>
              </a:rPr>
              <a:t>Eleştirel dilbilimciler,</a:t>
            </a:r>
          </a:p>
          <a:p>
            <a:pPr lvl="2"/>
            <a:r>
              <a:rPr lang="tr-TR" sz="2000" dirty="0" err="1" smtClean="0">
                <a:latin typeface="Arial"/>
                <a:cs typeface="Arial"/>
              </a:rPr>
              <a:t>Foucault’un</a:t>
            </a:r>
            <a:r>
              <a:rPr lang="tr-TR" sz="2000" dirty="0" smtClean="0">
                <a:latin typeface="Arial"/>
                <a:cs typeface="Arial"/>
              </a:rPr>
              <a:t> söylem teorisi ve Marksist dilbilimden ve politik teoriden etkilenmişlerdir. </a:t>
            </a:r>
          </a:p>
          <a:p>
            <a:pPr lvl="2"/>
            <a:r>
              <a:rPr lang="tr-TR" sz="2000" dirty="0" smtClean="0">
                <a:latin typeface="Arial"/>
                <a:cs typeface="Arial"/>
              </a:rPr>
              <a:t>Dil, toplum hayatında merkezi bir süreçtir. </a:t>
            </a:r>
          </a:p>
          <a:p>
            <a:pPr lvl="2"/>
            <a:r>
              <a:rPr lang="tr-TR" sz="2000" dirty="0">
                <a:latin typeface="Arial"/>
                <a:cs typeface="Arial"/>
              </a:rPr>
              <a:t>İ</a:t>
            </a:r>
            <a:r>
              <a:rPr lang="tr-TR" sz="2000" dirty="0" smtClean="0">
                <a:latin typeface="Arial"/>
                <a:cs typeface="Arial"/>
              </a:rPr>
              <a:t>nsanlar dille bir birey ve sosyal özne haline gelirler. </a:t>
            </a:r>
            <a:endParaRPr lang="tr-TR" sz="2000" dirty="0">
              <a:latin typeface="Arial"/>
              <a:cs typeface="Arial"/>
            </a:endParaRPr>
          </a:p>
        </p:txBody>
      </p:sp>
    </p:spTree>
    <p:extLst>
      <p:ext uri="{BB962C8B-B14F-4D97-AF65-F5344CB8AC3E}">
        <p14:creationId xmlns:p14="http://schemas.microsoft.com/office/powerpoint/2010/main" val="33526127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Foucault ve Söylem Analizi</a:t>
            </a:r>
            <a:endParaRPr lang="en-US" dirty="0"/>
          </a:p>
        </p:txBody>
      </p:sp>
      <p:sp>
        <p:nvSpPr>
          <p:cNvPr id="3" name="Content Placeholder 2"/>
          <p:cNvSpPr>
            <a:spLocks noGrp="1"/>
          </p:cNvSpPr>
          <p:nvPr>
            <p:ph idx="1"/>
          </p:nvPr>
        </p:nvSpPr>
        <p:spPr>
          <a:xfrm>
            <a:off x="738131" y="1560721"/>
            <a:ext cx="7895422" cy="4322285"/>
          </a:xfrm>
        </p:spPr>
        <p:txBody>
          <a:bodyPr>
            <a:normAutofit/>
          </a:bodyPr>
          <a:lstStyle/>
          <a:p>
            <a:r>
              <a:rPr lang="tr-TR" dirty="0" err="1" smtClean="0">
                <a:latin typeface="Arial"/>
                <a:cs typeface="Arial"/>
              </a:rPr>
              <a:t>Foucault’un</a:t>
            </a:r>
            <a:r>
              <a:rPr lang="tr-TR" dirty="0" smtClean="0">
                <a:latin typeface="Arial"/>
                <a:cs typeface="Arial"/>
              </a:rPr>
              <a:t> metodolojisi üç dönem içinde incelenmektedir:</a:t>
            </a:r>
          </a:p>
          <a:p>
            <a:pPr lvl="1"/>
            <a:r>
              <a:rPr lang="tr-TR" b="1" dirty="0">
                <a:latin typeface="Arial"/>
                <a:cs typeface="Arial"/>
              </a:rPr>
              <a:t>Birinci dönemde </a:t>
            </a:r>
            <a:r>
              <a:rPr lang="tr-TR" dirty="0">
                <a:latin typeface="Arial"/>
                <a:cs typeface="Arial"/>
              </a:rPr>
              <a:t>arkeoloji yapar. Amacı, kimi tarihselliklerde ortaya çıkan </a:t>
            </a:r>
            <a:r>
              <a:rPr lang="tr-TR" dirty="0" err="1">
                <a:latin typeface="Arial"/>
                <a:cs typeface="Arial"/>
              </a:rPr>
              <a:t>söylemsel</a:t>
            </a:r>
            <a:r>
              <a:rPr lang="tr-TR" dirty="0">
                <a:latin typeface="Arial"/>
                <a:cs typeface="Arial"/>
              </a:rPr>
              <a:t> pratikleri gün yüzüne çıkartmaktır. </a:t>
            </a:r>
          </a:p>
          <a:p>
            <a:pPr lvl="1"/>
            <a:r>
              <a:rPr lang="tr-TR" b="1" dirty="0">
                <a:latin typeface="Arial"/>
                <a:cs typeface="Arial"/>
              </a:rPr>
              <a:t>İkinci dönem</a:t>
            </a:r>
            <a:r>
              <a:rPr lang="tr-TR" dirty="0">
                <a:latin typeface="Arial"/>
                <a:cs typeface="Arial"/>
              </a:rPr>
              <a:t>, </a:t>
            </a:r>
            <a:r>
              <a:rPr lang="tr-TR" dirty="0" err="1">
                <a:latin typeface="Arial"/>
                <a:cs typeface="Arial"/>
              </a:rPr>
              <a:t>soybilime</a:t>
            </a:r>
            <a:r>
              <a:rPr lang="tr-TR" dirty="0">
                <a:latin typeface="Arial"/>
                <a:cs typeface="Arial"/>
              </a:rPr>
              <a:t> denk düşer. Modern iktidar ilişkileri ve onların taşıdığı siyasal tekniklerle ilgili olduğu varsayılır.</a:t>
            </a:r>
          </a:p>
          <a:p>
            <a:pPr lvl="1"/>
            <a:r>
              <a:rPr lang="tr-TR" b="1" dirty="0">
                <a:latin typeface="Arial"/>
                <a:cs typeface="Arial"/>
              </a:rPr>
              <a:t>Üçüncü dönem </a:t>
            </a:r>
            <a:r>
              <a:rPr lang="tr-TR" dirty="0">
                <a:latin typeface="Arial"/>
                <a:cs typeface="Arial"/>
              </a:rPr>
              <a:t>etik olarak anılır. Etik, kişinin kendi kendisiyle kurduğu ilişkidir. Kendinin yönetimi ve kendilik teknolojileri söz konusudur. </a:t>
            </a:r>
            <a:endParaRPr lang="tr-TR" dirty="0" smtClean="0">
              <a:latin typeface="Arial"/>
              <a:cs typeface="Arial"/>
            </a:endParaRPr>
          </a:p>
          <a:p>
            <a:r>
              <a:rPr lang="tr-TR" dirty="0" err="1" smtClean="0">
                <a:latin typeface="Arial"/>
                <a:cs typeface="Arial"/>
              </a:rPr>
              <a:t>Foucault</a:t>
            </a:r>
            <a:r>
              <a:rPr lang="tr-TR" dirty="0" smtClean="0">
                <a:latin typeface="Arial"/>
                <a:cs typeface="Arial"/>
              </a:rPr>
              <a:t> için tarih önemlidir. Tarih, şu andaki olayı anlamak için temel yardımcı araçlardan biridir. </a:t>
            </a:r>
            <a:endParaRPr lang="tr-TR" dirty="0">
              <a:latin typeface="Arial"/>
              <a:cs typeface="Arial"/>
            </a:endParaRPr>
          </a:p>
          <a:p>
            <a:endParaRPr lang="tr-TR" dirty="0">
              <a:latin typeface="Arial"/>
              <a:cs typeface="Arial"/>
            </a:endParaRPr>
          </a:p>
          <a:p>
            <a:endParaRPr lang="tr-TR" dirty="0" smtClean="0">
              <a:latin typeface="Arial"/>
              <a:cs typeface="Arial"/>
            </a:endParaRPr>
          </a:p>
          <a:p>
            <a:endParaRPr lang="tr-TR" dirty="0">
              <a:latin typeface="Arial"/>
              <a:cs typeface="Arial"/>
            </a:endParaRPr>
          </a:p>
          <a:p>
            <a:endParaRPr lang="tr-TR" dirty="0" smtClean="0">
              <a:latin typeface="Arial"/>
              <a:cs typeface="Arial"/>
            </a:endParaRPr>
          </a:p>
          <a:p>
            <a:endParaRPr lang="tr-TR" dirty="0">
              <a:latin typeface="Arial"/>
              <a:cs typeface="Arial"/>
            </a:endParaRPr>
          </a:p>
          <a:p>
            <a:endParaRPr lang="tr-TR" dirty="0" smtClean="0">
              <a:latin typeface="Arial"/>
              <a:cs typeface="Arial"/>
            </a:endParaRPr>
          </a:p>
          <a:p>
            <a:pPr lvl="1"/>
            <a:endParaRPr lang="tr-TR" dirty="0" smtClean="0">
              <a:latin typeface="Arial"/>
              <a:cs typeface="Arial"/>
            </a:endParaRPr>
          </a:p>
        </p:txBody>
      </p:sp>
    </p:spTree>
    <p:extLst>
      <p:ext uri="{BB962C8B-B14F-4D97-AF65-F5344CB8AC3E}">
        <p14:creationId xmlns:p14="http://schemas.microsoft.com/office/powerpoint/2010/main" val="14583673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Foucault ve Söylem Analizi</a:t>
            </a:r>
          </a:p>
        </p:txBody>
      </p:sp>
      <p:sp>
        <p:nvSpPr>
          <p:cNvPr id="3" name="İçerik Yer Tutucusu 2"/>
          <p:cNvSpPr>
            <a:spLocks noGrp="1"/>
          </p:cNvSpPr>
          <p:nvPr>
            <p:ph idx="1"/>
          </p:nvPr>
        </p:nvSpPr>
        <p:spPr>
          <a:xfrm>
            <a:off x="683047" y="2133600"/>
            <a:ext cx="7851354" cy="4146014"/>
          </a:xfrm>
        </p:spPr>
        <p:txBody>
          <a:bodyPr/>
          <a:lstStyle/>
          <a:p>
            <a:r>
              <a:rPr lang="tr-TR" dirty="0"/>
              <a:t>Foucault entelektüel söylemleri konu </a:t>
            </a:r>
            <a:r>
              <a:rPr lang="tr-TR" dirty="0" smtClean="0"/>
              <a:t>edinmiştir. </a:t>
            </a:r>
            <a:r>
              <a:rPr lang="tr-TR" dirty="0"/>
              <a:t>Yani tıp, ekonomi, psikiyatri gibi alanların dilini </a:t>
            </a:r>
            <a:r>
              <a:rPr lang="tr-TR" dirty="0" smtClean="0"/>
              <a:t>incelemiştir.</a:t>
            </a:r>
            <a:endParaRPr lang="tr-TR" dirty="0"/>
          </a:p>
          <a:p>
            <a:r>
              <a:rPr lang="tr-TR" dirty="0"/>
              <a:t>Buradaki güç ilişkisini ortaya </a:t>
            </a:r>
            <a:r>
              <a:rPr lang="tr-TR" dirty="0" smtClean="0"/>
              <a:t>koymuştur </a:t>
            </a:r>
            <a:r>
              <a:rPr lang="tr-TR" dirty="0"/>
              <a:t>(bilgi ve iktidar).</a:t>
            </a:r>
          </a:p>
          <a:p>
            <a:r>
              <a:rPr lang="tr-TR" dirty="0"/>
              <a:t>Bu entelektüel söylemler egemen söylemlerdir.</a:t>
            </a:r>
          </a:p>
          <a:p>
            <a:r>
              <a:rPr lang="tr-TR" dirty="0"/>
              <a:t>Entelektüel söylemler meta-söylemlerdir. Yani kendisinin mevcut söylemlerin dışında ve üstünde olduğunu düşünen bir söylemdir meta-söylem. O, söylemlerin söylemidir, fakat eninde sonunda o da bir söylemdir.</a:t>
            </a:r>
          </a:p>
          <a:p>
            <a:endParaRPr lang="tr-TR" dirty="0"/>
          </a:p>
        </p:txBody>
      </p:sp>
    </p:spTree>
    <p:extLst>
      <p:ext uri="{BB962C8B-B14F-4D97-AF65-F5344CB8AC3E}">
        <p14:creationId xmlns:p14="http://schemas.microsoft.com/office/powerpoint/2010/main" val="3837440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Foucault ve Söylem Analizi</a:t>
            </a:r>
          </a:p>
        </p:txBody>
      </p:sp>
      <p:sp>
        <p:nvSpPr>
          <p:cNvPr id="3" name="Content Placeholder 2"/>
          <p:cNvSpPr>
            <a:spLocks noGrp="1"/>
          </p:cNvSpPr>
          <p:nvPr>
            <p:ph idx="1"/>
          </p:nvPr>
        </p:nvSpPr>
        <p:spPr>
          <a:xfrm>
            <a:off x="782199" y="1762699"/>
            <a:ext cx="7752202" cy="4770303"/>
          </a:xfrm>
        </p:spPr>
        <p:txBody>
          <a:bodyPr>
            <a:noAutofit/>
          </a:bodyPr>
          <a:lstStyle/>
          <a:p>
            <a:r>
              <a:rPr lang="tr-TR" sz="2000" b="1" dirty="0" err="1" smtClean="0">
                <a:latin typeface="Arial"/>
                <a:cs typeface="Arial"/>
              </a:rPr>
              <a:t>Foucault</a:t>
            </a:r>
            <a:r>
              <a:rPr lang="tr-TR" sz="2000" b="1" dirty="0" smtClean="0">
                <a:latin typeface="Arial"/>
                <a:cs typeface="Arial"/>
              </a:rPr>
              <a:t>, </a:t>
            </a:r>
            <a:r>
              <a:rPr lang="tr-TR" sz="2000" dirty="0" smtClean="0">
                <a:latin typeface="Arial"/>
                <a:cs typeface="Arial"/>
              </a:rPr>
              <a:t>söylem analizi için dört basamak sunar (Sözen:134)</a:t>
            </a:r>
          </a:p>
          <a:p>
            <a:pPr lvl="1"/>
            <a:r>
              <a:rPr lang="tr-TR" sz="2000" dirty="0" smtClean="0">
                <a:latin typeface="Arial"/>
                <a:cs typeface="Arial"/>
              </a:rPr>
              <a:t>Bir söylem biçimi öncelikle nesneleri, hakkında konuşulabilecek şeyleri gerektirir.</a:t>
            </a:r>
          </a:p>
          <a:p>
            <a:pPr lvl="1"/>
            <a:r>
              <a:rPr lang="tr-TR" sz="2000" dirty="0" smtClean="0">
                <a:latin typeface="Arial"/>
                <a:cs typeface="Arial"/>
              </a:rPr>
              <a:t>Bir söylemin belirli bir nesne hakkında konuşabilmek için belirli kavramlara sahip olması gerekir. </a:t>
            </a:r>
          </a:p>
          <a:p>
            <a:pPr lvl="1"/>
            <a:r>
              <a:rPr lang="tr-TR" sz="2000" dirty="0" smtClean="0">
                <a:latin typeface="Arial"/>
                <a:cs typeface="Arial"/>
              </a:rPr>
              <a:t>Belirtme tarzları yani söylenen şeyin bilişsel değerinin </a:t>
            </a:r>
            <a:r>
              <a:rPr lang="tr-TR" sz="2000" dirty="0" err="1" smtClean="0">
                <a:latin typeface="Arial"/>
                <a:cs typeface="Arial"/>
              </a:rPr>
              <a:t>söylemsel</a:t>
            </a:r>
            <a:r>
              <a:rPr lang="tr-TR" sz="2000" dirty="0" smtClean="0">
                <a:latin typeface="Arial"/>
                <a:cs typeface="Arial"/>
              </a:rPr>
              <a:t> ifade biçimleri öne çıkar.</a:t>
            </a:r>
          </a:p>
          <a:p>
            <a:pPr lvl="1"/>
            <a:r>
              <a:rPr lang="tr-TR" sz="2000" dirty="0" smtClean="0">
                <a:latin typeface="Arial"/>
                <a:cs typeface="Arial"/>
              </a:rPr>
              <a:t>Son olarak temalar bu belirtme tarzları içinde geliştirilebilir. Temalar söylemin kavramları içinde ifade edilir ve bu nesnelerden bahsederler, onlar mevcut bir anlayışla ilişki düşünce eğilimleridir.</a:t>
            </a:r>
            <a:endParaRPr lang="tr-TR" sz="2000" dirty="0">
              <a:latin typeface="Arial"/>
              <a:cs typeface="Arial"/>
            </a:endParaRPr>
          </a:p>
        </p:txBody>
      </p:sp>
    </p:spTree>
    <p:extLst>
      <p:ext uri="{BB962C8B-B14F-4D97-AF65-F5344CB8AC3E}">
        <p14:creationId xmlns:p14="http://schemas.microsoft.com/office/powerpoint/2010/main" val="42482367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5201" y="624110"/>
            <a:ext cx="6589199" cy="874184"/>
          </a:xfrm>
        </p:spPr>
        <p:txBody>
          <a:bodyPr/>
          <a:lstStyle/>
          <a:p>
            <a:r>
              <a:rPr lang="tr-TR" dirty="0"/>
              <a:t>Foucault ve Söylem Analizi</a:t>
            </a:r>
          </a:p>
        </p:txBody>
      </p:sp>
      <p:sp>
        <p:nvSpPr>
          <p:cNvPr id="3" name="Content Placeholder 2"/>
          <p:cNvSpPr>
            <a:spLocks noGrp="1"/>
          </p:cNvSpPr>
          <p:nvPr>
            <p:ph idx="1"/>
          </p:nvPr>
        </p:nvSpPr>
        <p:spPr>
          <a:xfrm>
            <a:off x="705081" y="1399141"/>
            <a:ext cx="7829320" cy="5144877"/>
          </a:xfrm>
        </p:spPr>
        <p:txBody>
          <a:bodyPr>
            <a:normAutofit fontScale="85000" lnSpcReduction="10000"/>
          </a:bodyPr>
          <a:lstStyle/>
          <a:p>
            <a:r>
              <a:rPr lang="tr-TR" b="1" dirty="0" err="1" smtClean="0">
                <a:latin typeface="Arial"/>
                <a:cs typeface="Arial"/>
              </a:rPr>
              <a:t>Foucaultcu</a:t>
            </a:r>
            <a:r>
              <a:rPr lang="tr-TR" b="1" dirty="0" smtClean="0">
                <a:latin typeface="Arial"/>
                <a:cs typeface="Arial"/>
              </a:rPr>
              <a:t> söylem analizinin </a:t>
            </a:r>
            <a:r>
              <a:rPr lang="tr-TR" dirty="0" smtClean="0">
                <a:latin typeface="Arial"/>
                <a:cs typeface="Arial"/>
              </a:rPr>
              <a:t>basamakları şu şekilde ifade edilebilir:</a:t>
            </a:r>
          </a:p>
          <a:p>
            <a:r>
              <a:rPr lang="tr-TR" dirty="0" smtClean="0">
                <a:latin typeface="Arial"/>
                <a:cs typeface="Arial"/>
              </a:rPr>
              <a:t>1. Basamak: </a:t>
            </a:r>
            <a:r>
              <a:rPr lang="tr-TR" dirty="0" err="1" smtClean="0">
                <a:latin typeface="Arial"/>
                <a:cs typeface="Arial"/>
              </a:rPr>
              <a:t>Söylemsel</a:t>
            </a:r>
            <a:r>
              <a:rPr lang="tr-TR" dirty="0" smtClean="0">
                <a:latin typeface="Arial"/>
                <a:cs typeface="Arial"/>
              </a:rPr>
              <a:t> inşalar</a:t>
            </a:r>
          </a:p>
          <a:p>
            <a:pPr lvl="1"/>
            <a:r>
              <a:rPr lang="tr-TR" dirty="0">
                <a:latin typeface="Arial"/>
                <a:cs typeface="Arial"/>
              </a:rPr>
              <a:t>Dil vasıtasıyla inşa edilen nesne ne durumdadır? Ne tip bir nesne inşa edilmektedir? </a:t>
            </a:r>
            <a:endParaRPr lang="tr-TR" dirty="0" smtClean="0">
              <a:latin typeface="Arial"/>
              <a:cs typeface="Arial"/>
            </a:endParaRPr>
          </a:p>
          <a:p>
            <a:r>
              <a:rPr lang="tr-TR" dirty="0" smtClean="0">
                <a:latin typeface="Arial"/>
                <a:cs typeface="Arial"/>
              </a:rPr>
              <a:t>2. Basamak: Söylemler</a:t>
            </a:r>
          </a:p>
          <a:p>
            <a:pPr lvl="1"/>
            <a:r>
              <a:rPr lang="tr-TR" dirty="0" smtClean="0">
                <a:latin typeface="Arial"/>
                <a:cs typeface="Arial"/>
              </a:rPr>
              <a:t>Hangi söylemler kullanılmaktadır? Bu söylemlerin birbiri ile ilişkisi nedir?</a:t>
            </a:r>
          </a:p>
          <a:p>
            <a:r>
              <a:rPr lang="tr-TR" dirty="0" smtClean="0">
                <a:latin typeface="Arial"/>
                <a:cs typeface="Arial"/>
              </a:rPr>
              <a:t>3. Basamak: Eylem Yönelimi</a:t>
            </a:r>
          </a:p>
          <a:p>
            <a:pPr lvl="1"/>
            <a:r>
              <a:rPr lang="tr-TR" dirty="0" smtClean="0">
                <a:latin typeface="Arial"/>
                <a:cs typeface="Arial"/>
              </a:rPr>
              <a:t>Bu inşaların elde ettikleri nedir?</a:t>
            </a:r>
          </a:p>
          <a:p>
            <a:r>
              <a:rPr lang="tr-TR" dirty="0" smtClean="0">
                <a:latin typeface="Arial"/>
                <a:cs typeface="Arial"/>
              </a:rPr>
              <a:t>4. Basamak: Konumlandırmalar</a:t>
            </a:r>
          </a:p>
          <a:p>
            <a:pPr lvl="1"/>
            <a:r>
              <a:rPr lang="tr-TR" dirty="0" smtClean="0">
                <a:latin typeface="Arial"/>
                <a:cs typeface="Arial"/>
              </a:rPr>
              <a:t>Bu inşalar ile bulunabilir özne konumları nelerdir?</a:t>
            </a:r>
          </a:p>
          <a:p>
            <a:r>
              <a:rPr lang="tr-TR" dirty="0" smtClean="0">
                <a:latin typeface="Arial"/>
                <a:cs typeface="Arial"/>
              </a:rPr>
              <a:t>5. Basamak: Pratikler</a:t>
            </a:r>
          </a:p>
          <a:p>
            <a:pPr lvl="1"/>
            <a:r>
              <a:rPr lang="tr-TR" dirty="0" smtClean="0">
                <a:latin typeface="Arial"/>
                <a:cs typeface="Arial"/>
              </a:rPr>
              <a:t>Bu inşalarla ne gibi eylem ihtimalleri çıkartılmaktadır?</a:t>
            </a:r>
          </a:p>
          <a:p>
            <a:r>
              <a:rPr lang="tr-TR" dirty="0" smtClean="0">
                <a:latin typeface="Arial"/>
                <a:cs typeface="Arial"/>
              </a:rPr>
              <a:t>6. Basamak: Öznellik</a:t>
            </a:r>
          </a:p>
          <a:p>
            <a:pPr lvl="1"/>
            <a:r>
              <a:rPr lang="tr-TR" dirty="0">
                <a:latin typeface="Arial"/>
                <a:cs typeface="Arial"/>
              </a:rPr>
              <a:t>B</a:t>
            </a:r>
            <a:r>
              <a:rPr lang="tr-TR" dirty="0" smtClean="0">
                <a:latin typeface="Arial"/>
                <a:cs typeface="Arial"/>
              </a:rPr>
              <a:t>u eldeki özne konumlarında, potansiyel olarak neler hissedilebilir, düşünülebilir ve yaşanabilir?</a:t>
            </a:r>
          </a:p>
          <a:p>
            <a:pPr lvl="1"/>
            <a:endParaRPr lang="tr-TR" dirty="0" smtClean="0">
              <a:latin typeface="Arial"/>
              <a:cs typeface="Arial"/>
            </a:endParaRPr>
          </a:p>
          <a:p>
            <a:pPr marL="411480" lvl="1" indent="0">
              <a:buNone/>
            </a:pPr>
            <a:r>
              <a:rPr lang="tr-TR" dirty="0" smtClean="0">
                <a:latin typeface="Arial"/>
                <a:cs typeface="Arial"/>
              </a:rPr>
              <a:t>Örnekler için Hüseyin Bal’ın kitabından sayfa 318’e bakınız.</a:t>
            </a:r>
          </a:p>
        </p:txBody>
      </p:sp>
    </p:spTree>
    <p:extLst>
      <p:ext uri="{BB962C8B-B14F-4D97-AF65-F5344CB8AC3E}">
        <p14:creationId xmlns:p14="http://schemas.microsoft.com/office/powerpoint/2010/main" val="1235099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863167"/>
          </a:xfrm>
        </p:spPr>
        <p:txBody>
          <a:bodyPr/>
          <a:lstStyle/>
          <a:p>
            <a:r>
              <a:rPr lang="tr-TR" dirty="0" smtClean="0"/>
              <a:t>Eleştirel Söylem Analizi</a:t>
            </a:r>
            <a:endParaRPr lang="en-US" dirty="0"/>
          </a:p>
        </p:txBody>
      </p:sp>
      <p:sp>
        <p:nvSpPr>
          <p:cNvPr id="3" name="Content Placeholder 2"/>
          <p:cNvSpPr>
            <a:spLocks noGrp="1"/>
          </p:cNvSpPr>
          <p:nvPr>
            <p:ph idx="1"/>
          </p:nvPr>
        </p:nvSpPr>
        <p:spPr>
          <a:xfrm>
            <a:off x="457200" y="1752600"/>
            <a:ext cx="8229600" cy="4737523"/>
          </a:xfrm>
        </p:spPr>
        <p:txBody>
          <a:bodyPr>
            <a:normAutofit fontScale="92500" lnSpcReduction="20000"/>
          </a:bodyPr>
          <a:lstStyle/>
          <a:p>
            <a:r>
              <a:rPr lang="tr-TR" b="1" dirty="0" smtClean="0"/>
              <a:t>Söylem analizi, </a:t>
            </a:r>
            <a:r>
              <a:rPr lang="tr-TR" dirty="0" smtClean="0"/>
              <a:t>antropolojik yaklaşım, konuşma-</a:t>
            </a:r>
            <a:r>
              <a:rPr lang="tr-TR" dirty="0" err="1" smtClean="0"/>
              <a:t>davranıs</a:t>
            </a:r>
            <a:r>
              <a:rPr lang="tr-TR" dirty="0" smtClean="0"/>
              <a:t> teorisi, </a:t>
            </a:r>
            <a:r>
              <a:rPr lang="tr-TR" dirty="0" err="1" smtClean="0"/>
              <a:t>etnometodolojik</a:t>
            </a:r>
            <a:r>
              <a:rPr lang="tr-TR" dirty="0" smtClean="0"/>
              <a:t> yaklaşım ve sistemik dilbilim yaklaşımları gibi odak noktası, iddiaları ve teknikleri bakımından farklı türlere ayrılır. Zaman içerisinde bunlar farklı disiplinlerin yaklaşımlarıyla gelişmiş ve üzerinde en çok durulan </a:t>
            </a:r>
            <a:r>
              <a:rPr lang="tr-TR" b="1" dirty="0" smtClean="0"/>
              <a:t>“eleştirel söylem analizi” </a:t>
            </a:r>
            <a:r>
              <a:rPr lang="tr-TR" dirty="0" smtClean="0"/>
              <a:t>ortaya çıkmıştır (</a:t>
            </a:r>
            <a:r>
              <a:rPr lang="tr-TR" dirty="0" err="1" smtClean="0"/>
              <a:t>Hammersly</a:t>
            </a:r>
            <a:r>
              <a:rPr lang="tr-TR" dirty="0" smtClean="0"/>
              <a:t>, 1997:237). </a:t>
            </a:r>
          </a:p>
          <a:p>
            <a:r>
              <a:rPr lang="tr-TR" b="1" dirty="0" smtClean="0"/>
              <a:t>Eleştirel söylem analizi, </a:t>
            </a:r>
            <a:r>
              <a:rPr lang="tr-TR" dirty="0" smtClean="0"/>
              <a:t>bireyi imgesel evreninden kopararak simgesel düzeni benimsetir. Güç ilişkileri, değerler, ideolojiler, kimlik tanımlamaları gibi çeşitli toplumsal olguların dilsel kurgumalar yoluyla yansımasını ortaya çıkarabilmektedir. </a:t>
            </a:r>
          </a:p>
          <a:p>
            <a:r>
              <a:rPr lang="tr-TR" dirty="0"/>
              <a:t>Ç</a:t>
            </a:r>
            <a:r>
              <a:rPr lang="tr-TR" dirty="0" smtClean="0"/>
              <a:t>özümleme yöntemi olarak eleştirel söylem (Van </a:t>
            </a:r>
            <a:r>
              <a:rPr lang="tr-TR" dirty="0" err="1" smtClean="0"/>
              <a:t>Dijk</a:t>
            </a:r>
            <a:r>
              <a:rPr lang="tr-TR" dirty="0" smtClean="0"/>
              <a:t>, 2001:352),</a:t>
            </a:r>
          </a:p>
          <a:p>
            <a:pPr lvl="1"/>
            <a:r>
              <a:rPr lang="tr-TR" dirty="0" smtClean="0"/>
              <a:t>Toplumsal sorunlara yönelir,</a:t>
            </a:r>
          </a:p>
          <a:p>
            <a:pPr lvl="1"/>
            <a:r>
              <a:rPr lang="tr-TR" dirty="0" smtClean="0"/>
              <a:t>İktidar ilişkilerinin </a:t>
            </a:r>
            <a:r>
              <a:rPr lang="tr-TR" dirty="0" err="1" smtClean="0"/>
              <a:t>söylemsel</a:t>
            </a:r>
            <a:r>
              <a:rPr lang="tr-TR" dirty="0" smtClean="0"/>
              <a:t> karakterini ortaya çıkartır, </a:t>
            </a:r>
          </a:p>
          <a:p>
            <a:pPr lvl="1"/>
            <a:r>
              <a:rPr lang="tr-TR" dirty="0" smtClean="0"/>
              <a:t>Söylemi, tarihsel ve ideolojik bir işleyiş olarak görür,</a:t>
            </a:r>
          </a:p>
          <a:p>
            <a:pPr lvl="1"/>
            <a:r>
              <a:rPr lang="tr-TR" dirty="0" smtClean="0"/>
              <a:t>Metin ve toplum arasındaki ilişkiyi yorumlayıcı ve açıklayıcı bir çerçevede kurmaya çalışır,</a:t>
            </a:r>
          </a:p>
          <a:p>
            <a:pPr lvl="1"/>
            <a:r>
              <a:rPr lang="tr-TR" dirty="0" smtClean="0"/>
              <a:t>Söylem ve güç arasındaki ilişkiyi araştırır. </a:t>
            </a:r>
          </a:p>
          <a:p>
            <a:pPr lvl="1"/>
            <a:endParaRPr lang="tr-TR" dirty="0"/>
          </a:p>
        </p:txBody>
      </p:sp>
    </p:spTree>
    <p:extLst>
      <p:ext uri="{BB962C8B-B14F-4D97-AF65-F5344CB8AC3E}">
        <p14:creationId xmlns:p14="http://schemas.microsoft.com/office/powerpoint/2010/main" val="2026366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Eleştirel Söylem Analizi</a:t>
            </a:r>
            <a:endParaRPr lang="tr-TR" dirty="0"/>
          </a:p>
        </p:txBody>
      </p:sp>
      <p:sp>
        <p:nvSpPr>
          <p:cNvPr id="3" name="İçerik Yer Tutucusu 2"/>
          <p:cNvSpPr>
            <a:spLocks noGrp="1"/>
          </p:cNvSpPr>
          <p:nvPr>
            <p:ph idx="1"/>
          </p:nvPr>
        </p:nvSpPr>
        <p:spPr>
          <a:xfrm>
            <a:off x="1222873" y="2133600"/>
            <a:ext cx="7311528" cy="4112964"/>
          </a:xfrm>
        </p:spPr>
        <p:txBody>
          <a:bodyPr>
            <a:normAutofit/>
          </a:bodyPr>
          <a:lstStyle/>
          <a:p>
            <a:r>
              <a:rPr lang="tr-TR" dirty="0"/>
              <a:t>Eleştirel söylem analizi </a:t>
            </a:r>
            <a:r>
              <a:rPr lang="tr-TR" dirty="0" err="1"/>
              <a:t>söylemsel</a:t>
            </a:r>
            <a:r>
              <a:rPr lang="tr-TR" dirty="0"/>
              <a:t> pratikler, olaylar ve metinler ile daha geniş toplumsal ve kültürel yapılar, ilişkiler ve süreçler arasındaki açık ya da örtük nedensellik ve belirlenme ilişkilerini sistematik olarak araştırır. </a:t>
            </a:r>
          </a:p>
          <a:p>
            <a:r>
              <a:rPr lang="tr-TR" dirty="0"/>
              <a:t>Bu tür pratiklerin, olayların ve metinlerin nasıl ortaya çıktığını, iktidar ilişkileri ile iktidar mücadeleleri tarafından ideolojik olarak nasıl şekillendiğini; söylem ve toplum arasındaki iktidar ilişkilerinin bizatihi kendisinin iktidar  ve hegemonyayı koruyan bir faktör olarak nasıl işlediğini ortaya koymaya çalışır.</a:t>
            </a:r>
          </a:p>
          <a:p>
            <a:r>
              <a:rPr lang="tr-TR" dirty="0"/>
              <a:t> Bu yönüyle, dil kullanımında ortaya çıkan örtük ya da açık egemenlik, ayrımcılık, iktidar ve denetim ilişkilerini çözümlemeye yönelen bir araştırma programı olarak nitelendirilebilir.</a:t>
            </a:r>
          </a:p>
          <a:p>
            <a:endParaRPr lang="tr-TR" dirty="0"/>
          </a:p>
        </p:txBody>
      </p:sp>
    </p:spTree>
    <p:extLst>
      <p:ext uri="{BB962C8B-B14F-4D97-AF65-F5344CB8AC3E}">
        <p14:creationId xmlns:p14="http://schemas.microsoft.com/office/powerpoint/2010/main" val="236191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59774"/>
          </a:xfrm>
        </p:spPr>
        <p:txBody>
          <a:bodyPr>
            <a:normAutofit fontScale="90000"/>
          </a:bodyPr>
          <a:lstStyle/>
          <a:p>
            <a:r>
              <a:rPr lang="tr-TR" dirty="0" smtClean="0"/>
              <a:t>Söylem Analizi ve Eleştirel Söylem Analizi Arasındaki Farklar</a:t>
            </a:r>
            <a:endParaRPr lang="en-US" dirty="0"/>
          </a:p>
        </p:txBody>
      </p:sp>
      <p:graphicFrame>
        <p:nvGraphicFramePr>
          <p:cNvPr id="5" name="Content Placeholder 4"/>
          <p:cNvGraphicFramePr>
            <a:graphicFrameLocks noGrp="1"/>
          </p:cNvGraphicFramePr>
          <p:nvPr>
            <p:ph idx="1"/>
            <p:extLst/>
          </p:nvPr>
        </p:nvGraphicFramePr>
        <p:xfrm>
          <a:off x="1943100" y="2133600"/>
          <a:ext cx="65913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09787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686871478"/>
              </p:ext>
            </p:extLst>
          </p:nvPr>
        </p:nvGraphicFramePr>
        <p:xfrm>
          <a:off x="641350" y="155575"/>
          <a:ext cx="8502650" cy="6473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58857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557091"/>
            <a:ext cx="6589199" cy="1280890"/>
          </a:xfrm>
        </p:spPr>
        <p:txBody>
          <a:bodyPr>
            <a:normAutofit/>
          </a:bodyPr>
          <a:lstStyle/>
          <a:p>
            <a:r>
              <a:rPr lang="tr-TR" dirty="0" smtClean="0"/>
              <a:t>Eleştirel Söylem Analizinin Özellikleri</a:t>
            </a:r>
            <a:endParaRPr lang="en-US" dirty="0"/>
          </a:p>
        </p:txBody>
      </p:sp>
      <p:sp>
        <p:nvSpPr>
          <p:cNvPr id="3" name="Content Placeholder 2"/>
          <p:cNvSpPr>
            <a:spLocks noGrp="1"/>
          </p:cNvSpPr>
          <p:nvPr>
            <p:ph idx="1"/>
          </p:nvPr>
        </p:nvSpPr>
        <p:spPr/>
        <p:txBody>
          <a:bodyPr/>
          <a:lstStyle/>
          <a:p>
            <a:r>
              <a:rPr lang="tr-TR" dirty="0" smtClean="0">
                <a:latin typeface="Arial"/>
                <a:cs typeface="Arial"/>
              </a:rPr>
              <a:t>Van </a:t>
            </a:r>
            <a:r>
              <a:rPr lang="tr-TR" dirty="0" err="1" smtClean="0">
                <a:latin typeface="Arial"/>
                <a:cs typeface="Arial"/>
              </a:rPr>
              <a:t>Dijk</a:t>
            </a:r>
            <a:r>
              <a:rPr lang="tr-TR" dirty="0" smtClean="0">
                <a:latin typeface="Arial"/>
                <a:cs typeface="Arial"/>
              </a:rPr>
              <a:t> (2001:353) eleştirel söylem analizinin ilkelerini şu şekilde sıralamıştır:</a:t>
            </a:r>
          </a:p>
          <a:p>
            <a:pPr lvl="1"/>
            <a:r>
              <a:rPr lang="tr-TR" dirty="0" smtClean="0">
                <a:latin typeface="Arial"/>
                <a:cs typeface="Arial"/>
              </a:rPr>
              <a:t>Odaklandığı nokta sosyal problemlerdir.</a:t>
            </a:r>
          </a:p>
          <a:p>
            <a:pPr lvl="1"/>
            <a:r>
              <a:rPr lang="tr-TR" dirty="0" smtClean="0">
                <a:latin typeface="Arial"/>
                <a:cs typeface="Arial"/>
              </a:rPr>
              <a:t>Güç ilişkileri tutarsız ilişkilerdir.</a:t>
            </a:r>
          </a:p>
          <a:p>
            <a:pPr lvl="1"/>
            <a:r>
              <a:rPr lang="tr-TR" dirty="0" smtClean="0">
                <a:latin typeface="Arial"/>
                <a:cs typeface="Arial"/>
              </a:rPr>
              <a:t>Söylem, toplum ve kültürü oluşturur.</a:t>
            </a:r>
          </a:p>
          <a:p>
            <a:pPr lvl="1"/>
            <a:r>
              <a:rPr lang="tr-TR" dirty="0" smtClean="0">
                <a:latin typeface="Arial"/>
                <a:cs typeface="Arial"/>
              </a:rPr>
              <a:t>Söylem, ideolojiktir.</a:t>
            </a:r>
          </a:p>
          <a:p>
            <a:pPr lvl="1"/>
            <a:r>
              <a:rPr lang="tr-TR" dirty="0" smtClean="0">
                <a:latin typeface="Arial"/>
                <a:cs typeface="Arial"/>
              </a:rPr>
              <a:t>Söylem, tarihidir. </a:t>
            </a:r>
            <a:endParaRPr lang="tr-TR" dirty="0">
              <a:latin typeface="Arial"/>
              <a:cs typeface="Arial"/>
            </a:endParaRPr>
          </a:p>
          <a:p>
            <a:pPr lvl="1"/>
            <a:r>
              <a:rPr lang="tr-TR" dirty="0" smtClean="0">
                <a:latin typeface="Arial"/>
                <a:cs typeface="Arial"/>
              </a:rPr>
              <a:t>Söylem, metin ile toplum arasındaki aracıdır.</a:t>
            </a:r>
          </a:p>
          <a:p>
            <a:pPr lvl="1"/>
            <a:r>
              <a:rPr lang="tr-TR" dirty="0" smtClean="0">
                <a:latin typeface="Arial"/>
                <a:cs typeface="Arial"/>
              </a:rPr>
              <a:t>Söylem analizi, yorumlayıcı ve açıklayıcıdır. </a:t>
            </a:r>
          </a:p>
          <a:p>
            <a:pPr lvl="1"/>
            <a:r>
              <a:rPr lang="tr-TR" dirty="0" smtClean="0">
                <a:latin typeface="Arial"/>
                <a:cs typeface="Arial"/>
              </a:rPr>
              <a:t>Söylem, sosyal davranışın bir formudur. </a:t>
            </a:r>
            <a:endParaRPr lang="tr-TR" dirty="0">
              <a:latin typeface="Arial"/>
              <a:cs typeface="Arial"/>
            </a:endParaRPr>
          </a:p>
        </p:txBody>
      </p:sp>
    </p:spTree>
    <p:extLst>
      <p:ext uri="{BB962C8B-B14F-4D97-AF65-F5344CB8AC3E}">
        <p14:creationId xmlns:p14="http://schemas.microsoft.com/office/powerpoint/2010/main" val="1430225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Söylem Nedir?</a:t>
            </a:r>
            <a:endParaRPr lang="tr-TR" dirty="0"/>
          </a:p>
        </p:txBody>
      </p:sp>
      <p:sp>
        <p:nvSpPr>
          <p:cNvPr id="3" name="İçerik Yer Tutucusu 2"/>
          <p:cNvSpPr>
            <a:spLocks noGrp="1"/>
          </p:cNvSpPr>
          <p:nvPr>
            <p:ph idx="1"/>
          </p:nvPr>
        </p:nvSpPr>
        <p:spPr>
          <a:xfrm>
            <a:off x="627961" y="2133600"/>
            <a:ext cx="7906439" cy="3777622"/>
          </a:xfrm>
        </p:spPr>
        <p:txBody>
          <a:bodyPr>
            <a:normAutofit/>
          </a:bodyPr>
          <a:lstStyle/>
          <a:p>
            <a:pPr algn="just"/>
            <a:r>
              <a:rPr lang="tr-TR" b="1" dirty="0">
                <a:latin typeface="Arial" panose="020B0604020202020204" pitchFamily="34" charset="0"/>
                <a:cs typeface="Arial" panose="020B0604020202020204" pitchFamily="34" charset="0"/>
              </a:rPr>
              <a:t>Söylem</a:t>
            </a:r>
            <a:r>
              <a:rPr lang="tr-TR" dirty="0">
                <a:latin typeface="Arial" panose="020B0604020202020204" pitchFamily="34" charset="0"/>
                <a:cs typeface="Arial" panose="020B0604020202020204" pitchFamily="34" charset="0"/>
              </a:rPr>
              <a:t> farklı şekilde tanımlanır. Ağızdan çıkan, söylenen şeye basitçe söylem denmez.</a:t>
            </a:r>
          </a:p>
          <a:p>
            <a:pPr algn="just"/>
            <a:r>
              <a:rPr lang="tr-TR" dirty="0">
                <a:latin typeface="Arial" panose="020B0604020202020204" pitchFamily="34" charset="0"/>
                <a:cs typeface="Arial" panose="020B0604020202020204" pitchFamily="34" charset="0"/>
              </a:rPr>
              <a:t>Bir bakış açısını yansıtır.</a:t>
            </a:r>
          </a:p>
          <a:p>
            <a:pPr algn="just"/>
            <a:r>
              <a:rPr lang="tr-TR" dirty="0">
                <a:latin typeface="Arial" panose="020B0604020202020204" pitchFamily="34" charset="0"/>
                <a:cs typeface="Arial" panose="020B0604020202020204" pitchFamily="34" charset="0"/>
              </a:rPr>
              <a:t>Söylem – Gerçeklik mücadelesi.</a:t>
            </a:r>
          </a:p>
          <a:p>
            <a:pPr algn="just"/>
            <a:r>
              <a:rPr lang="tr-TR" b="1" dirty="0">
                <a:latin typeface="Arial" panose="020B0604020202020204" pitchFamily="34" charset="0"/>
                <a:cs typeface="Arial" panose="020B0604020202020204" pitchFamily="34" charset="0"/>
              </a:rPr>
              <a:t>Barbara </a:t>
            </a:r>
            <a:r>
              <a:rPr lang="tr-TR" b="1" dirty="0" err="1" smtClean="0">
                <a:latin typeface="Arial" panose="020B0604020202020204" pitchFamily="34" charset="0"/>
                <a:cs typeface="Arial" panose="020B0604020202020204" pitchFamily="34" charset="0"/>
              </a:rPr>
              <a:t>Johnstone</a:t>
            </a:r>
            <a:r>
              <a:rPr lang="tr-TR" b="1"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şu şekilde ifade eder:</a:t>
            </a:r>
            <a:endParaRPr lang="tr-TR" dirty="0">
              <a:latin typeface="Arial" panose="020B0604020202020204" pitchFamily="34" charset="0"/>
              <a:cs typeface="Arial" panose="020B0604020202020204" pitchFamily="34" charset="0"/>
            </a:endParaRPr>
          </a:p>
          <a:p>
            <a:pPr marL="0" indent="0" algn="just">
              <a:buNone/>
            </a:pPr>
            <a:r>
              <a:rPr lang="tr-TR" dirty="0">
                <a:latin typeface="Arial" panose="020B0604020202020204" pitchFamily="34" charset="0"/>
                <a:cs typeface="Arial" panose="020B0604020202020204" pitchFamily="34" charset="0"/>
              </a:rPr>
              <a:t>-Söylem dünya tarafından biçimlendirilir ve söylem dünyayı </a:t>
            </a:r>
            <a:r>
              <a:rPr lang="tr-TR" dirty="0" smtClean="0">
                <a:latin typeface="Arial" panose="020B0604020202020204" pitchFamily="34" charset="0"/>
                <a:cs typeface="Arial" panose="020B0604020202020204" pitchFamily="34" charset="0"/>
              </a:rPr>
              <a:t>biçimlendirir.</a:t>
            </a:r>
            <a:endParaRPr lang="tr-TR" dirty="0">
              <a:latin typeface="Arial" panose="020B0604020202020204" pitchFamily="34" charset="0"/>
              <a:cs typeface="Arial" panose="020B0604020202020204" pitchFamily="34" charset="0"/>
            </a:endParaRPr>
          </a:p>
          <a:p>
            <a:pPr marL="0" indent="0" algn="just">
              <a:buNone/>
            </a:pPr>
            <a:r>
              <a:rPr lang="tr-TR" dirty="0">
                <a:latin typeface="Arial" panose="020B0604020202020204" pitchFamily="34" charset="0"/>
                <a:cs typeface="Arial" panose="020B0604020202020204" pitchFamily="34" charset="0"/>
              </a:rPr>
              <a:t>-Söylem dil tarafından </a:t>
            </a:r>
            <a:r>
              <a:rPr lang="tr-TR" dirty="0" smtClean="0">
                <a:latin typeface="Arial" panose="020B0604020202020204" pitchFamily="34" charset="0"/>
                <a:cs typeface="Arial" panose="020B0604020202020204" pitchFamily="34" charset="0"/>
              </a:rPr>
              <a:t>biçimlendirilir </a:t>
            </a:r>
            <a:r>
              <a:rPr lang="tr-TR" dirty="0">
                <a:latin typeface="Arial" panose="020B0604020202020204" pitchFamily="34" charset="0"/>
                <a:cs typeface="Arial" panose="020B0604020202020204" pitchFamily="34" charset="0"/>
              </a:rPr>
              <a:t>ve söylem dili biçimlendirir.</a:t>
            </a:r>
          </a:p>
          <a:p>
            <a:pPr marL="0" indent="0" algn="just">
              <a:buNone/>
            </a:pPr>
            <a:r>
              <a:rPr lang="tr-TR" dirty="0">
                <a:latin typeface="Arial" panose="020B0604020202020204" pitchFamily="34" charset="0"/>
                <a:cs typeface="Arial" panose="020B0604020202020204" pitchFamily="34" charset="0"/>
              </a:rPr>
              <a:t>-Söylem katılımcılar tarafından biçimlendirilir ve söylem katılımcıları biçimlendirir.</a:t>
            </a:r>
          </a:p>
          <a:p>
            <a:endParaRPr lang="tr-TR" dirty="0"/>
          </a:p>
        </p:txBody>
      </p:sp>
    </p:spTree>
    <p:extLst>
      <p:ext uri="{BB962C8B-B14F-4D97-AF65-F5344CB8AC3E}">
        <p14:creationId xmlns:p14="http://schemas.microsoft.com/office/powerpoint/2010/main" val="27860814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028420"/>
          </a:xfrm>
        </p:spPr>
        <p:txBody>
          <a:bodyPr>
            <a:normAutofit fontScale="90000"/>
          </a:bodyPr>
          <a:lstStyle/>
          <a:p>
            <a:r>
              <a:rPr lang="tr-TR" dirty="0"/>
              <a:t>Eleştirel Söylem Analizinin Özellikleri</a:t>
            </a:r>
            <a:endParaRPr lang="en-US" dirty="0"/>
          </a:p>
        </p:txBody>
      </p:sp>
      <p:sp>
        <p:nvSpPr>
          <p:cNvPr id="3" name="Content Placeholder 2"/>
          <p:cNvSpPr>
            <a:spLocks noGrp="1"/>
          </p:cNvSpPr>
          <p:nvPr>
            <p:ph idx="1"/>
          </p:nvPr>
        </p:nvSpPr>
        <p:spPr>
          <a:xfrm>
            <a:off x="457200" y="1752600"/>
            <a:ext cx="8229600" cy="4799481"/>
          </a:xfrm>
        </p:spPr>
        <p:txBody>
          <a:bodyPr>
            <a:noAutofit/>
          </a:bodyPr>
          <a:lstStyle/>
          <a:p>
            <a:r>
              <a:rPr lang="tr-TR" sz="1800" dirty="0" smtClean="0">
                <a:latin typeface="Arial"/>
                <a:cs typeface="Arial"/>
              </a:rPr>
              <a:t>Entelektüel kökleri Marksizm’e, Frankfurt ekolüne ve onun günümüzdeki temsilcisi </a:t>
            </a:r>
            <a:r>
              <a:rPr lang="tr-TR" sz="1800" dirty="0" err="1" smtClean="0">
                <a:latin typeface="Arial"/>
                <a:cs typeface="Arial"/>
              </a:rPr>
              <a:t>Habermas’a</a:t>
            </a:r>
            <a:r>
              <a:rPr lang="tr-TR" sz="1800" dirty="0" smtClean="0">
                <a:latin typeface="Arial"/>
                <a:cs typeface="Arial"/>
              </a:rPr>
              <a:t>, </a:t>
            </a:r>
            <a:r>
              <a:rPr lang="tr-TR" sz="1800" dirty="0" err="1" smtClean="0">
                <a:latin typeface="Arial"/>
                <a:cs typeface="Arial"/>
              </a:rPr>
              <a:t>postmodern</a:t>
            </a:r>
            <a:r>
              <a:rPr lang="tr-TR" sz="1800" dirty="0" smtClean="0">
                <a:latin typeface="Arial"/>
                <a:cs typeface="Arial"/>
              </a:rPr>
              <a:t> eleştirel yaklaşıma dayanır. </a:t>
            </a:r>
            <a:r>
              <a:rPr lang="tr-TR" sz="1800" dirty="0" err="1" smtClean="0">
                <a:latin typeface="Arial"/>
                <a:cs typeface="Arial"/>
              </a:rPr>
              <a:t>Wodak</a:t>
            </a:r>
            <a:r>
              <a:rPr lang="tr-TR" sz="1800" dirty="0" smtClean="0">
                <a:latin typeface="Arial"/>
                <a:cs typeface="Arial"/>
              </a:rPr>
              <a:t> ve </a:t>
            </a:r>
            <a:r>
              <a:rPr lang="tr-TR" sz="1800" dirty="0" err="1" smtClean="0">
                <a:latin typeface="Arial"/>
                <a:cs typeface="Arial"/>
              </a:rPr>
              <a:t>Fairclough’a</a:t>
            </a:r>
            <a:r>
              <a:rPr lang="tr-TR" sz="1800" dirty="0" smtClean="0">
                <a:latin typeface="Arial"/>
                <a:cs typeface="Arial"/>
              </a:rPr>
              <a:t> göre söylem analizinin özellikleri şu şekildedir:</a:t>
            </a:r>
          </a:p>
          <a:p>
            <a:pPr lvl="1"/>
            <a:r>
              <a:rPr lang="tr-TR" sz="1800" dirty="0" smtClean="0">
                <a:latin typeface="Arial"/>
                <a:cs typeface="Arial"/>
              </a:rPr>
              <a:t>Sosyal problemlere yönelir.</a:t>
            </a:r>
          </a:p>
          <a:p>
            <a:pPr lvl="1"/>
            <a:r>
              <a:rPr lang="tr-TR" sz="1800" dirty="0" smtClean="0">
                <a:latin typeface="Arial"/>
                <a:cs typeface="Arial"/>
              </a:rPr>
              <a:t>Güç ilişkileri </a:t>
            </a:r>
            <a:r>
              <a:rPr lang="tr-TR" sz="1800" dirty="0" err="1" smtClean="0">
                <a:latin typeface="Arial"/>
                <a:cs typeface="Arial"/>
              </a:rPr>
              <a:t>söylemseldir</a:t>
            </a:r>
            <a:r>
              <a:rPr lang="tr-TR" sz="1800" dirty="0" smtClean="0">
                <a:latin typeface="Arial"/>
                <a:cs typeface="Arial"/>
              </a:rPr>
              <a:t>.</a:t>
            </a:r>
          </a:p>
          <a:p>
            <a:pPr lvl="1"/>
            <a:r>
              <a:rPr lang="tr-TR" sz="1800" dirty="0" smtClean="0">
                <a:latin typeface="Arial"/>
                <a:cs typeface="Arial"/>
              </a:rPr>
              <a:t>Söylem toplum ve kültürü tesis eder. </a:t>
            </a:r>
          </a:p>
          <a:p>
            <a:pPr lvl="1"/>
            <a:r>
              <a:rPr lang="tr-TR" sz="1800" dirty="0" err="1" smtClean="0">
                <a:latin typeface="Arial"/>
                <a:cs typeface="Arial"/>
              </a:rPr>
              <a:t>Söylemsel</a:t>
            </a:r>
            <a:r>
              <a:rPr lang="tr-TR" sz="1800" dirty="0" smtClean="0">
                <a:latin typeface="Arial"/>
                <a:cs typeface="Arial"/>
              </a:rPr>
              <a:t> olarak tesis edilen hayatı üç büyük belirleyiciye ayrılır: Dünyanın temsilleri olarak “temsiller”, insanlar arasındaki ilişkiler olarak “ilişkiler” ve insanların sosyal ve kişisel kimlikleri olarak “kimlikler”. </a:t>
            </a:r>
          </a:p>
          <a:p>
            <a:pPr lvl="1"/>
            <a:r>
              <a:rPr lang="tr-TR" sz="1800" dirty="0" smtClean="0">
                <a:latin typeface="Arial"/>
                <a:cs typeface="Arial"/>
              </a:rPr>
              <a:t>Söylem ideolojik olarak çalışır. </a:t>
            </a:r>
          </a:p>
          <a:p>
            <a:pPr lvl="1"/>
            <a:r>
              <a:rPr lang="tr-TR" sz="1800" dirty="0" smtClean="0">
                <a:latin typeface="Arial"/>
                <a:cs typeface="Arial"/>
              </a:rPr>
              <a:t>Söylem tarihseldir.</a:t>
            </a:r>
          </a:p>
          <a:p>
            <a:pPr lvl="1"/>
            <a:r>
              <a:rPr lang="tr-TR" sz="1800" dirty="0" smtClean="0">
                <a:latin typeface="Arial"/>
                <a:cs typeface="Arial"/>
              </a:rPr>
              <a:t>Metin ve toplum arasındaki bağ, mikro olanla makro olan arasındaki bağdır. </a:t>
            </a:r>
          </a:p>
          <a:p>
            <a:pPr lvl="1"/>
            <a:r>
              <a:rPr lang="tr-TR" sz="1800" dirty="0" smtClean="0">
                <a:latin typeface="Arial"/>
                <a:cs typeface="Arial"/>
              </a:rPr>
              <a:t>Söylem analizi yorumlayıcı ve </a:t>
            </a:r>
            <a:r>
              <a:rPr lang="tr-TR" sz="1800" dirty="0" err="1" smtClean="0">
                <a:latin typeface="Arial"/>
                <a:cs typeface="Arial"/>
              </a:rPr>
              <a:t>açıklayıcır</a:t>
            </a:r>
            <a:r>
              <a:rPr lang="tr-TR" sz="1800" dirty="0" smtClean="0">
                <a:latin typeface="Arial"/>
                <a:cs typeface="Arial"/>
              </a:rPr>
              <a:t>.</a:t>
            </a:r>
          </a:p>
          <a:p>
            <a:pPr lvl="1"/>
            <a:endParaRPr lang="tr-TR" sz="1800" dirty="0" smtClean="0">
              <a:latin typeface="Arial"/>
              <a:cs typeface="Arial"/>
            </a:endParaRPr>
          </a:p>
          <a:p>
            <a:pPr lvl="1"/>
            <a:endParaRPr lang="tr-TR" sz="1800" dirty="0" smtClean="0">
              <a:latin typeface="Arial"/>
              <a:cs typeface="Arial"/>
            </a:endParaRPr>
          </a:p>
          <a:p>
            <a:endParaRPr lang="tr-TR" sz="1800" dirty="0">
              <a:latin typeface="Arial"/>
              <a:cs typeface="Arial"/>
            </a:endParaRPr>
          </a:p>
        </p:txBody>
      </p:sp>
    </p:spTree>
    <p:extLst>
      <p:ext uri="{BB962C8B-B14F-4D97-AF65-F5344CB8AC3E}">
        <p14:creationId xmlns:p14="http://schemas.microsoft.com/office/powerpoint/2010/main" val="16745131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128490"/>
          </a:xfrm>
        </p:spPr>
        <p:txBody>
          <a:bodyPr>
            <a:normAutofit fontScale="90000"/>
          </a:bodyPr>
          <a:lstStyle/>
          <a:p>
            <a:r>
              <a:rPr lang="tr-TR" dirty="0" smtClean="0"/>
              <a:t>Eleştirel Söylem Analizinin Yaklaşımları</a:t>
            </a:r>
            <a:endParaRPr lang="en-US" dirty="0"/>
          </a:p>
        </p:txBody>
      </p:sp>
      <p:sp>
        <p:nvSpPr>
          <p:cNvPr id="3" name="Content Placeholder 2"/>
          <p:cNvSpPr>
            <a:spLocks noGrp="1"/>
          </p:cNvSpPr>
          <p:nvPr>
            <p:ph idx="1"/>
          </p:nvPr>
        </p:nvSpPr>
        <p:spPr>
          <a:xfrm>
            <a:off x="457200" y="1752600"/>
            <a:ext cx="8229600" cy="4871923"/>
          </a:xfrm>
        </p:spPr>
        <p:txBody>
          <a:bodyPr>
            <a:normAutofit fontScale="92500" lnSpcReduction="10000"/>
          </a:bodyPr>
          <a:lstStyle/>
          <a:p>
            <a:r>
              <a:rPr lang="tr-TR" b="1" dirty="0" smtClean="0">
                <a:latin typeface="Arial"/>
                <a:cs typeface="Arial"/>
              </a:rPr>
              <a:t>RUTH WODAK</a:t>
            </a:r>
          </a:p>
          <a:p>
            <a:pPr lvl="1"/>
            <a:r>
              <a:rPr lang="tr-TR" dirty="0" smtClean="0">
                <a:latin typeface="Arial"/>
                <a:cs typeface="Arial"/>
              </a:rPr>
              <a:t>Çalışmaları, kurumsal iletişim, cinsiyetçilik, antisemitizm, ırkçılık üzerinedir. </a:t>
            </a:r>
          </a:p>
          <a:p>
            <a:pPr lvl="1"/>
            <a:r>
              <a:rPr lang="tr-TR" dirty="0" smtClean="0">
                <a:latin typeface="Arial"/>
                <a:cs typeface="Arial"/>
              </a:rPr>
              <a:t>Akademik ve teorik sorunlara odaklanmak yerine tamamen yaygın/egemen toplumsal sorunlara yönelir. Böylelikle daha çok zarar görenleri, eleştirel gücü olanları, sorumlu olanları ve araçlara ve fırsatlara sahip olanları seçer. Bu tür sorunları çözmek için eleştirel analiz yapar. </a:t>
            </a:r>
          </a:p>
          <a:p>
            <a:r>
              <a:rPr lang="tr-TR" b="1" dirty="0" smtClean="0">
                <a:latin typeface="Arial"/>
                <a:cs typeface="Arial"/>
              </a:rPr>
              <a:t>VAN DİJK </a:t>
            </a:r>
          </a:p>
          <a:p>
            <a:pPr lvl="1"/>
            <a:r>
              <a:rPr lang="tr-TR" dirty="0" smtClean="0">
                <a:latin typeface="Arial"/>
                <a:cs typeface="Arial"/>
              </a:rPr>
              <a:t>Söylem analizinin disiplinler arası olduğunu savunur. Eleştirel söylem analizini </a:t>
            </a:r>
            <a:r>
              <a:rPr lang="tr-TR" dirty="0" err="1" smtClean="0">
                <a:latin typeface="Arial"/>
                <a:cs typeface="Arial"/>
              </a:rPr>
              <a:t>metinsel</a:t>
            </a:r>
            <a:r>
              <a:rPr lang="tr-TR" dirty="0" smtClean="0">
                <a:latin typeface="Arial"/>
                <a:cs typeface="Arial"/>
              </a:rPr>
              <a:t>, üretim, </a:t>
            </a:r>
            <a:r>
              <a:rPr lang="tr-TR" dirty="0" err="1" smtClean="0">
                <a:latin typeface="Arial"/>
                <a:cs typeface="Arial"/>
              </a:rPr>
              <a:t>alımlama</a:t>
            </a:r>
            <a:r>
              <a:rPr lang="tr-TR" dirty="0" smtClean="0">
                <a:latin typeface="Arial"/>
                <a:cs typeface="Arial"/>
              </a:rPr>
              <a:t>/yorumlama </a:t>
            </a:r>
            <a:r>
              <a:rPr lang="tr-TR" dirty="0">
                <a:latin typeface="Arial"/>
                <a:cs typeface="Arial"/>
              </a:rPr>
              <a:t>o</a:t>
            </a:r>
            <a:r>
              <a:rPr lang="tr-TR" dirty="0" smtClean="0">
                <a:latin typeface="Arial"/>
                <a:cs typeface="Arial"/>
              </a:rPr>
              <a:t>lmak üzere üç  boyutta inceler. </a:t>
            </a:r>
          </a:p>
          <a:p>
            <a:r>
              <a:rPr lang="tr-TR" b="1" dirty="0" smtClean="0">
                <a:latin typeface="Arial"/>
                <a:cs typeface="Arial"/>
              </a:rPr>
              <a:t>NORMAN FAIRCLOUGH </a:t>
            </a:r>
          </a:p>
          <a:p>
            <a:pPr lvl="1"/>
            <a:r>
              <a:rPr lang="tr-TR" dirty="0" smtClean="0">
                <a:latin typeface="Arial"/>
                <a:cs typeface="Arial"/>
              </a:rPr>
              <a:t>Söylem toplumsal pratiklerde kendisini üç yolla gösterir: Birincisi, bir pratikteki toplumsal etkinliktir; ikincisi, söylemin temsillerde kendisini göstermesidir; üçüncüsü,  kimliklerin </a:t>
            </a:r>
            <a:r>
              <a:rPr lang="tr-TR" smtClean="0">
                <a:latin typeface="Arial"/>
                <a:cs typeface="Arial"/>
              </a:rPr>
              <a:t>oluşturulmasındaki var olma </a:t>
            </a:r>
            <a:r>
              <a:rPr lang="tr-TR" dirty="0" smtClean="0">
                <a:latin typeface="Arial"/>
                <a:cs typeface="Arial"/>
              </a:rPr>
              <a:t>biçimi olarak söylemdir.</a:t>
            </a:r>
          </a:p>
          <a:p>
            <a:pPr lvl="1"/>
            <a:endParaRPr lang="tr-TR" dirty="0">
              <a:latin typeface="Arial"/>
              <a:cs typeface="Arial"/>
            </a:endParaRPr>
          </a:p>
          <a:p>
            <a:pPr lvl="1"/>
            <a:endParaRPr lang="tr-TR" dirty="0" smtClean="0">
              <a:latin typeface="Arial"/>
              <a:cs typeface="Arial"/>
            </a:endParaRPr>
          </a:p>
          <a:p>
            <a:pPr marL="411480" lvl="1" indent="0">
              <a:buNone/>
            </a:pPr>
            <a:r>
              <a:rPr lang="tr-TR" dirty="0" smtClean="0">
                <a:latin typeface="Arial"/>
                <a:cs typeface="Arial"/>
              </a:rPr>
              <a:t>(Ayrıntılı bilgi  için Hüseyin Bal’ın Nitel Araştırma Yöntem ve Teknikleri kitabına bakınız).</a:t>
            </a:r>
          </a:p>
          <a:p>
            <a:pPr lvl="1"/>
            <a:endParaRPr lang="tr-TR" dirty="0" smtClean="0">
              <a:latin typeface="Arial"/>
              <a:cs typeface="Arial"/>
            </a:endParaRPr>
          </a:p>
          <a:p>
            <a:pPr lvl="1"/>
            <a:endParaRPr lang="tr-TR" dirty="0">
              <a:latin typeface="Arial"/>
              <a:cs typeface="Arial"/>
            </a:endParaRPr>
          </a:p>
          <a:p>
            <a:pPr marL="411480" lvl="1" indent="0">
              <a:buNone/>
            </a:pPr>
            <a:endParaRPr lang="tr-TR" dirty="0">
              <a:latin typeface="Arial"/>
              <a:cs typeface="Arial"/>
            </a:endParaRPr>
          </a:p>
        </p:txBody>
      </p:sp>
    </p:spTree>
    <p:extLst>
      <p:ext uri="{BB962C8B-B14F-4D97-AF65-F5344CB8AC3E}">
        <p14:creationId xmlns:p14="http://schemas.microsoft.com/office/powerpoint/2010/main" val="12308859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tr-TR" dirty="0" smtClean="0">
                <a:latin typeface="Arial"/>
                <a:cs typeface="Arial"/>
              </a:rPr>
              <a:t>Bal, H. (2016). </a:t>
            </a:r>
            <a:r>
              <a:rPr lang="tr-TR" b="1" dirty="0" smtClean="0">
                <a:latin typeface="Arial"/>
                <a:cs typeface="Arial"/>
              </a:rPr>
              <a:t>Nitel Araştırma Yöntem ve </a:t>
            </a:r>
            <a:r>
              <a:rPr lang="tr-TR" b="1" dirty="0" err="1" smtClean="0">
                <a:latin typeface="Arial"/>
                <a:cs typeface="Arial"/>
              </a:rPr>
              <a:t>Teknikleri:Uygulamalı-Örnekli</a:t>
            </a:r>
            <a:r>
              <a:rPr lang="tr-TR" dirty="0" smtClean="0">
                <a:latin typeface="Arial"/>
                <a:cs typeface="Arial"/>
              </a:rPr>
              <a:t>. Sentez </a:t>
            </a:r>
            <a:r>
              <a:rPr lang="tr-TR" dirty="0" err="1" smtClean="0">
                <a:latin typeface="Arial"/>
                <a:cs typeface="Arial"/>
              </a:rPr>
              <a:t>Yayınları:İstanbul</a:t>
            </a:r>
            <a:r>
              <a:rPr lang="tr-TR" dirty="0" smtClean="0">
                <a:latin typeface="Arial"/>
                <a:cs typeface="Arial"/>
              </a:rPr>
              <a:t>.</a:t>
            </a:r>
          </a:p>
          <a:p>
            <a:r>
              <a:rPr lang="tr-TR" dirty="0" smtClean="0">
                <a:latin typeface="Arial"/>
                <a:cs typeface="Arial"/>
              </a:rPr>
              <a:t>Baş, T. &amp; Akturan U. (2008). </a:t>
            </a:r>
            <a:r>
              <a:rPr lang="tr-TR" b="1" dirty="0" smtClean="0">
                <a:latin typeface="Arial"/>
                <a:cs typeface="Arial"/>
              </a:rPr>
              <a:t>Nitel Araştırma </a:t>
            </a:r>
            <a:r>
              <a:rPr lang="tr-TR" b="1" dirty="0" err="1" smtClean="0">
                <a:latin typeface="Arial"/>
                <a:cs typeface="Arial"/>
              </a:rPr>
              <a:t>Yöntemleri:Nvivo</a:t>
            </a:r>
            <a:r>
              <a:rPr lang="tr-TR" b="1" dirty="0" smtClean="0">
                <a:latin typeface="Arial"/>
                <a:cs typeface="Arial"/>
              </a:rPr>
              <a:t> ile Nitel Analizi, Örnekleme, Analiz, Yorum</a:t>
            </a:r>
            <a:r>
              <a:rPr lang="tr-TR" dirty="0" smtClean="0">
                <a:latin typeface="Arial"/>
                <a:cs typeface="Arial"/>
              </a:rPr>
              <a:t>. Seçkin </a:t>
            </a:r>
            <a:r>
              <a:rPr lang="tr-TR" dirty="0" err="1" smtClean="0">
                <a:latin typeface="Arial"/>
                <a:cs typeface="Arial"/>
              </a:rPr>
              <a:t>Yayıncılık:Ankara</a:t>
            </a:r>
            <a:endParaRPr lang="tr-TR" dirty="0" smtClean="0">
              <a:latin typeface="Arial"/>
              <a:cs typeface="Arial"/>
            </a:endParaRPr>
          </a:p>
          <a:p>
            <a:r>
              <a:rPr lang="tr-TR" dirty="0" smtClean="0">
                <a:latin typeface="Arial"/>
                <a:cs typeface="Arial"/>
              </a:rPr>
              <a:t>Sözen, E. (1999). </a:t>
            </a:r>
            <a:r>
              <a:rPr lang="tr-TR" b="1" dirty="0" smtClean="0">
                <a:latin typeface="Arial"/>
                <a:cs typeface="Arial"/>
              </a:rPr>
              <a:t>Söylem: Belirsizlik, Mübadele, Bilgi/Güç ve </a:t>
            </a:r>
            <a:r>
              <a:rPr lang="tr-TR" b="1" dirty="0" err="1" smtClean="0">
                <a:latin typeface="Arial"/>
                <a:cs typeface="Arial"/>
              </a:rPr>
              <a:t>Refleksivite</a:t>
            </a:r>
            <a:r>
              <a:rPr lang="tr-TR" b="1" dirty="0" smtClean="0">
                <a:latin typeface="Arial"/>
                <a:cs typeface="Arial"/>
              </a:rPr>
              <a:t>.</a:t>
            </a:r>
            <a:r>
              <a:rPr lang="tr-TR" dirty="0" smtClean="0">
                <a:latin typeface="Arial"/>
                <a:cs typeface="Arial"/>
              </a:rPr>
              <a:t> Paradigma </a:t>
            </a:r>
            <a:r>
              <a:rPr lang="tr-TR" dirty="0" err="1" smtClean="0">
                <a:latin typeface="Arial"/>
                <a:cs typeface="Arial"/>
              </a:rPr>
              <a:t>Yayınları:Ankara</a:t>
            </a:r>
            <a:endParaRPr lang="tr-TR" dirty="0">
              <a:latin typeface="Arial"/>
              <a:cs typeface="Arial"/>
            </a:endParaRPr>
          </a:p>
        </p:txBody>
      </p:sp>
    </p:spTree>
    <p:extLst>
      <p:ext uri="{BB962C8B-B14F-4D97-AF65-F5344CB8AC3E}">
        <p14:creationId xmlns:p14="http://schemas.microsoft.com/office/powerpoint/2010/main" val="168989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Söylem Nedir?</a:t>
            </a:r>
            <a:endParaRPr lang="tr-TR" dirty="0"/>
          </a:p>
        </p:txBody>
      </p:sp>
      <p:sp>
        <p:nvSpPr>
          <p:cNvPr id="3" name="İçerik Yer Tutucusu 2"/>
          <p:cNvSpPr>
            <a:spLocks noGrp="1"/>
          </p:cNvSpPr>
          <p:nvPr>
            <p:ph idx="1"/>
          </p:nvPr>
        </p:nvSpPr>
        <p:spPr>
          <a:xfrm>
            <a:off x="749147" y="2133600"/>
            <a:ext cx="7785253" cy="3777622"/>
          </a:xfrm>
        </p:spPr>
        <p:txBody>
          <a:bodyPr/>
          <a:lstStyle/>
          <a:p>
            <a:pPr algn="just"/>
            <a:r>
              <a:rPr lang="tr-TR" b="1" dirty="0">
                <a:latin typeface="Arial" panose="020B0604020202020204" pitchFamily="34" charset="0"/>
                <a:cs typeface="Arial" panose="020B0604020202020204" pitchFamily="34" charset="0"/>
              </a:rPr>
              <a:t>Söylem, </a:t>
            </a:r>
            <a:r>
              <a:rPr lang="tr-TR" dirty="0">
                <a:latin typeface="Arial" panose="020B0604020202020204" pitchFamily="34" charset="0"/>
                <a:cs typeface="Arial" panose="020B0604020202020204" pitchFamily="34" charset="0"/>
              </a:rPr>
              <a:t>söyleme eyleminin bir sonucu olarak ortaya çıkan dilsel ifadenin sözlü veya yazılı halidir. Söyleyen (yani kaynak), söylenen şeyi (yani mesajı) belli bir kanal ile alıcı (veya alıcılara) ulaştırmak üzere kodlar.</a:t>
            </a:r>
          </a:p>
          <a:p>
            <a:pPr algn="just"/>
            <a:r>
              <a:rPr lang="tr-TR" dirty="0">
                <a:latin typeface="Arial" panose="020B0604020202020204" pitchFamily="34" charset="0"/>
                <a:cs typeface="Arial" panose="020B0604020202020204" pitchFamily="34" charset="0"/>
              </a:rPr>
              <a:t>Kodlama biçimi içinde yaşadığı kültüre, sosyalleştiği toplumsal gruplara, sınıfsal konumuna, eğitimine , mesleğine ilişkin izler taşır. </a:t>
            </a:r>
          </a:p>
          <a:p>
            <a:pPr algn="just"/>
            <a:r>
              <a:rPr lang="tr-TR" dirty="0">
                <a:latin typeface="Arial" panose="020B0604020202020204" pitchFamily="34" charset="0"/>
                <a:cs typeface="Arial" panose="020B0604020202020204" pitchFamily="34" charset="0"/>
              </a:rPr>
              <a:t>Bu nedenle söylem bireysel değil sosyaldir.</a:t>
            </a:r>
          </a:p>
          <a:p>
            <a:pPr algn="just"/>
            <a:r>
              <a:rPr lang="tr-TR" dirty="0">
                <a:latin typeface="Arial" panose="020B0604020202020204" pitchFamily="34" charset="0"/>
                <a:cs typeface="Arial" panose="020B0604020202020204" pitchFamily="34" charset="0"/>
              </a:rPr>
              <a:t>Yani ağızdan çıkan, söylenen şeyi anlatır ancak bunu, onun toplumsal yükünü vurgulayarak yapar. </a:t>
            </a:r>
          </a:p>
          <a:p>
            <a:endParaRPr lang="tr-TR" dirty="0"/>
          </a:p>
        </p:txBody>
      </p:sp>
    </p:spTree>
    <p:extLst>
      <p:ext uri="{BB962C8B-B14F-4D97-AF65-F5344CB8AC3E}">
        <p14:creationId xmlns:p14="http://schemas.microsoft.com/office/powerpoint/2010/main" val="837003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Söylem Nedir?</a:t>
            </a:r>
            <a:endParaRPr lang="tr-TR" dirty="0"/>
          </a:p>
        </p:txBody>
      </p:sp>
      <p:sp>
        <p:nvSpPr>
          <p:cNvPr id="3" name="Content Placeholder 2"/>
          <p:cNvSpPr>
            <a:spLocks noGrp="1"/>
          </p:cNvSpPr>
          <p:nvPr>
            <p:ph idx="1"/>
          </p:nvPr>
        </p:nvSpPr>
        <p:spPr>
          <a:xfrm>
            <a:off x="1013553" y="1277957"/>
            <a:ext cx="7520848" cy="5398265"/>
          </a:xfrm>
        </p:spPr>
        <p:txBody>
          <a:bodyPr>
            <a:normAutofit fontScale="85000" lnSpcReduction="20000"/>
          </a:bodyPr>
          <a:lstStyle/>
          <a:p>
            <a:r>
              <a:rPr lang="tr-TR" b="1" dirty="0" smtClean="0">
                <a:latin typeface="Arial"/>
                <a:cs typeface="Arial"/>
              </a:rPr>
              <a:t>Sözen’e göre </a:t>
            </a:r>
            <a:r>
              <a:rPr lang="tr-TR" dirty="0" smtClean="0">
                <a:latin typeface="Arial"/>
                <a:cs typeface="Arial"/>
              </a:rPr>
              <a:t>(1999) söylem, bir belirsizlik alanıdır. Bu belirsizlikte var oluş tarzları dil ve insandır. Söylem,</a:t>
            </a:r>
          </a:p>
          <a:p>
            <a:pPr lvl="1"/>
            <a:r>
              <a:rPr lang="tr-TR" dirty="0" smtClean="0">
                <a:latin typeface="Arial"/>
                <a:cs typeface="Arial"/>
              </a:rPr>
              <a:t>Sosyal, siyasi, kültürel, ekonomik alanlar gibi sosyal hayatın diğer yönleriyle ilişki halindedir. </a:t>
            </a:r>
          </a:p>
          <a:p>
            <a:pPr lvl="1"/>
            <a:r>
              <a:rPr lang="tr-TR" dirty="0" smtClean="0">
                <a:latin typeface="Arial"/>
                <a:cs typeface="Arial"/>
              </a:rPr>
              <a:t>Bir metin edebi olsun ya da olmasın söylem çalışmasına dahil olur. </a:t>
            </a:r>
          </a:p>
          <a:p>
            <a:pPr lvl="1"/>
            <a:r>
              <a:rPr lang="tr-TR" dirty="0" smtClean="0">
                <a:latin typeface="Arial"/>
                <a:cs typeface="Arial"/>
              </a:rPr>
              <a:t>Kavram, dille inşa edilen sözlü (konuşma), yazılı (kitap, makale, risale </a:t>
            </a:r>
            <a:r>
              <a:rPr lang="tr-TR" dirty="0" err="1" smtClean="0">
                <a:latin typeface="Arial"/>
                <a:cs typeface="Arial"/>
              </a:rPr>
              <a:t>vs</a:t>
            </a:r>
            <a:r>
              <a:rPr lang="tr-TR" dirty="0" smtClean="0">
                <a:latin typeface="Arial"/>
                <a:cs typeface="Arial"/>
              </a:rPr>
              <a:t>) ve sözsüz (mimari yapılar gibi) metinlere karşılık gelir. </a:t>
            </a:r>
          </a:p>
          <a:p>
            <a:pPr lvl="1"/>
            <a:r>
              <a:rPr lang="tr-TR" dirty="0" smtClean="0">
                <a:latin typeface="Arial"/>
                <a:cs typeface="Arial"/>
              </a:rPr>
              <a:t>Söylem, “ideoloji, bilgi, diyalog, anlatım, beyan tarzı, müzakere, güç ve gücün mübadelesiyle eyleme dönüşen dil pratiklerine ilişkin süreçlerdir”.</a:t>
            </a:r>
          </a:p>
          <a:p>
            <a:pPr lvl="1"/>
            <a:r>
              <a:rPr lang="tr-TR" dirty="0" smtClean="0">
                <a:latin typeface="Arial"/>
                <a:cs typeface="Arial"/>
              </a:rPr>
              <a:t>Söylemin kendi içsel kuralları vardır ve bunlar söylem düzenlerini oluşturur.</a:t>
            </a:r>
          </a:p>
          <a:p>
            <a:pPr lvl="1"/>
            <a:r>
              <a:rPr lang="tr-TR" dirty="0" smtClean="0">
                <a:latin typeface="Arial"/>
                <a:cs typeface="Arial"/>
              </a:rPr>
              <a:t>Teorik yaklaşımlar söylemi, “bir metin gibi”, pratik yaklaşımlar ise insanların karşılıklı konuşmalarından ortaya çıkan “anlam mübadeleleri” olarak görür. </a:t>
            </a:r>
          </a:p>
          <a:p>
            <a:r>
              <a:rPr lang="tr-TR" dirty="0" smtClean="0">
                <a:latin typeface="Arial"/>
                <a:cs typeface="Arial"/>
              </a:rPr>
              <a:t>Söylem, sosyolojik bakış açısına göre herhangi bir olguyu belli bir şekilde temsil etme ve diğer olgular arasında olan ilişkileri belirtme biçimidir</a:t>
            </a:r>
            <a:r>
              <a:rPr lang="tr-TR" dirty="0">
                <a:latin typeface="Arial"/>
                <a:cs typeface="Arial"/>
              </a:rPr>
              <a:t> </a:t>
            </a:r>
            <a:r>
              <a:rPr lang="tr-TR" dirty="0" smtClean="0">
                <a:latin typeface="Arial"/>
                <a:cs typeface="Arial"/>
              </a:rPr>
              <a:t>(Akturan vd., 2008:25).</a:t>
            </a:r>
          </a:p>
          <a:p>
            <a:r>
              <a:rPr lang="tr-TR" dirty="0" err="1" smtClean="0">
                <a:latin typeface="Arial"/>
                <a:cs typeface="Arial"/>
              </a:rPr>
              <a:t>Beseri</a:t>
            </a:r>
            <a:r>
              <a:rPr lang="tr-TR" dirty="0" smtClean="0">
                <a:latin typeface="Arial"/>
                <a:cs typeface="Arial"/>
              </a:rPr>
              <a:t> bilimlerde söylem fikrinin kurucusu </a:t>
            </a:r>
            <a:r>
              <a:rPr lang="tr-TR" b="1" dirty="0" smtClean="0">
                <a:latin typeface="Arial"/>
                <a:cs typeface="Arial"/>
              </a:rPr>
              <a:t>Michel </a:t>
            </a:r>
            <a:r>
              <a:rPr lang="tr-TR" b="1" dirty="0" err="1" smtClean="0">
                <a:latin typeface="Arial"/>
                <a:cs typeface="Arial"/>
              </a:rPr>
              <a:t>Foucault</a:t>
            </a:r>
            <a:r>
              <a:rPr lang="tr-TR" b="1" dirty="0">
                <a:latin typeface="Arial"/>
                <a:cs typeface="Arial"/>
              </a:rPr>
              <a:t> </a:t>
            </a:r>
            <a:r>
              <a:rPr lang="tr-TR" dirty="0" smtClean="0">
                <a:latin typeface="Arial"/>
                <a:cs typeface="Arial"/>
              </a:rPr>
              <a:t>söylemi şu </a:t>
            </a:r>
            <a:r>
              <a:rPr lang="tr-TR" dirty="0" err="1" smtClean="0">
                <a:latin typeface="Arial"/>
                <a:cs typeface="Arial"/>
              </a:rPr>
              <a:t>sekilde</a:t>
            </a:r>
            <a:r>
              <a:rPr lang="tr-TR" dirty="0" smtClean="0">
                <a:latin typeface="Arial"/>
                <a:cs typeface="Arial"/>
              </a:rPr>
              <a:t> tanımlar (</a:t>
            </a:r>
            <a:r>
              <a:rPr lang="tr-TR" dirty="0" err="1" smtClean="0">
                <a:latin typeface="Arial"/>
                <a:cs typeface="Arial"/>
              </a:rPr>
              <a:t>Elliot</a:t>
            </a:r>
            <a:r>
              <a:rPr lang="tr-TR" dirty="0" smtClean="0">
                <a:latin typeface="Arial"/>
                <a:cs typeface="Arial"/>
              </a:rPr>
              <a:t>, 1996:65):</a:t>
            </a:r>
          </a:p>
          <a:p>
            <a:pPr lvl="1"/>
            <a:r>
              <a:rPr lang="tr-TR" dirty="0" smtClean="0">
                <a:latin typeface="Arial"/>
                <a:cs typeface="Arial"/>
              </a:rPr>
              <a:t>Tüm dünyayı ve insanları şekillendiren ancak sınırları belirlenebilecek ve sarsılabilecek olan düşünceler, inanışlar, yargılar, değerler, semboller, kelimeler, harfler, kurumlar, normlar, gelenekler ve dilden oluşan ve içerisinde birçok hiyerarşik yapıyı, güç ilişkisini bulunduran dev bir organizmadır.</a:t>
            </a:r>
          </a:p>
          <a:p>
            <a:r>
              <a:rPr lang="tr-TR" dirty="0" smtClean="0">
                <a:latin typeface="Arial"/>
                <a:cs typeface="Arial"/>
              </a:rPr>
              <a:t>Söylem, güçlü ve karmaşık bir yapıdır.</a:t>
            </a:r>
            <a:endParaRPr lang="tr-TR" dirty="0">
              <a:latin typeface="Arial"/>
              <a:cs typeface="Arial"/>
            </a:endParaRPr>
          </a:p>
        </p:txBody>
      </p:sp>
    </p:spTree>
    <p:extLst>
      <p:ext uri="{BB962C8B-B14F-4D97-AF65-F5344CB8AC3E}">
        <p14:creationId xmlns:p14="http://schemas.microsoft.com/office/powerpoint/2010/main" val="37661371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Söylem Nedir?</a:t>
            </a:r>
            <a:endParaRPr lang="tr-TR" dirty="0"/>
          </a:p>
        </p:txBody>
      </p:sp>
      <p:sp>
        <p:nvSpPr>
          <p:cNvPr id="3" name="Content Placeholder 2"/>
          <p:cNvSpPr>
            <a:spLocks noGrp="1"/>
          </p:cNvSpPr>
          <p:nvPr>
            <p:ph idx="1"/>
          </p:nvPr>
        </p:nvSpPr>
        <p:spPr>
          <a:xfrm>
            <a:off x="749147" y="1509311"/>
            <a:ext cx="7785253" cy="4814371"/>
          </a:xfrm>
        </p:spPr>
        <p:txBody>
          <a:bodyPr>
            <a:normAutofit/>
          </a:bodyPr>
          <a:lstStyle/>
          <a:p>
            <a:r>
              <a:rPr lang="tr-TR" dirty="0" smtClean="0">
                <a:latin typeface="Arial"/>
                <a:cs typeface="Arial"/>
              </a:rPr>
              <a:t>Her söylemi üretenin sosyal konumuna göre farklı içeriklere sahiptir. </a:t>
            </a:r>
            <a:r>
              <a:rPr lang="tr-TR" dirty="0" err="1" smtClean="0">
                <a:latin typeface="Arial"/>
                <a:cs typeface="Arial"/>
              </a:rPr>
              <a:t>Örn</a:t>
            </a:r>
            <a:r>
              <a:rPr lang="tr-TR" dirty="0" smtClean="0">
                <a:latin typeface="Arial"/>
                <a:cs typeface="Arial"/>
              </a:rPr>
              <a:t>: Bir doktor söyleminin yapısı ile hasta söyleminin yapısı niteliksel olarak farklı olduğu gibi demokratik lider ile totaliter liderin söylemleri ve köylü ve kentlinin söylemleri yapısal olarak farklıdır. </a:t>
            </a:r>
          </a:p>
          <a:p>
            <a:r>
              <a:rPr lang="tr-TR" dirty="0" smtClean="0">
                <a:latin typeface="Arial"/>
                <a:cs typeface="Arial"/>
              </a:rPr>
              <a:t>Yapıyı belirleyen şey, güçtür. </a:t>
            </a:r>
          </a:p>
          <a:p>
            <a:r>
              <a:rPr lang="tr-TR" dirty="0" smtClean="0">
                <a:latin typeface="Arial"/>
                <a:cs typeface="Arial"/>
              </a:rPr>
              <a:t>Söylemler, etkileşim bütünüdür. </a:t>
            </a:r>
          </a:p>
          <a:p>
            <a:pPr lvl="1"/>
            <a:r>
              <a:rPr lang="tr-TR" dirty="0" smtClean="0">
                <a:latin typeface="Arial"/>
                <a:cs typeface="Arial"/>
              </a:rPr>
              <a:t>Tıp söylemi, dini söylem, medya söylemi, feminist söylem, politik söylem gibi. Bu şekilde olan söylemler </a:t>
            </a:r>
            <a:r>
              <a:rPr lang="tr-TR" dirty="0" err="1" smtClean="0">
                <a:latin typeface="Arial"/>
                <a:cs typeface="Arial"/>
              </a:rPr>
              <a:t>Foucaultcu</a:t>
            </a:r>
            <a:r>
              <a:rPr lang="tr-TR" dirty="0" smtClean="0">
                <a:latin typeface="Arial"/>
                <a:cs typeface="Arial"/>
              </a:rPr>
              <a:t> söyleme karşılık gelir.</a:t>
            </a:r>
          </a:p>
          <a:p>
            <a:pPr lvl="1"/>
            <a:r>
              <a:rPr lang="tr-TR" dirty="0" smtClean="0">
                <a:latin typeface="Arial"/>
                <a:cs typeface="Arial"/>
              </a:rPr>
              <a:t>Söylemler kültürel standartlardan, gündelik hayat faaliyetlerine kadar uzanır.</a:t>
            </a:r>
            <a:endParaRPr lang="tr-TR" dirty="0">
              <a:latin typeface="Arial"/>
              <a:cs typeface="Arial"/>
            </a:endParaRPr>
          </a:p>
        </p:txBody>
      </p:sp>
    </p:spTree>
    <p:extLst>
      <p:ext uri="{BB962C8B-B14F-4D97-AF65-F5344CB8AC3E}">
        <p14:creationId xmlns:p14="http://schemas.microsoft.com/office/powerpoint/2010/main" val="4166102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Söylem Nedir?</a:t>
            </a:r>
            <a:endParaRPr lang="tr-TR" dirty="0"/>
          </a:p>
        </p:txBody>
      </p:sp>
      <p:sp>
        <p:nvSpPr>
          <p:cNvPr id="3" name="Content Placeholder 2"/>
          <p:cNvSpPr>
            <a:spLocks noGrp="1"/>
          </p:cNvSpPr>
          <p:nvPr>
            <p:ph idx="1"/>
          </p:nvPr>
        </p:nvSpPr>
        <p:spPr>
          <a:xfrm>
            <a:off x="840728" y="1630496"/>
            <a:ext cx="7477007" cy="4825387"/>
          </a:xfrm>
        </p:spPr>
        <p:txBody>
          <a:bodyPr>
            <a:normAutofit fontScale="92500" lnSpcReduction="20000"/>
          </a:bodyPr>
          <a:lstStyle/>
          <a:p>
            <a:r>
              <a:rPr lang="tr-TR" b="1" dirty="0" err="1" smtClean="0">
                <a:latin typeface="Arial"/>
                <a:cs typeface="Arial"/>
              </a:rPr>
              <a:t>Wodak’a</a:t>
            </a:r>
            <a:r>
              <a:rPr lang="tr-TR" b="1" dirty="0" smtClean="0">
                <a:latin typeface="Arial"/>
                <a:cs typeface="Arial"/>
              </a:rPr>
              <a:t> göre söylem </a:t>
            </a:r>
            <a:r>
              <a:rPr lang="tr-TR" dirty="0" smtClean="0">
                <a:latin typeface="Arial"/>
                <a:cs typeface="Arial"/>
              </a:rPr>
              <a:t>(Sözen, 1999):</a:t>
            </a:r>
          </a:p>
          <a:p>
            <a:pPr lvl="1"/>
            <a:r>
              <a:rPr lang="tr-TR" dirty="0" smtClean="0">
                <a:latin typeface="Arial"/>
                <a:cs typeface="Arial"/>
              </a:rPr>
              <a:t>“Belli bir sosyal durumda iletişim olayını mümkün kılan bir spesifik dil kullanımı ve spesifik sosyal </a:t>
            </a:r>
            <a:r>
              <a:rPr lang="tr-TR" dirty="0" err="1" smtClean="0">
                <a:latin typeface="Arial"/>
                <a:cs typeface="Arial"/>
              </a:rPr>
              <a:t>etkileşim”dir</a:t>
            </a:r>
            <a:r>
              <a:rPr lang="tr-TR" dirty="0" smtClean="0">
                <a:latin typeface="Arial"/>
                <a:cs typeface="Arial"/>
              </a:rPr>
              <a:t>. </a:t>
            </a:r>
          </a:p>
          <a:p>
            <a:r>
              <a:rPr lang="tr-TR" b="1" dirty="0" smtClean="0">
                <a:latin typeface="Arial"/>
                <a:cs typeface="Arial"/>
              </a:rPr>
              <a:t>Van </a:t>
            </a:r>
            <a:r>
              <a:rPr lang="tr-TR" b="1" dirty="0" err="1" smtClean="0">
                <a:latin typeface="Arial"/>
                <a:cs typeface="Arial"/>
              </a:rPr>
              <a:t>Dijk’e</a:t>
            </a:r>
            <a:r>
              <a:rPr lang="tr-TR" b="1" dirty="0" smtClean="0">
                <a:latin typeface="Arial"/>
                <a:cs typeface="Arial"/>
              </a:rPr>
              <a:t> göre söylem </a:t>
            </a:r>
            <a:r>
              <a:rPr lang="tr-TR" dirty="0" smtClean="0">
                <a:latin typeface="Arial"/>
                <a:cs typeface="Arial"/>
              </a:rPr>
              <a:t>(Sözen, 1999):</a:t>
            </a:r>
          </a:p>
          <a:p>
            <a:pPr lvl="1"/>
            <a:r>
              <a:rPr lang="tr-TR" dirty="0" smtClean="0">
                <a:latin typeface="Arial"/>
                <a:cs typeface="Arial"/>
              </a:rPr>
              <a:t>“Metinler </a:t>
            </a:r>
            <a:r>
              <a:rPr lang="tr-TR" dirty="0" err="1" smtClean="0">
                <a:latin typeface="Arial"/>
                <a:cs typeface="Arial"/>
              </a:rPr>
              <a:t>takımı”dır</a:t>
            </a:r>
            <a:r>
              <a:rPr lang="tr-TR" dirty="0" smtClean="0">
                <a:latin typeface="Arial"/>
                <a:cs typeface="Arial"/>
              </a:rPr>
              <a:t>. “Metin” yazılı olmak, “söylem” de sözlü olmak zorunda değildir. </a:t>
            </a:r>
          </a:p>
          <a:p>
            <a:r>
              <a:rPr lang="tr-TR" b="1" dirty="0" err="1" smtClean="0">
                <a:latin typeface="Arial"/>
                <a:cs typeface="Arial"/>
              </a:rPr>
              <a:t>Barthes’e</a:t>
            </a:r>
            <a:r>
              <a:rPr lang="tr-TR" b="1" dirty="0" smtClean="0">
                <a:latin typeface="Arial"/>
                <a:cs typeface="Arial"/>
              </a:rPr>
              <a:t> göre söylem </a:t>
            </a:r>
            <a:r>
              <a:rPr lang="tr-TR" dirty="0" smtClean="0">
                <a:latin typeface="Arial"/>
                <a:cs typeface="Arial"/>
              </a:rPr>
              <a:t>(Sözen, 1999):</a:t>
            </a:r>
          </a:p>
          <a:p>
            <a:pPr lvl="1"/>
            <a:r>
              <a:rPr lang="tr-TR" dirty="0" smtClean="0">
                <a:latin typeface="Arial"/>
                <a:cs typeface="Arial"/>
              </a:rPr>
              <a:t>“Metin bir gösterilenler yapısı değil, bir göstergeler galaksisidir”. Bundan dolayı metne yorum ile yaklaşılır; bir metni anlamak, onun söylemini ortaya çıkarmak değildir. Bir metni söyle gibi görerek onu yorumlamak gerekir.</a:t>
            </a:r>
          </a:p>
          <a:p>
            <a:pPr lvl="1"/>
            <a:r>
              <a:rPr lang="tr-TR" dirty="0" smtClean="0">
                <a:latin typeface="Arial"/>
                <a:cs typeface="Arial"/>
              </a:rPr>
              <a:t>Sözlü ve yazılı bir metni yorumlamak, metnin çoğulluk değerini verir. Çünkü metin çoğuldur.</a:t>
            </a:r>
          </a:p>
          <a:p>
            <a:pPr lvl="1"/>
            <a:r>
              <a:rPr lang="tr-TR" dirty="0" smtClean="0">
                <a:latin typeface="Arial"/>
                <a:cs typeface="Arial"/>
              </a:rPr>
              <a:t>Bir metnin söylemi, konuşan-işiten, yazan-okuyan arasında gerçekleşen bir dinamik süreç, bir </a:t>
            </a:r>
            <a:r>
              <a:rPr lang="tr-TR" dirty="0" err="1" smtClean="0">
                <a:latin typeface="Arial"/>
                <a:cs typeface="Arial"/>
              </a:rPr>
              <a:t>metinlerarasılıktır</a:t>
            </a:r>
            <a:r>
              <a:rPr lang="tr-TR" dirty="0" smtClean="0">
                <a:latin typeface="Arial"/>
                <a:cs typeface="Arial"/>
              </a:rPr>
              <a:t>. </a:t>
            </a:r>
          </a:p>
          <a:p>
            <a:pPr lvl="1"/>
            <a:r>
              <a:rPr lang="tr-TR" dirty="0" smtClean="0">
                <a:latin typeface="Arial"/>
                <a:cs typeface="Arial"/>
              </a:rPr>
              <a:t>Konuşmacının sözleri, sesinin özellikleri, sesinin niteliği (yüz ifadeleri, el kol </a:t>
            </a:r>
            <a:r>
              <a:rPr lang="tr-TR" dirty="0" err="1" smtClean="0">
                <a:latin typeface="Arial"/>
                <a:cs typeface="Arial"/>
              </a:rPr>
              <a:t>harEketleri</a:t>
            </a:r>
            <a:r>
              <a:rPr lang="tr-TR" dirty="0" smtClean="0">
                <a:latin typeface="Arial"/>
                <a:cs typeface="Arial"/>
              </a:rPr>
              <a:t> </a:t>
            </a:r>
            <a:r>
              <a:rPr lang="tr-TR" dirty="0" err="1" smtClean="0">
                <a:latin typeface="Arial"/>
                <a:cs typeface="Arial"/>
              </a:rPr>
              <a:t>vs</a:t>
            </a:r>
            <a:r>
              <a:rPr lang="tr-TR" dirty="0" smtClean="0">
                <a:latin typeface="Arial"/>
                <a:cs typeface="Arial"/>
              </a:rPr>
              <a:t>) yazarın formu da bir anlatıdır yanı söylemdir. </a:t>
            </a:r>
          </a:p>
          <a:p>
            <a:pPr lvl="1"/>
            <a:r>
              <a:rPr lang="tr-TR" dirty="0" smtClean="0">
                <a:latin typeface="Arial"/>
                <a:cs typeface="Arial"/>
              </a:rPr>
              <a:t>Bir metni yorumlamak, gizli olanı açığa çıkarmak değildir; konuşmacı, yazar, karakterler ve oyunculardan kurulu söylemin doğasını açığa çıkarmaktır. </a:t>
            </a:r>
          </a:p>
          <a:p>
            <a:pPr lvl="1"/>
            <a:endParaRPr lang="tr-TR" dirty="0" smtClean="0">
              <a:latin typeface="Arial"/>
              <a:cs typeface="Arial"/>
            </a:endParaRPr>
          </a:p>
        </p:txBody>
      </p:sp>
    </p:spTree>
    <p:extLst>
      <p:ext uri="{BB962C8B-B14F-4D97-AF65-F5344CB8AC3E}">
        <p14:creationId xmlns:p14="http://schemas.microsoft.com/office/powerpoint/2010/main" val="2734931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907235"/>
          </a:xfrm>
        </p:spPr>
        <p:txBody>
          <a:bodyPr/>
          <a:lstStyle/>
          <a:p>
            <a:r>
              <a:rPr lang="tr-TR" dirty="0" smtClean="0"/>
              <a:t>Söylem Analizi</a:t>
            </a:r>
            <a:endParaRPr lang="en-US" dirty="0"/>
          </a:p>
        </p:txBody>
      </p:sp>
      <p:sp>
        <p:nvSpPr>
          <p:cNvPr id="3" name="Content Placeholder 2"/>
          <p:cNvSpPr>
            <a:spLocks noGrp="1"/>
          </p:cNvSpPr>
          <p:nvPr>
            <p:ph idx="1"/>
          </p:nvPr>
        </p:nvSpPr>
        <p:spPr>
          <a:xfrm>
            <a:off x="1112705" y="1663547"/>
            <a:ext cx="7421696" cy="4538949"/>
          </a:xfrm>
        </p:spPr>
        <p:txBody>
          <a:bodyPr>
            <a:normAutofit/>
          </a:bodyPr>
          <a:lstStyle/>
          <a:p>
            <a:r>
              <a:rPr lang="tr-TR" b="1" dirty="0" smtClean="0">
                <a:latin typeface="Arial"/>
                <a:cs typeface="Arial"/>
              </a:rPr>
              <a:t>Söylem analizi, </a:t>
            </a:r>
            <a:r>
              <a:rPr lang="tr-TR" dirty="0" smtClean="0">
                <a:latin typeface="Arial"/>
                <a:cs typeface="Arial"/>
              </a:rPr>
              <a:t>metin veya konuşma biçiminde kullanılan dilin detaylı olarak analiz edilmesidir.</a:t>
            </a:r>
          </a:p>
          <a:p>
            <a:r>
              <a:rPr lang="tr-TR" dirty="0" smtClean="0">
                <a:latin typeface="Arial"/>
                <a:cs typeface="Arial"/>
              </a:rPr>
              <a:t>Bu analiz bir proje, söylem veya araştırma metodunun arkasındaki ontolojik ve epistemolojik çıkarımlara ulaşmayı sağlayan bir araştırma yöntemidir. </a:t>
            </a:r>
          </a:p>
          <a:p>
            <a:r>
              <a:rPr lang="tr-TR" dirty="0" smtClean="0">
                <a:latin typeface="Arial"/>
                <a:cs typeface="Arial"/>
              </a:rPr>
              <a:t>Söylem analizi probleme ilişkin kesin sonuçlar vermek yerine probleme yukarıdan bakar, daha kavrayıcı bir bakış açısı ile algılama imkanı sunar </a:t>
            </a:r>
            <a:r>
              <a:rPr lang="tr-TR" dirty="0">
                <a:latin typeface="Arial"/>
                <a:cs typeface="Arial"/>
              </a:rPr>
              <a:t>(Akturan </a:t>
            </a:r>
            <a:r>
              <a:rPr lang="tr-TR" dirty="0" smtClean="0">
                <a:latin typeface="Arial"/>
                <a:cs typeface="Arial"/>
              </a:rPr>
              <a:t>ve </a:t>
            </a:r>
            <a:r>
              <a:rPr lang="tr-TR" dirty="0" err="1" smtClean="0">
                <a:latin typeface="Arial"/>
                <a:cs typeface="Arial"/>
              </a:rPr>
              <a:t>diğ</a:t>
            </a:r>
            <a:r>
              <a:rPr lang="tr-TR" dirty="0" smtClean="0">
                <a:latin typeface="Arial"/>
                <a:cs typeface="Arial"/>
              </a:rPr>
              <a:t>., </a:t>
            </a:r>
            <a:r>
              <a:rPr lang="tr-TR" dirty="0">
                <a:latin typeface="Arial"/>
                <a:cs typeface="Arial"/>
              </a:rPr>
              <a:t>2008:25).</a:t>
            </a:r>
          </a:p>
          <a:p>
            <a:r>
              <a:rPr lang="tr-TR" dirty="0" smtClean="0">
                <a:latin typeface="Arial"/>
                <a:cs typeface="Arial"/>
              </a:rPr>
              <a:t>Söylem analizinin odaklandığı nokta bireylerin kendi dünyalarını anlamlandırmak için dili nasıl kullandıklarıdır. </a:t>
            </a:r>
          </a:p>
          <a:p>
            <a:r>
              <a:rPr lang="tr-TR" dirty="0" smtClean="0">
                <a:latin typeface="Arial"/>
                <a:cs typeface="Arial"/>
              </a:rPr>
              <a:t>Dil ise gerçekliği temsil etme ya da ifade etme anlamı taşımaz; gerçekliği, benliği, tutumları, arzuları ve inanışları yapılandıran, koruyan, tekrar yapılandıran bir kavram olma özelliğine sahiptir.</a:t>
            </a:r>
          </a:p>
        </p:txBody>
      </p:sp>
    </p:spTree>
    <p:extLst>
      <p:ext uri="{BB962C8B-B14F-4D97-AF65-F5344CB8AC3E}">
        <p14:creationId xmlns:p14="http://schemas.microsoft.com/office/powerpoint/2010/main" val="3968402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8083" y="326655"/>
            <a:ext cx="6589199" cy="775032"/>
          </a:xfrm>
        </p:spPr>
        <p:txBody>
          <a:bodyPr/>
          <a:lstStyle/>
          <a:p>
            <a:r>
              <a:rPr lang="en-US" dirty="0" err="1" smtClean="0"/>
              <a:t>Söylem</a:t>
            </a:r>
            <a:r>
              <a:rPr lang="en-US" dirty="0" smtClean="0"/>
              <a:t> </a:t>
            </a:r>
            <a:r>
              <a:rPr lang="tr-TR" dirty="0" smtClean="0"/>
              <a:t>Analizi</a:t>
            </a:r>
            <a:endParaRPr lang="en-US" dirty="0"/>
          </a:p>
        </p:txBody>
      </p:sp>
      <p:sp>
        <p:nvSpPr>
          <p:cNvPr id="3" name="Content Placeholder 2"/>
          <p:cNvSpPr>
            <a:spLocks noGrp="1"/>
          </p:cNvSpPr>
          <p:nvPr>
            <p:ph idx="1"/>
          </p:nvPr>
        </p:nvSpPr>
        <p:spPr>
          <a:xfrm>
            <a:off x="457200" y="1322024"/>
            <a:ext cx="8229600" cy="5365215"/>
          </a:xfrm>
        </p:spPr>
        <p:txBody>
          <a:bodyPr>
            <a:normAutofit fontScale="77500" lnSpcReduction="20000"/>
          </a:bodyPr>
          <a:lstStyle/>
          <a:p>
            <a:pPr lvl="1"/>
            <a:r>
              <a:rPr lang="tr-TR" dirty="0">
                <a:latin typeface="Arial"/>
                <a:cs typeface="Arial"/>
              </a:rPr>
              <a:t>Bir </a:t>
            </a:r>
            <a:r>
              <a:rPr lang="tr-TR" dirty="0" err="1">
                <a:latin typeface="Arial"/>
                <a:cs typeface="Arial"/>
              </a:rPr>
              <a:t>sosyolinguistik</a:t>
            </a:r>
            <a:r>
              <a:rPr lang="tr-TR" dirty="0">
                <a:latin typeface="Arial"/>
                <a:cs typeface="Arial"/>
              </a:rPr>
              <a:t> çalıma, metin analizi, sosyal analiz ve bütün analiz türlerini içine alan </a:t>
            </a:r>
            <a:r>
              <a:rPr lang="tr-TR" dirty="0" err="1">
                <a:latin typeface="Arial"/>
                <a:cs typeface="Arial"/>
              </a:rPr>
              <a:t>refleksif</a:t>
            </a:r>
            <a:r>
              <a:rPr lang="tr-TR" dirty="0">
                <a:latin typeface="Arial"/>
                <a:cs typeface="Arial"/>
              </a:rPr>
              <a:t> ya da eleştirel bir analizdir. Bu analiz dili,</a:t>
            </a:r>
          </a:p>
          <a:p>
            <a:pPr lvl="2"/>
            <a:r>
              <a:rPr lang="tr-TR" dirty="0">
                <a:latin typeface="Arial"/>
                <a:cs typeface="Arial"/>
              </a:rPr>
              <a:t>Bir eylem,</a:t>
            </a:r>
          </a:p>
          <a:p>
            <a:pPr lvl="2"/>
            <a:r>
              <a:rPr lang="tr-TR" dirty="0">
                <a:latin typeface="Arial"/>
                <a:cs typeface="Arial"/>
              </a:rPr>
              <a:t>İletişim formu,</a:t>
            </a:r>
          </a:p>
          <a:p>
            <a:pPr lvl="2"/>
            <a:r>
              <a:rPr lang="tr-TR" dirty="0">
                <a:latin typeface="Arial"/>
                <a:cs typeface="Arial"/>
              </a:rPr>
              <a:t>Sosyal pratik olarak görme ve yorumlama özelliği taşır.</a:t>
            </a:r>
          </a:p>
          <a:p>
            <a:pPr lvl="1"/>
            <a:r>
              <a:rPr lang="tr-TR" dirty="0">
                <a:latin typeface="Arial"/>
                <a:cs typeface="Arial"/>
              </a:rPr>
              <a:t>Eleştiriye ve öz eleştiriye açıktır.</a:t>
            </a:r>
          </a:p>
          <a:p>
            <a:pPr lvl="1"/>
            <a:r>
              <a:rPr lang="tr-TR" dirty="0">
                <a:latin typeface="Arial"/>
                <a:cs typeface="Arial"/>
              </a:rPr>
              <a:t>Bulguları anlamak ve yorumlamak için geleneksel yöntemlerden beslenir. </a:t>
            </a:r>
          </a:p>
          <a:p>
            <a:pPr lvl="1"/>
            <a:r>
              <a:rPr lang="tr-TR" dirty="0">
                <a:latin typeface="Arial"/>
                <a:cs typeface="Arial"/>
              </a:rPr>
              <a:t>Analizin nesnesi, sözlü, yazılı ve sözsüz metinlerdir. </a:t>
            </a:r>
          </a:p>
          <a:p>
            <a:pPr lvl="1"/>
            <a:r>
              <a:rPr lang="tr-TR" dirty="0">
                <a:latin typeface="Arial"/>
                <a:cs typeface="Arial"/>
              </a:rPr>
              <a:t>Çok boyutlu, çok fonksiyonlu, tarihsel ve eleştireldir. </a:t>
            </a:r>
          </a:p>
          <a:p>
            <a:pPr lvl="1"/>
            <a:r>
              <a:rPr lang="tr-TR" dirty="0" err="1">
                <a:latin typeface="Arial"/>
                <a:cs typeface="Arial"/>
              </a:rPr>
              <a:t>Metinlerarası</a:t>
            </a:r>
            <a:r>
              <a:rPr lang="tr-TR" dirty="0">
                <a:latin typeface="Arial"/>
                <a:cs typeface="Arial"/>
              </a:rPr>
              <a:t> </a:t>
            </a:r>
            <a:r>
              <a:rPr lang="tr-TR" dirty="0" err="1">
                <a:latin typeface="Arial"/>
                <a:cs typeface="Arial"/>
              </a:rPr>
              <a:t>lişkinin</a:t>
            </a:r>
            <a:r>
              <a:rPr lang="tr-TR" dirty="0">
                <a:latin typeface="Arial"/>
                <a:cs typeface="Arial"/>
              </a:rPr>
              <a:t> analizidir. </a:t>
            </a:r>
          </a:p>
          <a:p>
            <a:pPr lvl="1"/>
            <a:r>
              <a:rPr lang="tr-TR" dirty="0">
                <a:latin typeface="Arial"/>
                <a:cs typeface="Arial"/>
              </a:rPr>
              <a:t>Sosyal araştırmalar içinde bir yöntemdir. </a:t>
            </a:r>
          </a:p>
          <a:p>
            <a:pPr lvl="1"/>
            <a:r>
              <a:rPr lang="tr-TR" dirty="0">
                <a:latin typeface="Arial"/>
                <a:cs typeface="Arial"/>
              </a:rPr>
              <a:t>Mevcut söylemleri yeniden üretir, değiştirir, dönüştürür, mevcut söylemlerin özelliklerini açığa çıkarır. </a:t>
            </a:r>
          </a:p>
          <a:p>
            <a:pPr lvl="1"/>
            <a:r>
              <a:rPr lang="tr-TR" dirty="0">
                <a:latin typeface="Arial"/>
                <a:cs typeface="Arial"/>
              </a:rPr>
              <a:t>Her sosyal araştırma gibi söylem analizi verilere analiz ve sonuçlara dayanır. </a:t>
            </a:r>
          </a:p>
          <a:p>
            <a:pPr lvl="1"/>
            <a:r>
              <a:rPr lang="tr-TR" dirty="0" err="1">
                <a:latin typeface="Arial"/>
                <a:cs typeface="Arial"/>
              </a:rPr>
              <a:t>Foucaultcu</a:t>
            </a:r>
            <a:r>
              <a:rPr lang="tr-TR" dirty="0">
                <a:latin typeface="Arial"/>
                <a:cs typeface="Arial"/>
              </a:rPr>
              <a:t> söylem analizine göre yorum gücü kullanılmaz ancak eleştirel dilbilimciler söylemin yorumlanmasını tercih ederler.</a:t>
            </a:r>
          </a:p>
          <a:p>
            <a:pPr lvl="1"/>
            <a:r>
              <a:rPr lang="tr-TR" dirty="0">
                <a:latin typeface="Arial"/>
                <a:cs typeface="Arial"/>
              </a:rPr>
              <a:t>Dil, araştırmanın temelindedir. Söylem </a:t>
            </a:r>
            <a:r>
              <a:rPr lang="tr-TR" dirty="0" err="1">
                <a:latin typeface="Arial"/>
                <a:cs typeface="Arial"/>
              </a:rPr>
              <a:t>analizicileri</a:t>
            </a:r>
            <a:r>
              <a:rPr lang="tr-TR" dirty="0">
                <a:latin typeface="Arial"/>
                <a:cs typeface="Arial"/>
              </a:rPr>
              <a:t> için dil;</a:t>
            </a:r>
          </a:p>
          <a:p>
            <a:pPr lvl="2"/>
            <a:r>
              <a:rPr lang="tr-TR" dirty="0">
                <a:latin typeface="Arial"/>
                <a:cs typeface="Arial"/>
              </a:rPr>
              <a:t>Sosyal ilişkileri,</a:t>
            </a:r>
          </a:p>
          <a:p>
            <a:pPr lvl="2"/>
            <a:r>
              <a:rPr lang="tr-TR" dirty="0">
                <a:latin typeface="Arial"/>
                <a:cs typeface="Arial"/>
              </a:rPr>
              <a:t>Kimlikleri,</a:t>
            </a:r>
          </a:p>
          <a:p>
            <a:pPr lvl="2"/>
            <a:r>
              <a:rPr lang="tr-TR" dirty="0">
                <a:latin typeface="Arial"/>
                <a:cs typeface="Arial"/>
              </a:rPr>
              <a:t>Düşünceleri şekillendirip yeniden üretirken hem aktif hem de işlevseldir.</a:t>
            </a:r>
            <a:endParaRPr lang="en-US" dirty="0"/>
          </a:p>
          <a:p>
            <a:pPr marL="411480" lvl="1" indent="0">
              <a:buNone/>
            </a:pPr>
            <a:endParaRPr lang="en-US" dirty="0"/>
          </a:p>
        </p:txBody>
      </p:sp>
    </p:spTree>
    <p:extLst>
      <p:ext uri="{BB962C8B-B14F-4D97-AF65-F5344CB8AC3E}">
        <p14:creationId xmlns:p14="http://schemas.microsoft.com/office/powerpoint/2010/main" val="2951673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1860</TotalTime>
  <Words>3167</Words>
  <Application>Microsoft Office PowerPoint</Application>
  <PresentationFormat>Ekran Gösterisi (4:3)</PresentationFormat>
  <Paragraphs>293</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Century Gothic</vt:lpstr>
      <vt:lpstr>Wingdings 3</vt:lpstr>
      <vt:lpstr>Duman</vt:lpstr>
      <vt:lpstr>PowerPoint Sunusu</vt:lpstr>
      <vt:lpstr>Söylem Nedir?</vt:lpstr>
      <vt:lpstr>Söylem Nedir?</vt:lpstr>
      <vt:lpstr>Söylem Nedir?</vt:lpstr>
      <vt:lpstr>Söylem Nedir?</vt:lpstr>
      <vt:lpstr>Söylem Nedir?</vt:lpstr>
      <vt:lpstr>Söylem Nedir?</vt:lpstr>
      <vt:lpstr>Söylem Analizi</vt:lpstr>
      <vt:lpstr>Söylem Analizi</vt:lpstr>
      <vt:lpstr>Söylem Analizi</vt:lpstr>
      <vt:lpstr>Söylem Analizinin Amacı</vt:lpstr>
      <vt:lpstr>Söylem Analizinin Gelişimi</vt:lpstr>
      <vt:lpstr>Söylem Analizinin Boyutları</vt:lpstr>
      <vt:lpstr>Söylem Analizinin Özellikleri</vt:lpstr>
      <vt:lpstr>Söylem Analizinin Temel Kavramları</vt:lpstr>
      <vt:lpstr>PowerPoint Sunusu</vt:lpstr>
      <vt:lpstr>Söylem Analizinin Verileri</vt:lpstr>
      <vt:lpstr>Söylem Analizinin Metodolojisi</vt:lpstr>
      <vt:lpstr>Söylem Analizinin Yaklaşımları</vt:lpstr>
      <vt:lpstr>Söylem Analizinin Yaklaşımları</vt:lpstr>
      <vt:lpstr>Foucault ve Söylem Analizi</vt:lpstr>
      <vt:lpstr>Foucault ve Söylem Analizi</vt:lpstr>
      <vt:lpstr>Foucault ve Söylem Analizi</vt:lpstr>
      <vt:lpstr>Foucault ve Söylem Analizi</vt:lpstr>
      <vt:lpstr>Eleştirel Söylem Analizi</vt:lpstr>
      <vt:lpstr>Eleştirel Söylem Analizi</vt:lpstr>
      <vt:lpstr>Söylem Analizi ve Eleştirel Söylem Analizi Arasındaki Farklar</vt:lpstr>
      <vt:lpstr>PowerPoint Sunusu</vt:lpstr>
      <vt:lpstr>Eleştirel Söylem Analizinin Özellikleri</vt:lpstr>
      <vt:lpstr>Eleştirel Söylem Analizinin Özellikleri</vt:lpstr>
      <vt:lpstr>Eleştirel Söylem Analizinin Yaklaşımları</vt:lpstr>
      <vt:lpstr>Kaynak</vt:lpstr>
    </vt:vector>
  </TitlesOfParts>
  <Company>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Kullanıcı</cp:lastModifiedBy>
  <cp:revision>67</cp:revision>
  <dcterms:created xsi:type="dcterms:W3CDTF">2017-02-28T23:27:20Z</dcterms:created>
  <dcterms:modified xsi:type="dcterms:W3CDTF">2018-08-02T07:41:50Z</dcterms:modified>
</cp:coreProperties>
</file>