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552" r:id="rId3"/>
    <p:sldId id="467" r:id="rId4"/>
    <p:sldId id="468" r:id="rId5"/>
    <p:sldId id="469" r:id="rId6"/>
    <p:sldId id="470" r:id="rId7"/>
    <p:sldId id="471" r:id="rId8"/>
    <p:sldId id="472" r:id="rId9"/>
    <p:sldId id="473" r:id="rId10"/>
    <p:sldId id="474" r:id="rId11"/>
    <p:sldId id="5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A125-6AC3-4008-A246-8407638D673D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F391E-D804-4CF2-9977-9C4D97983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7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5E519-0AFB-4587-909E-F02C2F1D1C69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BC438-9245-4F72-A1AC-476AEB314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3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8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8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98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3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05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  <a:noFill/>
        </p:spPr>
        <p:txBody>
          <a:bodyPr/>
          <a:lstStyle/>
          <a:p>
            <a:r>
              <a:rPr lang="tr-TR" dirty="0" smtClean="0"/>
              <a:t>EĞİTİMDE PROGRAM GELİŞTİRME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789040"/>
            <a:ext cx="7704856" cy="216024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DERSİN KODU</a:t>
            </a:r>
            <a:r>
              <a:rPr lang="tr-TR" dirty="0">
                <a:solidFill>
                  <a:schemeClr val="tx1"/>
                </a:solidFill>
              </a:rPr>
              <a:t>: </a:t>
            </a:r>
            <a:r>
              <a:rPr lang="tr-TR" dirty="0" smtClean="0">
                <a:solidFill>
                  <a:schemeClr val="tx1"/>
                </a:solidFill>
              </a:rPr>
              <a:t>SMB006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DERSİN KREDİSİ: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SAAT: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ANKARA ÜNİVERSİTESİ EĞİTİM BİLİMLERİ FAKÜLTESİ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Doç. Dr. Fatma Mızıkacı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20000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3600" dirty="0" smtClean="0"/>
              <a:t>Avrupa:</a:t>
            </a:r>
            <a:r>
              <a:rPr lang="tr-TR" dirty="0" smtClean="0"/>
              <a:t> </a:t>
            </a:r>
            <a:br>
              <a:rPr lang="tr-TR" dirty="0" smtClean="0"/>
            </a:br>
            <a:r>
              <a:rPr lang="tr-TR" sz="4000" dirty="0" smtClean="0">
                <a:solidFill>
                  <a:schemeClr val="tx1"/>
                </a:solidFill>
              </a:rPr>
              <a:t>Süreç Yaklaşımı Modeli</a:t>
            </a:r>
            <a:r>
              <a:rPr lang="tr-TR" sz="4000" dirty="0" smtClean="0">
                <a:solidFill>
                  <a:srgbClr val="FF0000"/>
                </a:solidFill>
              </a:rPr>
              <a:t/>
            </a:r>
            <a:br>
              <a:rPr lang="tr-TR" sz="4000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SzPct val="70000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Stenhouse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>
                <a:latin typeface="Arial" pitchFamily="34" charset="0"/>
                <a:cs typeface="Arial" pitchFamily="34" charset="0"/>
              </a:rPr>
              <a:t>(1975) tarafından geliştirilen bir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modeldir 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spcBef>
                <a:spcPts val="600"/>
              </a:spcBef>
              <a:buSzPct val="70000"/>
            </a:pPr>
            <a:r>
              <a:rPr lang="tr-TR" dirty="0">
                <a:latin typeface="Arial" pitchFamily="34" charset="0"/>
                <a:cs typeface="Arial" pitchFamily="34" charset="0"/>
              </a:rPr>
              <a:t>Öğretmenlerin ders planı yapmalarındaki yaklaşımlarından esinlenerek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geliştirilmiştir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spcBef>
                <a:spcPts val="600"/>
              </a:spcBef>
              <a:buSzPct val="70000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spcBef>
                <a:spcPts val="600"/>
              </a:spcBef>
              <a:buSzPct val="70000"/>
            </a:pPr>
            <a:r>
              <a:rPr lang="tr-T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İlerlemecilik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>
                <a:latin typeface="Arial" pitchFamily="34" charset="0"/>
                <a:cs typeface="Arial" pitchFamily="34" charset="0"/>
              </a:rPr>
              <a:t>akımından etkilenmiştir.</a:t>
            </a:r>
          </a:p>
          <a:p>
            <a:pPr lvl="1"/>
            <a:endParaRPr lang="en-US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u="sng" dirty="0" smtClean="0"/>
              <a:t>Modelin basamakları:</a:t>
            </a:r>
          </a:p>
          <a:p>
            <a:endParaRPr lang="tr-TR" dirty="0" smtClean="0"/>
          </a:p>
          <a:p>
            <a:r>
              <a:rPr lang="tr-TR" dirty="0" smtClean="0"/>
              <a:t>İçerik-bağlam</a:t>
            </a:r>
          </a:p>
          <a:p>
            <a:r>
              <a:rPr lang="tr-TR" dirty="0" smtClean="0"/>
              <a:t>Öğrenme durumları</a:t>
            </a:r>
          </a:p>
          <a:p>
            <a:r>
              <a:rPr lang="tr-TR" dirty="0" smtClean="0"/>
              <a:t>Genel amaçlar</a:t>
            </a:r>
          </a:p>
          <a:p>
            <a:r>
              <a:rPr lang="tr-TR" dirty="0" smtClean="0"/>
              <a:t>Değerlendirme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849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Demirel, Ö. (2007). Eğitimde program geliştirme (10. baskı). </a:t>
            </a:r>
            <a:r>
              <a:rPr lang="tr-TR" i="1" dirty="0"/>
              <a:t>Ankara: </a:t>
            </a:r>
            <a:r>
              <a:rPr lang="tr-TR" i="1" dirty="0" err="1"/>
              <a:t>Pegem</a:t>
            </a:r>
            <a:r>
              <a:rPr lang="tr-TR" i="1" dirty="0"/>
              <a:t> A Yayıncılık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Demirel</a:t>
            </a:r>
            <a:r>
              <a:rPr lang="tr-TR" dirty="0"/>
              <a:t>, Ö. (1992). Türkiye'de program geliştirme uygulamaları. </a:t>
            </a:r>
            <a:r>
              <a:rPr lang="tr-TR" i="1" dirty="0"/>
              <a:t>Hacettepe Üniversitesi Eğitim Fakültesi Dergisi</a:t>
            </a:r>
            <a:r>
              <a:rPr lang="tr-TR" dirty="0"/>
              <a:t>, </a:t>
            </a:r>
            <a:r>
              <a:rPr lang="tr-TR" i="1" dirty="0"/>
              <a:t>7</a:t>
            </a:r>
            <a:r>
              <a:rPr lang="tr-TR" dirty="0"/>
              <a:t>(7</a:t>
            </a:r>
            <a:r>
              <a:rPr lang="tr-TR" dirty="0" smtClean="0"/>
              <a:t>).</a:t>
            </a:r>
          </a:p>
          <a:p>
            <a:r>
              <a:rPr lang="en-US" dirty="0" err="1"/>
              <a:t>Hunkins</a:t>
            </a:r>
            <a:r>
              <a:rPr lang="en-US" dirty="0"/>
              <a:t>, F. P., &amp; Hammill, P. A. (1994). Beyond Tyler and </a:t>
            </a:r>
            <a:r>
              <a:rPr lang="en-US" dirty="0" err="1"/>
              <a:t>Taba</a:t>
            </a:r>
            <a:r>
              <a:rPr lang="en-US" dirty="0"/>
              <a:t>: </a:t>
            </a:r>
            <a:r>
              <a:rPr lang="en-US" dirty="0" err="1"/>
              <a:t>Reconceptualizing</a:t>
            </a:r>
            <a:r>
              <a:rPr lang="en-US" dirty="0"/>
              <a:t> the curriculum process. </a:t>
            </a:r>
            <a:r>
              <a:rPr lang="en-US" i="1" dirty="0"/>
              <a:t>Peabody Journal of Education</a:t>
            </a:r>
            <a:r>
              <a:rPr lang="en-US" dirty="0"/>
              <a:t>, </a:t>
            </a:r>
            <a:r>
              <a:rPr lang="en-US" i="1" dirty="0"/>
              <a:t>69</a:t>
            </a:r>
            <a:r>
              <a:rPr lang="en-US" dirty="0"/>
              <a:t>(3), 4-18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Läänemets</a:t>
            </a:r>
            <a:r>
              <a:rPr lang="en-US" dirty="0"/>
              <a:t>, U., &amp; </a:t>
            </a:r>
            <a:r>
              <a:rPr lang="en-US" dirty="0" err="1"/>
              <a:t>Kalamees-Ruubel</a:t>
            </a:r>
            <a:r>
              <a:rPr lang="en-US" dirty="0"/>
              <a:t>, K. (2013). The </a:t>
            </a:r>
            <a:r>
              <a:rPr lang="en-US" dirty="0" err="1"/>
              <a:t>taba-tyler</a:t>
            </a:r>
            <a:r>
              <a:rPr lang="en-US" dirty="0"/>
              <a:t> rationales. </a:t>
            </a:r>
            <a:r>
              <a:rPr lang="en-US" i="1" dirty="0"/>
              <a:t>Journal of the American Association for the Advancement of Curriculum Studies (JAAACS)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(2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/>
              <a:t>Tanner, D., &amp; Tanner, L. N. (1980). </a:t>
            </a:r>
            <a:r>
              <a:rPr lang="en-US" i="1" dirty="0"/>
              <a:t>Curriculum development: Theory into practice</a:t>
            </a:r>
            <a:r>
              <a:rPr lang="en-US" dirty="0"/>
              <a:t> (p. 30). New York: Macmillan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Oliver</a:t>
            </a:r>
            <a:r>
              <a:rPr lang="tr-TR" dirty="0"/>
              <a:t>, R., </a:t>
            </a:r>
            <a:r>
              <a:rPr lang="tr-TR" dirty="0" err="1"/>
              <a:t>Kersten</a:t>
            </a:r>
            <a:r>
              <a:rPr lang="tr-TR" dirty="0"/>
              <a:t>, H., </a:t>
            </a:r>
            <a:r>
              <a:rPr lang="tr-TR" dirty="0" err="1"/>
              <a:t>Vinkka‐Puhakka</a:t>
            </a:r>
            <a:r>
              <a:rPr lang="tr-TR" dirty="0"/>
              <a:t>, H., </a:t>
            </a:r>
            <a:r>
              <a:rPr lang="tr-TR" dirty="0" err="1"/>
              <a:t>Alpasan</a:t>
            </a:r>
            <a:r>
              <a:rPr lang="tr-TR" dirty="0"/>
              <a:t>, G., </a:t>
            </a:r>
            <a:r>
              <a:rPr lang="tr-TR" dirty="0" err="1"/>
              <a:t>Bearn</a:t>
            </a:r>
            <a:r>
              <a:rPr lang="tr-TR" dirty="0"/>
              <a:t>, D., </a:t>
            </a:r>
            <a:r>
              <a:rPr lang="tr-TR" dirty="0" err="1"/>
              <a:t>Cema</a:t>
            </a:r>
            <a:r>
              <a:rPr lang="tr-TR" dirty="0"/>
              <a:t>, I., ... &amp; </a:t>
            </a:r>
            <a:r>
              <a:rPr lang="tr-TR" dirty="0" err="1"/>
              <a:t>Jeniati</a:t>
            </a:r>
            <a:r>
              <a:rPr lang="tr-TR" dirty="0"/>
              <a:t>, E. (2008).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. </a:t>
            </a:r>
            <a:r>
              <a:rPr lang="tr-TR" i="1" dirty="0" err="1"/>
              <a:t>European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Dental</a:t>
            </a:r>
            <a:r>
              <a:rPr lang="tr-TR" i="1" dirty="0"/>
              <a:t> </a:t>
            </a:r>
            <a:r>
              <a:rPr lang="tr-TR" i="1" dirty="0" err="1"/>
              <a:t>Education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, 74-84</a:t>
            </a:r>
            <a:r>
              <a:rPr lang="tr-TR" dirty="0" smtClean="0"/>
              <a:t>.</a:t>
            </a:r>
          </a:p>
          <a:p>
            <a:r>
              <a:rPr lang="en-US" dirty="0"/>
              <a:t>Caswell, H. L., &amp; Campbell, D. S. (1935). </a:t>
            </a:r>
            <a:r>
              <a:rPr lang="en-US" i="1" dirty="0"/>
              <a:t>Curriculum development</a:t>
            </a:r>
            <a:r>
              <a:rPr lang="en-US" dirty="0"/>
              <a:t>. American Book Company.</a:t>
            </a:r>
            <a:endParaRPr lang="tr-TR" dirty="0" smtClean="0"/>
          </a:p>
          <a:p>
            <a:r>
              <a:rPr lang="en-US" dirty="0"/>
              <a:t>Pinar, W. F. (2013). </a:t>
            </a:r>
            <a:r>
              <a:rPr lang="en-US" i="1" dirty="0"/>
              <a:t>International handbook of curriculum research</a:t>
            </a:r>
            <a:r>
              <a:rPr lang="en-US" dirty="0"/>
              <a:t>. Routledge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/>
              <a:t>Gözütok, F. D. (2017). Öğretim ilke ve yöntemleri. </a:t>
            </a:r>
            <a:r>
              <a:rPr lang="tr-TR" i="1" dirty="0" err="1"/>
              <a:t>Pegem</a:t>
            </a:r>
            <a:r>
              <a:rPr lang="tr-TR" i="1" dirty="0"/>
              <a:t> Atıf İndeksi</a:t>
            </a:r>
            <a:r>
              <a:rPr lang="tr-TR" dirty="0"/>
              <a:t>, 1-386.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2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/>
              <a:t>5</a:t>
            </a:r>
            <a:r>
              <a:rPr lang="tr-TR" sz="8000" dirty="0" smtClean="0"/>
              <a:t>. HAFTA</a:t>
            </a:r>
            <a:endParaRPr lang="en-GB" sz="8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47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PROGRAM GELİŞTİRME MODELLERİ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Amerika’da yaygın olarak kullanılan modeller</a:t>
            </a:r>
          </a:p>
          <a:p>
            <a:pPr lvl="1"/>
            <a:r>
              <a:rPr lang="tr-TR" sz="4000" dirty="0" smtClean="0"/>
              <a:t>Taba modeli</a:t>
            </a:r>
          </a:p>
          <a:p>
            <a:pPr lvl="1"/>
            <a:r>
              <a:rPr lang="tr-TR" sz="4000" dirty="0" smtClean="0"/>
              <a:t>Tyler modeli</a:t>
            </a:r>
          </a:p>
          <a:p>
            <a:pPr lvl="1"/>
            <a:r>
              <a:rPr lang="tr-TR" sz="4000" dirty="0" smtClean="0"/>
              <a:t>Taba-Tyler modeli</a:t>
            </a:r>
          </a:p>
          <a:p>
            <a:pPr lvl="1"/>
            <a:r>
              <a:rPr lang="tr-TR" sz="4000" dirty="0" smtClean="0"/>
              <a:t>Sistem yaklaşımı modeli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864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Taba Modeli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 algn="ctr">
              <a:buNone/>
            </a:pPr>
            <a:r>
              <a:rPr lang="tr-TR" b="1" u="sng" dirty="0" smtClean="0"/>
              <a:t>Modelin basamakları</a:t>
            </a:r>
          </a:p>
          <a:p>
            <a:pPr lvl="1"/>
            <a:r>
              <a:rPr lang="tr-TR" dirty="0" smtClean="0"/>
              <a:t>İhtiyaçların </a:t>
            </a:r>
            <a:r>
              <a:rPr lang="tr-TR" dirty="0"/>
              <a:t>saptanması</a:t>
            </a:r>
          </a:p>
          <a:p>
            <a:pPr lvl="1"/>
            <a:r>
              <a:rPr lang="tr-TR" dirty="0"/>
              <a:t>Amaçların belirlenmesi</a:t>
            </a:r>
          </a:p>
          <a:p>
            <a:pPr lvl="1"/>
            <a:r>
              <a:rPr lang="tr-TR" dirty="0"/>
              <a:t>İçeriğin seçimi</a:t>
            </a:r>
          </a:p>
          <a:p>
            <a:pPr lvl="1"/>
            <a:r>
              <a:rPr lang="tr-TR" dirty="0"/>
              <a:t>İçeriğin düzenlenmesi</a:t>
            </a:r>
          </a:p>
          <a:p>
            <a:pPr lvl="1"/>
            <a:r>
              <a:rPr lang="tr-TR" dirty="0"/>
              <a:t>Öğrenme yaşantılarının seçimi</a:t>
            </a:r>
          </a:p>
          <a:p>
            <a:pPr lvl="1"/>
            <a:r>
              <a:rPr lang="tr-TR" dirty="0"/>
              <a:t>Öğrenme etkinliklerinin düzenlenmesi</a:t>
            </a:r>
          </a:p>
          <a:p>
            <a:pPr lvl="1"/>
            <a:r>
              <a:rPr lang="tr-TR" dirty="0" smtClean="0"/>
              <a:t>Değerlendirme tekniklerinin </a:t>
            </a:r>
            <a:r>
              <a:rPr lang="tr-TR" dirty="0"/>
              <a:t>saptanması</a:t>
            </a:r>
          </a:p>
          <a:p>
            <a:pPr lvl="1"/>
            <a:r>
              <a:rPr lang="tr-TR" dirty="0"/>
              <a:t>Program ögelerinin sırası ve ilişkilerinin kontrolü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849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Tyler Modeli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098576" cy="4525963"/>
          </a:xfrm>
        </p:spPr>
        <p:txBody>
          <a:bodyPr>
            <a:normAutofit fontScale="92500"/>
          </a:bodyPr>
          <a:lstStyle/>
          <a:p>
            <a:r>
              <a:rPr lang="tr-TR" dirty="0"/>
              <a:t>Kaynak </a:t>
            </a:r>
          </a:p>
          <a:p>
            <a:pPr lvl="1"/>
            <a:r>
              <a:rPr lang="tr-TR" dirty="0" smtClean="0"/>
              <a:t>Birey</a:t>
            </a:r>
          </a:p>
          <a:p>
            <a:pPr lvl="1"/>
            <a:r>
              <a:rPr lang="tr-TR" dirty="0" smtClean="0"/>
              <a:t>Toplum</a:t>
            </a:r>
          </a:p>
          <a:p>
            <a:pPr lvl="1"/>
            <a:r>
              <a:rPr lang="tr-TR" dirty="0" smtClean="0"/>
              <a:t>Konu </a:t>
            </a:r>
            <a:r>
              <a:rPr lang="tr-TR" dirty="0"/>
              <a:t>Alanı</a:t>
            </a:r>
          </a:p>
          <a:p>
            <a:endParaRPr lang="en-US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555776" y="1600200"/>
            <a:ext cx="6131024" cy="4525963"/>
          </a:xfrm>
        </p:spPr>
        <p:txBody>
          <a:bodyPr>
            <a:normAutofit fontScale="92500"/>
          </a:bodyPr>
          <a:lstStyle/>
          <a:p>
            <a:pPr marL="457200" lvl="1" indent="0" algn="ctr">
              <a:buNone/>
            </a:pPr>
            <a:r>
              <a:rPr lang="tr-TR" sz="2600" b="1" u="sng" dirty="0" smtClean="0"/>
              <a:t>Modelin basamakları</a:t>
            </a:r>
          </a:p>
          <a:p>
            <a:pPr lvl="1"/>
            <a:r>
              <a:rPr lang="tr-TR" sz="2600" dirty="0" smtClean="0"/>
              <a:t>Olası </a:t>
            </a:r>
            <a:r>
              <a:rPr lang="tr-TR" sz="2600" dirty="0"/>
              <a:t>genel amaçlar	</a:t>
            </a:r>
          </a:p>
          <a:p>
            <a:pPr lvl="1"/>
            <a:r>
              <a:rPr lang="tr-TR" sz="2600" dirty="0"/>
              <a:t>Süzgeçler</a:t>
            </a:r>
          </a:p>
          <a:p>
            <a:pPr lvl="2"/>
            <a:r>
              <a:rPr lang="tr-TR" sz="2600" dirty="0"/>
              <a:t>Eğitim felsefesi</a:t>
            </a:r>
          </a:p>
          <a:p>
            <a:pPr lvl="2"/>
            <a:r>
              <a:rPr lang="tr-TR" sz="2600" dirty="0"/>
              <a:t>Öğrenme psikolojisi</a:t>
            </a:r>
          </a:p>
          <a:p>
            <a:pPr lvl="1"/>
            <a:r>
              <a:rPr lang="tr-TR" sz="2600" dirty="0"/>
              <a:t>Kesinleşmiş öğretim amaçları</a:t>
            </a:r>
          </a:p>
          <a:p>
            <a:pPr lvl="1"/>
            <a:r>
              <a:rPr lang="tr-TR" sz="2600" dirty="0"/>
              <a:t>Öğrenme yaşantılarının seçimi</a:t>
            </a:r>
          </a:p>
          <a:p>
            <a:pPr lvl="1"/>
            <a:r>
              <a:rPr lang="tr-TR" sz="2600" dirty="0"/>
              <a:t>Öğrenme yaşantılarının düzenlenmesi</a:t>
            </a:r>
          </a:p>
          <a:p>
            <a:pPr lvl="1"/>
            <a:r>
              <a:rPr lang="tr-TR" sz="2600" dirty="0"/>
              <a:t>Öğrenme yaşantılarının yönlendirilmesi</a:t>
            </a:r>
          </a:p>
          <a:p>
            <a:pPr lvl="1"/>
            <a:r>
              <a:rPr lang="tr-TR" sz="2600" dirty="0"/>
              <a:t>Öğrenme yaşantılarının değerlendirilmesi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dirty="0" smtClean="0"/>
              <a:t>Taba-Tyler Modeli</a:t>
            </a:r>
            <a:endParaRPr lang="en-US" dirty="0"/>
          </a:p>
        </p:txBody>
      </p:sp>
      <p:pic>
        <p:nvPicPr>
          <p:cNvPr id="4" name="Picture 4" descr="http://www.acilveilkyardim.com/egitim/tabatyl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7704856" cy="5472608"/>
          </a:xfrm>
          <a:noFill/>
        </p:spPr>
      </p:pic>
    </p:spTree>
    <p:extLst>
      <p:ext uri="{BB962C8B-B14F-4D97-AF65-F5344CB8AC3E}">
        <p14:creationId xmlns:p14="http://schemas.microsoft.com/office/powerpoint/2010/main" val="4244031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818656" cy="1162050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>Sistem </a:t>
            </a:r>
            <a:br>
              <a:rPr lang="tr-TR" sz="3200" dirty="0" smtClean="0"/>
            </a:br>
            <a:r>
              <a:rPr lang="tr-TR" sz="3200" dirty="0" smtClean="0"/>
              <a:t>yaklaşımı modeli</a:t>
            </a:r>
            <a:endParaRPr lang="en-US" sz="3200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7" t="15625" r="28223" b="14063"/>
          <a:stretch>
            <a:fillRect/>
          </a:stretch>
        </p:blipFill>
        <p:spPr>
          <a:xfrm>
            <a:off x="3275856" y="116633"/>
            <a:ext cx="5544616" cy="6552728"/>
          </a:xfrm>
          <a:noFill/>
        </p:spPr>
      </p:pic>
      <p:sp>
        <p:nvSpPr>
          <p:cNvPr id="5" name="Metin Yer Tutucusu 4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458615" cy="4691063"/>
          </a:xfrm>
        </p:spPr>
        <p:txBody>
          <a:bodyPr/>
          <a:lstStyle/>
          <a:p>
            <a:r>
              <a:rPr lang="tr-TR" sz="2400" dirty="0" err="1">
                <a:latin typeface="Arial" pitchFamily="34" charset="0"/>
                <a:cs typeface="Arial" pitchFamily="34" charset="0"/>
              </a:rPr>
              <a:t>Wulf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Schave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(1984) tarafından sistem yaklaşımı benimsenerek geliştirilmiştir. Genel olarak üç aşamadan oluşmaktadır.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0207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Avrupa: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3600" dirty="0" smtClean="0">
                <a:solidFill>
                  <a:schemeClr val="tx1"/>
                </a:solidFill>
              </a:rPr>
              <a:t>Rasyonel Planlama (</a:t>
            </a:r>
            <a:r>
              <a:rPr lang="tr-TR" sz="3600" dirty="0" err="1" smtClean="0">
                <a:solidFill>
                  <a:schemeClr val="tx1"/>
                </a:solidFill>
              </a:rPr>
              <a:t>Teknokratik</a:t>
            </a:r>
            <a:r>
              <a:rPr lang="tr-TR" sz="3600" dirty="0" smtClean="0">
                <a:solidFill>
                  <a:schemeClr val="tx1"/>
                </a:solidFill>
              </a:rPr>
              <a:t>) Modeli</a:t>
            </a:r>
            <a:br>
              <a:rPr lang="tr-TR" sz="3600" dirty="0" smtClean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71500" lvl="1" indent="-571500">
              <a:spcBef>
                <a:spcPts val="600"/>
              </a:spcBef>
              <a:buSzPct val="70000"/>
              <a:buNone/>
            </a:pPr>
            <a:r>
              <a:rPr lang="tr-TR" sz="3500" smtClean="0">
                <a:latin typeface="Arial" pitchFamily="34" charset="0"/>
                <a:cs typeface="Arial" pitchFamily="34" charset="0"/>
              </a:rPr>
              <a:t> Öğretmenlerin yaptığı </a:t>
            </a:r>
            <a:r>
              <a:rPr lang="tr-TR" sz="3500" dirty="0">
                <a:latin typeface="Arial" pitchFamily="34" charset="0"/>
                <a:cs typeface="Arial" pitchFamily="34" charset="0"/>
              </a:rPr>
              <a:t>ders planlama sürecinden esinlenerek </a:t>
            </a:r>
            <a:r>
              <a:rPr lang="tr-TR" sz="3500" dirty="0" smtClean="0">
                <a:latin typeface="Arial" pitchFamily="34" charset="0"/>
                <a:cs typeface="Arial" pitchFamily="34" charset="0"/>
              </a:rPr>
              <a:t>geliştirilmiştir</a:t>
            </a:r>
            <a:endParaRPr lang="tr-TR" sz="3500" dirty="0">
              <a:latin typeface="Arial" pitchFamily="34" charset="0"/>
              <a:cs typeface="Arial" pitchFamily="34" charset="0"/>
            </a:endParaRPr>
          </a:p>
          <a:p>
            <a:pPr lvl="1"/>
            <a:endParaRPr lang="tr-TR" sz="4000" dirty="0" smtClean="0"/>
          </a:p>
          <a:p>
            <a:pPr lvl="1"/>
            <a:endParaRPr lang="en-US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4100" b="1" u="sng" dirty="0" smtClean="0"/>
              <a:t>Modelin basamakları</a:t>
            </a:r>
          </a:p>
          <a:p>
            <a:endParaRPr lang="tr-TR" sz="4100" dirty="0" smtClean="0"/>
          </a:p>
          <a:p>
            <a:r>
              <a:rPr lang="tr-TR" sz="4100" dirty="0" smtClean="0"/>
              <a:t>Genel amaçlar</a:t>
            </a:r>
          </a:p>
          <a:p>
            <a:r>
              <a:rPr lang="tr-TR" sz="4100" dirty="0" smtClean="0"/>
              <a:t>Hedefler</a:t>
            </a:r>
          </a:p>
          <a:p>
            <a:r>
              <a:rPr lang="tr-TR" sz="4100" dirty="0" smtClean="0"/>
              <a:t>Öğrenme durumları </a:t>
            </a:r>
          </a:p>
          <a:p>
            <a:r>
              <a:rPr lang="tr-TR" sz="4100" dirty="0"/>
              <a:t>D</a:t>
            </a:r>
            <a:r>
              <a:rPr lang="tr-TR" sz="4100" dirty="0" smtClean="0"/>
              <a:t>eğerlendirme</a:t>
            </a:r>
            <a:endParaRPr lang="tr-TR" sz="4100" dirty="0"/>
          </a:p>
        </p:txBody>
      </p:sp>
    </p:spTree>
    <p:extLst>
      <p:ext uri="{BB962C8B-B14F-4D97-AF65-F5344CB8AC3E}">
        <p14:creationId xmlns:p14="http://schemas.microsoft.com/office/powerpoint/2010/main" val="1342247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Avrupa: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4000" dirty="0" smtClean="0">
                <a:solidFill>
                  <a:schemeClr val="tx1"/>
                </a:solidFill>
              </a:rPr>
              <a:t>Yenilikçi / Durumsal Model</a:t>
            </a:r>
            <a:r>
              <a:rPr lang="tr-TR" sz="4000" dirty="0" smtClean="0">
                <a:solidFill>
                  <a:srgbClr val="FF0000"/>
                </a:solidFill>
              </a:rPr>
              <a:t/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lvl="1" indent="-457200">
              <a:spcBef>
                <a:spcPts val="600"/>
              </a:spcBef>
              <a:buSzPct val="70000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Skillbeck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>
                <a:latin typeface="Arial" pitchFamily="34" charset="0"/>
                <a:cs typeface="Arial" pitchFamily="34" charset="0"/>
              </a:rPr>
              <a:t>(1984) tarafından geliştirilen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modeldir 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 marL="457200" lvl="1" indent="-457200">
              <a:spcBef>
                <a:spcPts val="600"/>
              </a:spcBef>
              <a:buSzPct val="70000"/>
            </a:pPr>
            <a:r>
              <a:rPr lang="tr-TR" dirty="0">
                <a:latin typeface="Arial" pitchFamily="34" charset="0"/>
                <a:cs typeface="Arial" pitchFamily="34" charset="0"/>
              </a:rPr>
              <a:t>Okul merkezli program geliştirme anlayışı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hakimdir 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 marL="457200" lvl="1" indent="-457200">
              <a:spcBef>
                <a:spcPts val="600"/>
              </a:spcBef>
              <a:buSzPct val="70000"/>
            </a:pP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Hümanist</a:t>
            </a:r>
            <a:r>
              <a:rPr lang="tr-TR" dirty="0">
                <a:latin typeface="Arial" pitchFamily="34" charset="0"/>
                <a:cs typeface="Arial" pitchFamily="34" charset="0"/>
              </a:rPr>
              <a:t> akımdan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etkilenmiştir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b="1" u="sng" dirty="0" smtClean="0"/>
              <a:t>Modelin Basamakları:</a:t>
            </a:r>
          </a:p>
          <a:p>
            <a:r>
              <a:rPr lang="tr-TR" dirty="0" smtClean="0"/>
              <a:t>Durum çözümlemesi</a:t>
            </a:r>
          </a:p>
          <a:p>
            <a:r>
              <a:rPr lang="tr-TR" dirty="0" smtClean="0"/>
              <a:t>Amaçlar</a:t>
            </a:r>
          </a:p>
          <a:p>
            <a:r>
              <a:rPr lang="tr-TR" dirty="0" smtClean="0"/>
              <a:t>Öğrenme-öğretme programının oluşturulması</a:t>
            </a:r>
          </a:p>
          <a:p>
            <a:r>
              <a:rPr lang="tr-TR" dirty="0" smtClean="0"/>
              <a:t>Programın uygulanması</a:t>
            </a:r>
          </a:p>
          <a:p>
            <a:r>
              <a:rPr lang="tr-TR" dirty="0" smtClean="0"/>
              <a:t>Değerlendirme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9849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4681</TotalTime>
  <Words>197</Words>
  <Application>Microsoft Macintosh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EĞİTİMDE PROGRAM GELİŞTİRME</vt:lpstr>
      <vt:lpstr>5. HAFTA</vt:lpstr>
      <vt:lpstr>PROGRAM GELİŞTİRME MODELLERİ</vt:lpstr>
      <vt:lpstr>Taba Modeli</vt:lpstr>
      <vt:lpstr>Tyler Modeli</vt:lpstr>
      <vt:lpstr>Taba-Tyler Modeli</vt:lpstr>
      <vt:lpstr>Sistem  yaklaşımı modeli</vt:lpstr>
      <vt:lpstr> Avrupa: Rasyonel Planlama (Teknokratik) Modeli  </vt:lpstr>
      <vt:lpstr> Avrupa: Yenilikçi / Durumsal Model  </vt:lpstr>
      <vt:lpstr>Avrupa:  Süreç Yaklaşımı Modeli </vt:lpstr>
      <vt:lpstr>Kullanılan kaynaklar</vt:lpstr>
    </vt:vector>
  </TitlesOfParts>
  <Company>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ÖĞRETİM PROGRAMLARI</dc:title>
  <dc:creator>EGITMEN</dc:creator>
  <cp:lastModifiedBy>Microsoft Office User</cp:lastModifiedBy>
  <cp:revision>309</cp:revision>
  <dcterms:created xsi:type="dcterms:W3CDTF">2012-02-14T14:40:33Z</dcterms:created>
  <dcterms:modified xsi:type="dcterms:W3CDTF">2019-12-09T13:06:17Z</dcterms:modified>
</cp:coreProperties>
</file>