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1" r:id="rId2"/>
    <p:sldId id="299" r:id="rId3"/>
    <p:sldId id="282" r:id="rId4"/>
    <p:sldId id="295" r:id="rId5"/>
    <p:sldId id="285" r:id="rId6"/>
    <p:sldId id="286" r:id="rId7"/>
    <p:sldId id="287" r:id="rId8"/>
    <p:sldId id="288" r:id="rId9"/>
    <p:sldId id="289" r:id="rId10"/>
    <p:sldId id="290" r:id="rId11"/>
    <p:sldId id="296" r:id="rId12"/>
    <p:sldId id="293" r:id="rId13"/>
    <p:sldId id="294" r:id="rId14"/>
    <p:sldId id="297" r:id="rId15"/>
    <p:sldId id="28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Zararlı Etkileri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Dopamin</a:t>
            </a:r>
            <a:r>
              <a:rPr lang="tr-TR" dirty="0"/>
              <a:t> </a:t>
            </a:r>
            <a:r>
              <a:rPr lang="tr-TR" dirty="0" smtClean="0"/>
              <a:t>reseptörlerinin </a:t>
            </a:r>
            <a:r>
              <a:rPr lang="tr-TR" dirty="0"/>
              <a:t>bloke </a:t>
            </a:r>
            <a:r>
              <a:rPr lang="tr-TR" dirty="0" smtClean="0"/>
              <a:t> edilmesi</a:t>
            </a:r>
            <a:endParaRPr lang="tr-TR" dirty="0"/>
          </a:p>
          <a:p>
            <a:r>
              <a:rPr lang="tr-TR" dirty="0" smtClean="0"/>
              <a:t>Beynin </a:t>
            </a:r>
            <a:r>
              <a:rPr lang="tr-TR" dirty="0"/>
              <a:t>bazal gangliyonlarındaki </a:t>
            </a:r>
            <a:r>
              <a:rPr lang="tr-TR" dirty="0" err="1"/>
              <a:t>dopaminerjik</a:t>
            </a:r>
            <a:r>
              <a:rPr lang="tr-TR" dirty="0"/>
              <a:t> reseptörleri bloke eder</a:t>
            </a:r>
          </a:p>
          <a:p>
            <a:r>
              <a:rPr lang="tr-TR" dirty="0"/>
              <a:t>Kan </a:t>
            </a:r>
            <a:r>
              <a:rPr lang="tr-TR" dirty="0" smtClean="0"/>
              <a:t>basıncında azalma </a:t>
            </a:r>
            <a:r>
              <a:rPr lang="tr-TR" dirty="0"/>
              <a:t>ve kalp </a:t>
            </a:r>
            <a:r>
              <a:rPr lang="tr-TR" dirty="0" smtClean="0"/>
              <a:t>debisinde düşüş</a:t>
            </a:r>
            <a:endParaRPr lang="tr-TR" dirty="0"/>
          </a:p>
          <a:p>
            <a:r>
              <a:rPr lang="tr-TR" dirty="0" err="1"/>
              <a:t>Gonadotropinler</a:t>
            </a:r>
            <a:r>
              <a:rPr lang="tr-TR" dirty="0"/>
              <a:t>, </a:t>
            </a:r>
            <a:r>
              <a:rPr lang="tr-TR" dirty="0" err="1"/>
              <a:t>kortikotropin</a:t>
            </a:r>
            <a:r>
              <a:rPr lang="tr-TR" dirty="0"/>
              <a:t>, </a:t>
            </a:r>
            <a:r>
              <a:rPr lang="tr-TR" dirty="0" err="1"/>
              <a:t>oksitosin</a:t>
            </a:r>
            <a:r>
              <a:rPr lang="tr-TR" dirty="0"/>
              <a:t>, </a:t>
            </a:r>
            <a:r>
              <a:rPr lang="tr-TR" dirty="0" err="1"/>
              <a:t>vazopresin</a:t>
            </a:r>
            <a:r>
              <a:rPr lang="tr-TR" dirty="0"/>
              <a:t> ve büyüme hormonu </a:t>
            </a:r>
            <a:r>
              <a:rPr lang="tr-TR" dirty="0" smtClean="0"/>
              <a:t>salıverilmesinde azalma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0720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Trankilizanlar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Alprazolam</a:t>
            </a:r>
            <a:r>
              <a:rPr lang="tr-TR" dirty="0" smtClean="0"/>
              <a:t>, </a:t>
            </a:r>
            <a:r>
              <a:rPr lang="tr-TR" dirty="0" err="1" smtClean="0"/>
              <a:t>benaktizin</a:t>
            </a:r>
            <a:r>
              <a:rPr lang="tr-TR" dirty="0" smtClean="0"/>
              <a:t>, </a:t>
            </a:r>
            <a:r>
              <a:rPr lang="tr-TR" dirty="0" err="1" smtClean="0"/>
              <a:t>brotizolam</a:t>
            </a:r>
            <a:r>
              <a:rPr lang="tr-TR" dirty="0" smtClean="0"/>
              <a:t>, </a:t>
            </a:r>
            <a:r>
              <a:rPr lang="tr-TR" dirty="0" err="1" smtClean="0"/>
              <a:t>diazepam</a:t>
            </a:r>
            <a:r>
              <a:rPr lang="tr-TR" dirty="0" smtClean="0"/>
              <a:t>, </a:t>
            </a:r>
            <a:r>
              <a:rPr lang="tr-TR" dirty="0" err="1" smtClean="0"/>
              <a:t>emilkamat</a:t>
            </a:r>
            <a:r>
              <a:rPr lang="tr-TR" dirty="0" smtClean="0"/>
              <a:t>,…</a:t>
            </a:r>
          </a:p>
          <a:p>
            <a:r>
              <a:rPr lang="tr-TR" dirty="0" smtClean="0"/>
              <a:t>Yatışma, uyku, </a:t>
            </a:r>
            <a:r>
              <a:rPr lang="tr-TR" dirty="0" err="1" smtClean="0"/>
              <a:t>uyşukluk</a:t>
            </a:r>
            <a:r>
              <a:rPr lang="tr-TR" dirty="0"/>
              <a:t> </a:t>
            </a:r>
            <a:r>
              <a:rPr lang="tr-TR" dirty="0" smtClean="0"/>
              <a:t>ve motor faaliyetlerde düzensizlik</a:t>
            </a:r>
          </a:p>
          <a:p>
            <a:r>
              <a:rPr lang="tr-TR" dirty="0" smtClean="0"/>
              <a:t>Etkilerine GABA reseptörleri aracılık eder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4601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Yerel </a:t>
            </a:r>
            <a:r>
              <a:rPr lang="tr-TR" dirty="0" err="1" smtClean="0">
                <a:solidFill>
                  <a:srgbClr val="FF0000"/>
                </a:solidFill>
              </a:rPr>
              <a:t>Anestezikler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Bupivakain</a:t>
            </a:r>
            <a:r>
              <a:rPr lang="tr-TR" dirty="0" smtClean="0"/>
              <a:t>, </a:t>
            </a:r>
            <a:r>
              <a:rPr lang="tr-TR" dirty="0" err="1" smtClean="0"/>
              <a:t>butakain</a:t>
            </a:r>
            <a:r>
              <a:rPr lang="tr-TR" dirty="0" smtClean="0"/>
              <a:t>, </a:t>
            </a:r>
            <a:r>
              <a:rPr lang="tr-TR" dirty="0" err="1" smtClean="0"/>
              <a:t>heksilkain</a:t>
            </a:r>
            <a:r>
              <a:rPr lang="tr-TR" dirty="0" smtClean="0"/>
              <a:t>, </a:t>
            </a:r>
            <a:r>
              <a:rPr lang="tr-TR" dirty="0" err="1" smtClean="0"/>
              <a:t>klorprokain</a:t>
            </a:r>
            <a:r>
              <a:rPr lang="tr-TR" dirty="0" smtClean="0"/>
              <a:t>,… </a:t>
            </a:r>
          </a:p>
          <a:p>
            <a:r>
              <a:rPr lang="tr-TR" dirty="0" smtClean="0"/>
              <a:t>Yerel ağrıyı maskelemek ve yatıştırmak için kullanılır </a:t>
            </a:r>
          </a:p>
          <a:p>
            <a:r>
              <a:rPr lang="tr-TR" dirty="0" smtClean="0"/>
              <a:t>Bazıları antibiyotiklerin (penisilin G </a:t>
            </a:r>
            <a:r>
              <a:rPr lang="tr-TR" dirty="0" err="1" smtClean="0"/>
              <a:t>prokain</a:t>
            </a:r>
            <a:r>
              <a:rPr lang="tr-TR" dirty="0" smtClean="0"/>
              <a:t> gibi) yapısına ve </a:t>
            </a:r>
            <a:r>
              <a:rPr lang="tr-TR" dirty="0" err="1" smtClean="0"/>
              <a:t>formülasyonuna</a:t>
            </a:r>
            <a:r>
              <a:rPr lang="tr-TR" dirty="0" smtClean="0"/>
              <a:t> girer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9689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Narkotik Ağrı Kesiciler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Doğal (kodein, morfin, </a:t>
            </a:r>
            <a:r>
              <a:rPr lang="tr-TR" dirty="0" err="1" smtClean="0"/>
              <a:t>tebain</a:t>
            </a:r>
            <a:r>
              <a:rPr lang="tr-TR" dirty="0" smtClean="0"/>
              <a:t> gibi), yarı-sentetik (</a:t>
            </a:r>
            <a:r>
              <a:rPr lang="tr-TR" dirty="0" err="1" smtClean="0"/>
              <a:t>etorfin</a:t>
            </a:r>
            <a:r>
              <a:rPr lang="tr-TR" dirty="0" smtClean="0"/>
              <a:t>, </a:t>
            </a:r>
            <a:r>
              <a:rPr lang="tr-TR" dirty="0" err="1" smtClean="0"/>
              <a:t>heroin</a:t>
            </a:r>
            <a:r>
              <a:rPr lang="tr-TR" dirty="0" smtClean="0"/>
              <a:t>, </a:t>
            </a:r>
            <a:r>
              <a:rPr lang="tr-TR" dirty="0" err="1" smtClean="0"/>
              <a:t>hidromorfin</a:t>
            </a:r>
            <a:r>
              <a:rPr lang="tr-TR" dirty="0" smtClean="0"/>
              <a:t> gibi) ve sentetik (</a:t>
            </a:r>
            <a:r>
              <a:rPr lang="tr-TR" dirty="0" err="1" smtClean="0"/>
              <a:t>butorfanol</a:t>
            </a:r>
            <a:r>
              <a:rPr lang="tr-TR" dirty="0" smtClean="0"/>
              <a:t>, </a:t>
            </a:r>
            <a:r>
              <a:rPr lang="tr-TR" dirty="0" err="1" smtClean="0"/>
              <a:t>dekstromoramid</a:t>
            </a:r>
            <a:r>
              <a:rPr lang="tr-TR" dirty="0" smtClean="0"/>
              <a:t>, </a:t>
            </a:r>
            <a:r>
              <a:rPr lang="tr-TR" dirty="0" err="1" smtClean="0"/>
              <a:t>fentanil</a:t>
            </a:r>
            <a:r>
              <a:rPr lang="tr-TR" dirty="0" smtClean="0"/>
              <a:t> gibi)</a:t>
            </a:r>
          </a:p>
          <a:p>
            <a:r>
              <a:rPr lang="tr-TR" dirty="0" smtClean="0"/>
              <a:t>Yatıştırıcı-narkotik, ağrı kesici ve bağımlılık yapıcı</a:t>
            </a:r>
          </a:p>
          <a:p>
            <a:r>
              <a:rPr lang="tr-TR" dirty="0" err="1" smtClean="0"/>
              <a:t>Fentanil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5633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Aspirin ve Benzeri Ağrı Kesiciler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Özellikle </a:t>
            </a:r>
            <a:r>
              <a:rPr lang="tr-TR" dirty="0" err="1" smtClean="0"/>
              <a:t>pirazolon</a:t>
            </a:r>
            <a:r>
              <a:rPr lang="tr-TR" dirty="0" smtClean="0"/>
              <a:t> (</a:t>
            </a:r>
            <a:r>
              <a:rPr lang="tr-TR" dirty="0" err="1" smtClean="0"/>
              <a:t>fenilbutazon</a:t>
            </a:r>
            <a:r>
              <a:rPr lang="tr-TR" dirty="0" smtClean="0"/>
              <a:t>, </a:t>
            </a:r>
            <a:r>
              <a:rPr lang="tr-TR" dirty="0" err="1" smtClean="0"/>
              <a:t>metamizol</a:t>
            </a:r>
            <a:r>
              <a:rPr lang="tr-TR" dirty="0" smtClean="0"/>
              <a:t> gibi), </a:t>
            </a:r>
            <a:r>
              <a:rPr lang="tr-TR" dirty="0" err="1" smtClean="0"/>
              <a:t>nikotinik</a:t>
            </a:r>
            <a:r>
              <a:rPr lang="tr-TR" dirty="0" smtClean="0"/>
              <a:t> asit (</a:t>
            </a:r>
            <a:r>
              <a:rPr lang="tr-TR" dirty="0" err="1" smtClean="0"/>
              <a:t>fluniksil</a:t>
            </a:r>
            <a:r>
              <a:rPr lang="tr-TR" dirty="0" smtClean="0"/>
              <a:t> gibi), </a:t>
            </a:r>
            <a:r>
              <a:rPr lang="tr-TR" dirty="0" err="1" smtClean="0"/>
              <a:t>propiyonik</a:t>
            </a:r>
            <a:r>
              <a:rPr lang="tr-TR" dirty="0" smtClean="0"/>
              <a:t> asit (</a:t>
            </a:r>
            <a:r>
              <a:rPr lang="tr-TR" dirty="0" err="1" smtClean="0"/>
              <a:t>karprofen</a:t>
            </a:r>
            <a:r>
              <a:rPr lang="tr-TR" dirty="0" smtClean="0"/>
              <a:t>, </a:t>
            </a:r>
            <a:r>
              <a:rPr lang="tr-TR" dirty="0" err="1" smtClean="0"/>
              <a:t>ketoprofen</a:t>
            </a:r>
            <a:r>
              <a:rPr lang="tr-TR" dirty="0" smtClean="0"/>
              <a:t>, </a:t>
            </a:r>
            <a:r>
              <a:rPr lang="tr-TR" dirty="0" err="1" smtClean="0"/>
              <a:t>naproksen</a:t>
            </a:r>
            <a:r>
              <a:rPr lang="tr-TR" dirty="0" smtClean="0"/>
              <a:t>, </a:t>
            </a:r>
            <a:r>
              <a:rPr lang="tr-TR" dirty="0" err="1" smtClean="0"/>
              <a:t>vedaprofen</a:t>
            </a:r>
            <a:r>
              <a:rPr lang="tr-TR" dirty="0" smtClean="0"/>
              <a:t> gibi), asetik asit (</a:t>
            </a:r>
            <a:r>
              <a:rPr lang="tr-TR" dirty="0" err="1" smtClean="0"/>
              <a:t>diklofenak</a:t>
            </a:r>
            <a:r>
              <a:rPr lang="tr-TR" dirty="0" smtClean="0"/>
              <a:t>, </a:t>
            </a:r>
            <a:r>
              <a:rPr lang="tr-TR" dirty="0" err="1" smtClean="0"/>
              <a:t>etodolak</a:t>
            </a:r>
            <a:r>
              <a:rPr lang="tr-TR" dirty="0" smtClean="0"/>
              <a:t> gibi), </a:t>
            </a:r>
            <a:r>
              <a:rPr lang="tr-TR" dirty="0" err="1" smtClean="0"/>
              <a:t>oksikam</a:t>
            </a:r>
            <a:r>
              <a:rPr lang="tr-TR" dirty="0" smtClean="0"/>
              <a:t> türevleri (</a:t>
            </a:r>
            <a:r>
              <a:rPr lang="tr-TR" dirty="0" err="1" smtClean="0"/>
              <a:t>meloksikam</a:t>
            </a:r>
            <a:r>
              <a:rPr lang="tr-TR" dirty="0" smtClean="0"/>
              <a:t> gibi) ve </a:t>
            </a:r>
            <a:r>
              <a:rPr lang="tr-TR" dirty="0" err="1" smtClean="0"/>
              <a:t>koksibler</a:t>
            </a:r>
            <a:r>
              <a:rPr lang="tr-TR" dirty="0" smtClean="0"/>
              <a:t> (</a:t>
            </a:r>
            <a:r>
              <a:rPr lang="tr-TR" dirty="0" err="1" smtClean="0"/>
              <a:t>deraksib</a:t>
            </a:r>
            <a:r>
              <a:rPr lang="tr-TR" dirty="0" smtClean="0"/>
              <a:t>, </a:t>
            </a:r>
            <a:r>
              <a:rPr lang="tr-TR" dirty="0" err="1" smtClean="0"/>
              <a:t>firokoksib</a:t>
            </a:r>
            <a:r>
              <a:rPr lang="tr-TR" dirty="0" smtClean="0"/>
              <a:t> gibi)</a:t>
            </a:r>
          </a:p>
          <a:p>
            <a:r>
              <a:rPr lang="tr-TR" dirty="0" smtClean="0"/>
              <a:t>Kas, eklem, </a:t>
            </a:r>
            <a:r>
              <a:rPr lang="tr-TR" dirty="0" err="1" smtClean="0"/>
              <a:t>tendo</a:t>
            </a:r>
            <a:r>
              <a:rPr lang="tr-TR" dirty="0" smtClean="0"/>
              <a:t>, </a:t>
            </a:r>
            <a:r>
              <a:rPr lang="tr-TR" dirty="0" err="1" smtClean="0"/>
              <a:t>tendo</a:t>
            </a:r>
            <a:r>
              <a:rPr lang="tr-TR" dirty="0" smtClean="0"/>
              <a:t> </a:t>
            </a:r>
            <a:r>
              <a:rPr lang="tr-TR" smtClean="0"/>
              <a:t>kılıfı ağrıları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9840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720px-Horse-racing-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528" y="34297"/>
            <a:ext cx="12663578" cy="6823704"/>
          </a:xfrm>
          <a:prstGeom prst="rect">
            <a:avLst/>
          </a:prstGeom>
          <a:noFill/>
        </p:spPr>
      </p:pic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4276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idx="1"/>
          </p:nvPr>
        </p:nvSpPr>
        <p:spPr>
          <a:xfrm>
            <a:off x="1807029" y="2198915"/>
            <a:ext cx="8645310" cy="224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>
                <a:solidFill>
                  <a:srgbClr val="FF0000"/>
                </a:solidFill>
              </a:rPr>
              <a:t>Merkezi Sinir Sistemini Etkileyen Maddeler</a:t>
            </a:r>
          </a:p>
        </p:txBody>
      </p:sp>
    </p:spTree>
    <p:extLst>
      <p:ext uri="{BB962C8B-B14F-4D97-AF65-F5344CB8AC3E}">
        <p14:creationId xmlns:p14="http://schemas.microsoft.com/office/powerpoint/2010/main" val="273314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MSS’ni</a:t>
            </a:r>
            <a:r>
              <a:rPr lang="tr-TR" dirty="0" smtClean="0"/>
              <a:t> uyaranlar,</a:t>
            </a:r>
          </a:p>
          <a:p>
            <a:r>
              <a:rPr lang="tr-TR" dirty="0" err="1" smtClean="0"/>
              <a:t>Nöroleptikler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Trankilizanlar</a:t>
            </a:r>
            <a:r>
              <a:rPr lang="tr-TR" dirty="0" smtClean="0"/>
              <a:t>,</a:t>
            </a:r>
          </a:p>
          <a:p>
            <a:r>
              <a:rPr lang="tr-TR" dirty="0" smtClean="0"/>
              <a:t>Yerel </a:t>
            </a:r>
            <a:r>
              <a:rPr lang="tr-TR" dirty="0" err="1" smtClean="0"/>
              <a:t>Anestezikler</a:t>
            </a:r>
            <a:r>
              <a:rPr lang="tr-TR" dirty="0" smtClean="0"/>
              <a:t>,</a:t>
            </a:r>
          </a:p>
          <a:p>
            <a:r>
              <a:rPr lang="tr-TR" dirty="0" smtClean="0"/>
              <a:t>Narkotik Ağrı Kesiciler (</a:t>
            </a:r>
            <a:r>
              <a:rPr lang="tr-TR" dirty="0" err="1" smtClean="0"/>
              <a:t>Opiodler</a:t>
            </a:r>
            <a:r>
              <a:rPr lang="tr-TR" dirty="0" smtClean="0"/>
              <a:t>)</a:t>
            </a:r>
          </a:p>
          <a:p>
            <a:r>
              <a:rPr lang="tr-TR" dirty="0" smtClean="0"/>
              <a:t>Aspirin ve Benzeri Maddeler </a:t>
            </a:r>
          </a:p>
          <a:p>
            <a:r>
              <a:rPr lang="tr-TR" dirty="0" err="1" smtClean="0"/>
              <a:t>Antidepresan</a:t>
            </a:r>
            <a:r>
              <a:rPr lang="tr-TR" dirty="0" smtClean="0"/>
              <a:t> İlaçlar</a:t>
            </a:r>
          </a:p>
          <a:p>
            <a:r>
              <a:rPr lang="tr-TR" dirty="0" smtClean="0"/>
              <a:t>Saptırıcılar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3278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MSS’ni</a:t>
            </a:r>
            <a:r>
              <a:rPr lang="tr-TR" dirty="0" smtClean="0">
                <a:solidFill>
                  <a:srgbClr val="FF0000"/>
                </a:solidFill>
              </a:rPr>
              <a:t> Uyaranlar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Başlıcadoğrudan</a:t>
            </a:r>
            <a:r>
              <a:rPr lang="tr-TR" dirty="0" smtClean="0"/>
              <a:t> veya dolaylı olarak,</a:t>
            </a:r>
          </a:p>
          <a:p>
            <a:pPr lvl="1"/>
            <a:r>
              <a:rPr lang="tr-TR" dirty="0" smtClean="0"/>
              <a:t>Beyin kabuğu</a:t>
            </a:r>
          </a:p>
          <a:p>
            <a:pPr lvl="1"/>
            <a:r>
              <a:rPr lang="tr-TR" dirty="0" err="1" smtClean="0"/>
              <a:t>Medulla</a:t>
            </a:r>
            <a:endParaRPr lang="tr-TR" dirty="0" smtClean="0"/>
          </a:p>
          <a:p>
            <a:pPr lvl="1"/>
            <a:r>
              <a:rPr lang="tr-TR" dirty="0" smtClean="0"/>
              <a:t>Omurilik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1213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Sempatomimetikler</a:t>
            </a:r>
            <a:endParaRPr lang="tr-TR" dirty="0" smtClean="0"/>
          </a:p>
          <a:p>
            <a:r>
              <a:rPr lang="tr-TR" dirty="0" smtClean="0"/>
              <a:t>Amfetaminler ve amfetamin benzeri maddeler</a:t>
            </a:r>
          </a:p>
          <a:p>
            <a:r>
              <a:rPr lang="tr-TR" dirty="0" smtClean="0"/>
              <a:t>Bazı yerel </a:t>
            </a:r>
            <a:r>
              <a:rPr lang="tr-TR" dirty="0" err="1" smtClean="0"/>
              <a:t>anestezikler</a:t>
            </a:r>
            <a:endParaRPr lang="tr-TR" dirty="0" smtClean="0"/>
          </a:p>
          <a:p>
            <a:r>
              <a:rPr lang="tr-TR" dirty="0" err="1" smtClean="0"/>
              <a:t>Analeptikler</a:t>
            </a:r>
            <a:endParaRPr lang="tr-TR" dirty="0" smtClean="0"/>
          </a:p>
          <a:p>
            <a:r>
              <a:rPr lang="tr-TR" dirty="0" err="1" smtClean="0"/>
              <a:t>Monoaminlerin</a:t>
            </a:r>
            <a:r>
              <a:rPr lang="tr-TR" dirty="0" smtClean="0"/>
              <a:t> sinir ucuna alınmasını engelleyenler</a:t>
            </a:r>
          </a:p>
          <a:p>
            <a:r>
              <a:rPr lang="tr-TR" dirty="0" err="1" smtClean="0"/>
              <a:t>Monaminoksidazı</a:t>
            </a:r>
            <a:r>
              <a:rPr lang="tr-TR" dirty="0" smtClean="0"/>
              <a:t> önleyenler</a:t>
            </a:r>
          </a:p>
          <a:p>
            <a:r>
              <a:rPr lang="tr-TR" dirty="0" smtClean="0"/>
              <a:t>Bazı diğer maddeler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8354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ilaçlar genel olarak,</a:t>
            </a:r>
          </a:p>
          <a:p>
            <a:pPr lvl="1"/>
            <a:r>
              <a:rPr lang="tr-TR" dirty="0" err="1" smtClean="0"/>
              <a:t>Sinaptik</a:t>
            </a:r>
            <a:r>
              <a:rPr lang="tr-TR" dirty="0" smtClean="0"/>
              <a:t> aralıktan sinir ucuna bazı </a:t>
            </a:r>
            <a:r>
              <a:rPr lang="tr-TR" dirty="0" err="1" smtClean="0"/>
              <a:t>nöromediyatörlerin</a:t>
            </a:r>
            <a:r>
              <a:rPr lang="tr-TR" dirty="0" smtClean="0"/>
              <a:t> geri alınmasını engelleyerek </a:t>
            </a:r>
          </a:p>
          <a:p>
            <a:pPr lvl="1"/>
            <a:r>
              <a:rPr lang="tr-TR" dirty="0" smtClean="0"/>
              <a:t>Salıverilmesine yol açarak</a:t>
            </a:r>
          </a:p>
          <a:p>
            <a:pPr lvl="1"/>
            <a:r>
              <a:rPr lang="tr-TR" dirty="0" err="1" smtClean="0"/>
              <a:t>Yıkımlayıcı</a:t>
            </a:r>
            <a:r>
              <a:rPr lang="tr-TR" dirty="0" smtClean="0"/>
              <a:t> enzimleri engelleyerek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 err="1" smtClean="0"/>
              <a:t>Sinaptik</a:t>
            </a:r>
            <a:r>
              <a:rPr lang="tr-TR" dirty="0" smtClean="0"/>
              <a:t> aralıkta </a:t>
            </a:r>
            <a:r>
              <a:rPr lang="tr-TR" dirty="0" err="1" smtClean="0"/>
              <a:t>nöromediyatör</a:t>
            </a:r>
            <a:r>
              <a:rPr lang="tr-TR" dirty="0" smtClean="0"/>
              <a:t> madde miktarını artırır, yarı ömrünü uzatır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5171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Zararlı Etkileri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Beyin kabuğunu uyaran (kafein, kokain gibi) maddeler şiddetli ve sürekli uyarıyı genellikle tükenme ve bitkinleşme </a:t>
            </a:r>
            <a:endParaRPr lang="tr-TR" dirty="0"/>
          </a:p>
          <a:p>
            <a:r>
              <a:rPr lang="tr-TR" dirty="0" smtClean="0"/>
              <a:t>Başta </a:t>
            </a:r>
            <a:r>
              <a:rPr lang="tr-TR" dirty="0" smtClean="0"/>
              <a:t>amfetaminler olmak üzere yüksek dozlarda kullanıldıklarında uykusuzluk, huzursuzluk, çarpıntı, panik hali, kas </a:t>
            </a:r>
            <a:r>
              <a:rPr lang="tr-TR" dirty="0" err="1" smtClean="0"/>
              <a:t>seyirmeleri</a:t>
            </a:r>
            <a:r>
              <a:rPr lang="tr-TR" dirty="0" smtClean="0"/>
              <a:t> </a:t>
            </a:r>
            <a:r>
              <a:rPr lang="tr-TR" dirty="0" smtClean="0"/>
              <a:t>gibi</a:t>
            </a:r>
          </a:p>
          <a:p>
            <a:r>
              <a:rPr lang="tr-TR" dirty="0" smtClean="0"/>
              <a:t>Beyin </a:t>
            </a:r>
            <a:r>
              <a:rPr lang="tr-TR" dirty="0" smtClean="0"/>
              <a:t>kanaması, akut kalp yetmezliği, kalpte atım düzensizliği ve vücut sıcaklığında </a:t>
            </a:r>
            <a:r>
              <a:rPr lang="tr-TR" dirty="0" smtClean="0"/>
              <a:t>artma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0642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solidFill>
                  <a:srgbClr val="FF0000"/>
                </a:solidFill>
              </a:rPr>
              <a:t>Nöroleptikler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Genellikle belirgin bir yatışma yapmaksızın hareketlerde yavaşlama, çevreye ilgisizlik ve çevreden gelen uyarılara ilgisizlik, hayvanın zaptını kolaylaştırma </a:t>
            </a:r>
          </a:p>
          <a:p>
            <a:r>
              <a:rPr lang="tr-TR" dirty="0" err="1" smtClean="0"/>
              <a:t>Aminopromazin</a:t>
            </a:r>
            <a:r>
              <a:rPr lang="tr-TR" dirty="0" smtClean="0"/>
              <a:t>, </a:t>
            </a:r>
            <a:r>
              <a:rPr lang="tr-TR" dirty="0" err="1" smtClean="0"/>
              <a:t>amisulprid</a:t>
            </a:r>
            <a:r>
              <a:rPr lang="tr-TR" dirty="0" smtClean="0"/>
              <a:t>, </a:t>
            </a:r>
            <a:r>
              <a:rPr lang="tr-TR" dirty="0" err="1" smtClean="0"/>
              <a:t>asepromazin</a:t>
            </a:r>
            <a:r>
              <a:rPr lang="tr-TR" dirty="0" smtClean="0"/>
              <a:t>, </a:t>
            </a:r>
            <a:r>
              <a:rPr lang="tr-TR" dirty="0" err="1" smtClean="0"/>
              <a:t>azaperon</a:t>
            </a:r>
            <a:r>
              <a:rPr lang="tr-TR" dirty="0" smtClean="0"/>
              <a:t>, </a:t>
            </a:r>
            <a:r>
              <a:rPr lang="tr-TR" dirty="0" err="1" smtClean="0"/>
              <a:t>benzperidol</a:t>
            </a:r>
            <a:r>
              <a:rPr lang="tr-TR" dirty="0" smtClean="0"/>
              <a:t>, </a:t>
            </a:r>
            <a:r>
              <a:rPr lang="tr-TR" dirty="0" err="1" smtClean="0"/>
              <a:t>bromperidol</a:t>
            </a:r>
            <a:r>
              <a:rPr lang="tr-TR" dirty="0" smtClean="0"/>
              <a:t>, </a:t>
            </a:r>
            <a:r>
              <a:rPr lang="tr-TR" dirty="0" err="1" smtClean="0"/>
              <a:t>klorpromazin</a:t>
            </a:r>
            <a:r>
              <a:rPr lang="tr-TR" dirty="0" smtClean="0"/>
              <a:t> gibi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Beyinde </a:t>
            </a:r>
            <a:r>
              <a:rPr lang="tr-TR" dirty="0" err="1" smtClean="0"/>
              <a:t>dopamin</a:t>
            </a:r>
            <a:r>
              <a:rPr lang="tr-TR" dirty="0" smtClean="0"/>
              <a:t> reseptörlerini (D1-, D2-R’ler gibi) bloke </a:t>
            </a:r>
            <a:r>
              <a:rPr lang="tr-TR" dirty="0" err="1" smtClean="0"/>
              <a:t>etmleri</a:t>
            </a:r>
            <a:r>
              <a:rPr lang="tr-TR" dirty="0" smtClean="0"/>
              <a:t> aracılık eder.   </a:t>
            </a:r>
          </a:p>
          <a:p>
            <a:r>
              <a:rPr lang="tr-TR" dirty="0" err="1" smtClean="0"/>
              <a:t>Asepromazin</a:t>
            </a:r>
            <a:r>
              <a:rPr lang="tr-TR" dirty="0" smtClean="0"/>
              <a:t>, </a:t>
            </a:r>
            <a:r>
              <a:rPr lang="tr-TR" dirty="0" err="1" smtClean="0"/>
              <a:t>antiemetik</a:t>
            </a:r>
            <a:r>
              <a:rPr lang="tr-TR" dirty="0" smtClean="0"/>
              <a:t>, D2 </a:t>
            </a:r>
            <a:r>
              <a:rPr lang="tr-TR" dirty="0" err="1" smtClean="0"/>
              <a:t>dopaminerjik</a:t>
            </a:r>
            <a:r>
              <a:rPr lang="tr-TR" dirty="0" smtClean="0"/>
              <a:t> reseptör, post </a:t>
            </a:r>
            <a:r>
              <a:rPr lang="tr-TR" dirty="0" err="1" smtClean="0"/>
              <a:t>sinaptik</a:t>
            </a:r>
            <a:r>
              <a:rPr lang="tr-TR" dirty="0" smtClean="0"/>
              <a:t> </a:t>
            </a:r>
            <a:r>
              <a:rPr lang="tr-TR" dirty="0" err="1" smtClean="0"/>
              <a:t>memranın</a:t>
            </a:r>
            <a:r>
              <a:rPr lang="tr-TR" dirty="0" smtClean="0"/>
              <a:t> ilk habercilerinden protein G ile bağlanan reseptör, 5 dh-72 s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88290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484</Words>
  <Application>Microsoft Office PowerPoint</Application>
  <PresentationFormat>Geniş ekran</PresentationFormat>
  <Paragraphs>73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Teması</vt:lpstr>
      <vt:lpstr>Spor Atlarında  Performans Artırıcı Maddelerin Analizleri ve Önemi</vt:lpstr>
      <vt:lpstr>PowerPoint Sunusu</vt:lpstr>
      <vt:lpstr>PowerPoint Sunusu</vt:lpstr>
      <vt:lpstr>PowerPoint Sunusu</vt:lpstr>
      <vt:lpstr>MSS’ni Uyaranlar </vt:lpstr>
      <vt:lpstr>PowerPoint Sunusu</vt:lpstr>
      <vt:lpstr>PowerPoint Sunusu</vt:lpstr>
      <vt:lpstr>Zararlı Etkileri</vt:lpstr>
      <vt:lpstr>Nöroleptikler</vt:lpstr>
      <vt:lpstr>Zararlı Etkileri</vt:lpstr>
      <vt:lpstr>Trankilizanlar</vt:lpstr>
      <vt:lpstr>Yerel Anestezikler</vt:lpstr>
      <vt:lpstr>Narkotik Ağrı Kesiciler</vt:lpstr>
      <vt:lpstr>Aspirin ve Benzeri Ağrı Kesiciler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50</cp:revision>
  <dcterms:created xsi:type="dcterms:W3CDTF">2020-02-09T04:22:59Z</dcterms:created>
  <dcterms:modified xsi:type="dcterms:W3CDTF">2020-03-02T07:50:40Z</dcterms:modified>
</cp:coreProperties>
</file>