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66" r:id="rId5"/>
    <p:sldId id="258" r:id="rId6"/>
    <p:sldId id="263" r:id="rId7"/>
    <p:sldId id="293" r:id="rId8"/>
    <p:sldId id="264" r:id="rId9"/>
    <p:sldId id="259" r:id="rId10"/>
    <p:sldId id="290" r:id="rId11"/>
    <p:sldId id="260" r:id="rId12"/>
    <p:sldId id="267" r:id="rId13"/>
    <p:sldId id="261" r:id="rId14"/>
    <p:sldId id="265" r:id="rId15"/>
    <p:sldId id="271" r:id="rId16"/>
    <p:sldId id="272" r:id="rId17"/>
    <p:sldId id="273" r:id="rId18"/>
    <p:sldId id="291" r:id="rId19"/>
    <p:sldId id="275" r:id="rId20"/>
    <p:sldId id="274" r:id="rId21"/>
    <p:sldId id="280" r:id="rId22"/>
    <p:sldId id="281" r:id="rId23"/>
    <p:sldId id="276" r:id="rId24"/>
    <p:sldId id="277" r:id="rId25"/>
    <p:sldId id="279" r:id="rId26"/>
    <p:sldId id="278" r:id="rId27"/>
    <p:sldId id="282" r:id="rId28"/>
    <p:sldId id="283" r:id="rId29"/>
    <p:sldId id="292" r:id="rId30"/>
    <p:sldId id="285"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34"/>
  </p:normalViewPr>
  <p:slideViewPr>
    <p:cSldViewPr snapToGrid="0" snapToObjects="1">
      <p:cViewPr varScale="1">
        <p:scale>
          <a:sx n="110" d="100"/>
          <a:sy n="110" d="100"/>
        </p:scale>
        <p:origin x="594" y="11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
İkinci düzey
Üçüncü düzey
Dördüncü düzey
Beşinci düzey</a:t>
            </a:r>
            <a:endParaRPr lang="en-US" dirty="0"/>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4/30/2024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4/30/2024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
İkinci düzey
Üçüncü düzey
Dördüncü düzey
Beşinci düzey</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dirty="0"/>
              <a:t>4/30/2024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
İkinci düzey
Üçüncü düzey
Dördüncü düzey
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
İkinci düzey
Üçüncü düzey
Dördüncü düzey
Beşinci düzey</a:t>
            </a:r>
            <a:endParaRPr lang="en-US" dirty="0"/>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
İkinci düzey
Üçüncü düzey
Dördüncü düzey
Beşinci düzey</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4/30/2024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4/30/2024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4/30/2024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
İkinci düzey
Üçüncü düzey
Dördüncü düzey
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7" name="Date Placeholder 4"/>
          <p:cNvSpPr>
            <a:spLocks noGrp="1"/>
          </p:cNvSpPr>
          <p:nvPr>
            <p:ph type="dt" sz="half" idx="10"/>
          </p:nvPr>
        </p:nvSpPr>
        <p:spPr/>
        <p:txBody>
          <a:bodyPr/>
          <a:lstStyle/>
          <a:p>
            <a:fld id="{4509A250-FF31-4206-8172-F9D3106AACB1}" type="datetimeFigureOut">
              <a:rPr lang="en-US" dirty="0"/>
              <a:t>4/30/2024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
İkinci düzey
Üçüncü düzey
Dördüncü düzey
Beşinci düzey</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4/30/2024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
İkinci düzey
Üçüncü düzey
Dördüncü düzey
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4/30/2024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file:////var/folders/3j/29c827dj3r983s3xq6myx6l80000gn/T/TemporaryItems/NSIRD_screencaptureui_NuGH54/Ekran%20Resmi%202021-04-27%2022.51.58.pn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E721175-B550-D94A-900A-AAB983C31FF2}"/>
              </a:ext>
            </a:extLst>
          </p:cNvPr>
          <p:cNvSpPr>
            <a:spLocks noGrp="1"/>
          </p:cNvSpPr>
          <p:nvPr>
            <p:ph type="ctrTitle"/>
          </p:nvPr>
        </p:nvSpPr>
        <p:spPr>
          <a:xfrm>
            <a:off x="316522" y="1447800"/>
            <a:ext cx="11699631" cy="3329581"/>
          </a:xfrm>
        </p:spPr>
        <p:txBody>
          <a:bodyPr/>
          <a:lstStyle/>
          <a:p>
            <a:pPr algn="ctr"/>
            <a:r>
              <a:rPr lang="tr-TR" dirty="0"/>
              <a:t>LİPİD BİYOSENTEZİNİ ENGELLEYEN HERBİSİTLER</a:t>
            </a:r>
          </a:p>
        </p:txBody>
      </p:sp>
    </p:spTree>
    <p:extLst>
      <p:ext uri="{BB962C8B-B14F-4D97-AF65-F5344CB8AC3E}">
        <p14:creationId xmlns:p14="http://schemas.microsoft.com/office/powerpoint/2010/main" val="2293735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 y="91440"/>
            <a:ext cx="11995265" cy="6691745"/>
          </a:xfrm>
        </p:spPr>
        <p:txBody>
          <a:bodyPr>
            <a:normAutofit/>
          </a:bodyPr>
          <a:lstStyle/>
          <a:p>
            <a:pPr marL="0" indent="0" algn="just">
              <a:buNone/>
            </a:pPr>
            <a:r>
              <a:rPr lang="tr-TR" sz="4400" dirty="0" smtClean="0"/>
              <a:t>Küçük </a:t>
            </a:r>
            <a:r>
              <a:rPr lang="tr-TR" sz="4400" dirty="0"/>
              <a:t>taneli ürünler ile (buğday ve arpa) ve dar yapraklı yabancı otların ACCase enzimleri arasındaki daha ince farklılıklar, bu ürünlerde yabani yulafı kontrol etmek için </a:t>
            </a:r>
            <a:r>
              <a:rPr lang="tr-TR" sz="4400" dirty="0" err="1"/>
              <a:t>diklofop</a:t>
            </a:r>
            <a:r>
              <a:rPr lang="tr-TR" sz="4400" dirty="0"/>
              <a:t> gibi seçici herbisitlerin kullanımına izin vermektedir. </a:t>
            </a:r>
            <a:r>
              <a:rPr lang="tr-TR" sz="4400" dirty="0" err="1"/>
              <a:t>Dikotiledonlar</a:t>
            </a:r>
            <a:r>
              <a:rPr lang="tr-TR" sz="4400" dirty="0"/>
              <a:t> doğal olarak ACCase inhibitörlerine </a:t>
            </a:r>
            <a:r>
              <a:rPr lang="tr-TR" sz="4400" dirty="0" err="1"/>
              <a:t>toleranttırlar</a:t>
            </a:r>
            <a:r>
              <a:rPr lang="tr-TR" sz="4400" dirty="0"/>
              <a:t>, çünkü bu bitkilerdeki ACCase enzimleri bu herbisitlere bağlanmaz.</a:t>
            </a:r>
          </a:p>
        </p:txBody>
      </p:sp>
    </p:spTree>
    <p:extLst>
      <p:ext uri="{BB962C8B-B14F-4D97-AF65-F5344CB8AC3E}">
        <p14:creationId xmlns:p14="http://schemas.microsoft.com/office/powerpoint/2010/main" val="3385923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C9F22C-B39E-CF48-8834-36F8DA855F49}"/>
              </a:ext>
            </a:extLst>
          </p:cNvPr>
          <p:cNvSpPr>
            <a:spLocks noGrp="1"/>
          </p:cNvSpPr>
          <p:nvPr>
            <p:ph idx="1"/>
          </p:nvPr>
        </p:nvSpPr>
        <p:spPr>
          <a:xfrm>
            <a:off x="82062" y="128954"/>
            <a:ext cx="11969261" cy="6529754"/>
          </a:xfrm>
        </p:spPr>
        <p:txBody>
          <a:bodyPr>
            <a:noAutofit/>
          </a:bodyPr>
          <a:lstStyle/>
          <a:p>
            <a:pPr marL="0" indent="0" algn="just">
              <a:buNone/>
            </a:pPr>
            <a:r>
              <a:rPr lang="tr-TR" sz="3800" dirty="0"/>
              <a:t>Çıkış sonrası kullanılan bu herbisitler yapraklar tarafından emilir ve </a:t>
            </a:r>
            <a:r>
              <a:rPr lang="tr-TR" sz="3800" dirty="0" err="1"/>
              <a:t>floemde</a:t>
            </a:r>
            <a:r>
              <a:rPr lang="tr-TR" sz="3800" dirty="0"/>
              <a:t> </a:t>
            </a:r>
            <a:r>
              <a:rPr lang="tr-TR" sz="3800" dirty="0" err="1"/>
              <a:t>meristematik</a:t>
            </a:r>
            <a:r>
              <a:rPr lang="tr-TR" sz="3800" dirty="0"/>
              <a:t> aktiviteyi </a:t>
            </a:r>
            <a:r>
              <a:rPr lang="tr-TR" sz="3800" dirty="0" err="1"/>
              <a:t>inhibe</a:t>
            </a:r>
            <a:r>
              <a:rPr lang="tr-TR" sz="3800" dirty="0"/>
              <a:t> ettikleri büyüme noktasına taşınır. </a:t>
            </a:r>
            <a:r>
              <a:rPr lang="tr-TR" sz="3800" i="1" dirty="0"/>
              <a:t>ACCase </a:t>
            </a:r>
            <a:r>
              <a:rPr lang="tr-TR" sz="3800" i="1" dirty="0" smtClean="0"/>
              <a:t>inhibitörleri</a:t>
            </a:r>
          </a:p>
          <a:p>
            <a:pPr marL="0" indent="0" algn="just">
              <a:buNone/>
            </a:pPr>
            <a:r>
              <a:rPr lang="tr-TR" sz="3800" b="1" dirty="0" err="1" smtClean="0"/>
              <a:t>Ariloksifenoksipropiyonat</a:t>
            </a:r>
            <a:r>
              <a:rPr lang="tr-TR" sz="3800" b="1" dirty="0" smtClean="0"/>
              <a:t> (</a:t>
            </a:r>
            <a:r>
              <a:rPr lang="tr-TR" sz="3800" b="1" dirty="0" err="1"/>
              <a:t>FOP'lar</a:t>
            </a:r>
            <a:r>
              <a:rPr lang="tr-TR" sz="3800" b="1" dirty="0"/>
              <a:t>),</a:t>
            </a:r>
          </a:p>
          <a:p>
            <a:pPr marL="0" indent="0" algn="just">
              <a:buNone/>
            </a:pPr>
            <a:r>
              <a:rPr lang="tr-TR" sz="3800" b="1" dirty="0" err="1"/>
              <a:t>Sikloheksandyon</a:t>
            </a:r>
            <a:r>
              <a:rPr lang="tr-TR" sz="3800" b="1" dirty="0"/>
              <a:t> (</a:t>
            </a:r>
            <a:r>
              <a:rPr lang="tr-TR" sz="3800" b="1" dirty="0" err="1"/>
              <a:t>DIM'ler</a:t>
            </a:r>
            <a:r>
              <a:rPr lang="tr-TR" sz="3800" b="1" dirty="0"/>
              <a:t>) ve </a:t>
            </a:r>
          </a:p>
          <a:p>
            <a:pPr marL="0" indent="0" algn="just">
              <a:buNone/>
            </a:pPr>
            <a:r>
              <a:rPr lang="tr-TR" sz="3800" b="1" dirty="0" err="1"/>
              <a:t>Fenilpirazolin</a:t>
            </a:r>
            <a:r>
              <a:rPr lang="tr-TR" sz="3800" b="1" dirty="0"/>
              <a:t> (</a:t>
            </a:r>
            <a:r>
              <a:rPr lang="tr-TR" sz="3800" b="1" dirty="0" err="1"/>
              <a:t>DEN'ler</a:t>
            </a:r>
            <a:r>
              <a:rPr lang="tr-TR" sz="3800" b="1" dirty="0"/>
              <a:t>) </a:t>
            </a:r>
            <a:r>
              <a:rPr lang="tr-TR" sz="3800" dirty="0"/>
              <a:t>kimyasallarına ait herbisitleri içerir. </a:t>
            </a:r>
          </a:p>
          <a:p>
            <a:pPr marL="0" indent="0" algn="just">
              <a:buNone/>
            </a:pPr>
            <a:r>
              <a:rPr lang="tr-TR" sz="3800" dirty="0"/>
              <a:t>Bu herbisitler ’</a:t>
            </a:r>
            <a:r>
              <a:rPr lang="tr-TR" sz="3800" dirty="0" err="1"/>
              <a:t>graminisitler</a:t>
            </a:r>
            <a:r>
              <a:rPr lang="tr-TR" sz="3800" dirty="0"/>
              <a:t>’ veya 'dar yapraklı öldürücüler' olarak bilinmektedir.</a:t>
            </a:r>
          </a:p>
        </p:txBody>
      </p:sp>
    </p:spTree>
    <p:extLst>
      <p:ext uri="{BB962C8B-B14F-4D97-AF65-F5344CB8AC3E}">
        <p14:creationId xmlns:p14="http://schemas.microsoft.com/office/powerpoint/2010/main" val="2935566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A87C222-FD7E-2145-86D7-9FA3E2D200E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70185" y="140677"/>
            <a:ext cx="8440615" cy="6529754"/>
          </a:xfrm>
          <a:prstGeom prst="rect">
            <a:avLst/>
          </a:prstGeom>
        </p:spPr>
      </p:pic>
    </p:spTree>
    <p:extLst>
      <p:ext uri="{BB962C8B-B14F-4D97-AF65-F5344CB8AC3E}">
        <p14:creationId xmlns:p14="http://schemas.microsoft.com/office/powerpoint/2010/main" val="155178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37692C0-2000-C44B-B475-AF8687A99FE9}"/>
              </a:ext>
            </a:extLst>
          </p:cNvPr>
          <p:cNvSpPr>
            <a:spLocks noGrp="1"/>
          </p:cNvSpPr>
          <p:nvPr>
            <p:ph idx="1"/>
          </p:nvPr>
        </p:nvSpPr>
        <p:spPr>
          <a:xfrm>
            <a:off x="93786" y="152400"/>
            <a:ext cx="11910646" cy="6553200"/>
          </a:xfrm>
        </p:spPr>
        <p:txBody>
          <a:bodyPr/>
          <a:lstStyle/>
          <a:p>
            <a:pPr marL="0" indent="0" algn="just">
              <a:buNone/>
            </a:pPr>
            <a:r>
              <a:rPr lang="tr-TR" sz="4200" dirty="0"/>
              <a:t>Genel </a:t>
            </a:r>
            <a:r>
              <a:rPr lang="tr-TR" sz="4200" dirty="0" smtClean="0"/>
              <a:t>olarak </a:t>
            </a:r>
            <a:r>
              <a:rPr lang="tr-TR" sz="4200" dirty="0"/>
              <a:t>geniş yapraklı </a:t>
            </a:r>
            <a:r>
              <a:rPr lang="tr-TR" sz="4200" dirty="0" smtClean="0"/>
              <a:t>türler </a:t>
            </a:r>
            <a:r>
              <a:rPr lang="tr-TR" sz="4200" dirty="0"/>
              <a:t>az hassas bir ACCase enzimi nedeniyle </a:t>
            </a:r>
            <a:r>
              <a:rPr lang="tr-TR" sz="4200" dirty="0" err="1"/>
              <a:t>FOP'lara</a:t>
            </a:r>
            <a:r>
              <a:rPr lang="tr-TR" sz="4200" dirty="0"/>
              <a:t>, </a:t>
            </a:r>
            <a:r>
              <a:rPr lang="tr-TR" sz="4200" dirty="0" err="1"/>
              <a:t>DIM'lere</a:t>
            </a:r>
            <a:r>
              <a:rPr lang="tr-TR" sz="4200" dirty="0"/>
              <a:t> ve DEN herbisitlerine doğal olarak dirençlidir. Bununla birlikte, ACCase </a:t>
            </a:r>
            <a:r>
              <a:rPr lang="tr-TR" sz="4200" dirty="0" err="1"/>
              <a:t>inhibe</a:t>
            </a:r>
            <a:r>
              <a:rPr lang="tr-TR" sz="4200" dirty="0"/>
              <a:t> edici </a:t>
            </a:r>
            <a:r>
              <a:rPr lang="tr-TR" sz="4200" dirty="0" smtClean="0"/>
              <a:t>herbisitler </a:t>
            </a:r>
            <a:r>
              <a:rPr lang="tr-TR" sz="4200" dirty="0"/>
              <a:t>bazı geniş yapraklı ürünlerde </a:t>
            </a:r>
            <a:r>
              <a:rPr lang="tr-TR" sz="4200" dirty="0" err="1"/>
              <a:t>simptomlara</a:t>
            </a:r>
            <a:r>
              <a:rPr lang="tr-TR" sz="4200" dirty="0"/>
              <a:t> neden olabilir. Bazı dar yapraklıların doğal </a:t>
            </a:r>
            <a:r>
              <a:rPr lang="tr-TR" sz="4200" dirty="0" smtClean="0"/>
              <a:t>toleransı </a:t>
            </a:r>
            <a:r>
              <a:rPr lang="tr-TR" sz="4200" dirty="0"/>
              <a:t>daha az hassas bir ACCase enziminden veya daha yüksek bir </a:t>
            </a:r>
            <a:r>
              <a:rPr lang="tr-TR" sz="4200" dirty="0" err="1"/>
              <a:t>metabolik</a:t>
            </a:r>
            <a:r>
              <a:rPr lang="tr-TR" sz="4200" dirty="0"/>
              <a:t> </a:t>
            </a:r>
            <a:r>
              <a:rPr lang="tr-TR" sz="4200" dirty="0" err="1"/>
              <a:t>bozunma</a:t>
            </a:r>
            <a:r>
              <a:rPr lang="tr-TR" sz="4200" dirty="0"/>
              <a:t> oranından kaynaklanmaktadır.</a:t>
            </a:r>
          </a:p>
          <a:p>
            <a:pPr marL="0" indent="0">
              <a:buNone/>
            </a:pPr>
            <a:endParaRPr lang="tr-TR" dirty="0"/>
          </a:p>
        </p:txBody>
      </p:sp>
    </p:spTree>
    <p:extLst>
      <p:ext uri="{BB962C8B-B14F-4D97-AF65-F5344CB8AC3E}">
        <p14:creationId xmlns:p14="http://schemas.microsoft.com/office/powerpoint/2010/main" val="2207150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F74585B-9450-7540-B815-79D337AD25AC}"/>
              </a:ext>
            </a:extLst>
          </p:cNvPr>
          <p:cNvSpPr>
            <a:spLocks noGrp="1"/>
          </p:cNvSpPr>
          <p:nvPr>
            <p:ph idx="1"/>
          </p:nvPr>
        </p:nvSpPr>
        <p:spPr>
          <a:xfrm>
            <a:off x="93786" y="175846"/>
            <a:ext cx="11922368" cy="6553200"/>
          </a:xfrm>
        </p:spPr>
        <p:txBody>
          <a:bodyPr>
            <a:normAutofit/>
          </a:bodyPr>
          <a:lstStyle/>
          <a:p>
            <a:pPr marL="0" indent="0" algn="just">
              <a:buNone/>
            </a:pPr>
            <a:r>
              <a:rPr lang="tr-TR" sz="4200" dirty="0"/>
              <a:t>Hassas bitkilerdeki belirtiler ürüne, maruz kalma oranına ve gelişme aşamasına bağlı olarak değişebilir. ACCase inhibitörlerinin neden olduğu </a:t>
            </a:r>
            <a:r>
              <a:rPr lang="tr-TR" sz="4200" dirty="0" err="1"/>
              <a:t>simptomlar</a:t>
            </a:r>
            <a:r>
              <a:rPr lang="tr-TR" sz="4200" dirty="0"/>
              <a:t> ilaçlamadan birkaç gün sonra ortaya çıkar. </a:t>
            </a:r>
            <a:r>
              <a:rPr lang="tr-TR" sz="4200" dirty="0" err="1" smtClean="0"/>
              <a:t>Simptomlar</a:t>
            </a:r>
            <a:r>
              <a:rPr lang="tr-TR" sz="4200" dirty="0" smtClean="0"/>
              <a:t> </a:t>
            </a:r>
            <a:r>
              <a:rPr lang="tr-TR" sz="4200" dirty="0"/>
              <a:t>yeni oluşan yapraklarda muhtemel kızarıklık veya yaşlı yapraklarda morarma ile birlikte </a:t>
            </a:r>
            <a:r>
              <a:rPr lang="tr-TR" sz="4200" dirty="0" smtClean="0"/>
              <a:t>kloroz şeklindedir. Büyüme </a:t>
            </a:r>
            <a:r>
              <a:rPr lang="tr-TR" sz="4200" dirty="0"/>
              <a:t>noktasındaki dokular </a:t>
            </a:r>
            <a:r>
              <a:rPr lang="tr-TR" sz="4200" dirty="0" smtClean="0"/>
              <a:t>kahverengileşir ve </a:t>
            </a:r>
            <a:r>
              <a:rPr lang="tr-TR" sz="4200" dirty="0"/>
              <a:t>sonunda çürürler.</a:t>
            </a:r>
          </a:p>
        </p:txBody>
      </p:sp>
    </p:spTree>
    <p:extLst>
      <p:ext uri="{BB962C8B-B14F-4D97-AF65-F5344CB8AC3E}">
        <p14:creationId xmlns:p14="http://schemas.microsoft.com/office/powerpoint/2010/main" val="2313024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9CE07D5-2C7A-B34A-B003-10B3441F865A}"/>
              </a:ext>
            </a:extLst>
          </p:cNvPr>
          <p:cNvSpPr>
            <a:spLocks noGrp="1"/>
          </p:cNvSpPr>
          <p:nvPr>
            <p:ph idx="1"/>
          </p:nvPr>
        </p:nvSpPr>
        <p:spPr>
          <a:xfrm>
            <a:off x="165466" y="164123"/>
            <a:ext cx="11850688" cy="6482861"/>
          </a:xfrm>
        </p:spPr>
        <p:txBody>
          <a:bodyPr/>
          <a:lstStyle/>
          <a:p>
            <a:pPr marL="0" indent="0" algn="just">
              <a:buNone/>
            </a:pPr>
            <a:r>
              <a:rPr lang="tr-TR" sz="4600" dirty="0"/>
              <a:t>Bu herbisitler genel kloroza ve sonra da nekroza neden olurlar. Daha düşük </a:t>
            </a:r>
            <a:r>
              <a:rPr lang="tr-TR" sz="4600" dirty="0" err="1" smtClean="0"/>
              <a:t>maruziyet</a:t>
            </a:r>
            <a:r>
              <a:rPr lang="tr-TR" sz="4600" dirty="0" smtClean="0"/>
              <a:t> oranları </a:t>
            </a:r>
            <a:r>
              <a:rPr lang="tr-TR" sz="4600" dirty="0"/>
              <a:t>damarlar arası beyazlamaya veya kloroza neden olabilir. Çıkış öncesi kullanılmamasına </a:t>
            </a:r>
            <a:r>
              <a:rPr lang="tr-TR" sz="4600" dirty="0" smtClean="0"/>
              <a:t>rağmen </a:t>
            </a:r>
            <a:r>
              <a:rPr lang="tr-TR" sz="4600" dirty="0"/>
              <a:t>toprak uygulaması birincil kök </a:t>
            </a:r>
            <a:r>
              <a:rPr lang="tr-TR" sz="4600" dirty="0" err="1"/>
              <a:t>inhibisyonuna</a:t>
            </a:r>
            <a:r>
              <a:rPr lang="tr-TR" sz="4600" dirty="0"/>
              <a:t> neden olabilir ve yapraklar </a:t>
            </a:r>
            <a:r>
              <a:rPr lang="tr-TR" sz="4600" dirty="0" err="1"/>
              <a:t>koleoptilden</a:t>
            </a:r>
            <a:r>
              <a:rPr lang="tr-TR" sz="4600" dirty="0"/>
              <a:t> çıkamaz.</a:t>
            </a:r>
          </a:p>
          <a:p>
            <a:pPr marL="0" indent="0">
              <a:buNone/>
            </a:pPr>
            <a:endParaRPr lang="tr-TR" dirty="0"/>
          </a:p>
        </p:txBody>
      </p:sp>
    </p:spTree>
    <p:extLst>
      <p:ext uri="{BB962C8B-B14F-4D97-AF65-F5344CB8AC3E}">
        <p14:creationId xmlns:p14="http://schemas.microsoft.com/office/powerpoint/2010/main" val="122862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AAA18AE-4E71-B340-8E0A-2F91DF3694BA}"/>
              </a:ext>
            </a:extLst>
          </p:cNvPr>
          <p:cNvSpPr>
            <a:spLocks noGrp="1"/>
          </p:cNvSpPr>
          <p:nvPr>
            <p:ph idx="1"/>
          </p:nvPr>
        </p:nvSpPr>
        <p:spPr>
          <a:xfrm>
            <a:off x="187570" y="175846"/>
            <a:ext cx="11840308" cy="6506308"/>
          </a:xfrm>
        </p:spPr>
        <p:txBody>
          <a:bodyPr>
            <a:noAutofit/>
          </a:bodyPr>
          <a:lstStyle/>
          <a:p>
            <a:pPr marL="0" indent="0">
              <a:buNone/>
            </a:pPr>
            <a:r>
              <a:rPr lang="tr-TR" sz="3500" b="1" dirty="0">
                <a:solidFill>
                  <a:srgbClr val="00B0F0"/>
                </a:solidFill>
              </a:rPr>
              <a:t>Lipid Sentez İnhibitörleri </a:t>
            </a:r>
            <a:r>
              <a:rPr lang="tr-TR" sz="3500" b="1" dirty="0">
                <a:solidFill>
                  <a:srgbClr val="FF0000"/>
                </a:solidFill>
              </a:rPr>
              <a:t>WSSA Grup: 8, 16, 26</a:t>
            </a:r>
          </a:p>
          <a:p>
            <a:pPr marL="0" indent="0" algn="just">
              <a:buNone/>
            </a:pPr>
            <a:r>
              <a:rPr lang="tr-TR" sz="3500" dirty="0"/>
              <a:t>Bu etki tarzındaki herbisitler en çok tek yıllık dar yapraklı ve bazı geniş yapraklı yabancı otlarda etkilidir. Genel olarak, bu herbisitler </a:t>
            </a:r>
            <a:r>
              <a:rPr lang="tr-TR" sz="3500" dirty="0" smtClean="0"/>
              <a:t>dikim öncesi veya </a:t>
            </a:r>
            <a:r>
              <a:rPr lang="tr-TR" sz="3500" dirty="0"/>
              <a:t>çıkış öncesi uygulanır ve toprağa karıştırılır. Bu etki tarzındaki çoğu herbisit uçucudur ve aşırı buhar kaybını önlemek için uygulamadan hemen sonra toprağa karıştırılması gerekir. Bu herbisitler hem köklerden hem de çıkan sürgünlerden emilir, ancak yalnızca </a:t>
            </a:r>
            <a:r>
              <a:rPr lang="tr-TR" sz="3500" dirty="0" err="1"/>
              <a:t>ksilemde</a:t>
            </a:r>
            <a:r>
              <a:rPr lang="tr-TR" sz="3500" dirty="0"/>
              <a:t> </a:t>
            </a:r>
            <a:r>
              <a:rPr lang="tr-TR" sz="3500" dirty="0" smtClean="0"/>
              <a:t>taşınır. Emilim </a:t>
            </a:r>
            <a:r>
              <a:rPr lang="tr-TR" sz="3500" dirty="0"/>
              <a:t>ve </a:t>
            </a:r>
            <a:r>
              <a:rPr lang="tr-TR" sz="3500" dirty="0" smtClean="0"/>
              <a:t>eylemin birincil bölgesi </a:t>
            </a:r>
            <a:r>
              <a:rPr lang="tr-TR" sz="3500" dirty="0"/>
              <a:t>çıkan sürgün ve büyüme noktasıdır. </a:t>
            </a:r>
          </a:p>
        </p:txBody>
      </p:sp>
    </p:spTree>
    <p:extLst>
      <p:ext uri="{BB962C8B-B14F-4D97-AF65-F5344CB8AC3E}">
        <p14:creationId xmlns:p14="http://schemas.microsoft.com/office/powerpoint/2010/main" val="3174122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B025C1E-1496-4E4F-8407-38E164D4924C}"/>
              </a:ext>
            </a:extLst>
          </p:cNvPr>
          <p:cNvSpPr>
            <a:spLocks noGrp="1"/>
          </p:cNvSpPr>
          <p:nvPr>
            <p:ph idx="1"/>
          </p:nvPr>
        </p:nvSpPr>
        <p:spPr>
          <a:xfrm>
            <a:off x="128954" y="164123"/>
            <a:ext cx="11898923" cy="6594486"/>
          </a:xfrm>
        </p:spPr>
        <p:txBody>
          <a:bodyPr>
            <a:noAutofit/>
          </a:bodyPr>
          <a:lstStyle/>
          <a:p>
            <a:pPr marL="0" indent="0" algn="just">
              <a:buNone/>
            </a:pPr>
            <a:r>
              <a:rPr lang="tr-TR" sz="4500" dirty="0"/>
              <a:t>Bu etki tarzındaki </a:t>
            </a:r>
            <a:r>
              <a:rPr lang="tr-TR" sz="4500" dirty="0" smtClean="0"/>
              <a:t>herbisitler </a:t>
            </a:r>
            <a:r>
              <a:rPr lang="tr-TR" sz="4500" b="1" dirty="0" err="1"/>
              <a:t>benzofuranlar</a:t>
            </a:r>
            <a:r>
              <a:rPr lang="tr-TR" sz="4500" b="1" dirty="0"/>
              <a:t>, </a:t>
            </a:r>
            <a:r>
              <a:rPr lang="tr-TR" sz="4500" b="1" dirty="0" err="1"/>
              <a:t>klorokarbonik</a:t>
            </a:r>
            <a:r>
              <a:rPr lang="tr-TR" sz="4500" b="1" dirty="0"/>
              <a:t> asitler, </a:t>
            </a:r>
            <a:r>
              <a:rPr lang="tr-TR" sz="4500" b="1" dirty="0" err="1"/>
              <a:t>fosforoditioatlar</a:t>
            </a:r>
            <a:r>
              <a:rPr lang="tr-TR" sz="4500" b="1" dirty="0"/>
              <a:t> </a:t>
            </a:r>
            <a:r>
              <a:rPr lang="tr-TR" sz="4500" dirty="0"/>
              <a:t>ve</a:t>
            </a:r>
            <a:r>
              <a:rPr lang="tr-TR" sz="4500" b="1" dirty="0"/>
              <a:t> </a:t>
            </a:r>
            <a:r>
              <a:rPr lang="tr-TR" sz="4500" b="1" dirty="0" err="1"/>
              <a:t>tiyokarbamatlar</a:t>
            </a:r>
            <a:r>
              <a:rPr lang="tr-TR" sz="4500" b="1" dirty="0"/>
              <a:t> </a:t>
            </a:r>
            <a:r>
              <a:rPr lang="tr-TR" sz="4500" dirty="0" smtClean="0"/>
              <a:t>olmak </a:t>
            </a:r>
            <a:r>
              <a:rPr lang="tr-TR" sz="4500" dirty="0"/>
              <a:t>üzere dört kimya sınıfına aittir. Bu herbisitlerin spesifik etki şekli tam olarak açıklanmamıştır, ancak yeni gelişen sürgündeki yağ asitlerinin ve </a:t>
            </a:r>
            <a:r>
              <a:rPr lang="tr-TR" sz="4500" dirty="0" err="1"/>
              <a:t>lipidlerin</a:t>
            </a:r>
            <a:r>
              <a:rPr lang="tr-TR" sz="4500" dirty="0"/>
              <a:t> </a:t>
            </a:r>
            <a:r>
              <a:rPr lang="tr-TR" sz="4500" dirty="0" err="1" smtClean="0"/>
              <a:t>biyosentezini</a:t>
            </a:r>
            <a:r>
              <a:rPr lang="tr-TR" sz="4500" dirty="0" smtClean="0"/>
              <a:t> engellediklerine dair </a:t>
            </a:r>
            <a:r>
              <a:rPr lang="tr-TR" sz="4500" dirty="0"/>
              <a:t>güçlü kanıtlar vardır. </a:t>
            </a:r>
          </a:p>
        </p:txBody>
      </p:sp>
    </p:spTree>
    <p:extLst>
      <p:ext uri="{BB962C8B-B14F-4D97-AF65-F5344CB8AC3E}">
        <p14:creationId xmlns:p14="http://schemas.microsoft.com/office/powerpoint/2010/main" val="747012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815" y="91440"/>
            <a:ext cx="12020203" cy="6708371"/>
          </a:xfrm>
        </p:spPr>
        <p:txBody>
          <a:bodyPr>
            <a:normAutofit/>
          </a:bodyPr>
          <a:lstStyle/>
          <a:p>
            <a:pPr marL="0" indent="0" algn="just">
              <a:buNone/>
            </a:pPr>
            <a:r>
              <a:rPr lang="tr-TR" sz="4800" dirty="0"/>
              <a:t>Ek olarak, bu herbisitler anormal hücre gelişimine neden olur veya yeni çimlenmiş bitkilerde hücre bölünmesini önler. Diğer hücre çoğalma işlemlerinin devam etmesine izin </a:t>
            </a:r>
            <a:r>
              <a:rPr lang="tr-TR" sz="4800" dirty="0" smtClean="0"/>
              <a:t>verirken </a:t>
            </a:r>
            <a:r>
              <a:rPr lang="tr-TR" sz="4800" dirty="0"/>
              <a:t>sürgün ve kök uçlarında hücre bölünmesini engelleyerek bitkinin büyümesini durdururlar.</a:t>
            </a:r>
          </a:p>
          <a:p>
            <a:pPr marL="0" indent="0" algn="just">
              <a:buNone/>
            </a:pPr>
            <a:endParaRPr lang="tr-TR" sz="4800" dirty="0"/>
          </a:p>
        </p:txBody>
      </p:sp>
    </p:spTree>
    <p:extLst>
      <p:ext uri="{BB962C8B-B14F-4D97-AF65-F5344CB8AC3E}">
        <p14:creationId xmlns:p14="http://schemas.microsoft.com/office/powerpoint/2010/main" val="33751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25C5AB36-9C0F-914E-B168-2722BFCCDCD8}"/>
              </a:ext>
            </a:extLst>
          </p:cNvPr>
          <p:cNvPicPr>
            <a:picLocks noChangeAspect="1"/>
          </p:cNvPicPr>
          <p:nvPr/>
        </p:nvPicPr>
        <p:blipFill>
          <a:blip r:embed="rId2"/>
          <a:stretch>
            <a:fillRect/>
          </a:stretch>
        </p:blipFill>
        <p:spPr>
          <a:xfrm>
            <a:off x="169026" y="703385"/>
            <a:ext cx="11879440" cy="5462953"/>
          </a:xfrm>
          <a:prstGeom prst="rect">
            <a:avLst/>
          </a:prstGeom>
        </p:spPr>
      </p:pic>
    </p:spTree>
    <p:extLst>
      <p:ext uri="{BB962C8B-B14F-4D97-AF65-F5344CB8AC3E}">
        <p14:creationId xmlns:p14="http://schemas.microsoft.com/office/powerpoint/2010/main" val="1000343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1EA867C-1693-F84B-8D1E-73B8EB452C39}"/>
              </a:ext>
            </a:extLst>
          </p:cNvPr>
          <p:cNvSpPr>
            <a:spLocks noGrp="1"/>
          </p:cNvSpPr>
          <p:nvPr>
            <p:ph idx="1"/>
          </p:nvPr>
        </p:nvSpPr>
        <p:spPr>
          <a:xfrm>
            <a:off x="140677" y="211016"/>
            <a:ext cx="11840307" cy="6412522"/>
          </a:xfrm>
        </p:spPr>
        <p:txBody>
          <a:bodyPr>
            <a:normAutofit/>
          </a:bodyPr>
          <a:lstStyle/>
          <a:p>
            <a:pPr marL="0" indent="0" algn="just">
              <a:buNone/>
            </a:pPr>
            <a:r>
              <a:rPr lang="tr-TR" sz="4400" dirty="0" smtClean="0"/>
              <a:t>Lipitler </a:t>
            </a:r>
            <a:r>
              <a:rPr lang="tr-TR" sz="4400" dirty="0"/>
              <a:t>yağ asitlerini, </a:t>
            </a:r>
            <a:r>
              <a:rPr lang="tr-TR" sz="4400" dirty="0" err="1"/>
              <a:t>nötral</a:t>
            </a:r>
            <a:r>
              <a:rPr lang="tr-TR" sz="4400" dirty="0"/>
              <a:t> yağları ve </a:t>
            </a:r>
            <a:r>
              <a:rPr lang="tr-TR" sz="4400" dirty="0" err="1"/>
              <a:t>steroidleri</a:t>
            </a:r>
            <a:r>
              <a:rPr lang="tr-TR" sz="4400" dirty="0"/>
              <a:t> içerir. </a:t>
            </a:r>
          </a:p>
          <a:p>
            <a:pPr marL="0" indent="0" algn="just">
              <a:buNone/>
            </a:pPr>
            <a:r>
              <a:rPr lang="tr-TR" sz="4400" dirty="0"/>
              <a:t>Bitki </a:t>
            </a:r>
            <a:r>
              <a:rPr lang="tr-TR" sz="4400" dirty="0" smtClean="0"/>
              <a:t>yüzeyleri </a:t>
            </a:r>
            <a:r>
              <a:rPr lang="tr-TR" sz="4400" dirty="0"/>
              <a:t>genellikle kristal formda karmaşık bir lipit karışımından oluşmuştur. Bunlar genellikle bitki mumları olarak adlandırılır. Bunlar bitkilerin </a:t>
            </a:r>
            <a:r>
              <a:rPr lang="tr-TR" sz="4400" dirty="0" err="1"/>
              <a:t>kütikülasını</a:t>
            </a:r>
            <a:r>
              <a:rPr lang="tr-TR" sz="4400" dirty="0"/>
              <a:t> veya hücresel olmayan dış kabuğunu oluştururlar ve hücre zarlarının ayrılmaz bileşenleridir. </a:t>
            </a:r>
          </a:p>
        </p:txBody>
      </p:sp>
    </p:spTree>
    <p:extLst>
      <p:ext uri="{BB962C8B-B14F-4D97-AF65-F5344CB8AC3E}">
        <p14:creationId xmlns:p14="http://schemas.microsoft.com/office/powerpoint/2010/main" val="3871205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EB4672D-AAE6-C64E-975C-E111139EDD03}"/>
              </a:ext>
            </a:extLst>
          </p:cNvPr>
          <p:cNvSpPr>
            <a:spLocks noGrp="1"/>
          </p:cNvSpPr>
          <p:nvPr>
            <p:ph idx="1"/>
          </p:nvPr>
        </p:nvSpPr>
        <p:spPr>
          <a:xfrm>
            <a:off x="128954" y="164124"/>
            <a:ext cx="11898923" cy="6541476"/>
          </a:xfrm>
        </p:spPr>
        <p:txBody>
          <a:bodyPr>
            <a:normAutofit/>
          </a:bodyPr>
          <a:lstStyle/>
          <a:p>
            <a:pPr marL="0" indent="0" algn="just">
              <a:buNone/>
            </a:pPr>
            <a:r>
              <a:rPr lang="tr-TR" sz="4400" dirty="0"/>
              <a:t>Dar yapraklı yabancı otlardaki </a:t>
            </a:r>
            <a:r>
              <a:rPr lang="tr-TR" sz="4400" dirty="0" err="1" smtClean="0"/>
              <a:t>simptomlar</a:t>
            </a:r>
            <a:r>
              <a:rPr lang="tr-TR" sz="4400" dirty="0" smtClean="0"/>
              <a:t> </a:t>
            </a:r>
            <a:r>
              <a:rPr lang="tr-TR" sz="4400" dirty="0"/>
              <a:t>bitkinin </a:t>
            </a:r>
            <a:r>
              <a:rPr lang="tr-TR" sz="4400" dirty="0" err="1"/>
              <a:t>koleoptilinden</a:t>
            </a:r>
            <a:r>
              <a:rPr lang="tr-TR" sz="4400" dirty="0"/>
              <a:t> çıkamaması şeklindedir. Hassas dar yapraklı çimleri genellikle topraktan çıkamazlar. Geniş yapraklı bitkilerdeki </a:t>
            </a:r>
            <a:r>
              <a:rPr lang="tr-TR" sz="4400" dirty="0" err="1"/>
              <a:t>simptomlar</a:t>
            </a:r>
            <a:r>
              <a:rPr lang="tr-TR" sz="4400" dirty="0"/>
              <a:t> arasında genişlemiş </a:t>
            </a:r>
            <a:r>
              <a:rPr lang="tr-TR" sz="4400" dirty="0" err="1"/>
              <a:t>kotiledonlar</a:t>
            </a:r>
            <a:r>
              <a:rPr lang="tr-TR" sz="4400" dirty="0"/>
              <a:t>, gerçek yaprakların gelişmesinde gerileme ve koyu yeşil renk oluşumu bulunur. Kökler kısa, kalın, kırılgan ve çomak </a:t>
            </a:r>
            <a:r>
              <a:rPr lang="tr-TR" sz="4400" dirty="0" smtClean="0"/>
              <a:t>şeklindedir. </a:t>
            </a:r>
            <a:endParaRPr lang="tr-TR" sz="4400" dirty="0"/>
          </a:p>
        </p:txBody>
      </p:sp>
    </p:spTree>
    <p:extLst>
      <p:ext uri="{BB962C8B-B14F-4D97-AF65-F5344CB8AC3E}">
        <p14:creationId xmlns:p14="http://schemas.microsoft.com/office/powerpoint/2010/main" val="22135253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444AEF-B285-FA4A-94CE-F68D964FCB47}"/>
              </a:ext>
            </a:extLst>
          </p:cNvPr>
          <p:cNvSpPr>
            <a:spLocks noGrp="1"/>
          </p:cNvSpPr>
          <p:nvPr>
            <p:ph idx="1"/>
          </p:nvPr>
        </p:nvSpPr>
        <p:spPr>
          <a:xfrm>
            <a:off x="152400" y="187569"/>
            <a:ext cx="11781692" cy="6506307"/>
          </a:xfrm>
        </p:spPr>
        <p:txBody>
          <a:bodyPr>
            <a:normAutofit fontScale="92500" lnSpcReduction="20000"/>
          </a:bodyPr>
          <a:lstStyle/>
          <a:p>
            <a:pPr marL="0" indent="0">
              <a:buNone/>
            </a:pPr>
            <a:r>
              <a:rPr lang="tr-TR" sz="4400" b="1" dirty="0"/>
              <a:t>Çok Uzun Zincirli Yağ Asit İnhibitörleri </a:t>
            </a:r>
          </a:p>
          <a:p>
            <a:pPr marL="0" indent="0" algn="just">
              <a:buNone/>
            </a:pPr>
            <a:r>
              <a:rPr lang="tr-TR" sz="4400" dirty="0"/>
              <a:t>Çok uzun zincirli yağ asileri (VLCFA) bitkilerin kurumasını veya dış saldırıları önleyen iki hücre dışı </a:t>
            </a:r>
            <a:r>
              <a:rPr lang="tr-TR" sz="4400" dirty="0" err="1"/>
              <a:t>biyopolimer</a:t>
            </a:r>
            <a:r>
              <a:rPr lang="tr-TR" sz="4400" dirty="0"/>
              <a:t> olan </a:t>
            </a:r>
            <a:r>
              <a:rPr lang="tr-TR" sz="4400" dirty="0" err="1"/>
              <a:t>kutiküler</a:t>
            </a:r>
            <a:r>
              <a:rPr lang="tr-TR" sz="4400" dirty="0"/>
              <a:t> mumların ve </a:t>
            </a:r>
            <a:r>
              <a:rPr lang="tr-TR" sz="4400" dirty="0" err="1"/>
              <a:t>suberin</a:t>
            </a:r>
            <a:r>
              <a:rPr lang="tr-TR" sz="4400" dirty="0"/>
              <a:t> üretimi için gereklidir.</a:t>
            </a:r>
          </a:p>
          <a:p>
            <a:pPr marL="0" indent="0" algn="just">
              <a:buNone/>
            </a:pPr>
            <a:r>
              <a:rPr lang="tr-TR" sz="4400" dirty="0" err="1"/>
              <a:t>Elongase</a:t>
            </a:r>
            <a:r>
              <a:rPr lang="tr-TR" sz="4400" dirty="0"/>
              <a:t> enzimini önleyici herbisitler ACCase enzimini etkilemez ve </a:t>
            </a:r>
            <a:r>
              <a:rPr lang="tr-TR" sz="4400" dirty="0" err="1"/>
              <a:t>asetil-CoA'nın</a:t>
            </a:r>
            <a:r>
              <a:rPr lang="tr-TR" sz="4400" dirty="0"/>
              <a:t> </a:t>
            </a:r>
            <a:r>
              <a:rPr lang="tr-TR" sz="4400" dirty="0" err="1"/>
              <a:t>malonil-CoA'ya</a:t>
            </a:r>
            <a:r>
              <a:rPr lang="tr-TR" sz="4400" dirty="0"/>
              <a:t> dönüşümü normal bir şekilde gerçekleşir. Bu önemlidir çünkü </a:t>
            </a:r>
            <a:r>
              <a:rPr lang="tr-TR" sz="4400" dirty="0" err="1"/>
              <a:t>malonil-CoA</a:t>
            </a:r>
            <a:r>
              <a:rPr lang="tr-TR" sz="4400" dirty="0"/>
              <a:t> yüzey lipitlerini (mumlar, </a:t>
            </a:r>
            <a:r>
              <a:rPr lang="tr-TR" sz="4400" dirty="0" err="1"/>
              <a:t>suberin</a:t>
            </a:r>
            <a:r>
              <a:rPr lang="tr-TR" sz="4400" dirty="0"/>
              <a:t> ve kitin) içeren çok uzun zincirli yağ asitlerini üretmek için gereklidir. </a:t>
            </a:r>
          </a:p>
          <a:p>
            <a:pPr marL="0" indent="0">
              <a:buNone/>
            </a:pPr>
            <a:endParaRPr lang="tr-TR" dirty="0"/>
          </a:p>
        </p:txBody>
      </p:sp>
    </p:spTree>
    <p:extLst>
      <p:ext uri="{BB962C8B-B14F-4D97-AF65-F5344CB8AC3E}">
        <p14:creationId xmlns:p14="http://schemas.microsoft.com/office/powerpoint/2010/main" val="2230404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A8B71805-5ADD-FD47-902E-CFC62067BA7A}"/>
              </a:ext>
            </a:extLst>
          </p:cNvPr>
          <p:cNvSpPr>
            <a:spLocks noGrp="1"/>
          </p:cNvSpPr>
          <p:nvPr>
            <p:ph idx="1"/>
          </p:nvPr>
        </p:nvSpPr>
        <p:spPr>
          <a:xfrm>
            <a:off x="152400" y="199292"/>
            <a:ext cx="11828585" cy="6494585"/>
          </a:xfrm>
        </p:spPr>
        <p:txBody>
          <a:bodyPr/>
          <a:lstStyle/>
          <a:p>
            <a:pPr marL="0" indent="0" algn="just">
              <a:buNone/>
            </a:pPr>
            <a:r>
              <a:rPr lang="tr-TR" sz="4000" dirty="0"/>
              <a:t>Bu etki tarzına sahip </a:t>
            </a:r>
            <a:r>
              <a:rPr lang="tr-TR" sz="4000" dirty="0" smtClean="0"/>
              <a:t>herbisitler </a:t>
            </a:r>
            <a:r>
              <a:rPr lang="tr-TR" sz="4000" dirty="0"/>
              <a:t>asil-</a:t>
            </a:r>
            <a:r>
              <a:rPr lang="tr-TR" sz="4000" dirty="0" err="1"/>
              <a:t>koenzim</a:t>
            </a:r>
            <a:r>
              <a:rPr lang="tr-TR" sz="4000" dirty="0"/>
              <a:t> A </a:t>
            </a:r>
            <a:r>
              <a:rPr lang="tr-TR" sz="4000" dirty="0" err="1" smtClean="0"/>
              <a:t>elongaz’ı</a:t>
            </a:r>
            <a:r>
              <a:rPr lang="tr-TR" sz="4000" dirty="0"/>
              <a:t> (</a:t>
            </a:r>
            <a:r>
              <a:rPr lang="tr-TR" sz="4000" dirty="0" err="1"/>
              <a:t>acyl-CoA</a:t>
            </a:r>
            <a:r>
              <a:rPr lang="tr-TR" sz="4000" dirty="0"/>
              <a:t> </a:t>
            </a:r>
            <a:r>
              <a:rPr lang="tr-TR" sz="4000" dirty="0" err="1"/>
              <a:t>elongase</a:t>
            </a:r>
            <a:r>
              <a:rPr lang="tr-TR" sz="4000" dirty="0"/>
              <a:t>) </a:t>
            </a:r>
            <a:r>
              <a:rPr lang="tr-TR" sz="4000" dirty="0" err="1"/>
              <a:t>inhibe</a:t>
            </a:r>
            <a:r>
              <a:rPr lang="tr-TR" sz="4000" dirty="0"/>
              <a:t> eder. Bu </a:t>
            </a:r>
            <a:r>
              <a:rPr lang="tr-TR" sz="4000" dirty="0" smtClean="0"/>
              <a:t>enzimler </a:t>
            </a:r>
            <a:r>
              <a:rPr lang="tr-TR" sz="4000" dirty="0" err="1"/>
              <a:t>endoplazmik</a:t>
            </a:r>
            <a:r>
              <a:rPr lang="tr-TR" sz="4000" dirty="0"/>
              <a:t> </a:t>
            </a:r>
            <a:r>
              <a:rPr lang="tr-TR" sz="4000" dirty="0" err="1"/>
              <a:t>retikulum</a:t>
            </a:r>
            <a:r>
              <a:rPr lang="tr-TR" sz="4000" dirty="0"/>
              <a:t> ile ilişkili entegre </a:t>
            </a:r>
            <a:r>
              <a:rPr lang="tr-TR" sz="4000" dirty="0" err="1"/>
              <a:t>membran</a:t>
            </a:r>
            <a:r>
              <a:rPr lang="tr-TR" sz="4000" dirty="0"/>
              <a:t> proteinleridir ve </a:t>
            </a:r>
            <a:r>
              <a:rPr lang="tr-TR" sz="4000" dirty="0" err="1"/>
              <a:t>malonil-CoA'nın</a:t>
            </a:r>
            <a:r>
              <a:rPr lang="tr-TR" sz="4000" dirty="0"/>
              <a:t> yağ asidi asil-</a:t>
            </a:r>
            <a:r>
              <a:rPr lang="tr-TR" sz="4000" dirty="0" err="1"/>
              <a:t>CoA</a:t>
            </a:r>
            <a:r>
              <a:rPr lang="tr-TR" sz="4000" dirty="0"/>
              <a:t> </a:t>
            </a:r>
            <a:r>
              <a:rPr lang="tr-TR" sz="4000" dirty="0" err="1"/>
              <a:t>substratları</a:t>
            </a:r>
            <a:r>
              <a:rPr lang="tr-TR" sz="4000" dirty="0"/>
              <a:t> ile yoğunlaşmasını katalize ederek yüzey lipitlerini oluşturmak için gereklidir.</a:t>
            </a:r>
          </a:p>
          <a:p>
            <a:pPr marL="0" indent="0" algn="just">
              <a:buNone/>
            </a:pPr>
            <a:r>
              <a:rPr lang="tr-TR" sz="4000" dirty="0"/>
              <a:t>Bu gruptaki herbisitlerin gelişmekte olan sürgün hücrelerinin </a:t>
            </a:r>
            <a:r>
              <a:rPr lang="tr-TR" sz="4000" dirty="0" err="1"/>
              <a:t>endoplazmik</a:t>
            </a:r>
            <a:r>
              <a:rPr lang="tr-TR" sz="4000" dirty="0"/>
              <a:t> </a:t>
            </a:r>
            <a:r>
              <a:rPr lang="tr-TR" sz="4000" dirty="0" err="1"/>
              <a:t>retikulumunda</a:t>
            </a:r>
            <a:r>
              <a:rPr lang="tr-TR" sz="4000" dirty="0"/>
              <a:t> görev yaptığı düşünülmektedir.</a:t>
            </a:r>
          </a:p>
          <a:p>
            <a:pPr marL="0" indent="0">
              <a:buNone/>
            </a:pPr>
            <a:endParaRPr lang="tr-TR" dirty="0"/>
          </a:p>
        </p:txBody>
      </p:sp>
    </p:spTree>
    <p:extLst>
      <p:ext uri="{BB962C8B-B14F-4D97-AF65-F5344CB8AC3E}">
        <p14:creationId xmlns:p14="http://schemas.microsoft.com/office/powerpoint/2010/main" val="1351892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C2F964-192D-4241-A384-1D5F5E76A95A}"/>
              </a:ext>
            </a:extLst>
          </p:cNvPr>
          <p:cNvSpPr>
            <a:spLocks noGrp="1"/>
          </p:cNvSpPr>
          <p:nvPr>
            <p:ph idx="1"/>
          </p:nvPr>
        </p:nvSpPr>
        <p:spPr>
          <a:xfrm>
            <a:off x="140677" y="187570"/>
            <a:ext cx="11840308" cy="6518030"/>
          </a:xfrm>
        </p:spPr>
        <p:txBody>
          <a:bodyPr>
            <a:noAutofit/>
          </a:bodyPr>
          <a:lstStyle/>
          <a:p>
            <a:pPr marL="0" indent="0" algn="just">
              <a:buNone/>
            </a:pPr>
            <a:r>
              <a:rPr lang="tr-TR" sz="4000" dirty="0"/>
              <a:t>Uzun Zincirli Yağ Asidi </a:t>
            </a:r>
            <a:r>
              <a:rPr lang="tr-TR" sz="4000" dirty="0" smtClean="0"/>
              <a:t>İnhibitörleri </a:t>
            </a:r>
            <a:r>
              <a:rPr lang="tr-TR" sz="4000" dirty="0"/>
              <a:t>çeşitli ürünlerde tek yıllık dar yapraklıları ve bazı küçük tohumlu geniş yapraklı yabancı otları kontrol etmek için kullanılan çıkış öncesi herbisitleridir. Çıkmış bitkileri kontrol etmezler veya ciddi şekilde zarar vermezler. Bu herbisitlerin geniş yapraklı türler üzerindeki birincil </a:t>
            </a:r>
            <a:r>
              <a:rPr lang="tr-TR" sz="4000" dirty="0" err="1"/>
              <a:t>absorpsiyon</a:t>
            </a:r>
            <a:r>
              <a:rPr lang="tr-TR" sz="4000" dirty="0"/>
              <a:t> ve etki bölgesi köklerken  dar yapraklı türler üzerindeki birincil </a:t>
            </a:r>
            <a:r>
              <a:rPr lang="tr-TR" sz="4000" dirty="0" err="1"/>
              <a:t>absorpsiyon</a:t>
            </a:r>
            <a:r>
              <a:rPr lang="tr-TR" sz="4000" dirty="0"/>
              <a:t> ve etki bölgesi çıkan sürgünlerdir.</a:t>
            </a:r>
          </a:p>
        </p:txBody>
      </p:sp>
    </p:spTree>
    <p:extLst>
      <p:ext uri="{BB962C8B-B14F-4D97-AF65-F5344CB8AC3E}">
        <p14:creationId xmlns:p14="http://schemas.microsoft.com/office/powerpoint/2010/main" val="1554129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D3282D9-3AC8-244D-AB72-A9B935BFFAE5}"/>
              </a:ext>
            </a:extLst>
          </p:cNvPr>
          <p:cNvSpPr>
            <a:spLocks noGrp="1"/>
          </p:cNvSpPr>
          <p:nvPr>
            <p:ph idx="1"/>
          </p:nvPr>
        </p:nvSpPr>
        <p:spPr>
          <a:xfrm>
            <a:off x="128954" y="187569"/>
            <a:ext cx="11863754" cy="6553199"/>
          </a:xfrm>
        </p:spPr>
        <p:txBody>
          <a:bodyPr>
            <a:noAutofit/>
          </a:bodyPr>
          <a:lstStyle/>
          <a:p>
            <a:pPr marL="0" indent="0" algn="just">
              <a:buNone/>
            </a:pPr>
            <a:r>
              <a:rPr lang="tr-TR" sz="5400" dirty="0"/>
              <a:t>Uzun Zincirli Yağ Asidi </a:t>
            </a:r>
            <a:r>
              <a:rPr lang="tr-TR" sz="5400" dirty="0" smtClean="0"/>
              <a:t>İnhibitörleri </a:t>
            </a:r>
            <a:r>
              <a:rPr lang="tr-TR" sz="5400" dirty="0"/>
              <a:t>bitkide kolayca hareket edemez. Çok Uzun Zincirli Yağ Asidi İnhibitörü herbisitler tipik olarak hassas yabancı otları çıkış öncesi kontrol eder, ancak tohum çimlenmesini engellemez.</a:t>
            </a:r>
          </a:p>
        </p:txBody>
      </p:sp>
    </p:spTree>
    <p:extLst>
      <p:ext uri="{BB962C8B-B14F-4D97-AF65-F5344CB8AC3E}">
        <p14:creationId xmlns:p14="http://schemas.microsoft.com/office/powerpoint/2010/main" val="816053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3A47166-2B62-4C45-A5E7-43F0A5AC87DC}"/>
              </a:ext>
            </a:extLst>
          </p:cNvPr>
          <p:cNvPicPr>
            <a:picLocks noChangeAspect="1"/>
          </p:cNvPicPr>
          <p:nvPr/>
        </p:nvPicPr>
        <p:blipFill>
          <a:blip r:embed="rId2"/>
          <a:stretch>
            <a:fillRect/>
          </a:stretch>
        </p:blipFill>
        <p:spPr>
          <a:xfrm>
            <a:off x="834685" y="128953"/>
            <a:ext cx="10466557" cy="6564923"/>
          </a:xfrm>
          <a:prstGeom prst="rect">
            <a:avLst/>
          </a:prstGeom>
        </p:spPr>
      </p:pic>
    </p:spTree>
    <p:extLst>
      <p:ext uri="{BB962C8B-B14F-4D97-AF65-F5344CB8AC3E}">
        <p14:creationId xmlns:p14="http://schemas.microsoft.com/office/powerpoint/2010/main" val="21824414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BE4C4C7-2A8C-0D4F-8253-257B944561B3}"/>
              </a:ext>
            </a:extLst>
          </p:cNvPr>
          <p:cNvSpPr>
            <a:spLocks noGrp="1"/>
          </p:cNvSpPr>
          <p:nvPr>
            <p:ph idx="1"/>
          </p:nvPr>
        </p:nvSpPr>
        <p:spPr>
          <a:xfrm>
            <a:off x="187570" y="199292"/>
            <a:ext cx="11805138" cy="6494585"/>
          </a:xfrm>
        </p:spPr>
        <p:txBody>
          <a:bodyPr>
            <a:noAutofit/>
          </a:bodyPr>
          <a:lstStyle/>
          <a:p>
            <a:pPr marL="0" indent="0" algn="just">
              <a:buNone/>
            </a:pPr>
            <a:r>
              <a:rPr lang="tr-TR" sz="4800" dirty="0"/>
              <a:t>Dar yapraklı bitkilerindeki </a:t>
            </a:r>
            <a:r>
              <a:rPr lang="tr-TR" sz="4800" dirty="0" err="1" smtClean="0"/>
              <a:t>simptomlar</a:t>
            </a:r>
            <a:r>
              <a:rPr lang="tr-TR" sz="4800" dirty="0" smtClean="0"/>
              <a:t> </a:t>
            </a:r>
            <a:r>
              <a:rPr lang="tr-TR" sz="4800" dirty="0"/>
              <a:t>bitkinin </a:t>
            </a:r>
            <a:r>
              <a:rPr lang="tr-TR" sz="4800" dirty="0" err="1"/>
              <a:t>koleoptilinden</a:t>
            </a:r>
            <a:r>
              <a:rPr lang="tr-TR" sz="4800" dirty="0"/>
              <a:t> çıkmaması şeklindedir. Hassas dar yapraklı çimleri genellikle topraktan çıkamazlar. Bu muhtemelen bitkilerin kökte </a:t>
            </a:r>
            <a:r>
              <a:rPr lang="tr-TR" sz="4800" dirty="0" err="1"/>
              <a:t>suberin</a:t>
            </a:r>
            <a:r>
              <a:rPr lang="tr-TR" sz="4800" dirty="0"/>
              <a:t> üretememesinden ve ardından </a:t>
            </a:r>
            <a:r>
              <a:rPr lang="tr-TR" sz="4800" dirty="0" err="1"/>
              <a:t>dehidrasyondan</a:t>
            </a:r>
            <a:r>
              <a:rPr lang="tr-TR" sz="4800" dirty="0"/>
              <a:t> (su kaybından) kaynaklanmaktadır.</a:t>
            </a:r>
          </a:p>
        </p:txBody>
      </p:sp>
    </p:spTree>
    <p:extLst>
      <p:ext uri="{BB962C8B-B14F-4D97-AF65-F5344CB8AC3E}">
        <p14:creationId xmlns:p14="http://schemas.microsoft.com/office/powerpoint/2010/main" val="4260827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11FA4BA-4950-3246-B571-0136C56E92A8}"/>
              </a:ext>
            </a:extLst>
          </p:cNvPr>
          <p:cNvSpPr>
            <a:spLocks noGrp="1"/>
          </p:cNvSpPr>
          <p:nvPr>
            <p:ph idx="1"/>
          </p:nvPr>
        </p:nvSpPr>
        <p:spPr>
          <a:xfrm>
            <a:off x="140677" y="140677"/>
            <a:ext cx="11828585" cy="6529753"/>
          </a:xfrm>
        </p:spPr>
        <p:txBody>
          <a:bodyPr>
            <a:normAutofit lnSpcReduction="10000"/>
          </a:bodyPr>
          <a:lstStyle/>
          <a:p>
            <a:pPr marL="0" indent="0" algn="just">
              <a:buNone/>
            </a:pPr>
            <a:r>
              <a:rPr lang="tr-TR" sz="4800" dirty="0"/>
              <a:t>Geniş yapraklı bitkilerdeki </a:t>
            </a:r>
            <a:r>
              <a:rPr lang="tr-TR" sz="4800" dirty="0" err="1" smtClean="0"/>
              <a:t>simptomlar</a:t>
            </a:r>
            <a:r>
              <a:rPr lang="tr-TR" sz="4800" dirty="0" smtClean="0"/>
              <a:t> </a:t>
            </a:r>
            <a:r>
              <a:rPr lang="tr-TR" sz="4800" dirty="0"/>
              <a:t>arasında genişlemiş </a:t>
            </a:r>
            <a:r>
              <a:rPr lang="tr-TR" sz="4800" dirty="0" err="1"/>
              <a:t>kotiledonlar</a:t>
            </a:r>
            <a:r>
              <a:rPr lang="tr-TR" sz="4800" dirty="0"/>
              <a:t>, gerçek yaprakların büyümesinde gecikme, koyu yeşil renk ve bodurlaşma bulunur. Geniş yapraklı bitkilerdeki diğer </a:t>
            </a:r>
            <a:r>
              <a:rPr lang="tr-TR" sz="4800" dirty="0" err="1"/>
              <a:t>simptomlar</a:t>
            </a:r>
            <a:r>
              <a:rPr lang="tr-TR" sz="4800" dirty="0"/>
              <a:t> arasında yaprak buruşması, yaprakların kırmızılaşması, kloroz, nekroz ve yaprakların  bükülmesi bulunur.</a:t>
            </a:r>
          </a:p>
          <a:p>
            <a:pPr marL="0" indent="0">
              <a:buNone/>
            </a:pPr>
            <a:endParaRPr lang="tr-TR" dirty="0"/>
          </a:p>
        </p:txBody>
      </p:sp>
    </p:spTree>
    <p:extLst>
      <p:ext uri="{BB962C8B-B14F-4D97-AF65-F5344CB8AC3E}">
        <p14:creationId xmlns:p14="http://schemas.microsoft.com/office/powerpoint/2010/main" val="162787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6E57174-0481-6646-BE0A-6F3563927083}"/>
              </a:ext>
            </a:extLst>
          </p:cNvPr>
          <p:cNvSpPr>
            <a:spLocks noGrp="1"/>
          </p:cNvSpPr>
          <p:nvPr>
            <p:ph idx="1"/>
          </p:nvPr>
        </p:nvSpPr>
        <p:spPr>
          <a:xfrm>
            <a:off x="128954" y="152400"/>
            <a:ext cx="11852031" cy="6494585"/>
          </a:xfrm>
        </p:spPr>
        <p:txBody>
          <a:bodyPr/>
          <a:lstStyle/>
          <a:p>
            <a:pPr marL="0" indent="0" algn="just">
              <a:buNone/>
            </a:pPr>
            <a:r>
              <a:rPr lang="tr-TR" sz="3600" dirty="0"/>
              <a:t>Çıkış sonrası dar yapraklı </a:t>
            </a:r>
            <a:r>
              <a:rPr lang="tr-TR" sz="3600" dirty="0" smtClean="0"/>
              <a:t>herbisitleri </a:t>
            </a:r>
            <a:r>
              <a:rPr lang="tr-TR" sz="3600" dirty="0"/>
              <a:t>çıkış sonrası geniş yapraklı herbisitleri ile karışımlar halinde uygulandığında antagonizm olabilmektedir. Bazı LBI </a:t>
            </a:r>
            <a:r>
              <a:rPr lang="tr-TR" sz="3600" dirty="0" smtClean="0"/>
              <a:t>herbisitler </a:t>
            </a:r>
            <a:r>
              <a:rPr lang="tr-TR" sz="3600" dirty="0"/>
              <a:t>büyüme düzenleyici tipte herbisitler (2,4-D ve </a:t>
            </a:r>
            <a:r>
              <a:rPr lang="tr-TR" sz="3600" dirty="0" err="1"/>
              <a:t>dikamba</a:t>
            </a:r>
            <a:r>
              <a:rPr lang="tr-TR" sz="3600" dirty="0"/>
              <a:t>), </a:t>
            </a:r>
            <a:r>
              <a:rPr lang="tr-TR" sz="3600" dirty="0" err="1"/>
              <a:t>sülfonilüreler</a:t>
            </a:r>
            <a:r>
              <a:rPr lang="tr-TR" sz="3600" dirty="0"/>
              <a:t> ve diğer ALS inhibitörleri ve </a:t>
            </a:r>
            <a:r>
              <a:rPr lang="tr-TR" sz="3600" dirty="0" err="1"/>
              <a:t>bentazon</a:t>
            </a:r>
            <a:r>
              <a:rPr lang="tr-TR" sz="3600" dirty="0"/>
              <a:t> ve </a:t>
            </a:r>
            <a:r>
              <a:rPr lang="tr-TR" sz="3600" dirty="0" err="1"/>
              <a:t>asiflorfen</a:t>
            </a:r>
            <a:r>
              <a:rPr lang="tr-TR" sz="3600" dirty="0"/>
              <a:t> ile karıştırıldığında da antagonizm olabilmektedir. Antagonizm genellikle geniş yapraklı yabancı ot kontrolünde çok az azalma ile veya hiç azalma olmadan az bir </a:t>
            </a:r>
            <a:r>
              <a:rPr lang="tr-TR" sz="3600" dirty="0" err="1"/>
              <a:t>monokotiledon</a:t>
            </a:r>
            <a:r>
              <a:rPr lang="tr-TR" sz="3600" dirty="0"/>
              <a:t> yabancı ot kontrolü ile sonuçlanmaktadır. </a:t>
            </a:r>
          </a:p>
          <a:p>
            <a:pPr marL="0" indent="0">
              <a:buNone/>
            </a:pPr>
            <a:endParaRPr lang="tr-TR" dirty="0"/>
          </a:p>
        </p:txBody>
      </p:sp>
    </p:spTree>
    <p:extLst>
      <p:ext uri="{BB962C8B-B14F-4D97-AF65-F5344CB8AC3E}">
        <p14:creationId xmlns:p14="http://schemas.microsoft.com/office/powerpoint/2010/main" val="33927132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9753" y="99753"/>
            <a:ext cx="11986951" cy="6675119"/>
          </a:xfrm>
        </p:spPr>
        <p:txBody>
          <a:bodyPr>
            <a:normAutofit/>
          </a:bodyPr>
          <a:lstStyle/>
          <a:p>
            <a:pPr marL="0" indent="0" algn="just">
              <a:buNone/>
            </a:pPr>
            <a:r>
              <a:rPr lang="tr-TR" sz="4500" dirty="0" err="1" smtClean="0"/>
              <a:t>Bentazon</a:t>
            </a:r>
            <a:r>
              <a:rPr lang="tr-TR" sz="4500" dirty="0" smtClean="0"/>
              <a:t> </a:t>
            </a:r>
            <a:r>
              <a:rPr lang="tr-TR" sz="4500" dirty="0" err="1"/>
              <a:t>formülasyonunda</a:t>
            </a:r>
            <a:r>
              <a:rPr lang="tr-TR" sz="4500" dirty="0"/>
              <a:t> sodyum katyonu </a:t>
            </a:r>
            <a:r>
              <a:rPr lang="tr-TR" sz="4500" dirty="0" err="1"/>
              <a:t>setoksidim</a:t>
            </a:r>
            <a:r>
              <a:rPr lang="tr-TR" sz="4500" dirty="0"/>
              <a:t> ile birleşir ve bu da muhtemelen </a:t>
            </a:r>
            <a:r>
              <a:rPr lang="tr-TR" sz="4500" dirty="0" err="1"/>
              <a:t>kütiküla</a:t>
            </a:r>
            <a:r>
              <a:rPr lang="tr-TR" sz="4500" dirty="0"/>
              <a:t> yoluyla </a:t>
            </a:r>
            <a:r>
              <a:rPr lang="tr-TR" sz="4500" dirty="0" err="1"/>
              <a:t>absorbsiyonu</a:t>
            </a:r>
            <a:r>
              <a:rPr lang="tr-TR" sz="4500" dirty="0"/>
              <a:t> azaltmaktadır. Amonyum sülfat eklenmesi antagonizmi önlemektedir ve amonyum sülfat </a:t>
            </a:r>
            <a:r>
              <a:rPr lang="tr-TR" sz="4500" dirty="0" err="1"/>
              <a:t>bentazon</a:t>
            </a:r>
            <a:r>
              <a:rPr lang="tr-TR" sz="4500" dirty="0"/>
              <a:t> </a:t>
            </a:r>
            <a:r>
              <a:rPr lang="tr-TR" sz="4500" dirty="0" err="1"/>
              <a:t>formülasyonundaki</a:t>
            </a:r>
            <a:r>
              <a:rPr lang="tr-TR" sz="4500" dirty="0"/>
              <a:t> sodyumun </a:t>
            </a:r>
            <a:r>
              <a:rPr lang="tr-TR" sz="4500" dirty="0" err="1"/>
              <a:t>setoksidim</a:t>
            </a:r>
            <a:r>
              <a:rPr lang="tr-TR" sz="4500" dirty="0"/>
              <a:t> ile kompleks oluşturmasını engellemektedir.</a:t>
            </a:r>
          </a:p>
        </p:txBody>
      </p:sp>
    </p:spTree>
    <p:extLst>
      <p:ext uri="{BB962C8B-B14F-4D97-AF65-F5344CB8AC3E}">
        <p14:creationId xmlns:p14="http://schemas.microsoft.com/office/powerpoint/2010/main" val="2500163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BC18214-CA09-AB4C-8F85-D0DE106D8BED}"/>
              </a:ext>
            </a:extLst>
          </p:cNvPr>
          <p:cNvSpPr>
            <a:spLocks noGrp="1"/>
          </p:cNvSpPr>
          <p:nvPr>
            <p:ph idx="1"/>
          </p:nvPr>
        </p:nvSpPr>
        <p:spPr>
          <a:xfrm>
            <a:off x="105508" y="187570"/>
            <a:ext cx="11875477" cy="6459415"/>
          </a:xfrm>
        </p:spPr>
        <p:txBody>
          <a:bodyPr/>
          <a:lstStyle/>
          <a:p>
            <a:pPr marL="0" indent="0" algn="just">
              <a:buNone/>
            </a:pPr>
            <a:r>
              <a:rPr lang="tr-TR" sz="4000" dirty="0" err="1" smtClean="0"/>
              <a:t>Plastidler</a:t>
            </a:r>
            <a:r>
              <a:rPr lang="tr-TR" sz="4000" dirty="0" smtClean="0"/>
              <a:t> </a:t>
            </a:r>
            <a:r>
              <a:rPr lang="tr-TR" sz="4000" dirty="0"/>
              <a:t>bitkilerde yağ asidi sentezinin anahtar bileşenleri olan </a:t>
            </a:r>
            <a:r>
              <a:rPr lang="tr-TR" sz="4000" b="1" dirty="0" err="1"/>
              <a:t>asetil-CoA</a:t>
            </a:r>
            <a:r>
              <a:rPr lang="tr-TR" sz="4000" b="1" dirty="0"/>
              <a:t> </a:t>
            </a:r>
            <a:r>
              <a:rPr lang="tr-TR" sz="4000" b="1" dirty="0" err="1"/>
              <a:t>sentetaz</a:t>
            </a:r>
            <a:r>
              <a:rPr lang="tr-TR" sz="4000" dirty="0"/>
              <a:t>, </a:t>
            </a:r>
            <a:r>
              <a:rPr lang="tr-TR" sz="4000" b="1" dirty="0" err="1"/>
              <a:t>asetil-CoA</a:t>
            </a:r>
            <a:r>
              <a:rPr lang="tr-TR" sz="4000" b="1" dirty="0"/>
              <a:t> </a:t>
            </a:r>
            <a:r>
              <a:rPr lang="tr-TR" sz="4000" b="1" dirty="0" err="1"/>
              <a:t>karboksilaz</a:t>
            </a:r>
            <a:r>
              <a:rPr lang="tr-TR" sz="4000" dirty="0"/>
              <a:t> ve </a:t>
            </a:r>
            <a:r>
              <a:rPr lang="tr-TR" sz="4000" b="1" dirty="0"/>
              <a:t>yağ </a:t>
            </a:r>
            <a:r>
              <a:rPr lang="tr-TR" sz="4000" b="1" dirty="0" err="1" smtClean="0"/>
              <a:t>asiti</a:t>
            </a:r>
            <a:r>
              <a:rPr lang="tr-TR" sz="4000" b="1" dirty="0" smtClean="0"/>
              <a:t> </a:t>
            </a:r>
            <a:r>
              <a:rPr lang="tr-TR" sz="4000" b="1" dirty="0" err="1"/>
              <a:t>sentetaz</a:t>
            </a:r>
            <a:r>
              <a:rPr lang="tr-TR" sz="4000" b="1" dirty="0"/>
              <a:t> </a:t>
            </a:r>
            <a:r>
              <a:rPr lang="tr-TR" sz="4000" dirty="0"/>
              <a:t>enzimlerini içerir. Bu enzimleri içeren aşamalardan herhangi birini etkileyen </a:t>
            </a:r>
            <a:r>
              <a:rPr lang="tr-TR" sz="4000" dirty="0" smtClean="0"/>
              <a:t>inhibitörler </a:t>
            </a:r>
            <a:r>
              <a:rPr lang="tr-TR" sz="4000" dirty="0" err="1"/>
              <a:t>gliserolipid</a:t>
            </a:r>
            <a:r>
              <a:rPr lang="tr-TR" sz="4000" dirty="0"/>
              <a:t> ve </a:t>
            </a:r>
            <a:r>
              <a:rPr lang="tr-TR" sz="4000" dirty="0" err="1"/>
              <a:t>fosfolipid</a:t>
            </a:r>
            <a:r>
              <a:rPr lang="tr-TR" sz="4000" dirty="0"/>
              <a:t> sentezini bloke edebilir, bu da </a:t>
            </a:r>
            <a:r>
              <a:rPr lang="tr-TR" sz="4000" dirty="0" err="1"/>
              <a:t>membran</a:t>
            </a:r>
            <a:r>
              <a:rPr lang="tr-TR" sz="4000" dirty="0"/>
              <a:t> oluşumunun </a:t>
            </a:r>
            <a:r>
              <a:rPr lang="tr-TR" sz="4000" dirty="0" err="1"/>
              <a:t>inhibisyonu</a:t>
            </a:r>
            <a:r>
              <a:rPr lang="tr-TR" sz="4000" dirty="0"/>
              <a:t> ile sonuçlanır. En çok </a:t>
            </a:r>
            <a:r>
              <a:rPr lang="tr-TR" sz="4000" dirty="0" smtClean="0"/>
              <a:t>etkilenenler </a:t>
            </a:r>
            <a:r>
              <a:rPr lang="tr-TR" sz="4000" dirty="0"/>
              <a:t>yağ asidine ihtiyaç duyan genç, gelişen yapraklar ve </a:t>
            </a:r>
            <a:r>
              <a:rPr lang="tr-TR" sz="4000" dirty="0" err="1"/>
              <a:t>meristematik</a:t>
            </a:r>
            <a:r>
              <a:rPr lang="tr-TR" sz="4000" dirty="0"/>
              <a:t> dokulardır.</a:t>
            </a:r>
          </a:p>
          <a:p>
            <a:pPr marL="0" indent="0">
              <a:buNone/>
            </a:pPr>
            <a:endParaRPr lang="tr-TR" dirty="0"/>
          </a:p>
        </p:txBody>
      </p:sp>
    </p:spTree>
    <p:extLst>
      <p:ext uri="{BB962C8B-B14F-4D97-AF65-F5344CB8AC3E}">
        <p14:creationId xmlns:p14="http://schemas.microsoft.com/office/powerpoint/2010/main" val="2145105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2CEE8F0-F6BD-CE41-B55D-07130D163585}"/>
              </a:ext>
            </a:extLst>
          </p:cNvPr>
          <p:cNvSpPr>
            <a:spLocks noGrp="1"/>
          </p:cNvSpPr>
          <p:nvPr>
            <p:ph idx="1"/>
          </p:nvPr>
        </p:nvSpPr>
        <p:spPr>
          <a:xfrm>
            <a:off x="175846" y="199292"/>
            <a:ext cx="11863754" cy="6459416"/>
          </a:xfrm>
        </p:spPr>
        <p:txBody>
          <a:bodyPr/>
          <a:lstStyle/>
          <a:p>
            <a:pPr marL="0" indent="0" algn="just">
              <a:buNone/>
            </a:pPr>
            <a:r>
              <a:rPr lang="tr-TR" sz="4500" dirty="0"/>
              <a:t>Antagonizmin olası bir </a:t>
            </a:r>
            <a:r>
              <a:rPr lang="tr-TR" sz="4500" dirty="0" smtClean="0"/>
              <a:t>nedeni </a:t>
            </a:r>
            <a:r>
              <a:rPr lang="tr-TR" sz="4500" dirty="0"/>
              <a:t>dar yapraklı herbisit bileşeninin </a:t>
            </a:r>
            <a:r>
              <a:rPr lang="tr-TR" sz="4500" dirty="0" err="1"/>
              <a:t>absorbsiyonunda</a:t>
            </a:r>
            <a:r>
              <a:rPr lang="tr-TR" sz="4500" dirty="0"/>
              <a:t> azalma ve herbisitin </a:t>
            </a:r>
            <a:r>
              <a:rPr lang="tr-TR" sz="4500" dirty="0" err="1" smtClean="0"/>
              <a:t>hereketidir</a:t>
            </a:r>
            <a:r>
              <a:rPr lang="tr-TR" sz="4500" dirty="0" smtClean="0"/>
              <a:t>. </a:t>
            </a:r>
            <a:r>
              <a:rPr lang="tr-TR" sz="4500" dirty="0" err="1" smtClean="0"/>
              <a:t>Tribenuron</a:t>
            </a:r>
            <a:r>
              <a:rPr lang="tr-TR" sz="4500" dirty="0" smtClean="0"/>
              <a:t> </a:t>
            </a:r>
            <a:r>
              <a:rPr lang="tr-TR" sz="4500" dirty="0"/>
              <a:t>yabani yulafta </a:t>
            </a:r>
            <a:r>
              <a:rPr lang="tr-TR" sz="4500" dirty="0" err="1"/>
              <a:t>diclofob’un</a:t>
            </a:r>
            <a:r>
              <a:rPr lang="tr-TR" sz="4500" dirty="0"/>
              <a:t> </a:t>
            </a:r>
            <a:r>
              <a:rPr lang="tr-TR" sz="4500" dirty="0" err="1"/>
              <a:t>bazipetal</a:t>
            </a:r>
            <a:r>
              <a:rPr lang="tr-TR" sz="4500" dirty="0"/>
              <a:t> </a:t>
            </a:r>
            <a:r>
              <a:rPr lang="tr-TR" sz="4500" dirty="0" err="1"/>
              <a:t>translokasyonunu</a:t>
            </a:r>
            <a:r>
              <a:rPr lang="tr-TR" sz="4500" dirty="0"/>
              <a:t> azaltır, bu muhtemelen </a:t>
            </a:r>
            <a:r>
              <a:rPr lang="tr-TR" sz="4500" dirty="0" err="1"/>
              <a:t>tribenuron</a:t>
            </a:r>
            <a:r>
              <a:rPr lang="tr-TR" sz="4500" dirty="0"/>
              <a:t> tarafından </a:t>
            </a:r>
            <a:r>
              <a:rPr lang="tr-TR" sz="4500" dirty="0" err="1"/>
              <a:t>dichlofop-methyl</a:t>
            </a:r>
            <a:r>
              <a:rPr lang="tr-TR" sz="4500" dirty="0"/>
              <a:t> </a:t>
            </a:r>
            <a:r>
              <a:rPr lang="tr-TR" sz="4500" dirty="0" err="1"/>
              <a:t>absorbsiyonunun</a:t>
            </a:r>
            <a:r>
              <a:rPr lang="tr-TR" sz="4500" dirty="0"/>
              <a:t> engellenmesinin bir sonucudur. </a:t>
            </a:r>
          </a:p>
          <a:p>
            <a:pPr marL="0" indent="0">
              <a:buNone/>
            </a:pPr>
            <a:endParaRPr lang="tr-TR" dirty="0"/>
          </a:p>
        </p:txBody>
      </p:sp>
    </p:spTree>
    <p:extLst>
      <p:ext uri="{BB962C8B-B14F-4D97-AF65-F5344CB8AC3E}">
        <p14:creationId xmlns:p14="http://schemas.microsoft.com/office/powerpoint/2010/main" val="968955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BE84A69-4A43-E545-8ED2-1666B2C347D8}"/>
              </a:ext>
            </a:extLst>
          </p:cNvPr>
          <p:cNvSpPr>
            <a:spLocks noGrp="1"/>
          </p:cNvSpPr>
          <p:nvPr>
            <p:ph idx="1"/>
          </p:nvPr>
        </p:nvSpPr>
        <p:spPr>
          <a:xfrm>
            <a:off x="82062" y="164123"/>
            <a:ext cx="11887200" cy="6529753"/>
          </a:xfrm>
        </p:spPr>
        <p:txBody>
          <a:bodyPr>
            <a:normAutofit/>
          </a:bodyPr>
          <a:lstStyle/>
          <a:p>
            <a:pPr marL="0" indent="0" algn="just">
              <a:buNone/>
            </a:pPr>
            <a:r>
              <a:rPr lang="tr-TR" sz="6000" b="1" dirty="0"/>
              <a:t>Bu gruptaki her herbisit ayrıca ikincil olarak fotosentezi ve </a:t>
            </a:r>
            <a:r>
              <a:rPr lang="tr-TR" sz="6000" b="1" dirty="0" err="1"/>
              <a:t>karotenoid</a:t>
            </a:r>
            <a:r>
              <a:rPr lang="tr-TR" sz="6000" b="1" dirty="0"/>
              <a:t> </a:t>
            </a:r>
            <a:r>
              <a:rPr lang="tr-TR" sz="6000" b="1" dirty="0" err="1"/>
              <a:t>biyosentezini</a:t>
            </a:r>
            <a:r>
              <a:rPr lang="tr-TR" sz="6000" b="1" dirty="0"/>
              <a:t> de </a:t>
            </a:r>
            <a:r>
              <a:rPr lang="tr-TR" sz="6000" b="1" dirty="0" err="1"/>
              <a:t>inhibe</a:t>
            </a:r>
            <a:r>
              <a:rPr lang="tr-TR" sz="6000" b="1" dirty="0"/>
              <a:t> edebilir. </a:t>
            </a:r>
            <a:r>
              <a:rPr lang="tr-TR" sz="6000" dirty="0"/>
              <a:t>Uygulama oranı ve bitki türleri baskın etki mekanizmasını belirlemektedir.</a:t>
            </a:r>
          </a:p>
        </p:txBody>
      </p:sp>
    </p:spTree>
    <p:extLst>
      <p:ext uri="{BB962C8B-B14F-4D97-AF65-F5344CB8AC3E}">
        <p14:creationId xmlns:p14="http://schemas.microsoft.com/office/powerpoint/2010/main" val="2549376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F3EA65F8-054D-C940-BE7E-C2D4EDFC3B5B}"/>
              </a:ext>
            </a:extLst>
          </p:cNvPr>
          <p:cNvSpPr>
            <a:spLocks noGrp="1"/>
          </p:cNvSpPr>
          <p:nvPr>
            <p:ph idx="1"/>
          </p:nvPr>
        </p:nvSpPr>
        <p:spPr>
          <a:xfrm>
            <a:off x="93786" y="187570"/>
            <a:ext cx="11887200" cy="6494584"/>
          </a:xfrm>
        </p:spPr>
        <p:txBody>
          <a:bodyPr>
            <a:normAutofit fontScale="92500" lnSpcReduction="10000"/>
          </a:bodyPr>
          <a:lstStyle/>
          <a:p>
            <a:pPr marL="0" indent="0" algn="just">
              <a:buNone/>
            </a:pPr>
            <a:r>
              <a:rPr lang="tr-TR" sz="6000" dirty="0"/>
              <a:t>Lipid </a:t>
            </a:r>
            <a:r>
              <a:rPr lang="tr-TR" sz="6000" dirty="0" err="1"/>
              <a:t>biyosentezinin</a:t>
            </a:r>
            <a:r>
              <a:rPr lang="tr-TR" sz="6000" dirty="0"/>
              <a:t> </a:t>
            </a:r>
            <a:r>
              <a:rPr lang="tr-TR" sz="6000" dirty="0" err="1"/>
              <a:t>inhibisyonuyla</a:t>
            </a:r>
            <a:r>
              <a:rPr lang="tr-TR" sz="6000" dirty="0"/>
              <a:t> sonuçlanan üç temel etki mekanizması vardır: </a:t>
            </a:r>
            <a:r>
              <a:rPr lang="tr-TR" sz="6000" b="1" dirty="0" err="1"/>
              <a:t>Asetil-CoA</a:t>
            </a:r>
            <a:r>
              <a:rPr lang="tr-TR" sz="6000" b="1" dirty="0"/>
              <a:t> </a:t>
            </a:r>
            <a:r>
              <a:rPr lang="tr-TR" sz="6000" b="1" dirty="0" err="1"/>
              <a:t>karboksilaz’ın</a:t>
            </a:r>
            <a:r>
              <a:rPr lang="tr-TR" sz="6000" b="1" dirty="0"/>
              <a:t> (ACCase) </a:t>
            </a:r>
            <a:r>
              <a:rPr lang="tr-TR" sz="6000" b="1" dirty="0" err="1"/>
              <a:t>inhibisyonu</a:t>
            </a:r>
            <a:r>
              <a:rPr lang="tr-TR" sz="6000" b="1" dirty="0"/>
              <a:t>, </a:t>
            </a:r>
            <a:r>
              <a:rPr lang="tr-TR" sz="6000" b="1" dirty="0" err="1"/>
              <a:t>lipid</a:t>
            </a:r>
            <a:r>
              <a:rPr lang="tr-TR" sz="6000" b="1" dirty="0"/>
              <a:t> sentezinin </a:t>
            </a:r>
            <a:r>
              <a:rPr lang="tr-TR" sz="6000" b="1" dirty="0" err="1"/>
              <a:t>inhibisyonu</a:t>
            </a:r>
            <a:r>
              <a:rPr lang="tr-TR" sz="6000" b="1" dirty="0"/>
              <a:t> </a:t>
            </a:r>
            <a:r>
              <a:rPr lang="tr-TR" sz="6000" dirty="0"/>
              <a:t>ve </a:t>
            </a:r>
            <a:r>
              <a:rPr lang="tr-TR" sz="6000" b="1" dirty="0"/>
              <a:t>çok uzun zincirli yağ asit </a:t>
            </a:r>
            <a:r>
              <a:rPr lang="tr-TR" sz="6000" b="1" dirty="0" err="1"/>
              <a:t>biyosentezinin</a:t>
            </a:r>
            <a:r>
              <a:rPr lang="tr-TR" sz="6000" b="1" dirty="0"/>
              <a:t> </a:t>
            </a:r>
            <a:r>
              <a:rPr lang="tr-TR" sz="6000" b="1" dirty="0" err="1"/>
              <a:t>inhibisyonu</a:t>
            </a:r>
            <a:r>
              <a:rPr lang="tr-TR" sz="6000" dirty="0"/>
              <a:t>. </a:t>
            </a:r>
          </a:p>
          <a:p>
            <a:pPr marL="0" indent="0">
              <a:buNone/>
            </a:pPr>
            <a:endParaRPr lang="tr-TR" dirty="0"/>
          </a:p>
        </p:txBody>
      </p:sp>
    </p:spTree>
    <p:extLst>
      <p:ext uri="{BB962C8B-B14F-4D97-AF65-F5344CB8AC3E}">
        <p14:creationId xmlns:p14="http://schemas.microsoft.com/office/powerpoint/2010/main" val="2139548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BE47E89-6F26-C245-9FC2-33D2C7D65B6D}"/>
              </a:ext>
            </a:extLst>
          </p:cNvPr>
          <p:cNvSpPr>
            <a:spLocks noGrp="1"/>
          </p:cNvSpPr>
          <p:nvPr>
            <p:ph idx="1"/>
          </p:nvPr>
        </p:nvSpPr>
        <p:spPr>
          <a:xfrm>
            <a:off x="93785" y="128954"/>
            <a:ext cx="11922369" cy="6576646"/>
          </a:xfrm>
        </p:spPr>
        <p:txBody>
          <a:bodyPr>
            <a:normAutofit/>
          </a:bodyPr>
          <a:lstStyle/>
          <a:p>
            <a:pPr marL="0" indent="0" algn="just">
              <a:buNone/>
            </a:pPr>
            <a:r>
              <a:rPr lang="tr-TR" sz="3600" b="1" dirty="0">
                <a:solidFill>
                  <a:srgbClr val="00B0F0"/>
                </a:solidFill>
              </a:rPr>
              <a:t>Asetil </a:t>
            </a:r>
            <a:r>
              <a:rPr lang="tr-TR" sz="3600" b="1" dirty="0" err="1">
                <a:solidFill>
                  <a:srgbClr val="00B0F0"/>
                </a:solidFill>
              </a:rPr>
              <a:t>CoA</a:t>
            </a:r>
            <a:r>
              <a:rPr lang="tr-TR" sz="3600" b="1" dirty="0">
                <a:solidFill>
                  <a:srgbClr val="00B0F0"/>
                </a:solidFill>
              </a:rPr>
              <a:t> </a:t>
            </a:r>
            <a:r>
              <a:rPr lang="tr-TR" sz="3600" b="1" dirty="0" err="1">
                <a:solidFill>
                  <a:srgbClr val="00B0F0"/>
                </a:solidFill>
              </a:rPr>
              <a:t>Karboksilazın</a:t>
            </a:r>
            <a:r>
              <a:rPr lang="tr-TR" sz="3600" b="1" dirty="0">
                <a:solidFill>
                  <a:srgbClr val="00B0F0"/>
                </a:solidFill>
              </a:rPr>
              <a:t> (</a:t>
            </a:r>
            <a:r>
              <a:rPr lang="tr-TR" sz="3600" b="1" dirty="0" err="1">
                <a:solidFill>
                  <a:srgbClr val="00B0F0"/>
                </a:solidFill>
              </a:rPr>
              <a:t>Acetyl</a:t>
            </a:r>
            <a:r>
              <a:rPr lang="tr-TR" sz="3600" b="1" dirty="0">
                <a:solidFill>
                  <a:srgbClr val="00B0F0"/>
                </a:solidFill>
              </a:rPr>
              <a:t> </a:t>
            </a:r>
            <a:r>
              <a:rPr lang="tr-TR" sz="3600" b="1" dirty="0" err="1">
                <a:solidFill>
                  <a:srgbClr val="00B0F0"/>
                </a:solidFill>
              </a:rPr>
              <a:t>CoA</a:t>
            </a:r>
            <a:r>
              <a:rPr lang="tr-TR" sz="3600" b="1" dirty="0">
                <a:solidFill>
                  <a:srgbClr val="00B0F0"/>
                </a:solidFill>
              </a:rPr>
              <a:t> </a:t>
            </a:r>
            <a:r>
              <a:rPr lang="tr-TR" sz="3600" b="1" dirty="0" err="1">
                <a:solidFill>
                  <a:srgbClr val="00B0F0"/>
                </a:solidFill>
              </a:rPr>
              <a:t>Carboxylase</a:t>
            </a:r>
            <a:r>
              <a:rPr lang="tr-TR" sz="3600" b="1" dirty="0">
                <a:solidFill>
                  <a:srgbClr val="00B0F0"/>
                </a:solidFill>
              </a:rPr>
              <a:t>) İnhibitörleri </a:t>
            </a:r>
            <a:r>
              <a:rPr lang="tr-TR" sz="3600" dirty="0">
                <a:solidFill>
                  <a:srgbClr val="FF0000"/>
                </a:solidFill>
              </a:rPr>
              <a:t>WSSA Grup: 1</a:t>
            </a:r>
          </a:p>
          <a:p>
            <a:pPr marL="0" indent="0" algn="just">
              <a:buNone/>
            </a:pPr>
            <a:endParaRPr lang="tr-TR" sz="3600" b="1" dirty="0">
              <a:solidFill>
                <a:srgbClr val="00B0F0"/>
              </a:solidFill>
            </a:endParaRPr>
          </a:p>
          <a:p>
            <a:pPr marL="0" indent="0" algn="just">
              <a:buNone/>
            </a:pPr>
            <a:r>
              <a:rPr lang="tr-TR" sz="3600" dirty="0" err="1"/>
              <a:t>Asetil-CoA</a:t>
            </a:r>
            <a:r>
              <a:rPr lang="tr-TR" sz="3600" dirty="0"/>
              <a:t> </a:t>
            </a:r>
            <a:r>
              <a:rPr lang="tr-TR" sz="3600" dirty="0" err="1"/>
              <a:t>karboksilaz</a:t>
            </a:r>
            <a:r>
              <a:rPr lang="tr-TR" sz="3600" dirty="0"/>
              <a:t> (ACCase</a:t>
            </a:r>
            <a:r>
              <a:rPr lang="tr-TR" sz="3600" dirty="0" smtClean="0"/>
              <a:t>) enzimi </a:t>
            </a:r>
            <a:r>
              <a:rPr lang="tr-TR" sz="3600" b="1" dirty="0" smtClean="0"/>
              <a:t>yağ </a:t>
            </a:r>
            <a:r>
              <a:rPr lang="tr-TR" sz="3600" b="1" dirty="0"/>
              <a:t>asit </a:t>
            </a:r>
            <a:r>
              <a:rPr lang="tr-TR" sz="3600" b="1" dirty="0" err="1"/>
              <a:t>biyosentezini</a:t>
            </a:r>
            <a:r>
              <a:rPr lang="tr-TR" sz="3600" b="1" dirty="0"/>
              <a:t> </a:t>
            </a:r>
            <a:r>
              <a:rPr lang="tr-TR" sz="3600" dirty="0"/>
              <a:t>etkileyen inhibitörlerin ana hedefidir. </a:t>
            </a:r>
            <a:r>
              <a:rPr lang="tr-TR" sz="3600" dirty="0" smtClean="0"/>
              <a:t>Enzim </a:t>
            </a:r>
            <a:r>
              <a:rPr lang="tr-TR" sz="3600" dirty="0"/>
              <a:t>hem yağ </a:t>
            </a:r>
            <a:r>
              <a:rPr lang="tr-TR" sz="3600" dirty="0" smtClean="0"/>
              <a:t>asidi, </a:t>
            </a:r>
            <a:r>
              <a:rPr lang="tr-TR" sz="3600" dirty="0"/>
              <a:t>hem de </a:t>
            </a:r>
            <a:r>
              <a:rPr lang="tr-TR" sz="3600" dirty="0" err="1"/>
              <a:t>flavonoid</a:t>
            </a:r>
            <a:r>
              <a:rPr lang="tr-TR" sz="3600" dirty="0"/>
              <a:t> (</a:t>
            </a:r>
            <a:r>
              <a:rPr lang="tr-TR" sz="3600" dirty="0" err="1"/>
              <a:t>gibberellinler</a:t>
            </a:r>
            <a:r>
              <a:rPr lang="tr-TR" sz="3600" dirty="0"/>
              <a:t>, </a:t>
            </a:r>
            <a:r>
              <a:rPr lang="tr-TR" sz="3600" dirty="0" err="1"/>
              <a:t>absisik</a:t>
            </a:r>
            <a:r>
              <a:rPr lang="tr-TR" sz="3600" dirty="0"/>
              <a:t> asit, </a:t>
            </a:r>
            <a:r>
              <a:rPr lang="tr-TR" sz="3600" dirty="0" err="1"/>
              <a:t>karotenoidler</a:t>
            </a:r>
            <a:r>
              <a:rPr lang="tr-TR" sz="3600" dirty="0"/>
              <a:t> ve diğer </a:t>
            </a:r>
            <a:r>
              <a:rPr lang="tr-TR" sz="3600" dirty="0" err="1"/>
              <a:t>izoprenoidler</a:t>
            </a:r>
            <a:r>
              <a:rPr lang="tr-TR" sz="3600" dirty="0"/>
              <a:t>) </a:t>
            </a:r>
            <a:r>
              <a:rPr lang="tr-TR" sz="3600" dirty="0" err="1"/>
              <a:t>biyosentezinde</a:t>
            </a:r>
            <a:r>
              <a:rPr lang="tr-TR" sz="3600" dirty="0"/>
              <a:t> anahtar ara ürün olan </a:t>
            </a:r>
            <a:r>
              <a:rPr lang="tr-TR" sz="3600" dirty="0" err="1"/>
              <a:t>malonil</a:t>
            </a:r>
            <a:r>
              <a:rPr lang="tr-TR" sz="3600" dirty="0"/>
              <a:t> </a:t>
            </a:r>
            <a:r>
              <a:rPr lang="tr-TR" sz="3600" dirty="0" err="1"/>
              <a:t>CoA</a:t>
            </a:r>
            <a:r>
              <a:rPr lang="tr-TR" sz="3600" dirty="0"/>
              <a:t> üretir. </a:t>
            </a:r>
            <a:endParaRPr lang="tr-TR" dirty="0"/>
          </a:p>
        </p:txBody>
      </p:sp>
    </p:spTree>
    <p:extLst>
      <p:ext uri="{BB962C8B-B14F-4D97-AF65-F5344CB8AC3E}">
        <p14:creationId xmlns:p14="http://schemas.microsoft.com/office/powerpoint/2010/main" val="809433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 y="83128"/>
            <a:ext cx="11995265" cy="6683432"/>
          </a:xfrm>
        </p:spPr>
        <p:txBody>
          <a:bodyPr>
            <a:normAutofit/>
          </a:bodyPr>
          <a:lstStyle/>
          <a:p>
            <a:pPr marL="0" indent="0" algn="just">
              <a:buNone/>
            </a:pPr>
            <a:r>
              <a:rPr lang="tr-TR" sz="4800" dirty="0" err="1" smtClean="0"/>
              <a:t>ACCase’ın</a:t>
            </a:r>
            <a:r>
              <a:rPr lang="tr-TR" sz="4800" dirty="0" smtClean="0"/>
              <a:t> </a:t>
            </a:r>
            <a:r>
              <a:rPr lang="tr-TR" sz="4800" dirty="0" err="1"/>
              <a:t>inhibisyonu</a:t>
            </a:r>
            <a:r>
              <a:rPr lang="tr-TR" sz="4800" dirty="0"/>
              <a:t> bitkiyi hem </a:t>
            </a:r>
            <a:r>
              <a:rPr lang="tr-TR" sz="4800" dirty="0" err="1" smtClean="0"/>
              <a:t>lipid</a:t>
            </a:r>
            <a:r>
              <a:rPr lang="tr-TR" sz="4800" dirty="0" smtClean="0"/>
              <a:t>, </a:t>
            </a:r>
            <a:r>
              <a:rPr lang="tr-TR" sz="4800" dirty="0"/>
              <a:t>hem de </a:t>
            </a:r>
            <a:r>
              <a:rPr lang="tr-TR" sz="4800" dirty="0" err="1"/>
              <a:t>flavonoid</a:t>
            </a:r>
            <a:r>
              <a:rPr lang="tr-TR" sz="4800" dirty="0"/>
              <a:t> </a:t>
            </a:r>
            <a:r>
              <a:rPr lang="tr-TR" sz="4800" dirty="0" err="1"/>
              <a:t>biyosentezi</a:t>
            </a:r>
            <a:r>
              <a:rPr lang="tr-TR" sz="4800" dirty="0"/>
              <a:t> için gerekli olan bir anahtar ara üründen (</a:t>
            </a:r>
            <a:r>
              <a:rPr lang="tr-TR" sz="4800" dirty="0" err="1"/>
              <a:t>malonil</a:t>
            </a:r>
            <a:r>
              <a:rPr lang="tr-TR" sz="4800" dirty="0"/>
              <a:t> </a:t>
            </a:r>
            <a:r>
              <a:rPr lang="tr-TR" sz="4800" dirty="0" err="1"/>
              <a:t>CoA</a:t>
            </a:r>
            <a:r>
              <a:rPr lang="tr-TR" sz="4800" dirty="0"/>
              <a:t>) yoksun bırakacak ve hücre gelişmesi için gerekli yeni hücre zarlarının oluşturulmasında kullanılan </a:t>
            </a:r>
            <a:r>
              <a:rPr lang="tr-TR" sz="4800" dirty="0" err="1"/>
              <a:t>fosfolipidlerin</a:t>
            </a:r>
            <a:r>
              <a:rPr lang="tr-TR" sz="4800" dirty="0"/>
              <a:t> üretimini engelleyerek </a:t>
            </a:r>
            <a:r>
              <a:rPr lang="tr-TR" sz="4800" dirty="0" err="1"/>
              <a:t>fitotoksik</a:t>
            </a:r>
            <a:r>
              <a:rPr lang="tr-TR" sz="4800" dirty="0"/>
              <a:t> etkilere yol açacaktır.</a:t>
            </a:r>
          </a:p>
          <a:p>
            <a:pPr marL="0" indent="0" algn="just">
              <a:buNone/>
            </a:pPr>
            <a:endParaRPr lang="tr-TR" sz="4800" dirty="0"/>
          </a:p>
        </p:txBody>
      </p:sp>
    </p:spTree>
    <p:extLst>
      <p:ext uri="{BB962C8B-B14F-4D97-AF65-F5344CB8AC3E}">
        <p14:creationId xmlns:p14="http://schemas.microsoft.com/office/powerpoint/2010/main" val="475993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45F0026-FB0A-5242-9064-BB4FE15C97A2}"/>
              </a:ext>
            </a:extLst>
          </p:cNvPr>
          <p:cNvSpPr>
            <a:spLocks noChangeArrowheads="1"/>
          </p:cNvSpPr>
          <p:nvPr/>
        </p:nvSpPr>
        <p:spPr bwMode="auto">
          <a:xfrm flipV="1">
            <a:off x="-1225347" y="1828798"/>
            <a:ext cx="23067453" cy="6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tr-TR"/>
          </a:p>
        </p:txBody>
      </p:sp>
      <p:pic>
        <p:nvPicPr>
          <p:cNvPr id="1025" name="Resim 5" descr="/var/folders/3j/29c827dj3r983s3xq6myx6l80000gn/T/TemporaryItems/NSIRD_screencaptureui_NuGH54/Ekran Resmi 2021-04-27 22.51.58.png">
            <a:extLst>
              <a:ext uri="{FF2B5EF4-FFF2-40B4-BE49-F238E27FC236}">
                <a16:creationId xmlns:a16="http://schemas.microsoft.com/office/drawing/2014/main" id="{22CBC56D-2831-C642-80A0-C0F1BB7B5D6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7009" y="211015"/>
            <a:ext cx="11842253" cy="6447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780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41BE8C0-0CE3-314A-BCEB-320D30639AAD}"/>
              </a:ext>
            </a:extLst>
          </p:cNvPr>
          <p:cNvSpPr>
            <a:spLocks noGrp="1"/>
          </p:cNvSpPr>
          <p:nvPr>
            <p:ph idx="1"/>
          </p:nvPr>
        </p:nvSpPr>
        <p:spPr>
          <a:xfrm>
            <a:off x="117231" y="199292"/>
            <a:ext cx="11875477" cy="6541477"/>
          </a:xfrm>
        </p:spPr>
        <p:txBody>
          <a:bodyPr>
            <a:normAutofit/>
          </a:bodyPr>
          <a:lstStyle/>
          <a:p>
            <a:pPr marL="0" indent="0" algn="just">
              <a:buNone/>
            </a:pPr>
            <a:r>
              <a:rPr lang="tr-TR" sz="4000" dirty="0"/>
              <a:t>Mono ve </a:t>
            </a:r>
            <a:r>
              <a:rPr lang="tr-TR" sz="4000" dirty="0" err="1" smtClean="0"/>
              <a:t>dikotiledonlardaki</a:t>
            </a:r>
            <a:r>
              <a:rPr lang="tr-TR" sz="4000" dirty="0" smtClean="0"/>
              <a:t> </a:t>
            </a:r>
            <a:r>
              <a:rPr lang="tr-TR" sz="4000" dirty="0" err="1"/>
              <a:t>plastidlerde</a:t>
            </a:r>
            <a:r>
              <a:rPr lang="tr-TR" sz="4000" dirty="0"/>
              <a:t> bulunan ACCase enzimleri birbirlerinden oldukça farklıdır. İşte bu farklılık bu grup herbisitlerin seçiciliğini </a:t>
            </a:r>
            <a:r>
              <a:rPr lang="tr-TR" sz="4000" dirty="0" smtClean="0"/>
              <a:t>doğurmaktadır. ACCase </a:t>
            </a:r>
            <a:r>
              <a:rPr lang="tr-TR" sz="4000" dirty="0"/>
              <a:t>enziminin çok bölgeli formu yalnızda </a:t>
            </a:r>
            <a:r>
              <a:rPr lang="tr-TR" sz="4000" dirty="0" err="1"/>
              <a:t>Poaceae</a:t>
            </a:r>
            <a:r>
              <a:rPr lang="tr-TR" sz="4000" dirty="0"/>
              <a:t> familyası dar yapraklı yabancı otlarında bulunmaktadır. İşte bu yüzden de bu grup herbisitler geniş yapraklı kültür bitkileri içerisindeki </a:t>
            </a:r>
            <a:r>
              <a:rPr lang="tr-TR" sz="4000" dirty="0" err="1"/>
              <a:t>Poaceae</a:t>
            </a:r>
            <a:r>
              <a:rPr lang="tr-TR" sz="4000" dirty="0"/>
              <a:t> familyası yabancı otları kontrol </a:t>
            </a:r>
            <a:r>
              <a:rPr lang="tr-TR" sz="4000" dirty="0" smtClean="0"/>
              <a:t>ederler.</a:t>
            </a:r>
            <a:endParaRPr lang="tr-TR" sz="4000" dirty="0"/>
          </a:p>
          <a:p>
            <a:pPr marL="0" indent="0">
              <a:buNone/>
            </a:pPr>
            <a:endParaRPr lang="tr-TR" dirty="0"/>
          </a:p>
        </p:txBody>
      </p:sp>
    </p:spTree>
    <p:extLst>
      <p:ext uri="{BB962C8B-B14F-4D97-AF65-F5344CB8AC3E}">
        <p14:creationId xmlns:p14="http://schemas.microsoft.com/office/powerpoint/2010/main" val="37715807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İyon</Template>
  <TotalTime>507</TotalTime>
  <Words>1194</Words>
  <Application>Microsoft Office PowerPoint</Application>
  <PresentationFormat>Geniş ekran</PresentationFormat>
  <Paragraphs>37</Paragraphs>
  <Slides>30</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30</vt:i4>
      </vt:variant>
    </vt:vector>
  </HeadingPairs>
  <TitlesOfParts>
    <vt:vector size="34" baseType="lpstr">
      <vt:lpstr>Arial</vt:lpstr>
      <vt:lpstr>Century Gothic</vt:lpstr>
      <vt:lpstr>Wingdings 3</vt:lpstr>
      <vt:lpstr>İyon</vt:lpstr>
      <vt:lpstr>LİPİD BİYOSENTEZİNİ ENGELLEYEN HERBİSİTLER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LİPİD BİYOSENTEZİNİ ENGELLEYEN HERBİSİTLER</dc:title>
  <dc:creator>adalina2010@hotmail.com</dc:creator>
  <cp:lastModifiedBy>Özer</cp:lastModifiedBy>
  <cp:revision>65</cp:revision>
  <dcterms:created xsi:type="dcterms:W3CDTF">2021-04-27T17:41:11Z</dcterms:created>
  <dcterms:modified xsi:type="dcterms:W3CDTF">2024-04-30T12:28:15Z</dcterms:modified>
</cp:coreProperties>
</file>