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7"/>
  </p:notesMasterIdLst>
  <p:handoutMasterIdLst>
    <p:handoutMasterId r:id="rId38"/>
  </p:handoutMasterIdLst>
  <p:sldIdLst>
    <p:sldId id="256" r:id="rId2"/>
    <p:sldId id="257" r:id="rId3"/>
    <p:sldId id="258" r:id="rId4"/>
    <p:sldId id="261" r:id="rId5"/>
    <p:sldId id="268" r:id="rId6"/>
    <p:sldId id="269" r:id="rId7"/>
    <p:sldId id="264" r:id="rId8"/>
    <p:sldId id="293" r:id="rId9"/>
    <p:sldId id="267" r:id="rId10"/>
    <p:sldId id="265" r:id="rId11"/>
    <p:sldId id="271" r:id="rId12"/>
    <p:sldId id="266" r:id="rId13"/>
    <p:sldId id="272" r:id="rId14"/>
    <p:sldId id="274" r:id="rId15"/>
    <p:sldId id="273" r:id="rId16"/>
    <p:sldId id="276" r:id="rId17"/>
    <p:sldId id="275" r:id="rId18"/>
    <p:sldId id="277" r:id="rId19"/>
    <p:sldId id="278" r:id="rId20"/>
    <p:sldId id="279" r:id="rId21"/>
    <p:sldId id="280" r:id="rId22"/>
    <p:sldId id="286" r:id="rId23"/>
    <p:sldId id="291" r:id="rId24"/>
    <p:sldId id="287" r:id="rId25"/>
    <p:sldId id="259" r:id="rId26"/>
    <p:sldId id="283" r:id="rId27"/>
    <p:sldId id="284" r:id="rId28"/>
    <p:sldId id="262" r:id="rId29"/>
    <p:sldId id="263" r:id="rId30"/>
    <p:sldId id="285" r:id="rId31"/>
    <p:sldId id="260" r:id="rId32"/>
    <p:sldId id="288" r:id="rId33"/>
    <p:sldId id="289" r:id="rId34"/>
    <p:sldId id="290" r:id="rId35"/>
    <p:sldId id="292" r:id="rId3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6083BA-6416-4D66-8786-28468FABA499}" type="datetimeFigureOut">
              <a:rPr lang="tr-TR" smtClean="0"/>
              <a:t>08/01/2020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tr-TR" smtClean="0"/>
              <a:t>S.K. 2018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902791-4633-4C56-A7A7-7D1DAE3D8B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9408118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5E606A-3035-4A2B-8FF6-87B8F5EB492F}" type="datetimeFigureOut">
              <a:rPr lang="tr-TR" smtClean="0"/>
              <a:t>08/01/2020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tr-TR" smtClean="0"/>
              <a:t>S.K. 2018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E6BF1E-BF37-4091-A76E-FF88E9E75D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076661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BE6BF1E-BF37-4091-A76E-FF88E9E75D8D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49623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E6BF1E-BF37-4091-A76E-FF88E9E75D8D}" type="slidenum">
              <a:rPr lang="tr-TR" smtClean="0"/>
              <a:t>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56179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E6BF1E-BF37-4091-A76E-FF88E9E75D8D}" type="slidenum">
              <a:rPr lang="tr-TR" smtClean="0"/>
              <a:t>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17137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CF229-7D11-4535-B1AB-FCC88B640AA3}" type="datetime1">
              <a:rPr lang="tr-TR" smtClean="0"/>
              <a:t>08/01/2020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56E82-09FC-489F-B3F6-9A3DE619A0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7559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69949-56BC-4B84-9C3D-894925EB0F56}" type="datetime1">
              <a:rPr lang="tr-TR" smtClean="0"/>
              <a:t>08/01/2020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56E82-09FC-489F-B3F6-9A3DE619A0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903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8D4B6-AF03-42CE-B446-09F96DA2FDF4}" type="datetime1">
              <a:rPr lang="tr-TR" smtClean="0"/>
              <a:t>08/01/2020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56E82-09FC-489F-B3F6-9A3DE619A0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0915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B3A90-DEC4-4E71-8338-BFB8D0B7DC46}" type="datetime1">
              <a:rPr lang="tr-TR" smtClean="0"/>
              <a:t>08/01/2020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56E82-09FC-489F-B3F6-9A3DE619A0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0772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53077-050F-4635-9672-7DBC00FE1B07}" type="datetime1">
              <a:rPr lang="tr-TR" smtClean="0"/>
              <a:t>08/01/2020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56E82-09FC-489F-B3F6-9A3DE619A0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7913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49692-DBE7-4A03-8B0C-E3F84CE9D731}" type="datetime1">
              <a:rPr lang="tr-TR" smtClean="0"/>
              <a:t>08/01/2020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56E82-09FC-489F-B3F6-9A3DE619A0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9895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D4BFC-E98B-45C3-9E03-7216646DEA51}" type="datetime1">
              <a:rPr lang="tr-TR" smtClean="0"/>
              <a:t>08/01/2020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56E82-09FC-489F-B3F6-9A3DE619A0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5990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1520C-A269-47F8-9202-68DC21DD37ED}" type="datetime1">
              <a:rPr lang="tr-TR" smtClean="0"/>
              <a:t>08/01/2020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56E82-09FC-489F-B3F6-9A3DE619A0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2898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AB062-525E-4BE8-B105-1DD2EADCA539}" type="datetime1">
              <a:rPr lang="tr-TR" smtClean="0"/>
              <a:t>08/01/2020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56E82-09FC-489F-B3F6-9A3DE619A0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2384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D8DE1-7C5B-490F-BD83-ED48AE82A565}" type="datetime1">
              <a:rPr lang="tr-TR" smtClean="0"/>
              <a:t>08/01/2020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56E82-09FC-489F-B3F6-9A3DE619A0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3108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74CD6-9EC2-454A-B4FA-B4B3781E1D68}" type="datetime1">
              <a:rPr lang="tr-TR" smtClean="0"/>
              <a:t>08/01/2020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56E82-09FC-489F-B3F6-9A3DE619A0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0462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24266-7EF0-4B66-8D98-4143F87ECBF5}" type="datetime1">
              <a:rPr lang="tr-TR" smtClean="0"/>
              <a:t>08/01/2020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S.K. 2018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756E82-09FC-489F-B3F6-9A3DE619A0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7829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EBELİK ve RUH SAĞLIĞI DERSİ</a:t>
            </a:r>
            <a:endParaRPr lang="tr-TR" dirty="0"/>
          </a:p>
        </p:txBody>
      </p:sp>
      <p:sp>
        <p:nvSpPr>
          <p:cNvPr id="5" name="Alt Başlık 4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2063266"/>
          </a:xfrm>
        </p:spPr>
        <p:txBody>
          <a:bodyPr>
            <a:normAutofit/>
          </a:bodyPr>
          <a:lstStyle/>
          <a:p>
            <a:r>
              <a:rPr lang="tr-TR" dirty="0" smtClean="0"/>
              <a:t>Dr. Songül KAMIŞLI</a:t>
            </a:r>
          </a:p>
          <a:p>
            <a:r>
              <a:rPr lang="tr-TR" dirty="0" smtClean="0"/>
              <a:t>Hacettepe Üniversitesi Kanser Enstitüsü</a:t>
            </a:r>
          </a:p>
          <a:p>
            <a:r>
              <a:rPr lang="tr-TR" dirty="0" err="1" smtClean="0"/>
              <a:t>Prevantif</a:t>
            </a:r>
            <a:r>
              <a:rPr lang="tr-TR" dirty="0" smtClean="0"/>
              <a:t> Onkoloji ABD</a:t>
            </a:r>
          </a:p>
          <a:p>
            <a:r>
              <a:rPr lang="tr-TR" dirty="0" err="1" smtClean="0"/>
              <a:t>Psikososyal</a:t>
            </a:r>
            <a:r>
              <a:rPr lang="tr-TR" dirty="0" smtClean="0"/>
              <a:t> Destek Birimi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53758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Gebeliğe verilen duygusal tepkiler</a:t>
            </a:r>
            <a:r>
              <a:rPr lang="tr-TR" b="1" dirty="0" smtClean="0"/>
              <a:t>: </a:t>
            </a:r>
            <a:r>
              <a:rPr lang="tr-TR" b="1" dirty="0"/>
              <a:t>Üzüntü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tr-TR" dirty="0" smtClean="0"/>
              <a:t>Gebelikle birlikte önceki rollerde </a:t>
            </a:r>
            <a:r>
              <a:rPr lang="tr-TR" dirty="0"/>
              <a:t>bir değişim </a:t>
            </a:r>
            <a:r>
              <a:rPr lang="tr-TR" dirty="0" smtClean="0"/>
              <a:t>olur.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Kadın artık </a:t>
            </a:r>
            <a:r>
              <a:rPr lang="tr-TR" dirty="0"/>
              <a:t>bir kız, arkadaş ve eş rolünün içine yeni rolleri </a:t>
            </a:r>
            <a:r>
              <a:rPr lang="tr-TR" dirty="0" smtClean="0"/>
              <a:t>alır: ‘ANNE OLMA’ 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Eşi </a:t>
            </a:r>
            <a:r>
              <a:rPr lang="tr-TR" dirty="0"/>
              <a:t>de aynı şekilde arkadaş, koca ve oğul olma rollerinin içine </a:t>
            </a:r>
            <a:r>
              <a:rPr lang="tr-TR" dirty="0" smtClean="0"/>
              <a:t>‘BABA OLMA’ </a:t>
            </a:r>
            <a:r>
              <a:rPr lang="tr-TR" dirty="0"/>
              <a:t>rolünü </a:t>
            </a:r>
            <a:r>
              <a:rPr lang="tr-TR" dirty="0" smtClean="0"/>
              <a:t>yerleştirmek durumundadır.</a:t>
            </a:r>
          </a:p>
          <a:p>
            <a:pPr>
              <a:lnSpc>
                <a:spcPct val="150000"/>
              </a:lnSpc>
            </a:pPr>
            <a:r>
              <a:rPr lang="tr-TR" dirty="0"/>
              <a:t>Bu durum eski rollerin bir miktar kaybı ve değişimi olduğu için bir keder yaratabilir.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44837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  <p:pic>
        <p:nvPicPr>
          <p:cNvPr id="5" name="İçerik Yer Tutucusu 4"/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005953" cy="6222670"/>
          </a:xfrm>
        </p:spPr>
      </p:pic>
    </p:spTree>
    <p:extLst>
      <p:ext uri="{BB962C8B-B14F-4D97-AF65-F5344CB8AC3E}">
        <p14:creationId xmlns:p14="http://schemas.microsoft.com/office/powerpoint/2010/main" val="11008026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Gebeliğe verilen duygusal tepkiler:</a:t>
            </a:r>
            <a:r>
              <a:rPr lang="tr-TR" b="1" dirty="0" smtClean="0"/>
              <a:t> </a:t>
            </a:r>
            <a:r>
              <a:rPr lang="tr-TR" b="1" dirty="0" err="1" smtClean="0"/>
              <a:t>Narsizim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49382" y="1472540"/>
            <a:ext cx="11104418" cy="488381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</a:pPr>
            <a:r>
              <a:rPr lang="tr-TR" dirty="0"/>
              <a:t>Hamileliğe en erken verilen tepkilerden </a:t>
            </a:r>
            <a:r>
              <a:rPr lang="tr-TR" dirty="0" smtClean="0"/>
              <a:t>birisidir.</a:t>
            </a:r>
            <a:r>
              <a:rPr lang="tr-TR" b="1" dirty="0" smtClean="0"/>
              <a:t> 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Kadın, gebelikle </a:t>
            </a:r>
            <a:r>
              <a:rPr lang="tr-TR" dirty="0"/>
              <a:t>birlikte en çok alışık olduğu ve kendi kontrolü altındaki görüntünün değişeceği endişesi </a:t>
            </a:r>
            <a:r>
              <a:rPr lang="tr-TR" dirty="0" smtClean="0"/>
              <a:t>yaşayabilir. </a:t>
            </a:r>
            <a:r>
              <a:rPr lang="tr-TR" dirty="0"/>
              <a:t>Önceleri beden görüntüsünü kıyafetlerle gizlese de bu zamanla değişir. 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dirty="0" smtClean="0"/>
              <a:t>Gebe zamanla kendisine </a:t>
            </a:r>
            <a:r>
              <a:rPr lang="tr-TR" dirty="0"/>
              <a:t>özel yemek menüleri hazırlar, işe olan ilgisini kaybeder. 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dirty="0" smtClean="0"/>
              <a:t>Öncelikleri </a:t>
            </a:r>
            <a:r>
              <a:rPr lang="tr-TR" dirty="0"/>
              <a:t>değişir. Bedenine yabancılaşabilir. Aktivitesinde olan değişimlere </a:t>
            </a:r>
            <a:r>
              <a:rPr lang="tr-TR" dirty="0" err="1"/>
              <a:t>narsist</a:t>
            </a:r>
            <a:r>
              <a:rPr lang="tr-TR" dirty="0"/>
              <a:t> tepkiler gösterebilir. Çünkü orta derecede ya da zor işleri yapması yasaklanmıştır. Sık sık kendisini dolayısıyla bebeği korumak için bilinçsizce ve abartılmış tepkiler gösterebilir.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73818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Gebeliğe verilen duygusal </a:t>
            </a:r>
            <a:r>
              <a:rPr lang="tr-TR" b="1" dirty="0" smtClean="0"/>
              <a:t>tepkiler: Dışa </a:t>
            </a:r>
            <a:r>
              <a:rPr lang="tr-TR" b="1" dirty="0"/>
              <a:t>dönme veya içe kapanma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dirty="0" smtClean="0"/>
              <a:t>Hamilelikte </a:t>
            </a:r>
            <a:r>
              <a:rPr lang="tr-TR" dirty="0"/>
              <a:t>kadının kendi bedenine ve kendine odaklanması beklenen bir durumdur. 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dirty="0" smtClean="0"/>
              <a:t>Buna </a:t>
            </a:r>
            <a:r>
              <a:rPr lang="tr-TR" dirty="0"/>
              <a:t>karşın bazıları eskisinden daha sağlıklı görünüp, dışarıya daha çok açılabilirler. </a:t>
            </a:r>
          </a:p>
          <a:p>
            <a:pPr>
              <a:lnSpc>
                <a:spcPct val="150000"/>
              </a:lnSpc>
            </a:pPr>
            <a:r>
              <a:rPr lang="tr-TR" dirty="0"/>
              <a:t>Kadının bu dönemde kendini sevme ve koruma ihtiyacında olduğu hemşire tarafından anlaşılmalıdır. </a:t>
            </a: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18137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  <p:pic>
        <p:nvPicPr>
          <p:cNvPr id="5" name="İçerik Yer Tutucusu 4"/>
          <p:cNvPicPr>
            <a:picLocks noGrp="1" noChangeAspect="1"/>
          </p:cNvPicPr>
          <p:nvPr>
            <p:ph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255" y="95003"/>
            <a:ext cx="11554689" cy="6044539"/>
          </a:xfrm>
        </p:spPr>
      </p:pic>
    </p:spTree>
    <p:extLst>
      <p:ext uri="{BB962C8B-B14F-4D97-AF65-F5344CB8AC3E}">
        <p14:creationId xmlns:p14="http://schemas.microsoft.com/office/powerpoint/2010/main" val="579633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Gebeliğe verilen duygusal tepkiler: </a:t>
            </a:r>
            <a:r>
              <a:rPr lang="tr-TR" b="1" dirty="0" smtClean="0"/>
              <a:t>Beden imajı ve  sınırları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dirty="0" smtClean="0"/>
              <a:t>Beden </a:t>
            </a:r>
            <a:r>
              <a:rPr lang="tr-TR" dirty="0"/>
              <a:t>imajı, kişinin kendi bedeninin nasıl göründüğüne yönelik zihnindeki algısıdır. 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dirty="0" smtClean="0"/>
              <a:t>Beden </a:t>
            </a:r>
            <a:r>
              <a:rPr lang="tr-TR" dirty="0"/>
              <a:t>sınırı, kişinin kendisi ve diğerleri arasında algıladığı mesafedir. 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dirty="0" smtClean="0"/>
              <a:t>Kadının </a:t>
            </a:r>
            <a:r>
              <a:rPr lang="tr-TR" dirty="0"/>
              <a:t>gebelik boyunca bu algıları kendine yönelik olarak artan kendini sevme ve kendine yönelme şeklinde değişebilir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93781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  <p:pic>
        <p:nvPicPr>
          <p:cNvPr id="5" name="İçerik Yer Tutucusu 4"/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5725701"/>
          </a:xfrm>
        </p:spPr>
      </p:pic>
    </p:spTree>
    <p:extLst>
      <p:ext uri="{BB962C8B-B14F-4D97-AF65-F5344CB8AC3E}">
        <p14:creationId xmlns:p14="http://schemas.microsoft.com/office/powerpoint/2010/main" val="23395679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Gebeliğe verilen duygusal tepkiler</a:t>
            </a:r>
            <a:r>
              <a:rPr lang="tr-TR" b="1" dirty="0" smtClean="0"/>
              <a:t>: Stres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Kadının gebelik öncesi ilişkileri kötü ise hamilelikle birlikte bu </a:t>
            </a:r>
            <a:r>
              <a:rPr lang="tr-TR" dirty="0" smtClean="0"/>
              <a:t>çatışmaları </a:t>
            </a:r>
            <a:r>
              <a:rPr lang="tr-TR" dirty="0"/>
              <a:t>artar. </a:t>
            </a:r>
            <a:endParaRPr lang="tr-TR" dirty="0" smtClean="0"/>
          </a:p>
          <a:p>
            <a:r>
              <a:rPr lang="tr-TR" dirty="0" smtClean="0"/>
              <a:t>Stresle </a:t>
            </a:r>
            <a:r>
              <a:rPr lang="tr-TR" dirty="0" err="1"/>
              <a:t>başetme</a:t>
            </a:r>
            <a:r>
              <a:rPr lang="tr-TR" dirty="0"/>
              <a:t> stratejilerini öğrenmek için hamilelik öncesinde zor durumlarla nasıl  </a:t>
            </a:r>
            <a:r>
              <a:rPr lang="tr-TR" dirty="0" err="1"/>
              <a:t>başettiğini</a:t>
            </a:r>
            <a:r>
              <a:rPr lang="tr-TR" dirty="0"/>
              <a:t> öğrenmek gerekir. </a:t>
            </a:r>
            <a:endParaRPr lang="tr-TR" dirty="0" smtClean="0"/>
          </a:p>
          <a:p>
            <a:r>
              <a:rPr lang="tr-TR" dirty="0" smtClean="0"/>
              <a:t>Sosyal </a:t>
            </a:r>
            <a:r>
              <a:rPr lang="tr-TR" dirty="0"/>
              <a:t>desteği az olan, çevresinde kendisini destekleyecek birileri olmayan kadının hamileliği ve bebeği kabullenmesi daha zor olur. </a:t>
            </a:r>
            <a:endParaRPr lang="tr-TR" dirty="0" smtClean="0"/>
          </a:p>
          <a:p>
            <a:r>
              <a:rPr lang="tr-TR" dirty="0" smtClean="0"/>
              <a:t>Böyle </a:t>
            </a:r>
            <a:r>
              <a:rPr lang="tr-TR" dirty="0"/>
              <a:t>bir durumda gebelik boyunca kadın daha çok stres yaşar, yalnızlık, depresyon ve yetersizlik hisseder. Bu nedenle ek destek kaynakları iyi araştırmalıdır.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03625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  <p:pic>
        <p:nvPicPr>
          <p:cNvPr id="5" name="İçerik Yer Tutucusu 4"/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176963"/>
          </a:xfrm>
        </p:spPr>
      </p:pic>
    </p:spTree>
    <p:extLst>
      <p:ext uri="{BB962C8B-B14F-4D97-AF65-F5344CB8AC3E}">
        <p14:creationId xmlns:p14="http://schemas.microsoft.com/office/powerpoint/2010/main" val="29080664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van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Duygusal </a:t>
            </a:r>
            <a:r>
              <a:rPr lang="tr-TR" b="1" dirty="0"/>
              <a:t>İ</a:t>
            </a:r>
            <a:r>
              <a:rPr lang="tr-TR" b="1" dirty="0" smtClean="0"/>
              <a:t>niş Çıkışlar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</a:pPr>
            <a:r>
              <a:rPr lang="tr-TR" dirty="0" smtClean="0"/>
              <a:t>Özellikle </a:t>
            </a:r>
            <a:r>
              <a:rPr lang="tr-TR" dirty="0" err="1"/>
              <a:t>hormonal</a:t>
            </a:r>
            <a:r>
              <a:rPr lang="tr-TR" dirty="0"/>
              <a:t> değişimler, </a:t>
            </a:r>
            <a:r>
              <a:rPr lang="tr-TR" dirty="0" smtClean="0"/>
              <a:t>östrojen </a:t>
            </a:r>
            <a:r>
              <a:rPr lang="tr-TR" dirty="0"/>
              <a:t>ve </a:t>
            </a:r>
            <a:r>
              <a:rPr lang="tr-TR" dirty="0" err="1"/>
              <a:t>progesterondaki</a:t>
            </a:r>
            <a:r>
              <a:rPr lang="tr-TR" dirty="0"/>
              <a:t> artışa bağlı </a:t>
            </a:r>
            <a:r>
              <a:rPr lang="tr-TR" dirty="0" smtClean="0"/>
              <a:t>kadının alınganlığı </a:t>
            </a:r>
            <a:r>
              <a:rPr lang="tr-TR" dirty="0"/>
              <a:t>artabilir, çabuk ağlayabilir. Bu nedenle de aile üyelerine, sağlık personeline beklenmedik duygusal tepkiler </a:t>
            </a:r>
            <a:r>
              <a:rPr lang="tr-TR" dirty="0" smtClean="0"/>
              <a:t>verebilir. 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Bir </a:t>
            </a:r>
            <a:r>
              <a:rPr lang="tr-TR" dirty="0"/>
              <a:t>hafta kabul ettiği bir şeyi, sonraki hafta reddedebilir. 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dirty="0" smtClean="0"/>
              <a:t>Çocuklarına </a:t>
            </a:r>
            <a:r>
              <a:rPr lang="tr-TR" dirty="0"/>
              <a:t>bir davranıştan dolayı bazen kötü davranırken, başka bir zaman bunu eğlenceli bulabilir. 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dirty="0" smtClean="0"/>
              <a:t>Kadının </a:t>
            </a:r>
            <a:r>
              <a:rPr lang="tr-TR" dirty="0"/>
              <a:t>çevresi </a:t>
            </a:r>
            <a:r>
              <a:rPr lang="tr-TR" dirty="0" smtClean="0"/>
              <a:t>ve sağlık </a:t>
            </a:r>
            <a:r>
              <a:rPr lang="tr-TR" dirty="0"/>
              <a:t>personeli bu ruh hali değişimlerini hamileliğin bir parçası olarak kabul etmeliler</a:t>
            </a:r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25433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>
          <a:xfrm>
            <a:off x="369651" y="365126"/>
            <a:ext cx="10984149" cy="695190"/>
          </a:xfrm>
        </p:spPr>
        <p:txBody>
          <a:bodyPr/>
          <a:lstStyle/>
          <a:p>
            <a:r>
              <a:rPr lang="tr-TR" b="1" dirty="0" smtClean="0"/>
              <a:t>KONU</a:t>
            </a:r>
            <a:endParaRPr lang="tr-TR" b="1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138953" y="1325393"/>
            <a:ext cx="10515600" cy="477385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Gebelik döneminde görülen ruhsal değişimler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Gebenin </a:t>
            </a:r>
            <a:r>
              <a:rPr lang="tr-TR" dirty="0" err="1" smtClean="0"/>
              <a:t>Psikososyal</a:t>
            </a:r>
            <a:r>
              <a:rPr lang="tr-TR" dirty="0" smtClean="0"/>
              <a:t> bakımdan değerlendirilmesi</a:t>
            </a:r>
            <a:endParaRPr lang="tr-TR" dirty="0"/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91517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  <p:pic>
        <p:nvPicPr>
          <p:cNvPr id="5" name="İçerik Yer Tutucusu 4"/>
          <p:cNvPicPr>
            <a:picLocks noGrp="1" noChangeAspect="1"/>
          </p:cNvPicPr>
          <p:nvPr>
            <p:ph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66255"/>
            <a:ext cx="12385962" cy="5864534"/>
          </a:xfrm>
        </p:spPr>
      </p:pic>
    </p:spTree>
    <p:extLst>
      <p:ext uri="{BB962C8B-B14F-4D97-AF65-F5344CB8AC3E}">
        <p14:creationId xmlns:p14="http://schemas.microsoft.com/office/powerpoint/2010/main" val="1865231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van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Bu değişimleri yoğun yaşayan bir </a:t>
            </a:r>
            <a:r>
              <a:rPr lang="tr-TR" dirty="0" smtClean="0"/>
              <a:t>gebeye ebeler </a:t>
            </a:r>
            <a:r>
              <a:rPr lang="tr-TR" dirty="0"/>
              <a:t>nasıl yardım edebilirler?</a:t>
            </a:r>
            <a:br>
              <a:rPr lang="tr-TR" dirty="0"/>
            </a:b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 smtClean="0"/>
              <a:t>Yorgunluktan kaçınmasına</a:t>
            </a:r>
            <a:endParaRPr lang="tr-TR" dirty="0"/>
          </a:p>
          <a:p>
            <a:pPr lvl="0"/>
            <a:r>
              <a:rPr lang="tr-TR" dirty="0"/>
              <a:t>Stres seviyesini azaltmaya </a:t>
            </a:r>
            <a:r>
              <a:rPr lang="tr-TR" dirty="0" smtClean="0"/>
              <a:t>çalışmasına</a:t>
            </a:r>
            <a:endParaRPr lang="tr-TR" dirty="0"/>
          </a:p>
          <a:p>
            <a:pPr lvl="0"/>
            <a:r>
              <a:rPr lang="tr-TR" dirty="0"/>
              <a:t>Küçük sorunların büyümesine engel </a:t>
            </a:r>
            <a:r>
              <a:rPr lang="tr-TR" dirty="0" smtClean="0"/>
              <a:t>olma ve anında </a:t>
            </a:r>
            <a:r>
              <a:rPr lang="tr-TR" dirty="0"/>
              <a:t>müdahale </a:t>
            </a:r>
            <a:r>
              <a:rPr lang="tr-TR" dirty="0" smtClean="0"/>
              <a:t>etmesine </a:t>
            </a:r>
          </a:p>
          <a:p>
            <a:pPr lvl="0"/>
            <a:r>
              <a:rPr lang="tr-TR" dirty="0" smtClean="0"/>
              <a:t>Diğer insanların durumları nasıl algıladığını anlamaya çalışmasına</a:t>
            </a:r>
          </a:p>
          <a:p>
            <a:pPr lvl="0"/>
            <a:r>
              <a:rPr lang="tr-TR" dirty="0" smtClean="0"/>
              <a:t>Yaşadıklarını </a:t>
            </a:r>
            <a:r>
              <a:rPr lang="tr-TR" dirty="0"/>
              <a:t>diğerleri ile </a:t>
            </a:r>
            <a:r>
              <a:rPr lang="tr-TR" dirty="0" smtClean="0"/>
              <a:t>paylaşmasına ve kendini </a:t>
            </a:r>
            <a:r>
              <a:rPr lang="tr-TR" dirty="0"/>
              <a:t>ifade </a:t>
            </a:r>
            <a:r>
              <a:rPr lang="tr-TR" dirty="0" smtClean="0"/>
              <a:t>etmesine önderlik edebilirler.</a:t>
            </a:r>
            <a:endParaRPr lang="tr-TR" dirty="0"/>
          </a:p>
          <a:p>
            <a:endParaRPr lang="tr-TR" dirty="0"/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87630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Cinsel istekte </a:t>
            </a:r>
            <a:r>
              <a:rPr lang="tr-TR" b="1" dirty="0" smtClean="0"/>
              <a:t>değişim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dirty="0"/>
              <a:t>Bazı kadınlar cinsellikten keyif alıp almayacağı ile ilgili endişe yaşayabilir, 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dirty="0" smtClean="0"/>
              <a:t>Bazıları östrojenin artması nedeniyle </a:t>
            </a:r>
            <a:r>
              <a:rPr lang="tr-TR" dirty="0"/>
              <a:t>cinsel isteğinin azaldığını hissedebilir, 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dirty="0" smtClean="0"/>
              <a:t>Bazıları da cinsel </a:t>
            </a:r>
            <a:r>
              <a:rPr lang="tr-TR" dirty="0"/>
              <a:t>ilişkinin bebeğe zarar vereceğini düşünüp kaçınabilir ve kendisini korumaya </a:t>
            </a:r>
            <a:r>
              <a:rPr lang="tr-TR" dirty="0" smtClean="0"/>
              <a:t>alabilir.</a:t>
            </a: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551093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  <p:pic>
        <p:nvPicPr>
          <p:cNvPr id="5" name="İçerik Yer Tutucusu 4"/>
          <p:cNvPicPr>
            <a:picLocks noGrp="1" noChangeAspect="1"/>
          </p:cNvPicPr>
          <p:nvPr>
            <p:ph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27" y="-1"/>
            <a:ext cx="12108873" cy="6246421"/>
          </a:xfrm>
        </p:spPr>
      </p:pic>
    </p:spTree>
    <p:extLst>
      <p:ext uri="{BB962C8B-B14F-4D97-AF65-F5344CB8AC3E}">
        <p14:creationId xmlns:p14="http://schemas.microsoft.com/office/powerpoint/2010/main" val="187491070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Cinsel istekte değişim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lnSpc>
                <a:spcPct val="150000"/>
              </a:lnSpc>
            </a:pPr>
            <a:r>
              <a:rPr lang="tr-TR" dirty="0"/>
              <a:t>İlk </a:t>
            </a:r>
            <a:r>
              <a:rPr lang="tr-TR" dirty="0" err="1"/>
              <a:t>tremester</a:t>
            </a:r>
            <a:r>
              <a:rPr lang="tr-TR" dirty="0"/>
              <a:t> döneminde bazı kadınlar; meme hassasiyeti, bulantı kusma ve hamileliğe bağlı değişikliklerden kaynaklı cinsel </a:t>
            </a:r>
            <a:r>
              <a:rPr lang="tr-TR" dirty="0" smtClean="0"/>
              <a:t>isteksizlik </a:t>
            </a:r>
            <a:r>
              <a:rPr lang="tr-TR" dirty="0"/>
              <a:t>yaşayabilirler</a:t>
            </a:r>
            <a:r>
              <a:rPr lang="tr-TR" dirty="0" smtClean="0"/>
              <a:t>.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İkinci </a:t>
            </a:r>
            <a:r>
              <a:rPr lang="tr-TR" dirty="0" err="1"/>
              <a:t>tremester</a:t>
            </a:r>
            <a:r>
              <a:rPr lang="tr-TR" dirty="0"/>
              <a:t> döneminde, </a:t>
            </a:r>
            <a:r>
              <a:rPr lang="tr-TR" dirty="0" err="1" smtClean="0"/>
              <a:t>pelvik</a:t>
            </a:r>
            <a:r>
              <a:rPr lang="tr-TR" dirty="0" smtClean="0"/>
              <a:t> </a:t>
            </a:r>
            <a:r>
              <a:rPr lang="tr-TR" dirty="0"/>
              <a:t>alanda plasentayı beslemek </a:t>
            </a:r>
            <a:r>
              <a:rPr lang="tr-TR" dirty="0" smtClean="0"/>
              <a:t>için kan </a:t>
            </a:r>
            <a:r>
              <a:rPr lang="tr-TR" dirty="0"/>
              <a:t>desteğinin artması ile birlikte libido ve cinsel istekte artma olur. </a:t>
            </a:r>
            <a:endParaRPr lang="tr-TR" dirty="0" smtClean="0"/>
          </a:p>
          <a:p>
            <a:pPr lvl="0" algn="just">
              <a:lnSpc>
                <a:spcPct val="150000"/>
              </a:lnSpc>
            </a:pPr>
            <a:r>
              <a:rPr lang="tr-TR" dirty="0" smtClean="0"/>
              <a:t>Üçüncü </a:t>
            </a:r>
            <a:r>
              <a:rPr lang="tr-TR" dirty="0" err="1" smtClean="0"/>
              <a:t>tremester</a:t>
            </a:r>
            <a:r>
              <a:rPr lang="tr-TR" dirty="0" smtClean="0"/>
              <a:t> </a:t>
            </a:r>
            <a:r>
              <a:rPr lang="tr-TR" dirty="0"/>
              <a:t>döneminde de cinsel istek yüksek kalabilir veya pozisyon ve göbekteki büyümeye bağlı ve bebeğe zarar verme endişesi ile her iki eşte de azalabilir.   </a:t>
            </a: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560288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EBENİN GEBE KADINI RUHSAL YÖNDEN DEĞERLENDİRMESİ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tr-TR" dirty="0" smtClean="0"/>
              <a:t>Değerlendirme </a:t>
            </a:r>
            <a:r>
              <a:rPr lang="tr-TR" dirty="0"/>
              <a:t>hamilelik öncesinde </a:t>
            </a:r>
            <a:r>
              <a:rPr lang="tr-TR" dirty="0" smtClean="0"/>
              <a:t>başlar</a:t>
            </a:r>
            <a:r>
              <a:rPr lang="tr-TR" dirty="0"/>
              <a:t>. </a:t>
            </a:r>
          </a:p>
          <a:p>
            <a:pPr algn="just"/>
            <a:r>
              <a:rPr lang="tr-TR" dirty="0" smtClean="0"/>
              <a:t>Kadının </a:t>
            </a:r>
            <a:r>
              <a:rPr lang="tr-TR" dirty="0"/>
              <a:t>beslenme alışkanlığı, sağlık durumu yaşam </a:t>
            </a:r>
            <a:r>
              <a:rPr lang="tr-TR" dirty="0" smtClean="0"/>
              <a:t>tarzı değerlendirilir.</a:t>
            </a:r>
          </a:p>
          <a:p>
            <a:pPr algn="just"/>
            <a:r>
              <a:rPr lang="tr-TR" dirty="0"/>
              <a:t>G</a:t>
            </a:r>
            <a:r>
              <a:rPr lang="tr-TR" dirty="0" smtClean="0"/>
              <a:t>eçmişte </a:t>
            </a:r>
            <a:r>
              <a:rPr lang="tr-TR" dirty="0"/>
              <a:t>bir psikiyatrik hastalık yaşayıp </a:t>
            </a:r>
            <a:r>
              <a:rPr lang="tr-TR" dirty="0" smtClean="0"/>
              <a:t>yaşamadığı sorulur. Öyküsünde depresyon varsa hamilelik </a:t>
            </a:r>
            <a:r>
              <a:rPr lang="tr-TR" dirty="0"/>
              <a:t>döneminde de depresyona </a:t>
            </a:r>
            <a:r>
              <a:rPr lang="tr-TR" dirty="0" smtClean="0"/>
              <a:t>girme riski dikkate alınır.</a:t>
            </a:r>
          </a:p>
          <a:p>
            <a:pPr algn="just"/>
            <a:r>
              <a:rPr lang="tr-TR" dirty="0"/>
              <a:t>Her depresyon vakası benzersizdir bu nedenle bireyselleştirilmiş iyi bir bakım planlanmalıdır. </a:t>
            </a:r>
            <a:endParaRPr lang="tr-TR" dirty="0" smtClean="0"/>
          </a:p>
          <a:p>
            <a:pPr algn="just"/>
            <a:r>
              <a:rPr lang="tr-TR" dirty="0"/>
              <a:t>Ebe eğer normal gelişim süreçleri ve </a:t>
            </a:r>
            <a:r>
              <a:rPr lang="tr-TR" dirty="0" err="1"/>
              <a:t>psikososyal</a:t>
            </a:r>
            <a:r>
              <a:rPr lang="tr-TR" dirty="0"/>
              <a:t> süreçlere yönelik yeterince bilgi sahibi olursa hamilelik </a:t>
            </a:r>
            <a:r>
              <a:rPr lang="tr-TR" dirty="0" smtClean="0"/>
              <a:t>dönemindeki </a:t>
            </a:r>
            <a:r>
              <a:rPr lang="tr-TR" dirty="0"/>
              <a:t>anormal gelişmeleri hızlı bir şekilde tanımlar ve müdahale edebilir.</a:t>
            </a:r>
          </a:p>
          <a:p>
            <a:pPr algn="just"/>
            <a:endParaRPr lang="tr-TR" dirty="0"/>
          </a:p>
          <a:p>
            <a:pPr algn="just"/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455851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Gebenin </a:t>
            </a:r>
            <a:r>
              <a:rPr lang="tr-TR" dirty="0" err="1" smtClean="0"/>
              <a:t>psikososyal</a:t>
            </a:r>
            <a:r>
              <a:rPr lang="tr-TR" dirty="0" smtClean="0"/>
              <a:t> yönden değerlendirilmesi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Psikososyal</a:t>
            </a:r>
            <a:r>
              <a:rPr lang="tr-TR" dirty="0"/>
              <a:t> değerlendirme için sağlık, evrensellik, güç, gelişimsel kavramlar üzerinde durulur. Psikiyatrik hastalık üzerinde değil.</a:t>
            </a:r>
          </a:p>
          <a:p>
            <a:r>
              <a:rPr lang="tr-TR" dirty="0"/>
              <a:t>Hamilelik ve </a:t>
            </a:r>
            <a:r>
              <a:rPr lang="tr-TR" dirty="0" err="1"/>
              <a:t>pospartum</a:t>
            </a:r>
            <a:r>
              <a:rPr lang="tr-TR" dirty="0"/>
              <a:t> dönem bir bütündür. Zihin, </a:t>
            </a:r>
            <a:r>
              <a:rPr lang="tr-TR" dirty="0" smtClean="0"/>
              <a:t>beden, </a:t>
            </a:r>
            <a:r>
              <a:rPr lang="tr-TR" dirty="0"/>
              <a:t>ruh bu önemli değişiklikler ve geçişlerden etkilenir. Bu nedenle ebeler bu kadınlara bütüncül bakımla </a:t>
            </a:r>
            <a:r>
              <a:rPr lang="tr-TR" dirty="0" smtClean="0"/>
              <a:t>yaklaşmalıdır.</a:t>
            </a:r>
          </a:p>
          <a:p>
            <a:r>
              <a:rPr lang="tr-TR" dirty="0" smtClean="0"/>
              <a:t> </a:t>
            </a:r>
            <a:r>
              <a:rPr lang="tr-TR" dirty="0" err="1"/>
              <a:t>Psikososyal</a:t>
            </a:r>
            <a:r>
              <a:rPr lang="tr-TR" dirty="0"/>
              <a:t> değerlendirme devam eden dinamik bir süreçtir; bu süreçte aile, sağlık personeli ve kadın birlikte değerlendirilir. Bu değerlendirmenin odağında, biyolojik durum, sosyal durum, manevi ve kültürel durum değerlendirilir. Sorunlar bu yolla belirlenir ve bakım planı yapılır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259616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9355643"/>
              </p:ext>
            </p:extLst>
          </p:nvPr>
        </p:nvGraphicFramePr>
        <p:xfrm>
          <a:off x="0" y="1"/>
          <a:ext cx="12192000" cy="61722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19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705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Aile ve sosyal hikayesi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1593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Psikiyatrik öykü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Ruhsal durum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Kendilik kavramı ya da kendilik değeri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Kişisel ve iş stresörleri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 err="1">
                          <a:effectLst/>
                        </a:rPr>
                        <a:t>Başetme</a:t>
                      </a:r>
                      <a:r>
                        <a:rPr lang="tr-TR" sz="1800" dirty="0">
                          <a:effectLst/>
                        </a:rPr>
                        <a:t> stratejileri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 err="1">
                          <a:effectLst/>
                        </a:rPr>
                        <a:t>Maneeviyatı</a:t>
                      </a:r>
                      <a:r>
                        <a:rPr lang="tr-TR" sz="1800" dirty="0">
                          <a:effectLst/>
                        </a:rPr>
                        <a:t>, inancı, değerleri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Kültürel öyküsü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Otonom sinir sistemi belirtileri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-uyku </a:t>
                      </a:r>
                      <a:r>
                        <a:rPr lang="tr-TR" sz="1800" dirty="0" err="1">
                          <a:effectLst/>
                        </a:rPr>
                        <a:t>paterni</a:t>
                      </a:r>
                      <a:endParaRPr lang="tr-TR" sz="1800" dirty="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-iştah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-Enerji ve motivasyonu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 smtClean="0">
                          <a:effectLst/>
                        </a:rPr>
                        <a:t>- </a:t>
                      </a:r>
                      <a:r>
                        <a:rPr lang="tr-TR" sz="1800" dirty="0">
                          <a:effectLst/>
                        </a:rPr>
                        <a:t>ruh hali ve kaygı durumu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-cinsel arzuları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-hamilelik deneyimi ve bilgisi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820049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EBENİN İLETİŞİM BECERİSİ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Ebe</a:t>
            </a:r>
            <a:r>
              <a:rPr lang="tr-TR" dirty="0"/>
              <a:t>, hamile ile iletişimi açık </a:t>
            </a:r>
            <a:r>
              <a:rPr lang="tr-TR" dirty="0" smtClean="0"/>
              <a:t>tutar.</a:t>
            </a:r>
          </a:p>
          <a:p>
            <a:r>
              <a:rPr lang="tr-TR" dirty="0" smtClean="0"/>
              <a:t>Bunun </a:t>
            </a:r>
            <a:r>
              <a:rPr lang="tr-TR" dirty="0"/>
              <a:t>için önyargısız, açık </a:t>
            </a:r>
            <a:r>
              <a:rPr lang="tr-TR" dirty="0" smtClean="0"/>
              <a:t>iletişim  kurar ve tahminlere </a:t>
            </a:r>
            <a:r>
              <a:rPr lang="tr-TR" dirty="0"/>
              <a:t>dayalı iletişimden uzak </a:t>
            </a:r>
            <a:r>
              <a:rPr lang="tr-TR" dirty="0" smtClean="0"/>
              <a:t>durur.</a:t>
            </a:r>
          </a:p>
          <a:p>
            <a:r>
              <a:rPr lang="tr-TR" dirty="0" smtClean="0"/>
              <a:t>“Ne </a:t>
            </a:r>
            <a:r>
              <a:rPr lang="tr-TR" dirty="0"/>
              <a:t>demek istediğinizi anlamadım, bana söylediğiniz şeyin ne anlama geldiğini ve ne hissettiğinizi anlamama yardım edin” denirse hasta kendi sözcükleriyle ne hissettiğini açıklar. </a:t>
            </a:r>
            <a:endParaRPr lang="tr-TR" dirty="0" smtClean="0"/>
          </a:p>
          <a:p>
            <a:r>
              <a:rPr lang="tr-TR" dirty="0" smtClean="0"/>
              <a:t>İlgisizlikten</a:t>
            </a:r>
            <a:r>
              <a:rPr lang="tr-TR" dirty="0"/>
              <a:t>, </a:t>
            </a:r>
            <a:endParaRPr lang="tr-TR" dirty="0" smtClean="0"/>
          </a:p>
          <a:p>
            <a:r>
              <a:rPr lang="tr-TR" dirty="0" smtClean="0"/>
              <a:t>Yargılamaktan</a:t>
            </a:r>
            <a:r>
              <a:rPr lang="tr-TR" dirty="0"/>
              <a:t>, </a:t>
            </a:r>
            <a:endParaRPr lang="tr-TR" dirty="0" smtClean="0"/>
          </a:p>
          <a:p>
            <a:r>
              <a:rPr lang="tr-TR" dirty="0" err="1" smtClean="0"/>
              <a:t>Paternalist</a:t>
            </a:r>
            <a:r>
              <a:rPr lang="tr-TR" dirty="0" smtClean="0"/>
              <a:t> </a:t>
            </a:r>
            <a:r>
              <a:rPr lang="tr-TR" dirty="0"/>
              <a:t>bir yaklaşımdan uzak </a:t>
            </a:r>
            <a:r>
              <a:rPr lang="tr-TR" dirty="0" smtClean="0"/>
              <a:t>durulur. </a:t>
            </a:r>
            <a:endParaRPr lang="tr-TR" dirty="0"/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181293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EBENİN YAKLAŞIMI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Kolaylaştırıcı </a:t>
            </a:r>
          </a:p>
          <a:p>
            <a:r>
              <a:rPr lang="tr-TR" dirty="0" smtClean="0"/>
              <a:t>Destekleyici </a:t>
            </a:r>
          </a:p>
          <a:p>
            <a:r>
              <a:rPr lang="tr-TR" dirty="0" smtClean="0"/>
              <a:t>Kadının </a:t>
            </a:r>
            <a:r>
              <a:rPr lang="tr-TR" dirty="0"/>
              <a:t>kendi deneyimini keşfetmesini </a:t>
            </a:r>
            <a:r>
              <a:rPr lang="tr-TR" dirty="0" smtClean="0"/>
              <a:t>cesaretlendirmeli</a:t>
            </a:r>
          </a:p>
          <a:p>
            <a:r>
              <a:rPr lang="tr-TR" dirty="0" smtClean="0"/>
              <a:t>Hasta </a:t>
            </a:r>
            <a:r>
              <a:rPr lang="tr-TR" dirty="0"/>
              <a:t>ile kurduğu ilişkide aktarım ve karşı aktarıma dikkat etmelidir.</a:t>
            </a:r>
            <a:endParaRPr lang="tr-TR" dirty="0" smtClean="0"/>
          </a:p>
          <a:p>
            <a:r>
              <a:rPr lang="tr-TR" dirty="0"/>
              <a:t>Bir ebe kendisi hamile oldu diye tüm hamileleri anlayacağı, onların ne hissettiğini bildiğini varsayamaz. Hatta bir ebenin hamilelik deneyimlemiş olması nadiren, diğerin kişinin ne hissettiğini anlamasını sağlar.</a:t>
            </a: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63287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Gebelik Döneminde Ruh Sağlığı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dirty="0"/>
              <a:t>Kadınların yaklaşık % 20 si gebelik veya sonrasında ruhsal </a:t>
            </a:r>
            <a:r>
              <a:rPr lang="tr-TR" dirty="0" smtClean="0"/>
              <a:t>durumlarında  değişim yaşamaktadırlar. 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En sık kaygı bozuklukları ve depresyon görülmektedir.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 </a:t>
            </a:r>
            <a:r>
              <a:rPr lang="tr-TR" dirty="0"/>
              <a:t>Hamilelik boyunca </a:t>
            </a:r>
            <a:r>
              <a:rPr lang="tr-TR" dirty="0" err="1"/>
              <a:t>hormonal</a:t>
            </a:r>
            <a:r>
              <a:rPr lang="tr-TR" dirty="0"/>
              <a:t> değişim kadından kadına </a:t>
            </a:r>
            <a:r>
              <a:rPr lang="tr-TR" dirty="0" smtClean="0"/>
              <a:t>değişmektedir. Bazı </a:t>
            </a:r>
            <a:r>
              <a:rPr lang="tr-TR" dirty="0"/>
              <a:t>kadınlar ruhsal durumunu açıkça </a:t>
            </a:r>
            <a:r>
              <a:rPr lang="tr-TR" dirty="0" smtClean="0"/>
              <a:t>konuşurken, </a:t>
            </a:r>
            <a:r>
              <a:rPr lang="tr-TR" dirty="0"/>
              <a:t>diğerleri </a:t>
            </a:r>
            <a:r>
              <a:rPr lang="tr-TR" dirty="0" smtClean="0"/>
              <a:t>gizleyebilir.</a:t>
            </a:r>
          </a:p>
          <a:p>
            <a:endParaRPr lang="tr-TR" dirty="0"/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966705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EBENİN YAKLAŞIMI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Kadınla yapılan görüşmenin zamanı ve yeri çok önemlidir.  Eğer görüşmek için zaman baskısı varsa, konuşmak için daha fazla zamana ihtiyaç varsa randevu başka zamana ertelenir.</a:t>
            </a:r>
          </a:p>
          <a:p>
            <a:r>
              <a:rPr lang="tr-TR" dirty="0"/>
              <a:t>Bütüncül bakımın temel yönü kadın ve aile için destekleyici bakımın koordine bir ekiple yapılmasıdır. Kadın yaşadığı sıkıntı ve endişeleri kendisini takip eden </a:t>
            </a:r>
            <a:r>
              <a:rPr lang="tr-TR" dirty="0" smtClean="0"/>
              <a:t>ebeye iletir</a:t>
            </a:r>
            <a:r>
              <a:rPr lang="tr-TR" dirty="0"/>
              <a:t>. Ebe de kadının </a:t>
            </a:r>
            <a:r>
              <a:rPr lang="tr-TR" dirty="0" smtClean="0"/>
              <a:t>ilgili </a:t>
            </a:r>
            <a:r>
              <a:rPr lang="tr-TR" dirty="0"/>
              <a:t>uzmandan destek almasını sağlar</a:t>
            </a:r>
            <a:r>
              <a:rPr lang="tr-TR" dirty="0" smtClean="0"/>
              <a:t>.</a:t>
            </a:r>
          </a:p>
          <a:p>
            <a:r>
              <a:rPr lang="tr-TR" dirty="0" smtClean="0"/>
              <a:t>Eğer </a:t>
            </a:r>
            <a:r>
              <a:rPr lang="tr-TR" dirty="0"/>
              <a:t>kadının hamilelik öncesinde duygu durumunda veya ruhsal durumunda sorun </a:t>
            </a:r>
            <a:r>
              <a:rPr lang="tr-TR" dirty="0" smtClean="0"/>
              <a:t>varsa, </a:t>
            </a:r>
            <a:r>
              <a:rPr lang="tr-TR" dirty="0"/>
              <a:t>bu sorun doğum ve sonrası dönemde alevlenebilir. Ebe bu konuda uyanık </a:t>
            </a:r>
            <a:r>
              <a:rPr lang="tr-TR" dirty="0" smtClean="0"/>
              <a:t>olmalı ve kadının </a:t>
            </a:r>
            <a:r>
              <a:rPr lang="tr-TR" dirty="0"/>
              <a:t>annelik yolculuğunu </a:t>
            </a:r>
            <a:r>
              <a:rPr lang="tr-TR" dirty="0" smtClean="0"/>
              <a:t>kolaylaştırmalıdır..</a:t>
            </a:r>
            <a:endParaRPr lang="tr-TR" dirty="0"/>
          </a:p>
          <a:p>
            <a:endParaRPr lang="tr-TR" dirty="0"/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336604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GEBELİK DÖNEMİNDE EBENİN SORUMLULUKLARI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Hamilelik ilerledikçe ebe, hastaya, fiziksel, psikolojik ve manevi </a:t>
            </a:r>
            <a:r>
              <a:rPr lang="tr-TR" dirty="0" smtClean="0"/>
              <a:t>durumla </a:t>
            </a:r>
            <a:r>
              <a:rPr lang="tr-TR" dirty="0"/>
              <a:t>ilgili bir rehberlik sunar ve ilerleyen zamanlarda olacak durumlara ilişkin bir eğitim verir. </a:t>
            </a:r>
            <a:endParaRPr lang="tr-TR" dirty="0" smtClean="0"/>
          </a:p>
          <a:p>
            <a:r>
              <a:rPr lang="tr-TR" dirty="0"/>
              <a:t>Hamile kadın ve ailenin iyilik düzeyini sürdürmek ve doğum sonu da bunu devam ettirmek hemşirenin sorumlulukları </a:t>
            </a:r>
            <a:r>
              <a:rPr lang="tr-TR" dirty="0" smtClean="0"/>
              <a:t>arasındadır</a:t>
            </a:r>
          </a:p>
          <a:p>
            <a:r>
              <a:rPr lang="tr-TR" dirty="0" smtClean="0"/>
              <a:t>Ebe ve kadın arasındaki ilişki ortaklaşa </a:t>
            </a:r>
            <a:r>
              <a:rPr lang="tr-TR" dirty="0"/>
              <a:t>çalışma, güven, onaylama, dürüstlük ve güvene dayanır. </a:t>
            </a:r>
            <a:endParaRPr lang="tr-TR" dirty="0" smtClean="0"/>
          </a:p>
          <a:p>
            <a:pPr algn="just"/>
            <a:r>
              <a:rPr lang="tr-TR" dirty="0"/>
              <a:t>Ebe, kadının olası belirtilerini ve iyilik halini değerlendirirken duyarlı ve atılgan olmalıdır.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S.K. 2018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9088420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Gebelik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dirty="0"/>
              <a:t>Kadının </a:t>
            </a:r>
            <a:r>
              <a:rPr lang="tr-TR" dirty="0" smtClean="0"/>
              <a:t>yaşam dönümü, </a:t>
            </a:r>
            <a:r>
              <a:rPr lang="tr-TR" dirty="0"/>
              <a:t>çocuksuz dönem ile çocuklu dönem olarak ikiye ayrılabilir. 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dirty="0" smtClean="0"/>
              <a:t>Destekleyici </a:t>
            </a:r>
            <a:r>
              <a:rPr lang="tr-TR" dirty="0"/>
              <a:t>bakım  bir yaşam dönümünden diğerine geçişi kolaylaştırır</a:t>
            </a:r>
            <a:r>
              <a:rPr lang="tr-TR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tr-TR" dirty="0"/>
              <a:t>Ebeler kadının hamileliğe uyum sağlamasında önemli rol </a:t>
            </a:r>
            <a:r>
              <a:rPr lang="tr-TR" dirty="0" smtClean="0"/>
              <a:t>oynarlar. </a:t>
            </a:r>
            <a:endParaRPr lang="tr-TR" dirty="0"/>
          </a:p>
          <a:p>
            <a:pPr>
              <a:lnSpc>
                <a:spcPct val="150000"/>
              </a:lnSpc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S.K. 2018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0658644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Ebelerin Ruhsal Desteği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Hamilelik boyunca kadının ihtiyaçlarını karşılamak için ebenin bazı görevleri </a:t>
            </a:r>
            <a:r>
              <a:rPr lang="tr-TR" dirty="0" smtClean="0"/>
              <a:t>vardır: </a:t>
            </a:r>
          </a:p>
          <a:p>
            <a:r>
              <a:rPr lang="tr-TR" dirty="0" smtClean="0"/>
              <a:t>Kadının </a:t>
            </a:r>
            <a:r>
              <a:rPr lang="tr-TR" dirty="0"/>
              <a:t>kendisi ve bebeği için güvenli bir geçiş yolunun sağlanması, </a:t>
            </a:r>
            <a:endParaRPr lang="tr-TR" dirty="0" smtClean="0"/>
          </a:p>
          <a:p>
            <a:r>
              <a:rPr lang="tr-TR" dirty="0"/>
              <a:t>B</a:t>
            </a:r>
            <a:r>
              <a:rPr lang="tr-TR" dirty="0" smtClean="0"/>
              <a:t>ebeğin </a:t>
            </a:r>
            <a:r>
              <a:rPr lang="tr-TR" dirty="0"/>
              <a:t>diğerleri tarafından sosyal kabulünün sağlanması, </a:t>
            </a:r>
            <a:endParaRPr lang="tr-TR" dirty="0" smtClean="0"/>
          </a:p>
          <a:p>
            <a:r>
              <a:rPr lang="tr-TR" dirty="0"/>
              <a:t>K</a:t>
            </a:r>
            <a:r>
              <a:rPr lang="tr-TR" dirty="0" smtClean="0"/>
              <a:t>adının </a:t>
            </a:r>
            <a:r>
              <a:rPr lang="tr-TR" dirty="0"/>
              <a:t>kendisi ve bebeği ile zedelenmiş kimliğinin veya kopmuş bağların onarılması </a:t>
            </a: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S.K. 2018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3652679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Kadının bebeği </a:t>
            </a:r>
            <a:r>
              <a:rPr lang="tr-TR" b="1" dirty="0" smtClean="0"/>
              <a:t>içselleştirmesi 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tr-TR" dirty="0" smtClean="0"/>
              <a:t>Hamileliğin </a:t>
            </a:r>
            <a:r>
              <a:rPr lang="tr-TR" dirty="0"/>
              <a:t>kabulü</a:t>
            </a:r>
          </a:p>
          <a:p>
            <a:pPr lvl="0"/>
            <a:r>
              <a:rPr lang="tr-TR" dirty="0"/>
              <a:t>Annelik rolü ile özdeşleşme</a:t>
            </a:r>
          </a:p>
          <a:p>
            <a:pPr lvl="0"/>
            <a:r>
              <a:rPr lang="tr-TR" dirty="0"/>
              <a:t>Kadının annesi, eşi veya partneri ile ilişkileri</a:t>
            </a:r>
          </a:p>
          <a:p>
            <a:pPr lvl="0"/>
            <a:r>
              <a:rPr lang="tr-TR" dirty="0"/>
              <a:t>Doğum için </a:t>
            </a:r>
            <a:r>
              <a:rPr lang="tr-TR" dirty="0" smtClean="0"/>
              <a:t>hazırlanma</a:t>
            </a:r>
            <a:endParaRPr lang="tr-TR" dirty="0"/>
          </a:p>
          <a:p>
            <a:pPr lvl="0"/>
            <a:r>
              <a:rPr lang="tr-TR" dirty="0"/>
              <a:t>Doğum öncesinde  kontrolü kaybetme ile ilgili korkular</a:t>
            </a:r>
          </a:p>
          <a:p>
            <a:pPr lvl="0"/>
            <a:r>
              <a:rPr lang="tr-TR" dirty="0"/>
              <a:t>Doğumda kendilik değerinde düşmeye yönelik endişeler. </a:t>
            </a:r>
          </a:p>
          <a:p>
            <a:pPr marL="0" indent="0">
              <a:buNone/>
            </a:pPr>
            <a:r>
              <a:rPr lang="tr-TR" dirty="0"/>
              <a:t>Ebeler kadının bu görevleri yerine getirmesinde ve bu sayede de </a:t>
            </a:r>
            <a:r>
              <a:rPr lang="tr-TR" dirty="0" err="1"/>
              <a:t>psikososyal</a:t>
            </a:r>
            <a:r>
              <a:rPr lang="tr-TR" dirty="0"/>
              <a:t> olarak rahatlamalarında kolaylaştırıcı rol </a:t>
            </a:r>
            <a:r>
              <a:rPr lang="tr-TR" dirty="0" err="1"/>
              <a:t>oynarlarlar</a:t>
            </a:r>
            <a:r>
              <a:rPr lang="tr-TR" dirty="0"/>
              <a:t>.</a:t>
            </a: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182630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  <p:pic>
        <p:nvPicPr>
          <p:cNvPr id="5" name="İçerik Yer Tutucusu 4"/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127"/>
            <a:ext cx="12192000" cy="6139543"/>
          </a:xfrm>
        </p:spPr>
      </p:pic>
    </p:spTree>
    <p:extLst>
      <p:ext uri="{BB962C8B-B14F-4D97-AF65-F5344CB8AC3E}">
        <p14:creationId xmlns:p14="http://schemas.microsoft.com/office/powerpoint/2010/main" val="8590558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Gebelik Döneminde Değişimler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tr-TR" dirty="0"/>
              <a:t>F</a:t>
            </a:r>
            <a:r>
              <a:rPr lang="tr-TR" dirty="0" smtClean="0"/>
              <a:t>iziksel yapıdaki </a:t>
            </a:r>
            <a:r>
              <a:rPr lang="tr-TR" dirty="0"/>
              <a:t>tüm değişimler, doğum, doğurma eylemi ve bebeğin emzirilmesine hazırlıkla ilgilidir. 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dirty="0" smtClean="0"/>
              <a:t>Hamilelik boyunca kadının </a:t>
            </a:r>
            <a:r>
              <a:rPr lang="tr-TR" dirty="0"/>
              <a:t>fiziksel durumunda, beden yapısında ve şeklinde, ilişkilerinde, rollerinde ve sorumluluklarında çok sayıda değişim olur. 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dirty="0" smtClean="0"/>
              <a:t>Bu </a:t>
            </a:r>
            <a:r>
              <a:rPr lang="tr-TR" dirty="0"/>
              <a:t>değişimler doğumdan sonra yavaş yavaş normale döner ve </a:t>
            </a:r>
            <a:r>
              <a:rPr lang="tr-TR" dirty="0" smtClean="0"/>
              <a:t>geçicidir</a:t>
            </a:r>
          </a:p>
          <a:p>
            <a:pPr>
              <a:lnSpc>
                <a:spcPct val="150000"/>
              </a:lnSpc>
            </a:pPr>
            <a:r>
              <a:rPr lang="tr-TR" dirty="0"/>
              <a:t>Fiziksel değişimlere eşlik eden ruhsal değişimler ise tamamen </a:t>
            </a:r>
            <a:r>
              <a:rPr lang="tr-TR" dirty="0" smtClean="0"/>
              <a:t>yenidir.</a:t>
            </a: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78948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  <p:pic>
        <p:nvPicPr>
          <p:cNvPr id="7" name="İçerik Yer Tutucusu 6"/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18753"/>
            <a:ext cx="12302836" cy="61395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89945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  <p:pic>
        <p:nvPicPr>
          <p:cNvPr id="5" name="İçerik Yer Tutucusu 4"/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127"/>
            <a:ext cx="12017829" cy="6044541"/>
          </a:xfrm>
        </p:spPr>
      </p:pic>
    </p:spTree>
    <p:extLst>
      <p:ext uri="{BB962C8B-B14F-4D97-AF65-F5344CB8AC3E}">
        <p14:creationId xmlns:p14="http://schemas.microsoft.com/office/powerpoint/2010/main" val="35591567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b="1" dirty="0"/>
              <a:t>Gebeliğe verilen duygusal </a:t>
            </a:r>
            <a:r>
              <a:rPr lang="tr-TR" b="1" dirty="0" smtClean="0"/>
              <a:t>tepkiler: </a:t>
            </a:r>
            <a:r>
              <a:rPr lang="tr-TR" b="1" dirty="0" err="1" smtClean="0"/>
              <a:t>Ambivalans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dirty="0" err="1" smtClean="0"/>
              <a:t>Ambivalans</a:t>
            </a:r>
            <a:r>
              <a:rPr lang="tr-TR" dirty="0" smtClean="0"/>
              <a:t>, zıt duyguların aynı anda yaşandığı bir ruh halidir.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Kadının </a:t>
            </a:r>
            <a:r>
              <a:rPr lang="tr-TR" dirty="0"/>
              <a:t>içinde, onun görüntüsünü ve duygularını değiştiren ayrı bir birey büyümektedir. 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dirty="0"/>
              <a:t>Kadın hamile olmak isteyebilir ancak </a:t>
            </a:r>
            <a:r>
              <a:rPr lang="tr-TR" dirty="0" smtClean="0"/>
              <a:t>onun getireceği sorumluluklardan ve değişimlerden hoşlanmayabilir, kaygılanabilir.</a:t>
            </a:r>
          </a:p>
          <a:p>
            <a:endParaRPr lang="tr-TR" dirty="0"/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99061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Gebeliğe verilen duygusal tepkiler: </a:t>
            </a:r>
            <a:r>
              <a:rPr lang="tr-TR" b="1" dirty="0" err="1"/>
              <a:t>Ambivalans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tr-TR" dirty="0"/>
              <a:t>Ebeveynliğe hazırlanmamış, bir çocuk sahibi olmaya hazır olmayan kadında ve eşinde </a:t>
            </a:r>
            <a:r>
              <a:rPr lang="tr-TR" dirty="0" err="1"/>
              <a:t>ambivalans</a:t>
            </a:r>
            <a:r>
              <a:rPr lang="tr-TR" dirty="0"/>
              <a:t> daha sık görülür. </a:t>
            </a:r>
          </a:p>
          <a:p>
            <a:pPr>
              <a:lnSpc>
                <a:spcPct val="150000"/>
              </a:lnSpc>
            </a:pPr>
            <a:r>
              <a:rPr lang="tr-TR" dirty="0" err="1"/>
              <a:t>Ambivalansın</a:t>
            </a:r>
            <a:r>
              <a:rPr lang="tr-TR" dirty="0"/>
              <a:t> normal olduğunu bilmesi, hamile kadının kendisini suçlamaması için çok önemlidir.</a:t>
            </a:r>
          </a:p>
          <a:p>
            <a:pPr>
              <a:lnSpc>
                <a:spcPct val="150000"/>
              </a:lnSpc>
            </a:pPr>
            <a:r>
              <a:rPr lang="tr-TR" dirty="0"/>
              <a:t>Hamilelik süreci kişisel bir deneyimdir.  Kontrol ve </a:t>
            </a:r>
            <a:r>
              <a:rPr lang="tr-TR" dirty="0" err="1"/>
              <a:t>visitlerde</a:t>
            </a:r>
            <a:r>
              <a:rPr lang="tr-TR" dirty="0"/>
              <a:t> duyguların, eşlerin yaşadığı endişelerin açıkça konuşulması </a:t>
            </a:r>
            <a:r>
              <a:rPr lang="tr-TR" dirty="0" err="1"/>
              <a:t>ambivalansın</a:t>
            </a:r>
            <a:r>
              <a:rPr lang="tr-TR" dirty="0"/>
              <a:t> çözümüne yardım eder.</a:t>
            </a: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97972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  <p:pic>
        <p:nvPicPr>
          <p:cNvPr id="1026" name="Picture 2" descr="gebelik Ã¼zÃ¼ntÃ¼sÃ¼ ile ilgili gÃ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86755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424</TotalTime>
  <Words>1530</Words>
  <Application>Microsoft Office PowerPoint</Application>
  <PresentationFormat>Geniş ekran</PresentationFormat>
  <Paragraphs>172</Paragraphs>
  <Slides>35</Slides>
  <Notes>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35</vt:i4>
      </vt:variant>
    </vt:vector>
  </HeadingPairs>
  <TitlesOfParts>
    <vt:vector size="40" baseType="lpstr">
      <vt:lpstr>Arial</vt:lpstr>
      <vt:lpstr>Calibri</vt:lpstr>
      <vt:lpstr>Calibri Light</vt:lpstr>
      <vt:lpstr>Times New Roman</vt:lpstr>
      <vt:lpstr>Office Teması</vt:lpstr>
      <vt:lpstr>EBELİK ve RUH SAĞLIĞI DERSİ</vt:lpstr>
      <vt:lpstr>KONU</vt:lpstr>
      <vt:lpstr>Gebelik Döneminde Ruh Sağlığı</vt:lpstr>
      <vt:lpstr>Gebelik Döneminde Değişimler</vt:lpstr>
      <vt:lpstr>PowerPoint Sunusu</vt:lpstr>
      <vt:lpstr>PowerPoint Sunusu</vt:lpstr>
      <vt:lpstr> Gebeliğe verilen duygusal tepkiler: Ambivalans </vt:lpstr>
      <vt:lpstr>Gebeliğe verilen duygusal tepkiler: Ambivalans </vt:lpstr>
      <vt:lpstr>PowerPoint Sunusu</vt:lpstr>
      <vt:lpstr>Gebeliğe verilen duygusal tepkiler: Üzüntü</vt:lpstr>
      <vt:lpstr>PowerPoint Sunusu</vt:lpstr>
      <vt:lpstr>Gebeliğe verilen duygusal tepkiler: Narsizim</vt:lpstr>
      <vt:lpstr>Gebeliğe verilen duygusal tepkiler: Dışa dönme veya içe kapanma</vt:lpstr>
      <vt:lpstr>PowerPoint Sunusu</vt:lpstr>
      <vt:lpstr>Gebeliğe verilen duygusal tepkiler: Beden imajı ve  sınırları </vt:lpstr>
      <vt:lpstr>PowerPoint Sunusu</vt:lpstr>
      <vt:lpstr>Gebeliğe verilen duygusal tepkiler: Stres</vt:lpstr>
      <vt:lpstr>PowerPoint Sunusu</vt:lpstr>
      <vt:lpstr>Duygusal İniş Çıkışlar</vt:lpstr>
      <vt:lpstr>PowerPoint Sunusu</vt:lpstr>
      <vt:lpstr>Bu değişimleri yoğun yaşayan bir gebeye ebeler nasıl yardım edebilirler? </vt:lpstr>
      <vt:lpstr>Cinsel istekte değişim</vt:lpstr>
      <vt:lpstr>PowerPoint Sunusu</vt:lpstr>
      <vt:lpstr>Cinsel istekte değişim</vt:lpstr>
      <vt:lpstr>EBENİN GEBE KADINI RUHSAL YÖNDEN DEĞERLENDİRMESİ</vt:lpstr>
      <vt:lpstr>Gebenin psikososyal yönden değerlendirilmesi</vt:lpstr>
      <vt:lpstr>PowerPoint Sunusu</vt:lpstr>
      <vt:lpstr>EBENİN İLETİŞİM BECERİSİ</vt:lpstr>
      <vt:lpstr>EBENİN YAKLAŞIMI </vt:lpstr>
      <vt:lpstr>EBENİN YAKLAŞIMI </vt:lpstr>
      <vt:lpstr>GEBELİK DÖNEMİNDE EBENİN SORUMLULUKLARI</vt:lpstr>
      <vt:lpstr>Gebelik</vt:lpstr>
      <vt:lpstr>Ebelerin Ruhsal Desteği</vt:lpstr>
      <vt:lpstr>Kadının bebeği içselleştirmesi 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EBELİK ve RUH SAĞLIĞI DERSİ</dc:title>
  <dc:creator>songül kamışlı</dc:creator>
  <cp:lastModifiedBy>user</cp:lastModifiedBy>
  <cp:revision>94</cp:revision>
  <dcterms:created xsi:type="dcterms:W3CDTF">2018-09-22T18:39:53Z</dcterms:created>
  <dcterms:modified xsi:type="dcterms:W3CDTF">2020-01-08T13:45:09Z</dcterms:modified>
</cp:coreProperties>
</file>