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76" r:id="rId2"/>
    <p:sldId id="277" r:id="rId3"/>
    <p:sldId id="278" r:id="rId4"/>
    <p:sldId id="279" r:id="rId5"/>
    <p:sldId id="280" r:id="rId6"/>
    <p:sldId id="281" r:id="rId7"/>
    <p:sldId id="282" r:id="rId8"/>
    <p:sldId id="283" r:id="rId9"/>
    <p:sldId id="28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autoAdjust="0"/>
  </p:normalViewPr>
  <p:slideViewPr>
    <p:cSldViewPr snapToGrid="0">
      <p:cViewPr varScale="1">
        <p:scale>
          <a:sx n="73" d="100"/>
          <a:sy n="73" d="100"/>
        </p:scale>
        <p:origin x="-114" y="-102"/>
      </p:cViewPr>
      <p:guideLst>
        <p:guide orient="horz" pos="2160"/>
        <p:guide pos="3840"/>
      </p:guideLst>
    </p:cSldViewPr>
  </p:slideViewPr>
  <p:outlineViewPr>
    <p:cViewPr>
      <p:scale>
        <a:sx n="33" d="100"/>
        <a:sy n="33" d="100"/>
      </p:scale>
      <p:origin x="36" y="3588"/>
    </p:cViewPr>
  </p:outlin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pPr/>
              <a:t>24.04.2020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pPr/>
              <a:t>‹#›</a:t>
            </a:fld>
            <a:endParaRPr lang="tr-TR"/>
          </a:p>
        </p:txBody>
      </p:sp>
    </p:spTree>
    <p:extLst>
      <p:ext uri="{BB962C8B-B14F-4D97-AF65-F5344CB8AC3E}">
        <p14:creationId xmlns=""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pPr/>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pPr/>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pPr/>
              <a:t>‹#›</a:t>
            </a:fld>
            <a:endParaRPr lang="tr-TR"/>
          </a:p>
        </p:txBody>
      </p:sp>
    </p:spTree>
    <p:extLst>
      <p:ext uri="{BB962C8B-B14F-4D97-AF65-F5344CB8AC3E}">
        <p14:creationId xmlns=""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dirty="0" smtClean="0"/>
              <a:t>MOLEKÜLER GASTRONOMİ</a:t>
            </a:r>
            <a:endParaRPr lang="tr-TR" dirty="0"/>
          </a:p>
        </p:txBody>
      </p:sp>
      <p:sp>
        <p:nvSpPr>
          <p:cNvPr id="3" name="2 İçerik Yer Tutucusu"/>
          <p:cNvSpPr>
            <a:spLocks noGrp="1"/>
          </p:cNvSpPr>
          <p:nvPr>
            <p:ph idx="1"/>
          </p:nvPr>
        </p:nvSpPr>
        <p:spPr/>
        <p:txBody>
          <a:bodyPr/>
          <a:lstStyle/>
          <a:p>
            <a:endParaRPr lang="tr-TR" b="1" dirty="0" smtClean="0"/>
          </a:p>
          <a:p>
            <a:endParaRPr lang="tr-TR" b="1" dirty="0" smtClean="0"/>
          </a:p>
          <a:p>
            <a:r>
              <a:rPr lang="tr-TR" sz="3600" b="1" dirty="0" smtClean="0"/>
              <a:t>Moleküler Gastronominin Yarattığı En Son Gelişmeler </a:t>
            </a:r>
            <a:endParaRPr lang="tr-TR" sz="3600"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Gıda ve beslenme (sağlıklı gıda, gıda güvenliği) gibi karmaşık konularda yapılan kamusal tartışmalara baktığımızda bilim ve teknoloji kavramlarının çoğu zaman bir biriyle karıştırıldığını görmekteyiz.</a:t>
            </a:r>
          </a:p>
          <a:p>
            <a:endParaRPr lang="tr-TR" dirty="0" smtClean="0"/>
          </a:p>
          <a:p>
            <a:r>
              <a:rPr lang="tr-TR" dirty="0" smtClean="0"/>
              <a:t> Bu iki kavram arasındaki farkın açıkça ortaya konulması hem bu konuların sağlam bir temelde çözümlenmesi hem de bilimsel alan ve kimya endüstrisi arasında daha sağlıklı ilişkiler kurularak her iki alanın da daha iyi değerlendirilmesi ve bilimsel çalışmaların mali olarak desteklenmesi açısından önemlidir.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smtClean="0"/>
              <a:t>Gıda ve beslenme söz konusu olduğunda bilim ve teknoloji (teknik) arasındaki fark daha da önem kazanmaktadır çünkü bu alanda sahip olduğumuz bilimsel bilgiler ve uygulamalar arasında çok çelişkili bir durum söz konusudur. </a:t>
            </a:r>
          </a:p>
          <a:p>
            <a:endParaRPr lang="tr-TR" dirty="0" smtClean="0"/>
          </a:p>
          <a:p>
            <a:r>
              <a:rPr lang="tr-TR" dirty="0" smtClean="0"/>
              <a:t>Marsa uzay araçlarının gönderildiği, arabaların, uçakların, bilgisayarların kullanıldığı, tüm alanlarda teknolojik gelişmelerin kullanıldığı günümüz dünyasında mutfaklarda kullandığımız malzemelere en yaygın pişirme tekniğine baktığımızda (ocak ateşi üzerinde tencere ya da tavayla) bu malzemelerin ve tekniğin temel olarak yüzyıllardır değişmediğini görmekteyiz.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Ancak sahip olduğumuz bilimsel bilgiler ışığında bu teknikte, ısının yalnızca % 20’sini verimli bir şekilde kullanıldığını %80’lik kısmının ise mutfağı ısıtmaktan başka bir işe yaramadığını bu nedenle de aslında hiç de rasyonel bir yöntem olmadığını bilmekteyiz. </a:t>
            </a:r>
          </a:p>
          <a:p>
            <a:endParaRPr lang="tr-TR" dirty="0" smtClean="0"/>
          </a:p>
          <a:p>
            <a:r>
              <a:rPr lang="tr-TR" dirty="0" smtClean="0"/>
              <a:t>da belirmemiz gerekir ki enerji sorunu mutfaklarda tam olarak göz önünde bulundurulmamaktadır.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Bundan tam 100 yıl önce </a:t>
            </a:r>
            <a:r>
              <a:rPr lang="tr-TR" dirty="0" err="1" smtClean="0"/>
              <a:t>Marie</a:t>
            </a:r>
            <a:r>
              <a:rPr lang="tr-TR" dirty="0" smtClean="0"/>
              <a:t> </a:t>
            </a:r>
            <a:r>
              <a:rPr lang="tr-TR" dirty="0" err="1" smtClean="0"/>
              <a:t>Curie’ye</a:t>
            </a:r>
            <a:r>
              <a:rPr lang="tr-TR" dirty="0" smtClean="0"/>
              <a:t> Nobel ödül töreni için hazırlanan yemeğin menüsüne bakmak yemek konusunda ne kadar tutucu ve değişime kapalı olduğumuzu göstermesi açısından oldukça çarpıcı ve eğlenceli olacaktır. </a:t>
            </a:r>
          </a:p>
          <a:p>
            <a:endParaRPr lang="tr-TR" dirty="0" smtClean="0"/>
          </a:p>
          <a:p>
            <a:r>
              <a:rPr lang="tr-TR" dirty="0" smtClean="0"/>
              <a:t>İnsanlık tarihinin başından beri tükettiğimiz hayvansal ve bitkiler gıdaların mayonez gibi bazı sos ve malzemeler dışında temel olarak hemen hemen aynı olduğunu görmekteyiz. </a:t>
            </a:r>
          </a:p>
          <a:p>
            <a:endParaRPr lang="tr-TR" dirty="0" smtClean="0"/>
          </a:p>
          <a:p>
            <a:r>
              <a:rPr lang="tr-TR" dirty="0" smtClean="0"/>
              <a:t>Madam </a:t>
            </a:r>
            <a:r>
              <a:rPr lang="tr-TR" dirty="0" err="1" smtClean="0"/>
              <a:t>Cruie’nin</a:t>
            </a:r>
            <a:r>
              <a:rPr lang="tr-TR" dirty="0" smtClean="0"/>
              <a:t> menüsü günümüz için de rahatlıkla sunulabilecek bir menüdür.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Dünyada 100 yıl içerisinde her alanda yaşanan büyük değişimler ve gelişmeler göz önünde bulundurulursa, yemek söz konusu olduğunda değişime karşı olan bu direncimizi “</a:t>
            </a:r>
            <a:r>
              <a:rPr lang="tr-TR" dirty="0" err="1" smtClean="0"/>
              <a:t>neofobi</a:t>
            </a:r>
            <a:r>
              <a:rPr lang="tr-TR" dirty="0" smtClean="0"/>
              <a:t>” (yenilik korkusu, </a:t>
            </a:r>
            <a:r>
              <a:rPr lang="tr-TR" dirty="0" err="1" smtClean="0"/>
              <a:t>ing</a:t>
            </a:r>
            <a:r>
              <a:rPr lang="tr-TR" dirty="0" smtClean="0"/>
              <a:t>:</a:t>
            </a:r>
            <a:r>
              <a:rPr lang="tr-TR" dirty="0" err="1" smtClean="0"/>
              <a:t>neophobia</a:t>
            </a:r>
            <a:r>
              <a:rPr lang="tr-TR" dirty="0" smtClean="0"/>
              <a:t>) olarak adlandırmak mümkündür. </a:t>
            </a:r>
          </a:p>
          <a:p>
            <a:endParaRPr lang="tr-TR" dirty="0" smtClean="0"/>
          </a:p>
          <a:p>
            <a:r>
              <a:rPr lang="tr-TR" dirty="0" smtClean="0"/>
              <a:t>Bu korkumuzu insanlığın ilkel dönemlerinden kalma yeni yiyeceklerden zehirlenme ihtimaline karşı geliştirdiğimiz bir refleks olarak da tanımlamak da mümkündür.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Moleküler Gastronominin Yarattığı En Son Gelişmeler </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Simya çalışmalarından doğan ve zaman içerisinde çok önemli gelişmeler göstererek bir bilim dalı haline kimyanın dünyada pek çok alanda (ilaç, kozmetik, boya endüstrileri, vb.) meydana getirdiği yenilik ve olanaklar göz önünde bulundurduğumuzda gıda endüstrisinin hemen hemen hiç değişmeden günümüze kadar gelmiş olması oldukça ilginç bir durumdur. </a:t>
            </a:r>
          </a:p>
          <a:p>
            <a:endParaRPr lang="tr-TR" dirty="0" smtClean="0"/>
          </a:p>
          <a:p>
            <a:r>
              <a:rPr lang="tr-TR" dirty="0" smtClean="0"/>
              <a:t>Oysaki günümüzde gıda endüstrisinde ilaç endüstrisine oranla 150 kat daha fazla harcama yapılmaktadır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smtClean="0"/>
              <a:t>Moleküler Gastronominin Yarattığı En Son Gelişmeler </a:t>
            </a:r>
            <a:endParaRPr lang="tr-TR" dirty="0" smtClean="0"/>
          </a:p>
        </p:txBody>
      </p:sp>
      <p:sp>
        <p:nvSpPr>
          <p:cNvPr id="3" name="2 İçerik Yer Tutucusu"/>
          <p:cNvSpPr>
            <a:spLocks noGrp="1"/>
          </p:cNvSpPr>
          <p:nvPr>
            <p:ph idx="1"/>
          </p:nvPr>
        </p:nvSpPr>
        <p:spPr/>
        <p:txBody>
          <a:bodyPr/>
          <a:lstStyle/>
          <a:p>
            <a:r>
              <a:rPr lang="tr-TR" dirty="0" smtClean="0"/>
              <a:t>Özet olarak ifade etmek gerekirse insanların tükettikleri gıdaların hemen hemen hiç değişmediğini söyleyebiliriz.</a:t>
            </a:r>
          </a:p>
          <a:p>
            <a:endParaRPr lang="tr-TR" dirty="0" smtClean="0"/>
          </a:p>
          <a:p>
            <a:r>
              <a:rPr lang="tr-TR" dirty="0" smtClean="0"/>
              <a:t> Bu durumun en üzücü tarafı ise geleneksel yemek pişirme süreçlerimizin tamamı ile sağlıklı ve güvenli olduğunu söyleyemememiz.</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a:t>
            </a:r>
            <a:br>
              <a:rPr lang="tr-TR" dirty="0" smtClean="0"/>
            </a:br>
            <a:endParaRPr lang="tr-TR" dirty="0"/>
          </a:p>
        </p:txBody>
      </p:sp>
      <p:sp>
        <p:nvSpPr>
          <p:cNvPr id="3" name="2 İçerik Yer Tutucusu"/>
          <p:cNvSpPr>
            <a:spLocks noGrp="1"/>
          </p:cNvSpPr>
          <p:nvPr>
            <p:ph idx="1"/>
          </p:nvPr>
        </p:nvSpPr>
        <p:spPr/>
        <p:txBody>
          <a:bodyPr/>
          <a:lstStyle/>
          <a:p>
            <a:r>
              <a:rPr lang="tr-TR" dirty="0" err="1" smtClean="0"/>
              <a:t>This</a:t>
            </a:r>
            <a:r>
              <a:rPr lang="tr-TR" dirty="0" smtClean="0"/>
              <a:t>, H. (2013),</a:t>
            </a:r>
            <a:r>
              <a:rPr lang="tr-TR" i="1" dirty="0" smtClean="0"/>
              <a:t> </a:t>
            </a:r>
            <a:r>
              <a:rPr lang="tr-TR" i="1" dirty="0" err="1" smtClean="0"/>
              <a:t>Celebrate</a:t>
            </a:r>
            <a:r>
              <a:rPr lang="tr-TR" i="1" dirty="0" smtClean="0"/>
              <a:t> </a:t>
            </a:r>
            <a:r>
              <a:rPr lang="tr-TR" i="1" dirty="0" err="1" smtClean="0"/>
              <a:t>Chemistry</a:t>
            </a:r>
            <a:r>
              <a:rPr lang="tr-TR" i="1" dirty="0" smtClean="0"/>
              <a:t>. </a:t>
            </a:r>
            <a:r>
              <a:rPr lang="tr-TR" i="1" dirty="0" err="1" smtClean="0"/>
              <a:t>Recent</a:t>
            </a:r>
            <a:r>
              <a:rPr lang="tr-TR" i="1" dirty="0" smtClean="0"/>
              <a:t> </a:t>
            </a:r>
            <a:r>
              <a:rPr lang="tr-TR" i="1" dirty="0" err="1" smtClean="0"/>
              <a:t>Results</a:t>
            </a:r>
            <a:r>
              <a:rPr lang="tr-TR" i="1" dirty="0" smtClean="0"/>
              <a:t> of </a:t>
            </a:r>
            <a:r>
              <a:rPr lang="tr-TR" i="1" dirty="0" err="1" smtClean="0"/>
              <a:t>Molecular</a:t>
            </a:r>
            <a:r>
              <a:rPr lang="tr-TR" i="1" dirty="0" smtClean="0"/>
              <a:t> </a:t>
            </a:r>
            <a:r>
              <a:rPr lang="tr-TR" i="1" dirty="0" err="1" smtClean="0"/>
              <a:t>Gastronomy</a:t>
            </a:r>
            <a:r>
              <a:rPr lang="tr-TR" dirty="0" smtClean="0"/>
              <a:t>,</a:t>
            </a:r>
            <a:r>
              <a:rPr lang="tr-TR" dirty="0" smtClean="0"/>
              <a:t> </a:t>
            </a:r>
            <a:r>
              <a:rPr lang="tr-TR" dirty="0" err="1" smtClean="0"/>
              <a:t>European</a:t>
            </a:r>
            <a:r>
              <a:rPr lang="tr-TR" dirty="0" smtClean="0"/>
              <a:t> </a:t>
            </a:r>
            <a:r>
              <a:rPr lang="tr-TR" dirty="0" err="1" smtClean="0"/>
              <a:t>Review</a:t>
            </a:r>
            <a:r>
              <a:rPr lang="tr-TR" dirty="0" smtClean="0"/>
              <a:t>.</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498</Words>
  <Application>Microsoft Office PowerPoint</Application>
  <PresentationFormat>Özel</PresentationFormat>
  <Paragraphs>36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Office Teması</vt:lpstr>
      <vt:lpstr>MOLEKÜLER GASTRONOMİ</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Moleküler Gastronominin Yarattığı En Son Gelişmeler </vt:lpstr>
      <vt:lpstr>Kaynak: </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güneş</cp:lastModifiedBy>
  <cp:revision>14</cp:revision>
  <dcterms:created xsi:type="dcterms:W3CDTF">2020-03-11T13:59:45Z</dcterms:created>
  <dcterms:modified xsi:type="dcterms:W3CDTF">2020-04-24T18:01:53Z</dcterms:modified>
</cp:coreProperties>
</file>