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68" r:id="rId4"/>
    <p:sldId id="801" r:id="rId5"/>
    <p:sldId id="804" r:id="rId6"/>
    <p:sldId id="806" r:id="rId7"/>
    <p:sldId id="807" r:id="rId8"/>
    <p:sldId id="808" r:id="rId9"/>
    <p:sldId id="803" r:id="rId10"/>
    <p:sldId id="805" r:id="rId11"/>
    <p:sldId id="802" r:id="rId12"/>
    <p:sldId id="786"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70" d="100"/>
          <a:sy n="70" d="100"/>
        </p:scale>
        <p:origin x="612" y="72"/>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31.03.2020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3/31/2020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3/31/2020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3/31/2020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3/31/2020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3/31/2020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3/31/2020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3/31/2020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3/31/2020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3/31/2020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3/31/2020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3/31/2020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3/31/2020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3/31/2020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3/31/2020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3/31/2020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3/31/2020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3/31/2020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3/31/2020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3/31/2020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3/31/2020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3/31/2020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3/31/2020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prstGeom prst="rect">
            <a:avLst/>
          </a:prstGeom>
        </p:spPr>
        <p:txBody>
          <a:bodyPr/>
          <a:lstStyle/>
          <a:p>
            <a:r>
              <a:rPr lang="en-US" smtClean="0"/>
              <a:t>Click to edit Master title style</a:t>
            </a:r>
            <a:endParaRPr lang="en-US"/>
          </a:p>
        </p:txBody>
      </p:sp>
      <p:sp>
        <p:nvSpPr>
          <p:cNvPr id="3" name="Date Placeholder 5"/>
          <p:cNvSpPr>
            <a:spLocks noGrp="1"/>
          </p:cNvSpPr>
          <p:nvPr>
            <p:ph type="dt" sz="half" idx="10"/>
          </p:nvPr>
        </p:nvSpPr>
        <p:spPr>
          <a:xfrm rot="5400000">
            <a:off x="7589045" y="1081881"/>
            <a:ext cx="2011362" cy="384175"/>
          </a:xfrm>
          <a:prstGeom prst="rect">
            <a:avLst/>
          </a:prstGeom>
        </p:spPr>
        <p:txBody>
          <a:bodyPr rtlCol="0"/>
          <a:lstStyle>
            <a:lvl1pPr>
              <a:defRPr/>
            </a:lvl1pPr>
          </a:lstStyle>
          <a:p>
            <a:pPr>
              <a:defRPr/>
            </a:pPr>
            <a:endParaRPr lang="en-GB" dirty="0"/>
          </a:p>
        </p:txBody>
      </p:sp>
      <p:sp>
        <p:nvSpPr>
          <p:cNvPr id="4" name="Slide Number Placeholder 6"/>
          <p:cNvSpPr>
            <a:spLocks noGrp="1"/>
          </p:cNvSpPr>
          <p:nvPr>
            <p:ph type="sldNum" sz="quarter" idx="11"/>
          </p:nvPr>
        </p:nvSpPr>
        <p:spPr>
          <a:xfrm>
            <a:off x="8129588" y="5734050"/>
            <a:ext cx="609600" cy="520700"/>
          </a:xfrm>
          <a:prstGeom prst="rect">
            <a:avLst/>
          </a:prstGeom>
        </p:spPr>
        <p:txBody>
          <a:bodyPr rtlCol="0"/>
          <a:lstStyle>
            <a:lvl1pPr>
              <a:defRPr/>
            </a:lvl1pPr>
          </a:lstStyle>
          <a:p>
            <a:pPr>
              <a:defRPr/>
            </a:pPr>
            <a:fld id="{C268406C-D56C-4056-8B1D-FE102A34BFBC}" type="slidenum">
              <a:rPr lang="en-GB" altLang="tr-TR"/>
              <a:pPr>
                <a:defRPr/>
              </a:pPr>
              <a:t>‹#›</a:t>
            </a:fld>
            <a:endParaRPr lang="en-GB" altLang="tr-TR"/>
          </a:p>
        </p:txBody>
      </p:sp>
      <p:sp>
        <p:nvSpPr>
          <p:cNvPr id="5" name="Footer Placeholder 7"/>
          <p:cNvSpPr>
            <a:spLocks noGrp="1"/>
          </p:cNvSpPr>
          <p:nvPr>
            <p:ph type="ftr" sz="quarter" idx="12"/>
          </p:nvPr>
        </p:nvSpPr>
        <p:spPr>
          <a:xfrm rot="5400000">
            <a:off x="6989763" y="3736975"/>
            <a:ext cx="3200400" cy="365125"/>
          </a:xfrm>
          <a:prstGeom prst="rect">
            <a:avLst/>
          </a:prstGeom>
        </p:spPr>
        <p:txBody>
          <a:bodyPr rtlCol="0"/>
          <a:lstStyle>
            <a:lvl1pPr>
              <a:defRPr/>
            </a:lvl1pPr>
          </a:lstStyle>
          <a:p>
            <a:pPr>
              <a:defRPr/>
            </a:pPr>
            <a:endParaRPr lang="en-GB"/>
          </a:p>
        </p:txBody>
      </p:sp>
    </p:spTree>
    <p:extLst>
      <p:ext uri="{BB962C8B-B14F-4D97-AF65-F5344CB8AC3E}">
        <p14:creationId xmlns:p14="http://schemas.microsoft.com/office/powerpoint/2010/main" val="52739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3/31/2020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3/31/2020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3/31/2020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3/31/2020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3/31/2020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3/31/2020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3/31/2020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3/31/2020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userDrawn="1"/>
        </p:nvPicPr>
        <p:blipFill rotWithShape="1">
          <a:blip r:embed="rId6">
            <a:extLst>
              <a:ext uri="{28A0092B-C50C-407E-A947-70E740481C1C}">
                <a14:useLocalDpi xmlns:a14="http://schemas.microsoft.com/office/drawing/2010/main" val="0"/>
              </a:ext>
            </a:extLst>
          </a:blip>
          <a:srcRect b="2433"/>
          <a:stretch/>
        </p:blipFill>
        <p:spPr bwMode="auto">
          <a:xfrm>
            <a:off x="13647" y="-2231"/>
            <a:ext cx="9108000" cy="683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07721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334</a:t>
            </a:r>
            <a:endParaRPr lang="tr-TR" sz="3200" b="1" dirty="0">
              <a:latin typeface="Arial" panose="020B0604020202020204" pitchFamily="34" charset="0"/>
              <a:cs typeface="Arial" panose="020B0604020202020204" pitchFamily="34" charset="0"/>
            </a:endParaRPr>
          </a:p>
          <a:p>
            <a:pPr algn="ctr"/>
            <a:r>
              <a:rPr lang="tr-TR" altLang="tr-TR" sz="3200" b="1" dirty="0"/>
              <a:t>Afet Yönetimi ve </a:t>
            </a:r>
            <a:r>
              <a:rPr lang="tr-TR" altLang="tr-TR" sz="3200" b="1" dirty="0" smtClean="0"/>
              <a:t>Politikaları </a:t>
            </a:r>
            <a:endParaRPr lang="tr-TR" sz="3200" b="1"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503198" y="2957839"/>
            <a:ext cx="7523202" cy="1902059"/>
          </a:xfrm>
          <a:prstGeom prst="rect">
            <a:avLst/>
          </a:prstGeom>
        </p:spPr>
        <p:txBody>
          <a:bodyPr wrap="square">
            <a:spAutoFit/>
          </a:bodyPr>
          <a:lstStyle/>
          <a:p>
            <a:pPr marL="0" lvl="1" algn="ctr">
              <a:spcBef>
                <a:spcPct val="20000"/>
              </a:spcBef>
              <a:buClr>
                <a:schemeClr val="tx1">
                  <a:lumMod val="95000"/>
                  <a:lumOff val="5000"/>
                </a:schemeClr>
              </a:buClr>
            </a:pPr>
            <a:r>
              <a:rPr lang="tr-TR" sz="2800" b="1" dirty="0" smtClean="0">
                <a:latin typeface="Arial" panose="020B0604020202020204" pitchFamily="34" charset="0"/>
                <a:cs typeface="Arial" panose="020B0604020202020204" pitchFamily="34" charset="0"/>
              </a:rPr>
              <a:t>4. </a:t>
            </a:r>
            <a:r>
              <a:rPr lang="tr-TR" sz="2800" b="1" dirty="0">
                <a:latin typeface="Arial" panose="020B0604020202020204" pitchFamily="34" charset="0"/>
                <a:cs typeface="Arial" panose="020B0604020202020204" pitchFamily="34" charset="0"/>
              </a:rPr>
              <a:t>HAFTA</a:t>
            </a: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Deprem</a:t>
            </a:r>
            <a:r>
              <a:rPr lang="tr-TR" sz="2800" b="1" dirty="0">
                <a:latin typeface="Arial" panose="020B0604020202020204" pitchFamily="34" charset="0"/>
                <a:cs typeface="Arial" panose="020B0604020202020204" pitchFamily="34" charset="0"/>
              </a:rPr>
              <a:t>, Depremin Büyüklüğü ve Şiddeti, Dünyada ve Türkiye’de Depremsellik, Deprem Tehlike Haritaları</a:t>
            </a:r>
            <a:endParaRPr lang="en-US" sz="2400" b="1" dirty="0"/>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28452" y="307262"/>
            <a:ext cx="4572000" cy="369332"/>
          </a:xfrm>
          <a:prstGeom prst="rect">
            <a:avLst/>
          </a:prstGeom>
        </p:spPr>
        <p:txBody>
          <a:bodyPr>
            <a:spAutoFit/>
          </a:bodyPr>
          <a:lstStyle/>
          <a:p>
            <a:r>
              <a:rPr lang="tr-TR" b="1" dirty="0" smtClean="0">
                <a:solidFill>
                  <a:srgbClr val="0000CD"/>
                </a:solidFill>
                <a:latin typeface="inherit"/>
              </a:rPr>
              <a:t>Kaynaklar</a:t>
            </a:r>
            <a:endParaRPr lang="tr-TR" b="1" dirty="0">
              <a:solidFill>
                <a:srgbClr val="CC0000"/>
              </a:solidFill>
              <a:latin typeface="Rajdhani"/>
            </a:endParaRPr>
          </a:p>
        </p:txBody>
      </p:sp>
      <p:sp>
        <p:nvSpPr>
          <p:cNvPr id="4" name="Dikdörtgen 3"/>
          <p:cNvSpPr/>
          <p:nvPr/>
        </p:nvSpPr>
        <p:spPr>
          <a:xfrm>
            <a:off x="314696" y="1550857"/>
            <a:ext cx="8829304" cy="3416320"/>
          </a:xfrm>
          <a:prstGeom prst="rect">
            <a:avLst/>
          </a:prstGeom>
        </p:spPr>
        <p:txBody>
          <a:bodyPr wrap="square">
            <a:spAutoFit/>
          </a:bodyPr>
          <a:lstStyle/>
          <a:p>
            <a:r>
              <a:rPr lang="tr-TR" dirty="0" smtClean="0"/>
              <a:t>AFAD 100 soruda afet gerçeği</a:t>
            </a:r>
          </a:p>
          <a:p>
            <a:r>
              <a:rPr lang="tr-TR" dirty="0" smtClean="0"/>
              <a:t>Afet </a:t>
            </a:r>
            <a:r>
              <a:rPr lang="tr-TR" dirty="0"/>
              <a:t>Kaynaklı Yeniden Yerleştirme ve İskan Politikaları, B. Tercan, Ankara Üniversitesi, Ankara, 2006.</a:t>
            </a:r>
          </a:p>
          <a:p>
            <a:endParaRPr lang="tr-TR" dirty="0"/>
          </a:p>
          <a:p>
            <a:r>
              <a:rPr lang="tr-TR" dirty="0"/>
              <a:t>Afet Yönetimi Kapsamında Deprem Açısından Japonya ve Türkiye Örneklerinde Kurumsal Yapılanma, A. Atlı, Ankara Üniversitesi, Ankara, 2005.</a:t>
            </a:r>
          </a:p>
          <a:p>
            <a:endParaRPr lang="tr-TR" dirty="0"/>
          </a:p>
          <a:p>
            <a:r>
              <a:rPr lang="tr-TR" dirty="0"/>
              <a:t>Afet Yönetiminde Hukuksal ve Kurumsal Yeniden Yapılanma: Yapı Denetimi Z.A. Yener, Ankara Üniversitesi, Ankara, 2004.</a:t>
            </a:r>
          </a:p>
          <a:p>
            <a:endParaRPr lang="tr-TR" dirty="0"/>
          </a:p>
          <a:p>
            <a:r>
              <a:rPr lang="tr-TR" dirty="0"/>
              <a:t>Bir Doğal Afet Olarak Depreme Hazırlıklı Olma Bilinci ve Katılım: ABD, Japonya ve Türkiye (Afyon İli Örneği)”, H. Koçak, Ankara Üniversitesi, Ankara Koçak, 2004.</a:t>
            </a:r>
          </a:p>
        </p:txBody>
      </p:sp>
    </p:spTree>
    <p:extLst>
      <p:ext uri="{BB962C8B-B14F-4D97-AF65-F5344CB8AC3E}">
        <p14:creationId xmlns:p14="http://schemas.microsoft.com/office/powerpoint/2010/main" val="1164140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49649" y="254913"/>
            <a:ext cx="2821606" cy="523220"/>
          </a:xfrm>
          <a:prstGeom prst="rect">
            <a:avLst/>
          </a:prstGeom>
        </p:spPr>
        <p:txBody>
          <a:bodyPr wrap="none">
            <a:spAutoFit/>
          </a:bodyPr>
          <a:lstStyle/>
          <a:p>
            <a:r>
              <a:rPr lang="tr-TR" sz="2800" b="1" dirty="0">
                <a:solidFill>
                  <a:srgbClr val="168DBA"/>
                </a:solidFill>
                <a:latin typeface="Century Gothic" panose="020B0502020202020204" pitchFamily="34" charset="0"/>
              </a:rPr>
              <a:t>Deprem </a:t>
            </a:r>
            <a:r>
              <a:rPr lang="tr-TR" sz="2800" b="1" dirty="0" smtClean="0">
                <a:solidFill>
                  <a:srgbClr val="168DBA"/>
                </a:solidFill>
                <a:latin typeface="Century Gothic" panose="020B0502020202020204" pitchFamily="34" charset="0"/>
              </a:rPr>
              <a:t>Nedir?</a:t>
            </a:r>
            <a:endParaRPr lang="tr-TR" sz="2800" dirty="0"/>
          </a:p>
        </p:txBody>
      </p:sp>
      <p:sp>
        <p:nvSpPr>
          <p:cNvPr id="4" name="Dikdörtgen 3"/>
          <p:cNvSpPr/>
          <p:nvPr/>
        </p:nvSpPr>
        <p:spPr>
          <a:xfrm>
            <a:off x="0" y="1085461"/>
            <a:ext cx="9144000" cy="2308324"/>
          </a:xfrm>
          <a:prstGeom prst="rect">
            <a:avLst/>
          </a:prstGeom>
        </p:spPr>
        <p:txBody>
          <a:bodyPr wrap="square">
            <a:spAutoFit/>
          </a:bodyPr>
          <a:lstStyle/>
          <a:p>
            <a:r>
              <a:rPr lang="tr-TR" sz="2400" dirty="0"/>
              <a:t>Yerkabuğu içindeki kırılmalar nedeniyle ani olarak ortaya çıkan titreşimlerin dalgalar halinde yayılarak geçtikleri ortamları sarsma olayına "DEPREM" denir</a:t>
            </a:r>
            <a:r>
              <a:rPr lang="tr-TR" sz="2400" dirty="0" smtClean="0"/>
              <a:t>.</a:t>
            </a:r>
          </a:p>
          <a:p>
            <a:r>
              <a:rPr lang="tr-TR" sz="2400" dirty="0" smtClean="0"/>
              <a:t>Deprem </a:t>
            </a:r>
            <a:r>
              <a:rPr lang="tr-TR" sz="2400" dirty="0"/>
              <a:t>yavaş yavaş biriken enerjinin aniden ortaya çıkması sonucu oluşan bir doğa olayıdır. Ayrıca deprem, her yönüyle bir çok bilimsel çalışmaya konu olmasına rağmen henüz tam olarak,</a:t>
            </a:r>
          </a:p>
        </p:txBody>
      </p:sp>
      <p:sp>
        <p:nvSpPr>
          <p:cNvPr id="5" name="Dikdörtgen 4"/>
          <p:cNvSpPr/>
          <p:nvPr/>
        </p:nvSpPr>
        <p:spPr>
          <a:xfrm>
            <a:off x="657960" y="3393785"/>
            <a:ext cx="6821014" cy="1569660"/>
          </a:xfrm>
          <a:prstGeom prst="rect">
            <a:avLst/>
          </a:prstGeom>
        </p:spPr>
        <p:txBody>
          <a:bodyPr wrap="square">
            <a:spAutoFit/>
          </a:bodyPr>
          <a:lstStyle/>
          <a:p>
            <a:r>
              <a:rPr lang="tr-TR" sz="2400" dirty="0"/>
              <a:t>•	Zamanı</a:t>
            </a:r>
          </a:p>
          <a:p>
            <a:r>
              <a:rPr lang="tr-TR" sz="2400" dirty="0"/>
              <a:t>•	Yeri</a:t>
            </a:r>
          </a:p>
          <a:p>
            <a:r>
              <a:rPr lang="tr-TR" sz="2400" dirty="0"/>
              <a:t>•	Büyüklüğü (şiddet, </a:t>
            </a:r>
            <a:r>
              <a:rPr lang="tr-TR" sz="2400" dirty="0" err="1"/>
              <a:t>magnitüd</a:t>
            </a:r>
            <a:r>
              <a:rPr lang="tr-TR" sz="2400" dirty="0"/>
              <a:t>)</a:t>
            </a:r>
          </a:p>
          <a:p>
            <a:r>
              <a:rPr lang="tr-TR" sz="2400" dirty="0"/>
              <a:t>•	Özellikleri</a:t>
            </a:r>
          </a:p>
        </p:txBody>
      </p:sp>
      <p:sp>
        <p:nvSpPr>
          <p:cNvPr id="6" name="Dikdörtgen 5"/>
          <p:cNvSpPr/>
          <p:nvPr/>
        </p:nvSpPr>
        <p:spPr>
          <a:xfrm>
            <a:off x="0" y="5119747"/>
            <a:ext cx="8946345" cy="830997"/>
          </a:xfrm>
          <a:prstGeom prst="rect">
            <a:avLst/>
          </a:prstGeom>
        </p:spPr>
        <p:txBody>
          <a:bodyPr wrap="square">
            <a:spAutoFit/>
          </a:bodyPr>
          <a:lstStyle/>
          <a:p>
            <a:r>
              <a:rPr lang="tr-TR" sz="2400" dirty="0"/>
              <a:t>bilinmeyen, olması kaçınılmaz ve beklenen bir doğa olayı olarak da tanımlanabilir.</a:t>
            </a:r>
          </a:p>
        </p:txBody>
      </p:sp>
    </p:spTree>
    <p:extLst>
      <p:ext uri="{BB962C8B-B14F-4D97-AF65-F5344CB8AC3E}">
        <p14:creationId xmlns:p14="http://schemas.microsoft.com/office/powerpoint/2010/main" val="1751034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42677"/>
            <a:ext cx="9144000" cy="2677656"/>
          </a:xfrm>
          <a:prstGeom prst="rect">
            <a:avLst/>
          </a:prstGeom>
        </p:spPr>
        <p:txBody>
          <a:bodyPr wrap="square">
            <a:spAutoFit/>
          </a:bodyPr>
          <a:lstStyle/>
          <a:p>
            <a:r>
              <a:rPr lang="tr-TR" sz="2800" dirty="0"/>
              <a:t>Depremin nasıl oluştuğunu, deprem dalgalarının yerkabuğu içinde ne şekilde yayıldıklarını, deprem ölçü aletlerini ve deprem kayıtlarının değerlendirilmesini inceleyen bilim dalına "SİSMOLOJİ" denir.</a:t>
            </a:r>
          </a:p>
          <a:p>
            <a:r>
              <a:rPr lang="tr-TR" sz="2800" dirty="0"/>
              <a:t>Deprem hareketinin büyüklüğünü, süresini, yerini ve zamanını kaydeden alete ise "SİSMOGRAF" denir</a:t>
            </a:r>
          </a:p>
        </p:txBody>
      </p:sp>
      <p:sp>
        <p:nvSpPr>
          <p:cNvPr id="3" name="Dikdörtgen 2"/>
          <p:cNvSpPr/>
          <p:nvPr/>
        </p:nvSpPr>
        <p:spPr>
          <a:xfrm>
            <a:off x="475436" y="446543"/>
            <a:ext cx="2297296" cy="369332"/>
          </a:xfrm>
          <a:prstGeom prst="rect">
            <a:avLst/>
          </a:prstGeom>
        </p:spPr>
        <p:txBody>
          <a:bodyPr wrap="none">
            <a:spAutoFit/>
          </a:bodyPr>
          <a:lstStyle/>
          <a:p>
            <a:r>
              <a:rPr lang="tr-TR" dirty="0"/>
              <a:t>DEPREMİN OLUŞ ŞEKLİ</a:t>
            </a:r>
          </a:p>
        </p:txBody>
      </p:sp>
      <p:pic>
        <p:nvPicPr>
          <p:cNvPr id="4" name="Resim 3"/>
          <p:cNvPicPr>
            <a:picLocks noChangeAspect="1"/>
          </p:cNvPicPr>
          <p:nvPr/>
        </p:nvPicPr>
        <p:blipFill>
          <a:blip r:embed="rId2"/>
          <a:stretch>
            <a:fillRect/>
          </a:stretch>
        </p:blipFill>
        <p:spPr>
          <a:xfrm>
            <a:off x="0" y="3845844"/>
            <a:ext cx="9051301" cy="2157300"/>
          </a:xfrm>
          <a:prstGeom prst="rect">
            <a:avLst/>
          </a:prstGeom>
        </p:spPr>
      </p:pic>
    </p:spTree>
    <p:extLst>
      <p:ext uri="{BB962C8B-B14F-4D97-AF65-F5344CB8AC3E}">
        <p14:creationId xmlns:p14="http://schemas.microsoft.com/office/powerpoint/2010/main" val="4119633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399865"/>
            <a:ext cx="8147714" cy="523220"/>
          </a:xfrm>
          <a:prstGeom prst="rect">
            <a:avLst/>
          </a:prstGeom>
        </p:spPr>
        <p:txBody>
          <a:bodyPr wrap="square">
            <a:spAutoFit/>
          </a:bodyPr>
          <a:lstStyle/>
          <a:p>
            <a:r>
              <a:rPr lang="es-ES" sz="2800" dirty="0" smtClean="0"/>
              <a:t>Depremin oluşumunda 4 ayrı aşama belirlenmiştir.</a:t>
            </a:r>
            <a:endParaRPr lang="tr-TR" sz="2800" dirty="0"/>
          </a:p>
        </p:txBody>
      </p:sp>
      <p:sp>
        <p:nvSpPr>
          <p:cNvPr id="3" name="Dikdörtgen 2"/>
          <p:cNvSpPr/>
          <p:nvPr/>
        </p:nvSpPr>
        <p:spPr>
          <a:xfrm>
            <a:off x="13648" y="2035243"/>
            <a:ext cx="9130352" cy="3785652"/>
          </a:xfrm>
          <a:prstGeom prst="rect">
            <a:avLst/>
          </a:prstGeom>
        </p:spPr>
        <p:txBody>
          <a:bodyPr wrap="square">
            <a:spAutoFit/>
          </a:bodyPr>
          <a:lstStyle/>
          <a:p>
            <a:r>
              <a:rPr lang="tr-TR" sz="2400" dirty="0" smtClean="0"/>
              <a:t>•İNTER-SİSMİK </a:t>
            </a:r>
            <a:r>
              <a:rPr lang="tr-TR" sz="2400" dirty="0"/>
              <a:t>DÖNEMİ</a:t>
            </a:r>
            <a:r>
              <a:rPr lang="tr-TR" sz="2400" dirty="0" smtClean="0"/>
              <a:t>:</a:t>
            </a:r>
          </a:p>
          <a:p>
            <a:r>
              <a:rPr lang="tr-TR" sz="2400" dirty="0" smtClean="0"/>
              <a:t>Fay </a:t>
            </a:r>
            <a:r>
              <a:rPr lang="tr-TR" sz="2400" dirty="0"/>
              <a:t>üzerinde hareketin olmadığı, ancak elastik yamulma </a:t>
            </a:r>
            <a:r>
              <a:rPr lang="tr-TR" sz="2400" dirty="0" smtClean="0"/>
              <a:t>   enerjisinin </a:t>
            </a:r>
            <a:r>
              <a:rPr lang="tr-TR" sz="2400" dirty="0"/>
              <a:t>biriktiği dönemdir</a:t>
            </a:r>
            <a:r>
              <a:rPr lang="tr-TR" sz="2400" dirty="0" smtClean="0"/>
              <a:t>.</a:t>
            </a:r>
            <a:endParaRPr lang="tr-TR" sz="2400" dirty="0"/>
          </a:p>
          <a:p>
            <a:r>
              <a:rPr lang="tr-TR" sz="2400" dirty="0" smtClean="0"/>
              <a:t>•PRE-SİSMİK </a:t>
            </a:r>
            <a:r>
              <a:rPr lang="tr-TR" sz="2400" dirty="0"/>
              <a:t>DÖNEMİ: Fay üzerindeki gerilmenin kritik </a:t>
            </a:r>
            <a:r>
              <a:rPr lang="tr-TR" sz="2400" dirty="0" smtClean="0"/>
              <a:t>düzeye geldiği </a:t>
            </a:r>
            <a:r>
              <a:rPr lang="tr-TR" sz="2400" dirty="0"/>
              <a:t>aşamadır. </a:t>
            </a:r>
            <a:endParaRPr lang="tr-TR" sz="2400" dirty="0" smtClean="0"/>
          </a:p>
          <a:p>
            <a:r>
              <a:rPr lang="tr-TR" sz="2400" dirty="0" smtClean="0"/>
              <a:t>•KO-SİSMİK</a:t>
            </a:r>
            <a:r>
              <a:rPr lang="tr-TR" sz="2400" dirty="0"/>
              <a:t>: Bu kısa dönemde potansiyel enerji hızla kinetik enerjiye dönüşür. Yani deprem anıdır</a:t>
            </a:r>
            <a:r>
              <a:rPr lang="tr-TR" sz="2400" dirty="0" smtClean="0"/>
              <a:t>.</a:t>
            </a:r>
            <a:endParaRPr lang="tr-TR" sz="2400" dirty="0"/>
          </a:p>
          <a:p>
            <a:r>
              <a:rPr lang="tr-TR" sz="2400" dirty="0" smtClean="0"/>
              <a:t>•POST-SİSMİK </a:t>
            </a:r>
            <a:r>
              <a:rPr lang="tr-TR" sz="2400" dirty="0"/>
              <a:t>DÖNEMİ: Art sarsıntıların oluştuğu ve fayın yeni bir denge durumuna geldiği dönemdir. Post-sismik döneminin sonu </a:t>
            </a:r>
            <a:r>
              <a:rPr lang="tr-TR" sz="2400" dirty="0" err="1"/>
              <a:t>inter</a:t>
            </a:r>
            <a:r>
              <a:rPr lang="tr-TR" sz="2400" dirty="0"/>
              <a:t>-sismik döneminin başlangıcıdır.</a:t>
            </a:r>
          </a:p>
        </p:txBody>
      </p:sp>
    </p:spTree>
    <p:extLst>
      <p:ext uri="{BB962C8B-B14F-4D97-AF65-F5344CB8AC3E}">
        <p14:creationId xmlns:p14="http://schemas.microsoft.com/office/powerpoint/2010/main" val="3005732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1561" y="501134"/>
            <a:ext cx="4575483" cy="369332"/>
          </a:xfrm>
          <a:prstGeom prst="rect">
            <a:avLst/>
          </a:prstGeom>
        </p:spPr>
        <p:txBody>
          <a:bodyPr wrap="none">
            <a:spAutoFit/>
          </a:bodyPr>
          <a:lstStyle/>
          <a:p>
            <a:r>
              <a:rPr lang="es-ES" dirty="0"/>
              <a:t>FAYLARDA ENERJİ TOPLANMASI VE BOŞALMASI</a:t>
            </a:r>
            <a:endParaRPr lang="tr-TR" dirty="0"/>
          </a:p>
        </p:txBody>
      </p:sp>
      <p:pic>
        <p:nvPicPr>
          <p:cNvPr id="3" name="Resim 2"/>
          <p:cNvPicPr>
            <a:picLocks noChangeAspect="1"/>
          </p:cNvPicPr>
          <p:nvPr/>
        </p:nvPicPr>
        <p:blipFill>
          <a:blip r:embed="rId2"/>
          <a:stretch>
            <a:fillRect/>
          </a:stretch>
        </p:blipFill>
        <p:spPr>
          <a:xfrm>
            <a:off x="1114200" y="1364776"/>
            <a:ext cx="6915600" cy="4468979"/>
          </a:xfrm>
          <a:prstGeom prst="rect">
            <a:avLst/>
          </a:prstGeom>
        </p:spPr>
      </p:pic>
    </p:spTree>
    <p:extLst>
      <p:ext uri="{BB962C8B-B14F-4D97-AF65-F5344CB8AC3E}">
        <p14:creationId xmlns:p14="http://schemas.microsoft.com/office/powerpoint/2010/main" val="49935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499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2292824"/>
            <a:ext cx="5581936" cy="3553261"/>
          </a:xfrm>
          <a:prstGeom prst="rect">
            <a:avLst/>
          </a:prstGeom>
        </p:spPr>
      </p:pic>
      <p:sp>
        <p:nvSpPr>
          <p:cNvPr id="7" name="Dikdörtgen 6"/>
          <p:cNvSpPr/>
          <p:nvPr/>
        </p:nvSpPr>
        <p:spPr>
          <a:xfrm>
            <a:off x="357868" y="378304"/>
            <a:ext cx="4255076" cy="369332"/>
          </a:xfrm>
          <a:prstGeom prst="rect">
            <a:avLst/>
          </a:prstGeom>
        </p:spPr>
        <p:txBody>
          <a:bodyPr wrap="none">
            <a:spAutoFit/>
          </a:bodyPr>
          <a:lstStyle/>
          <a:p>
            <a:r>
              <a:rPr lang="tr-TR" dirty="0" smtClean="0"/>
              <a:t>TÜRKİYENİN </a:t>
            </a:r>
            <a:r>
              <a:rPr lang="tr-TR" dirty="0"/>
              <a:t>TEKTONİK YAPISI VE LEVHALAR</a:t>
            </a:r>
          </a:p>
        </p:txBody>
      </p:sp>
      <p:sp>
        <p:nvSpPr>
          <p:cNvPr id="8" name="Dikdörtgen 7"/>
          <p:cNvSpPr/>
          <p:nvPr/>
        </p:nvSpPr>
        <p:spPr>
          <a:xfrm>
            <a:off x="143300" y="1228004"/>
            <a:ext cx="9000700" cy="1015663"/>
          </a:xfrm>
          <a:prstGeom prst="rect">
            <a:avLst/>
          </a:prstGeom>
        </p:spPr>
        <p:txBody>
          <a:bodyPr wrap="square">
            <a:spAutoFit/>
          </a:bodyPr>
          <a:lstStyle/>
          <a:p>
            <a:r>
              <a:rPr lang="tr-TR" sz="2000" dirty="0"/>
              <a:t>Yerkabuğunu oluşturan levhaların birbirine sürtündükleri, birbirlerini sıkıştırdıkları, birbirlerinin üstüne çıktıkları ya da altına girdikleri bu levhaların sınırları dünyada depremlerin oldukları yerler olarak karşımıza çıkmaktadır.</a:t>
            </a:r>
          </a:p>
        </p:txBody>
      </p:sp>
      <p:sp>
        <p:nvSpPr>
          <p:cNvPr id="9" name="Dikdörtgen 8"/>
          <p:cNvSpPr/>
          <p:nvPr/>
        </p:nvSpPr>
        <p:spPr>
          <a:xfrm>
            <a:off x="6045960" y="2372395"/>
            <a:ext cx="3234518" cy="3785652"/>
          </a:xfrm>
          <a:prstGeom prst="rect">
            <a:avLst/>
          </a:prstGeom>
        </p:spPr>
        <p:txBody>
          <a:bodyPr wrap="square">
            <a:spAutoFit/>
          </a:bodyPr>
          <a:lstStyle/>
          <a:p>
            <a:r>
              <a:rPr lang="tr-TR" sz="2000" dirty="0"/>
              <a:t>Sıkıştırma halen sürdüğü için, Anadolu levhası kuzey ve güneydeki fay hatları boyunca batıya doğru hareket eder. Anadolu levhasının kuzey sınırı, bir bölümünde 17 Ağustos depreminin oluştuğu Kuzey Anadolu Fayı’dır. Güney sınırını ise, </a:t>
            </a:r>
            <a:r>
              <a:rPr lang="tr-TR" sz="2000" dirty="0" err="1"/>
              <a:t>Helenik</a:t>
            </a:r>
            <a:r>
              <a:rPr lang="tr-TR" sz="2000" dirty="0"/>
              <a:t>-Kıbrıs Yayı ile Doğu Anadolu Fayı oluşturur.</a:t>
            </a:r>
          </a:p>
        </p:txBody>
      </p:sp>
    </p:spTree>
    <p:extLst>
      <p:ext uri="{BB962C8B-B14F-4D97-AF65-F5344CB8AC3E}">
        <p14:creationId xmlns:p14="http://schemas.microsoft.com/office/powerpoint/2010/main" val="2646137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22790" y="351009"/>
            <a:ext cx="2373022" cy="523220"/>
          </a:xfrm>
          <a:prstGeom prst="rect">
            <a:avLst/>
          </a:prstGeom>
        </p:spPr>
        <p:txBody>
          <a:bodyPr wrap="none">
            <a:spAutoFit/>
          </a:bodyPr>
          <a:lstStyle/>
          <a:p>
            <a:pPr lvl="0"/>
            <a:r>
              <a:rPr lang="tr-TR" sz="2800" dirty="0">
                <a:solidFill>
                  <a:prstClr val="black"/>
                </a:solidFill>
              </a:rPr>
              <a:t>Deprem Türleri</a:t>
            </a:r>
            <a:endParaRPr lang="tr-TR" sz="2800" dirty="0">
              <a:solidFill>
                <a:prstClr val="black"/>
              </a:solidFill>
            </a:endParaRPr>
          </a:p>
        </p:txBody>
      </p:sp>
      <p:sp>
        <p:nvSpPr>
          <p:cNvPr id="4" name="Dikdörtgen 3"/>
          <p:cNvSpPr/>
          <p:nvPr/>
        </p:nvSpPr>
        <p:spPr>
          <a:xfrm>
            <a:off x="0" y="1111240"/>
            <a:ext cx="9171296" cy="4401205"/>
          </a:xfrm>
          <a:prstGeom prst="rect">
            <a:avLst/>
          </a:prstGeom>
        </p:spPr>
        <p:txBody>
          <a:bodyPr wrap="square">
            <a:spAutoFit/>
          </a:bodyPr>
          <a:lstStyle/>
          <a:p>
            <a:r>
              <a:rPr lang="tr-TR" sz="2800" dirty="0"/>
              <a:t>Cisimlerin bir etki altında yaptıkları bir hareket de deprem olarak nitelendirilebildiğinden depremler</a:t>
            </a:r>
            <a:r>
              <a:rPr lang="tr-TR" sz="2800" dirty="0" smtClean="0"/>
              <a:t>; </a:t>
            </a:r>
          </a:p>
          <a:p>
            <a:r>
              <a:rPr lang="tr-TR" sz="2800" dirty="0" smtClean="0"/>
              <a:t>• Yapay </a:t>
            </a:r>
            <a:r>
              <a:rPr lang="tr-TR" sz="2800" dirty="0"/>
              <a:t>depremler</a:t>
            </a:r>
          </a:p>
          <a:p>
            <a:r>
              <a:rPr lang="tr-TR" sz="2800" dirty="0" smtClean="0"/>
              <a:t>• Doğal depremler  </a:t>
            </a:r>
          </a:p>
          <a:p>
            <a:r>
              <a:rPr lang="tr-TR" sz="2800" dirty="0" smtClean="0"/>
              <a:t>olarak </a:t>
            </a:r>
            <a:r>
              <a:rPr lang="tr-TR" sz="2800" dirty="0"/>
              <a:t>ikiye ayrılır. Depremler büyüklüğü, şiddeti ve zamanı belli olan yapay depremler ve parametreleri önceden belli olmayan doğal depremler olarak sınıflandırmak mümkündür. Yapay depremlerin etkileri belli olduğu için incelemeye konu olmazken doğal depremlerin parametreleri kesin olarak belli değildir. </a:t>
            </a:r>
          </a:p>
        </p:txBody>
      </p:sp>
    </p:spTree>
    <p:extLst>
      <p:ext uri="{BB962C8B-B14F-4D97-AF65-F5344CB8AC3E}">
        <p14:creationId xmlns:p14="http://schemas.microsoft.com/office/powerpoint/2010/main" val="3691226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842" y="1356394"/>
            <a:ext cx="8570794" cy="4401205"/>
          </a:xfrm>
          <a:prstGeom prst="rect">
            <a:avLst/>
          </a:prstGeom>
        </p:spPr>
        <p:txBody>
          <a:bodyPr wrap="square">
            <a:spAutoFit/>
          </a:bodyPr>
          <a:lstStyle/>
          <a:p>
            <a:r>
              <a:rPr lang="tr-TR" sz="2800" dirty="0"/>
              <a:t>Doğal depremler, doğadaki değişiklikler sonucu oluşan depremleri oluş nedenlerine göre</a:t>
            </a:r>
            <a:r>
              <a:rPr lang="tr-TR" sz="2800" dirty="0" smtClean="0"/>
              <a:t>;</a:t>
            </a:r>
          </a:p>
          <a:p>
            <a:endParaRPr lang="tr-TR" sz="2800" dirty="0"/>
          </a:p>
          <a:p>
            <a:r>
              <a:rPr lang="tr-TR" sz="2800" dirty="0"/>
              <a:t>•	Tektonik depremler</a:t>
            </a:r>
          </a:p>
          <a:p>
            <a:r>
              <a:rPr lang="tr-TR" sz="2800" dirty="0"/>
              <a:t>•	Volkanik depremler</a:t>
            </a:r>
          </a:p>
          <a:p>
            <a:r>
              <a:rPr lang="tr-TR" sz="2800" dirty="0"/>
              <a:t>•	Çöküntü </a:t>
            </a:r>
            <a:r>
              <a:rPr lang="tr-TR" sz="2800" dirty="0" smtClean="0"/>
              <a:t>depremler</a:t>
            </a:r>
          </a:p>
          <a:p>
            <a:r>
              <a:rPr lang="tr-TR" sz="2800" dirty="0" smtClean="0"/>
              <a:t>olarak </a:t>
            </a:r>
            <a:r>
              <a:rPr lang="tr-TR" sz="2800" dirty="0"/>
              <a:t>sınıflandırılır. Dünyada olan depremlerin büyük bir bölümü yukarıda anlatılan biçimde oluşmakla birlikte az miktarda da olsa başka doğal nedenlerle de olan deprem türleri bulunmaktadır.</a:t>
            </a:r>
          </a:p>
        </p:txBody>
      </p:sp>
    </p:spTree>
    <p:extLst>
      <p:ext uri="{BB962C8B-B14F-4D97-AF65-F5344CB8AC3E}">
        <p14:creationId xmlns:p14="http://schemas.microsoft.com/office/powerpoint/2010/main" val="41083758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26693</TotalTime>
  <Words>473</Words>
  <Application>Microsoft Office PowerPoint</Application>
  <PresentationFormat>Ekran Gösterisi (4:3)</PresentationFormat>
  <Paragraphs>45</Paragraphs>
  <Slides>10</Slides>
  <Notes>0</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10</vt:i4>
      </vt:variant>
    </vt:vector>
  </HeadingPairs>
  <TitlesOfParts>
    <vt:vector size="20" baseType="lpstr">
      <vt:lpstr>ＭＳ Ｐゴシック</vt:lpstr>
      <vt:lpstr>Arial</vt:lpstr>
      <vt:lpstr>Calibri</vt:lpstr>
      <vt:lpstr>Century Gothic</vt:lpstr>
      <vt:lpstr>inherit</vt:lpstr>
      <vt:lpstr>Rajdhani</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1012</cp:revision>
  <cp:lastPrinted>2016-10-24T07:53:35Z</cp:lastPrinted>
  <dcterms:created xsi:type="dcterms:W3CDTF">2016-09-18T09:35:24Z</dcterms:created>
  <dcterms:modified xsi:type="dcterms:W3CDTF">2020-03-31T14:53:16Z</dcterms:modified>
</cp:coreProperties>
</file>