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Yuvarlatılmış Çapraz Köşeli Dikdörtgen"/>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Başlık"/>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0" name="9 Veri Yer Tutucusu"/>
          <p:cNvSpPr>
            <a:spLocks noGrp="1"/>
          </p:cNvSpPr>
          <p:nvPr>
            <p:ph type="dt" sz="half" idx="10"/>
          </p:nvPr>
        </p:nvSpPr>
        <p:spPr>
          <a:xfrm>
            <a:off x="5562600" y="6509004"/>
            <a:ext cx="3002280" cy="274320"/>
          </a:xfrm>
        </p:spPr>
        <p:txBody>
          <a:bodyPr vert="horz" rtlCol="0"/>
          <a:lstStyle>
            <a:extLst/>
          </a:lstStyle>
          <a:p>
            <a:fld id="{2E485883-CB5F-4722-A2FE-03249CB97773}" type="datetimeFigureOut">
              <a:rPr lang="tr-TR" smtClean="0"/>
              <a:pPr/>
              <a:t>13.03.2018</a:t>
            </a:fld>
            <a:endParaRPr lang="tr-TR"/>
          </a:p>
        </p:txBody>
      </p:sp>
      <p:sp>
        <p:nvSpPr>
          <p:cNvPr id="11" name="10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38F99E8-94AF-45B6-B1F2-246084F556B8}" type="slidenum">
              <a:rPr lang="tr-TR" smtClean="0"/>
              <a:pPr/>
              <a:t>‹#›</a:t>
            </a:fld>
            <a:endParaRPr lang="tr-TR"/>
          </a:p>
        </p:txBody>
      </p:sp>
      <p:sp>
        <p:nvSpPr>
          <p:cNvPr id="12" name="11 Altbilgi Yer Tutucusu"/>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E485883-CB5F-4722-A2FE-03249CB97773}" type="datetimeFigureOut">
              <a:rPr lang="tr-TR" smtClean="0"/>
              <a:pPr/>
              <a:t>13.03.2018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A38F99E8-94AF-45B6-B1F2-246084F556B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E485883-CB5F-4722-A2FE-03249CB97773}" type="datetimeFigureOut">
              <a:rPr lang="tr-TR" smtClean="0"/>
              <a:pPr/>
              <a:t>13.03.2018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A38F99E8-94AF-45B6-B1F2-246084F556B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E485883-CB5F-4722-A2FE-03249CB97773}" type="datetimeFigureOut">
              <a:rPr lang="tr-TR" smtClean="0"/>
              <a:pPr/>
              <a:t>13.03.2018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A38F99E8-94AF-45B6-B1F2-246084F556B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7" name="6 Dikdörtgen"/>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a:xfrm>
            <a:off x="5562600" y="6513670"/>
            <a:ext cx="3002280" cy="274320"/>
          </a:xfrm>
        </p:spPr>
        <p:txBody>
          <a:bodyPr vert="horz" rtlCol="0"/>
          <a:lstStyle>
            <a:extLst/>
          </a:lstStyle>
          <a:p>
            <a:fld id="{2E485883-CB5F-4722-A2FE-03249CB97773}" type="datetimeFigureOut">
              <a:rPr lang="tr-TR" smtClean="0"/>
              <a:pPr/>
              <a:t>13.03.2018</a:t>
            </a:fld>
            <a:endParaRPr lang="tr-TR"/>
          </a:p>
        </p:txBody>
      </p:sp>
      <p:sp>
        <p:nvSpPr>
          <p:cNvPr id="9" name="8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38F99E8-94AF-45B6-B1F2-246084F556B8}" type="slidenum">
              <a:rPr lang="tr-TR" smtClean="0"/>
              <a:pPr/>
              <a:t>‹#›</a:t>
            </a:fld>
            <a:endParaRPr lang="tr-TR"/>
          </a:p>
        </p:txBody>
      </p:sp>
      <p:sp>
        <p:nvSpPr>
          <p:cNvPr id="10" name="9 Altbilgi Yer Tutucusu"/>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2E485883-CB5F-4722-A2FE-03249CB97773}" type="datetimeFigureOut">
              <a:rPr lang="tr-TR" smtClean="0"/>
              <a:pPr/>
              <a:t>13.03.2018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a:xfrm>
            <a:off x="8641080" y="6514568"/>
            <a:ext cx="464288" cy="274320"/>
          </a:xfrm>
        </p:spPr>
        <p:txBody>
          <a:bodyPr/>
          <a:lstStyle>
            <a:extLst/>
          </a:lstStyle>
          <a:p>
            <a:fld id="{A38F99E8-94AF-45B6-B1F2-246084F556B8}" type="slidenum">
              <a:rPr lang="tr-TR" smtClean="0"/>
              <a:pPr/>
              <a:t>‹#›</a:t>
            </a:fld>
            <a:endParaRPr lang="tr-TR"/>
          </a:p>
        </p:txBody>
      </p:sp>
      <p:sp>
        <p:nvSpPr>
          <p:cNvPr id="10" name="9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9 Dikdörtgen"/>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Dikdörtgen"/>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Başlık"/>
          <p:cNvSpPr>
            <a:spLocks noGrp="1"/>
          </p:cNvSpPr>
          <p:nvPr>
            <p:ph type="title"/>
          </p:nvPr>
        </p:nvSpPr>
        <p:spPr>
          <a:xfrm>
            <a:off x="457200" y="251948"/>
            <a:ext cx="8229600"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2E485883-CB5F-4722-A2FE-03249CB97773}" type="datetimeFigureOut">
              <a:rPr lang="tr-TR" smtClean="0"/>
              <a:pPr/>
              <a:t>13.03.2018</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a:xfrm>
            <a:off x="8641080" y="6514568"/>
            <a:ext cx="464288" cy="274320"/>
          </a:xfrm>
        </p:spPr>
        <p:txBody>
          <a:bodyPr/>
          <a:lstStyle>
            <a:extLst/>
          </a:lstStyle>
          <a:p>
            <a:fld id="{A38F99E8-94AF-45B6-B1F2-246084F556B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218"/>
            <a:ext cx="8229600"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2E485883-CB5F-4722-A2FE-03249CB97773}" type="datetimeFigureOut">
              <a:rPr lang="tr-TR" smtClean="0"/>
              <a:pPr/>
              <a:t>13.03.2018</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A38F99E8-94AF-45B6-B1F2-246084F556B8}" type="slidenum">
              <a:rPr lang="tr-TR" smtClean="0"/>
              <a:pPr/>
              <a:t>‹#›</a:t>
            </a:fld>
            <a:endParaRPr lang="tr-TR"/>
          </a:p>
        </p:txBody>
      </p:sp>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2E485883-CB5F-4722-A2FE-03249CB97773}" type="datetimeFigureOut">
              <a:rPr lang="tr-TR" smtClean="0"/>
              <a:pPr/>
              <a:t>13.03.2018</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A38F99E8-94AF-45B6-B1F2-246084F556B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8" name="7 Dikdörtgen"/>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963136" y="304800"/>
            <a:ext cx="3931920" cy="762000"/>
          </a:xfrm>
        </p:spPr>
        <p:txBody>
          <a:bodyPr anchor="b"/>
          <a:lstStyle>
            <a:lvl1pPr marL="0" algn="r">
              <a:buNone/>
              <a:defRPr sz="2000" b="1"/>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9" name="8 Veri Yer Tutucusu"/>
          <p:cNvSpPr>
            <a:spLocks noGrp="1"/>
          </p:cNvSpPr>
          <p:nvPr>
            <p:ph type="dt" sz="half" idx="10"/>
          </p:nvPr>
        </p:nvSpPr>
        <p:spPr>
          <a:xfrm>
            <a:off x="5562600" y="6513670"/>
            <a:ext cx="3002280" cy="274320"/>
          </a:xfrm>
        </p:spPr>
        <p:txBody>
          <a:bodyPr vert="horz" rtlCol="0"/>
          <a:lstStyle>
            <a:extLst/>
          </a:lstStyle>
          <a:p>
            <a:fld id="{2E485883-CB5F-4722-A2FE-03249CB97773}" type="datetimeFigureOut">
              <a:rPr lang="tr-TR" smtClean="0"/>
              <a:pPr/>
              <a:t>13.03.2018</a:t>
            </a:fld>
            <a:endParaRPr lang="tr-TR"/>
          </a:p>
        </p:txBody>
      </p:sp>
      <p:sp>
        <p:nvSpPr>
          <p:cNvPr id="10" name="9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38F99E8-94AF-45B6-B1F2-246084F556B8}" type="slidenum">
              <a:rPr lang="tr-TR" smtClean="0"/>
              <a:pPr/>
              <a:t>‹#›</a:t>
            </a:fld>
            <a:endParaRPr lang="tr-TR"/>
          </a:p>
        </p:txBody>
      </p:sp>
      <p:sp>
        <p:nvSpPr>
          <p:cNvPr id="11" name="10 Altbilgi Yer Tutucusu"/>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nchor="b"/>
          <a:lstStyle>
            <a:lvl1pPr marL="0" algn="r">
              <a:buNone/>
              <a:defRPr sz="2000" b="1"/>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8" name="7 Veri Yer Tutucusu"/>
          <p:cNvSpPr>
            <a:spLocks noGrp="1"/>
          </p:cNvSpPr>
          <p:nvPr>
            <p:ph type="dt" sz="half" idx="10"/>
          </p:nvPr>
        </p:nvSpPr>
        <p:spPr>
          <a:xfrm>
            <a:off x="5562600" y="6509004"/>
            <a:ext cx="3002280" cy="274320"/>
          </a:xfrm>
        </p:spPr>
        <p:txBody>
          <a:bodyPr vert="horz" rtlCol="0"/>
          <a:lstStyle>
            <a:extLst/>
          </a:lstStyle>
          <a:p>
            <a:fld id="{2E485883-CB5F-4722-A2FE-03249CB97773}" type="datetimeFigureOut">
              <a:rPr lang="tr-TR" smtClean="0"/>
              <a:pPr/>
              <a:t>13.03.2018</a:t>
            </a:fld>
            <a:endParaRPr lang="tr-TR"/>
          </a:p>
        </p:txBody>
      </p:sp>
      <p:sp>
        <p:nvSpPr>
          <p:cNvPr id="9" name="8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38F99E8-94AF-45B6-B1F2-246084F556B8}" type="slidenum">
              <a:rPr lang="tr-TR" smtClean="0"/>
              <a:pPr/>
              <a:t>‹#›</a:t>
            </a:fld>
            <a:endParaRPr lang="tr-TR"/>
          </a:p>
        </p:txBody>
      </p:sp>
      <p:sp>
        <p:nvSpPr>
          <p:cNvPr id="10" name="9 Altbilgi Yer Tutucusu"/>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Altbilgi Yer Tutucusu"/>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tr-TR"/>
          </a:p>
        </p:txBody>
      </p:sp>
      <p:sp>
        <p:nvSpPr>
          <p:cNvPr id="14" name="13 Veri Yer Tutucusu"/>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E485883-CB5F-4722-A2FE-03249CB97773}" type="datetimeFigureOut">
              <a:rPr lang="tr-TR" smtClean="0"/>
              <a:pPr/>
              <a:t>13.03.2018</a:t>
            </a:fld>
            <a:endParaRPr lang="tr-TR"/>
          </a:p>
        </p:txBody>
      </p:sp>
      <p:sp>
        <p:nvSpPr>
          <p:cNvPr id="23" name="22 Slayt Numarası Yer Tutucusu"/>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38F99E8-94AF-45B6-B1F2-246084F556B8}" type="slidenum">
              <a:rPr lang="tr-TR" smtClean="0"/>
              <a:pPr/>
              <a:t>‹#›</a:t>
            </a:fld>
            <a:endParaRPr lang="tr-TR"/>
          </a:p>
        </p:txBody>
      </p:sp>
      <p:sp>
        <p:nvSpPr>
          <p:cNvPr id="22" name="21 Başlık Yer Tutucusu"/>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85786" y="1928802"/>
            <a:ext cx="7579806" cy="1569660"/>
          </a:xfrm>
          <a:prstGeom prst="rect">
            <a:avLst/>
          </a:prstGeom>
          <a:noFill/>
          <a:ln w="9525">
            <a:noFill/>
            <a:miter lim="800000"/>
            <a:headEnd/>
            <a:tailEnd/>
          </a:ln>
          <a:effectLst>
            <a:outerShdw dist="35921" dir="2700000" algn="ctr" rotWithShape="0">
              <a:srgbClr val="33CC33"/>
            </a:outerShdw>
          </a:effectLst>
        </p:spPr>
        <p:txBody>
          <a:bodyPr wrap="square">
            <a:spAutoFit/>
          </a:bodyPr>
          <a:lstStyle/>
          <a:p>
            <a:pPr algn="ctr">
              <a:spcBef>
                <a:spcPct val="50000"/>
              </a:spcBef>
            </a:pPr>
            <a:r>
              <a:rPr lang="tr-TR" sz="5400" b="1" dirty="0" err="1" smtClean="0">
                <a:solidFill>
                  <a:srgbClr val="FFFF00"/>
                </a:solidFill>
                <a:effectLst>
                  <a:outerShdw blurRad="38100" dist="38100" dir="2700000" algn="tl">
                    <a:srgbClr val="C0C0C0"/>
                  </a:outerShdw>
                </a:effectLst>
                <a:latin typeface="Arial" pitchFamily="34" charset="0"/>
                <a:cs typeface="Arial" pitchFamily="34" charset="0"/>
              </a:rPr>
              <a:t>Periodontal</a:t>
            </a:r>
            <a:r>
              <a:rPr lang="tr-TR" sz="5400" b="1" dirty="0" smtClean="0">
                <a:solidFill>
                  <a:srgbClr val="FFFF00"/>
                </a:solidFill>
                <a:effectLst>
                  <a:outerShdw blurRad="38100" dist="38100" dir="2700000" algn="tl">
                    <a:srgbClr val="C0C0C0"/>
                  </a:outerShdw>
                </a:effectLst>
                <a:latin typeface="Arial" pitchFamily="34" charset="0"/>
                <a:cs typeface="Arial" pitchFamily="34" charset="0"/>
              </a:rPr>
              <a:t> Tedaviler</a:t>
            </a:r>
            <a:endParaRPr lang="tr-TR" sz="5400" b="1" dirty="0">
              <a:solidFill>
                <a:srgbClr val="FFFF00"/>
              </a:solidFill>
              <a:effectLst>
                <a:outerShdw blurRad="38100" dist="38100" dir="2700000" algn="tl">
                  <a:srgbClr val="C0C0C0"/>
                </a:outerShdw>
              </a:effectLst>
              <a:latin typeface="Arial" pitchFamily="34" charset="0"/>
              <a:cs typeface="Arial" pitchFamily="34" charset="0"/>
            </a:endParaRPr>
          </a:p>
          <a:p>
            <a:pPr algn="ctr">
              <a:spcBef>
                <a:spcPct val="50000"/>
              </a:spcBef>
            </a:pPr>
            <a:endParaRPr lang="tr-TR" sz="2800" b="1" dirty="0">
              <a:latin typeface="Tahom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71472" y="1142984"/>
            <a:ext cx="8215370" cy="3582519"/>
          </a:xfrm>
          <a:prstGeom prst="rect">
            <a:avLst/>
          </a:prstGeom>
        </p:spPr>
        <p:txBody>
          <a:bodyPr wrap="square">
            <a:spAutoFit/>
          </a:bodyPr>
          <a:lstStyle/>
          <a:p>
            <a:pPr>
              <a:lnSpc>
                <a:spcPct val="90000"/>
              </a:lnSpc>
            </a:pPr>
            <a:r>
              <a:rPr lang="tr-TR" dirty="0" smtClean="0">
                <a:latin typeface="Arial" pitchFamily="34" charset="0"/>
                <a:cs typeface="Arial" pitchFamily="34" charset="0"/>
              </a:rPr>
              <a:t>Diş macunlarının içeriği;</a:t>
            </a:r>
          </a:p>
          <a:p>
            <a:pPr>
              <a:lnSpc>
                <a:spcPct val="90000"/>
              </a:lnSpc>
            </a:pPr>
            <a:endParaRPr lang="tr-TR" dirty="0" smtClean="0">
              <a:latin typeface="Arial" pitchFamily="34" charset="0"/>
              <a:cs typeface="Arial" pitchFamily="34" charset="0"/>
            </a:endParaRPr>
          </a:p>
          <a:p>
            <a:pPr>
              <a:lnSpc>
                <a:spcPct val="90000"/>
              </a:lnSpc>
            </a:pPr>
            <a:endParaRPr lang="tr-TR" dirty="0" smtClean="0">
              <a:latin typeface="Arial" pitchFamily="34" charset="0"/>
              <a:cs typeface="Arial" pitchFamily="34" charset="0"/>
            </a:endParaRPr>
          </a:p>
          <a:p>
            <a:pPr>
              <a:lnSpc>
                <a:spcPct val="90000"/>
              </a:lnSpc>
            </a:pPr>
            <a:r>
              <a:rPr lang="tr-TR" dirty="0" smtClean="0">
                <a:latin typeface="Arial" pitchFamily="34" charset="0"/>
                <a:cs typeface="Arial" pitchFamily="34" charset="0"/>
              </a:rPr>
              <a:t>Aşındırıcı: %20-%40 silikon oksit, </a:t>
            </a:r>
            <a:r>
              <a:rPr lang="tr-TR" dirty="0" err="1" smtClean="0">
                <a:latin typeface="Arial" pitchFamily="34" charset="0"/>
                <a:cs typeface="Arial" pitchFamily="34" charset="0"/>
              </a:rPr>
              <a:t>aluminyum</a:t>
            </a:r>
            <a:r>
              <a:rPr lang="tr-TR" dirty="0" smtClean="0">
                <a:latin typeface="Arial" pitchFamily="34" charset="0"/>
                <a:cs typeface="Arial" pitchFamily="34" charset="0"/>
              </a:rPr>
              <a:t> oksit, </a:t>
            </a:r>
            <a:r>
              <a:rPr lang="tr-TR" dirty="0" err="1" smtClean="0">
                <a:latin typeface="Arial" pitchFamily="34" charset="0"/>
                <a:cs typeface="Arial" pitchFamily="34" charset="0"/>
              </a:rPr>
              <a:t>granüler</a:t>
            </a:r>
            <a:r>
              <a:rPr lang="tr-TR" dirty="0" smtClean="0">
                <a:latin typeface="Arial" pitchFamily="34" charset="0"/>
                <a:cs typeface="Arial" pitchFamily="34" charset="0"/>
              </a:rPr>
              <a:t> </a:t>
            </a:r>
            <a:r>
              <a:rPr lang="tr-TR" dirty="0" err="1" smtClean="0">
                <a:latin typeface="Arial" pitchFamily="34" charset="0"/>
                <a:cs typeface="Arial" pitchFamily="34" charset="0"/>
              </a:rPr>
              <a:t>polivinil</a:t>
            </a:r>
            <a:r>
              <a:rPr lang="tr-TR" dirty="0" smtClean="0">
                <a:latin typeface="Arial" pitchFamily="34" charset="0"/>
                <a:cs typeface="Arial" pitchFamily="34" charset="0"/>
              </a:rPr>
              <a:t> </a:t>
            </a:r>
            <a:r>
              <a:rPr lang="tr-TR" dirty="0" err="1" smtClean="0">
                <a:latin typeface="Arial" pitchFamily="34" charset="0"/>
                <a:cs typeface="Arial" pitchFamily="34" charset="0"/>
              </a:rPr>
              <a:t>klorid</a:t>
            </a:r>
            <a:endParaRPr lang="tr-TR" dirty="0" smtClean="0">
              <a:latin typeface="Arial" pitchFamily="34" charset="0"/>
              <a:cs typeface="Arial" pitchFamily="34" charset="0"/>
            </a:endParaRPr>
          </a:p>
          <a:p>
            <a:pPr>
              <a:lnSpc>
                <a:spcPct val="90000"/>
              </a:lnSpc>
            </a:pPr>
            <a:r>
              <a:rPr lang="tr-TR" dirty="0" smtClean="0">
                <a:latin typeface="Arial" pitchFamily="34" charset="0"/>
                <a:cs typeface="Arial" pitchFamily="34" charset="0"/>
              </a:rPr>
              <a:t>Su</a:t>
            </a:r>
          </a:p>
          <a:p>
            <a:pPr>
              <a:lnSpc>
                <a:spcPct val="90000"/>
              </a:lnSpc>
            </a:pPr>
            <a:r>
              <a:rPr lang="tr-TR" dirty="0" smtClean="0">
                <a:latin typeface="Arial" pitchFamily="34" charset="0"/>
                <a:cs typeface="Arial" pitchFamily="34" charset="0"/>
              </a:rPr>
              <a:t>Nemlendirici</a:t>
            </a:r>
          </a:p>
          <a:p>
            <a:pPr>
              <a:lnSpc>
                <a:spcPct val="90000"/>
              </a:lnSpc>
            </a:pPr>
            <a:r>
              <a:rPr lang="tr-TR" dirty="0" smtClean="0">
                <a:latin typeface="Arial" pitchFamily="34" charset="0"/>
                <a:cs typeface="Arial" pitchFamily="34" charset="0"/>
              </a:rPr>
              <a:t>Sabun ya da deterjan</a:t>
            </a:r>
          </a:p>
          <a:p>
            <a:pPr>
              <a:lnSpc>
                <a:spcPct val="90000"/>
              </a:lnSpc>
            </a:pPr>
            <a:r>
              <a:rPr lang="tr-TR" dirty="0" smtClean="0">
                <a:latin typeface="Arial" pitchFamily="34" charset="0"/>
                <a:cs typeface="Arial" pitchFamily="34" charset="0"/>
              </a:rPr>
              <a:t>Aroma ve tatlandırıcı ajanlar</a:t>
            </a:r>
          </a:p>
          <a:p>
            <a:pPr>
              <a:lnSpc>
                <a:spcPct val="90000"/>
              </a:lnSpc>
            </a:pPr>
            <a:r>
              <a:rPr lang="tr-TR" dirty="0" smtClean="0">
                <a:latin typeface="Arial" pitchFamily="34" charset="0"/>
                <a:cs typeface="Arial" pitchFamily="34" charset="0"/>
              </a:rPr>
              <a:t>Renklendirici ajanlar</a:t>
            </a:r>
          </a:p>
          <a:p>
            <a:pPr>
              <a:lnSpc>
                <a:spcPct val="90000"/>
              </a:lnSpc>
            </a:pPr>
            <a:r>
              <a:rPr lang="tr-TR" dirty="0" smtClean="0">
                <a:latin typeface="Arial" pitchFamily="34" charset="0"/>
                <a:cs typeface="Arial" pitchFamily="34" charset="0"/>
              </a:rPr>
              <a:t>Koruyucu ajanlar</a:t>
            </a:r>
          </a:p>
          <a:p>
            <a:pPr>
              <a:lnSpc>
                <a:spcPct val="90000"/>
              </a:lnSpc>
            </a:pPr>
            <a:r>
              <a:rPr lang="tr-TR" dirty="0" err="1" smtClean="0">
                <a:latin typeface="Arial" pitchFamily="34" charset="0"/>
                <a:cs typeface="Arial" pitchFamily="34" charset="0"/>
              </a:rPr>
              <a:t>Terapötik</a:t>
            </a:r>
            <a:r>
              <a:rPr lang="tr-TR" dirty="0" smtClean="0">
                <a:latin typeface="Arial" pitchFamily="34" charset="0"/>
                <a:cs typeface="Arial" pitchFamily="34" charset="0"/>
              </a:rPr>
              <a:t> ajanlar</a:t>
            </a:r>
          </a:p>
          <a:p>
            <a:pPr>
              <a:lnSpc>
                <a:spcPct val="90000"/>
              </a:lnSpc>
            </a:pPr>
            <a:r>
              <a:rPr lang="tr-TR" dirty="0" smtClean="0">
                <a:latin typeface="Arial" pitchFamily="34" charset="0"/>
                <a:cs typeface="Arial" pitchFamily="34" charset="0"/>
              </a:rPr>
              <a:t>             a) </a:t>
            </a:r>
            <a:r>
              <a:rPr lang="tr-TR" dirty="0" err="1" smtClean="0">
                <a:latin typeface="Arial" pitchFamily="34" charset="0"/>
                <a:cs typeface="Arial" pitchFamily="34" charset="0"/>
              </a:rPr>
              <a:t>floridler</a:t>
            </a:r>
            <a:r>
              <a:rPr lang="tr-TR" dirty="0" smtClean="0">
                <a:latin typeface="Arial" pitchFamily="34" charset="0"/>
                <a:cs typeface="Arial" pitchFamily="34" charset="0"/>
              </a:rPr>
              <a:t> (1000-1100 </a:t>
            </a:r>
            <a:r>
              <a:rPr lang="tr-TR" dirty="0" err="1" smtClean="0">
                <a:latin typeface="Arial" pitchFamily="34" charset="0"/>
                <a:cs typeface="Arial" pitchFamily="34" charset="0"/>
              </a:rPr>
              <a:t>ppm</a:t>
            </a:r>
            <a:r>
              <a:rPr lang="tr-TR" dirty="0" smtClean="0">
                <a:latin typeface="Arial" pitchFamily="34" charset="0"/>
                <a:cs typeface="Arial" pitchFamily="34" charset="0"/>
              </a:rPr>
              <a:t>)</a:t>
            </a:r>
          </a:p>
          <a:p>
            <a:pPr>
              <a:lnSpc>
                <a:spcPct val="90000"/>
              </a:lnSpc>
            </a:pPr>
            <a:r>
              <a:rPr lang="tr-TR" dirty="0" smtClean="0">
                <a:latin typeface="Arial" pitchFamily="34" charset="0"/>
                <a:cs typeface="Arial" pitchFamily="34" charset="0"/>
              </a:rPr>
              <a:t>             b) </a:t>
            </a:r>
            <a:r>
              <a:rPr lang="tr-TR" dirty="0" err="1" smtClean="0">
                <a:latin typeface="Arial" pitchFamily="34" charset="0"/>
                <a:cs typeface="Arial" pitchFamily="34" charset="0"/>
              </a:rPr>
              <a:t>pirofosfat</a:t>
            </a:r>
            <a:endParaRPr lang="tr-TR" dirty="0" smtClean="0">
              <a:latin typeface="Arial" pitchFamily="34" charset="0"/>
              <a:cs typeface="Arial" pitchFamily="34" charset="0"/>
            </a:endParaRPr>
          </a:p>
          <a:p>
            <a:pPr>
              <a:lnSpc>
                <a:spcPct val="90000"/>
              </a:lnSpc>
            </a:pPr>
            <a:r>
              <a:rPr lang="tr-TR" dirty="0" smtClean="0"/>
              <a:t>              c) </a:t>
            </a:r>
            <a:r>
              <a:rPr lang="tr-TR" dirty="0" err="1" smtClean="0"/>
              <a:t>antimikrobiyaller</a:t>
            </a:r>
            <a:endParaRPr lang="tr-TR"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eaLnBrk="1" hangingPunct="1"/>
            <a:r>
              <a:rPr lang="tr-TR" sz="2000" b="1" dirty="0" smtClean="0">
                <a:solidFill>
                  <a:srgbClr val="F7DF56"/>
                </a:solidFill>
                <a:latin typeface="Arial" pitchFamily="34" charset="0"/>
                <a:cs typeface="Arial" pitchFamily="34" charset="0"/>
              </a:rPr>
              <a:t>Diş fırçalama metotları</a:t>
            </a:r>
            <a:endParaRPr lang="tr-TR" sz="2000" b="1" dirty="0" smtClean="0">
              <a:latin typeface="Arial" pitchFamily="34" charset="0"/>
              <a:cs typeface="Arial" pitchFamily="34" charset="0"/>
            </a:endParaRPr>
          </a:p>
        </p:txBody>
      </p:sp>
      <p:sp>
        <p:nvSpPr>
          <p:cNvPr id="14339" name="2 İçerik Yer Tutucusu"/>
          <p:cNvSpPr>
            <a:spLocks noGrp="1"/>
          </p:cNvSpPr>
          <p:nvPr>
            <p:ph idx="1"/>
          </p:nvPr>
        </p:nvSpPr>
        <p:spPr>
          <a:xfrm>
            <a:off x="357158" y="1714488"/>
            <a:ext cx="8229600" cy="3714750"/>
          </a:xfrm>
        </p:spPr>
        <p:txBody>
          <a:bodyPr>
            <a:normAutofit/>
          </a:bodyPr>
          <a:lstStyle/>
          <a:p>
            <a:pPr eaLnBrk="1" hangingPunct="1">
              <a:lnSpc>
                <a:spcPct val="150000"/>
              </a:lnSpc>
            </a:pPr>
            <a:r>
              <a:rPr lang="tr-TR" altLang="en-US" sz="2000" dirty="0" err="1" smtClean="0">
                <a:latin typeface="Arial" pitchFamily="34" charset="0"/>
                <a:cs typeface="Arial" pitchFamily="34" charset="0"/>
              </a:rPr>
              <a:t>Roll</a:t>
            </a:r>
            <a:r>
              <a:rPr lang="tr-TR" altLang="en-US" sz="2000" dirty="0" smtClean="0">
                <a:latin typeface="Arial" pitchFamily="34" charset="0"/>
                <a:cs typeface="Arial" pitchFamily="34" charset="0"/>
              </a:rPr>
              <a:t>: </a:t>
            </a:r>
            <a:r>
              <a:rPr lang="tr-TR" altLang="en-US" sz="2000" dirty="0" err="1" smtClean="0">
                <a:latin typeface="Arial" pitchFamily="34" charset="0"/>
                <a:cs typeface="Arial" pitchFamily="34" charset="0"/>
              </a:rPr>
              <a:t>Roll</a:t>
            </a:r>
            <a:r>
              <a:rPr lang="tr-TR" altLang="en-US" sz="2000" dirty="0" smtClean="0">
                <a:latin typeface="Arial" pitchFamily="34" charset="0"/>
                <a:cs typeface="Arial" pitchFamily="34" charset="0"/>
              </a:rPr>
              <a:t>, </a:t>
            </a:r>
            <a:r>
              <a:rPr lang="tr-TR" altLang="en-US" sz="2000" dirty="0" err="1" smtClean="0">
                <a:latin typeface="Arial" pitchFamily="34" charset="0"/>
                <a:cs typeface="Arial" pitchFamily="34" charset="0"/>
              </a:rPr>
              <a:t>modifiye</a:t>
            </a:r>
            <a:r>
              <a:rPr lang="tr-TR" altLang="en-US" sz="2000" dirty="0" smtClean="0">
                <a:latin typeface="Arial" pitchFamily="34" charset="0"/>
                <a:cs typeface="Arial" pitchFamily="34" charset="0"/>
              </a:rPr>
              <a:t> </a:t>
            </a:r>
            <a:r>
              <a:rPr lang="tr-TR" altLang="en-US" sz="2000" dirty="0" err="1" smtClean="0">
                <a:latin typeface="Arial" pitchFamily="34" charset="0"/>
                <a:cs typeface="Arial" pitchFamily="34" charset="0"/>
              </a:rPr>
              <a:t>Stillman</a:t>
            </a:r>
            <a:endParaRPr lang="tr-TR" altLang="en-US" sz="2000" dirty="0" smtClean="0">
              <a:latin typeface="Arial" pitchFamily="34" charset="0"/>
              <a:cs typeface="Arial" pitchFamily="34" charset="0"/>
            </a:endParaRPr>
          </a:p>
          <a:p>
            <a:pPr eaLnBrk="1" hangingPunct="1">
              <a:lnSpc>
                <a:spcPct val="150000"/>
              </a:lnSpc>
            </a:pPr>
            <a:r>
              <a:rPr lang="tr-TR" altLang="en-US" sz="2000" dirty="0" smtClean="0">
                <a:latin typeface="Arial" pitchFamily="34" charset="0"/>
                <a:cs typeface="Arial" pitchFamily="34" charset="0"/>
              </a:rPr>
              <a:t>Vibrasyon: </a:t>
            </a:r>
            <a:r>
              <a:rPr lang="tr-TR" altLang="en-US" sz="2000" dirty="0" err="1" smtClean="0">
                <a:latin typeface="Arial" pitchFamily="34" charset="0"/>
                <a:cs typeface="Arial" pitchFamily="34" charset="0"/>
              </a:rPr>
              <a:t>Stillman</a:t>
            </a:r>
            <a:r>
              <a:rPr lang="tr-TR" altLang="en-US" sz="2000" dirty="0" smtClean="0">
                <a:latin typeface="Arial" pitchFamily="34" charset="0"/>
                <a:cs typeface="Arial" pitchFamily="34" charset="0"/>
              </a:rPr>
              <a:t>, </a:t>
            </a:r>
            <a:r>
              <a:rPr lang="tr-TR" altLang="en-US" sz="2000" dirty="0" err="1" smtClean="0">
                <a:latin typeface="Arial" pitchFamily="34" charset="0"/>
                <a:cs typeface="Arial" pitchFamily="34" charset="0"/>
              </a:rPr>
              <a:t>Charters</a:t>
            </a:r>
            <a:r>
              <a:rPr lang="tr-TR" altLang="en-US" sz="2000" dirty="0" smtClean="0">
                <a:latin typeface="Arial" pitchFamily="34" charset="0"/>
                <a:cs typeface="Arial" pitchFamily="34" charset="0"/>
              </a:rPr>
              <a:t> ve </a:t>
            </a:r>
            <a:r>
              <a:rPr lang="tr-TR" altLang="en-US" sz="2000" dirty="0" err="1" smtClean="0">
                <a:latin typeface="Arial" pitchFamily="34" charset="0"/>
                <a:cs typeface="Arial" pitchFamily="34" charset="0"/>
              </a:rPr>
              <a:t>Bass</a:t>
            </a:r>
            <a:endParaRPr lang="tr-TR" altLang="en-US" sz="2000" dirty="0" smtClean="0">
              <a:latin typeface="Arial" pitchFamily="34" charset="0"/>
              <a:cs typeface="Arial" pitchFamily="34" charset="0"/>
            </a:endParaRPr>
          </a:p>
          <a:p>
            <a:pPr eaLnBrk="1" hangingPunct="1">
              <a:lnSpc>
                <a:spcPct val="150000"/>
              </a:lnSpc>
            </a:pPr>
            <a:r>
              <a:rPr lang="tr-TR" altLang="en-US" sz="2000" dirty="0" smtClean="0">
                <a:latin typeface="Arial" pitchFamily="34" charset="0"/>
                <a:cs typeface="Arial" pitchFamily="34" charset="0"/>
              </a:rPr>
              <a:t>Sirküler: </a:t>
            </a:r>
            <a:r>
              <a:rPr lang="tr-TR" altLang="en-US" sz="2000" dirty="0" err="1" smtClean="0">
                <a:latin typeface="Arial" pitchFamily="34" charset="0"/>
                <a:cs typeface="Arial" pitchFamily="34" charset="0"/>
              </a:rPr>
              <a:t>Fones</a:t>
            </a:r>
            <a:endParaRPr lang="tr-TR" altLang="en-US" sz="2000" dirty="0" smtClean="0">
              <a:latin typeface="Arial" pitchFamily="34" charset="0"/>
              <a:cs typeface="Arial" pitchFamily="34" charset="0"/>
            </a:endParaRPr>
          </a:p>
          <a:p>
            <a:pPr eaLnBrk="1" hangingPunct="1">
              <a:lnSpc>
                <a:spcPct val="150000"/>
              </a:lnSpc>
            </a:pPr>
            <a:r>
              <a:rPr lang="tr-TR" altLang="en-US" sz="2000" dirty="0" err="1" smtClean="0">
                <a:latin typeface="Arial" pitchFamily="34" charset="0"/>
                <a:cs typeface="Arial" pitchFamily="34" charset="0"/>
              </a:rPr>
              <a:t>Vertikal</a:t>
            </a:r>
            <a:r>
              <a:rPr lang="tr-TR" altLang="en-US" sz="2000" dirty="0" smtClean="0">
                <a:latin typeface="Arial" pitchFamily="34" charset="0"/>
                <a:cs typeface="Arial" pitchFamily="34" charset="0"/>
              </a:rPr>
              <a:t>: </a:t>
            </a:r>
            <a:r>
              <a:rPr lang="tr-TR" altLang="en-US" sz="2000" dirty="0" err="1" smtClean="0">
                <a:latin typeface="Arial" pitchFamily="34" charset="0"/>
                <a:cs typeface="Arial" pitchFamily="34" charset="0"/>
              </a:rPr>
              <a:t>Leonard</a:t>
            </a:r>
            <a:endParaRPr lang="tr-TR" altLang="en-US" sz="2000" dirty="0" smtClean="0">
              <a:latin typeface="Arial" pitchFamily="34" charset="0"/>
              <a:cs typeface="Arial" pitchFamily="34" charset="0"/>
            </a:endParaRPr>
          </a:p>
          <a:p>
            <a:pPr eaLnBrk="1" hangingPunct="1">
              <a:lnSpc>
                <a:spcPct val="150000"/>
              </a:lnSpc>
            </a:pPr>
            <a:r>
              <a:rPr lang="tr-TR" altLang="en-US" sz="2000" dirty="0" err="1" smtClean="0">
                <a:latin typeface="Arial" pitchFamily="34" charset="0"/>
                <a:cs typeface="Arial" pitchFamily="34" charset="0"/>
              </a:rPr>
              <a:t>Horizontal</a:t>
            </a:r>
            <a:r>
              <a:rPr lang="tr-TR" altLang="en-US" sz="2000" dirty="0" smtClean="0">
                <a:latin typeface="Arial" pitchFamily="34" charset="0"/>
                <a:cs typeface="Arial" pitchFamily="34" charset="0"/>
              </a:rPr>
              <a:t>: </a:t>
            </a:r>
            <a:r>
              <a:rPr lang="tr-TR" altLang="en-US" sz="2000" dirty="0" err="1" smtClean="0">
                <a:latin typeface="Arial" pitchFamily="34" charset="0"/>
                <a:cs typeface="Arial" pitchFamily="34" charset="0"/>
              </a:rPr>
              <a:t>Scrub</a:t>
            </a:r>
            <a:endParaRPr lang="tr-TR" altLang="en-US" sz="2000" dirty="0" smtClean="0">
              <a:latin typeface="Arial" pitchFamily="34" charset="0"/>
              <a:cs typeface="Arial" pitchFamily="34" charset="0"/>
            </a:endParaRPr>
          </a:p>
        </p:txBody>
      </p:sp>
      <p:pic>
        <p:nvPicPr>
          <p:cNvPr id="5" name="5 Resim" descr="perio46.jpg"/>
          <p:cNvPicPr>
            <a:picLocks noChangeAspect="1"/>
          </p:cNvPicPr>
          <p:nvPr/>
        </p:nvPicPr>
        <p:blipFill>
          <a:blip r:embed="rId2"/>
          <a:srcRect/>
          <a:stretch>
            <a:fillRect/>
          </a:stretch>
        </p:blipFill>
        <p:spPr bwMode="auto">
          <a:xfrm>
            <a:off x="4143372" y="2857496"/>
            <a:ext cx="2097671" cy="1775046"/>
          </a:xfrm>
          <a:prstGeom prst="rect">
            <a:avLst/>
          </a:prstGeom>
          <a:noFill/>
          <a:ln w="9525">
            <a:noFill/>
            <a:miter lim="800000"/>
            <a:headEnd/>
            <a:tailEnd/>
          </a:ln>
        </p:spPr>
      </p:pic>
      <p:pic>
        <p:nvPicPr>
          <p:cNvPr id="6" name="3 İçerik Yer Tutucusu" descr="perio41.jpg"/>
          <p:cNvPicPr>
            <a:picLocks noChangeAspect="1"/>
          </p:cNvPicPr>
          <p:nvPr/>
        </p:nvPicPr>
        <p:blipFill>
          <a:blip r:embed="rId3"/>
          <a:srcRect/>
          <a:stretch>
            <a:fillRect/>
          </a:stretch>
        </p:blipFill>
        <p:spPr>
          <a:xfrm>
            <a:off x="2571737" y="4698994"/>
            <a:ext cx="2357454" cy="1781187"/>
          </a:xfrm>
          <a:prstGeom prst="rect">
            <a:avLst/>
          </a:prstGeom>
        </p:spPr>
      </p:pic>
      <p:pic>
        <p:nvPicPr>
          <p:cNvPr id="7" name="4 Resim" descr="perio42.jpg"/>
          <p:cNvPicPr>
            <a:picLocks noChangeAspect="1"/>
          </p:cNvPicPr>
          <p:nvPr/>
        </p:nvPicPr>
        <p:blipFill>
          <a:blip r:embed="rId4"/>
          <a:srcRect/>
          <a:stretch>
            <a:fillRect/>
          </a:stretch>
        </p:blipFill>
        <p:spPr bwMode="auto">
          <a:xfrm>
            <a:off x="5429256" y="4714885"/>
            <a:ext cx="2500330" cy="17075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13671" name="Rectangle 7"/>
          <p:cNvSpPr>
            <a:spLocks noChangeArrowheads="1"/>
          </p:cNvSpPr>
          <p:nvPr/>
        </p:nvSpPr>
        <p:spPr bwMode="auto">
          <a:xfrm>
            <a:off x="571472" y="428604"/>
            <a:ext cx="7786710"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FF00"/>
                </a:solidFill>
                <a:effectLst/>
                <a:latin typeface="Arial" pitchFamily="34" charset="0"/>
                <a:ea typeface="Arial" pitchFamily="34" charset="0"/>
                <a:cs typeface="Arial" pitchFamily="34" charset="0"/>
              </a:rPr>
              <a:t>Fırçalama tekniği</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Fırça diş-dişeti sınırına üzerine 45 derecelik açı yapacak ve bir seferde 2-3 dişi kapsayacak şekilde yerleştirilmelidir.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Bastırmadan kılların kendi direnci ile süpürme hareketi yapılarak dişin dış yüzeyi fırçalanmalı, fırça kesik hareketlerle dişetinden dişe doğru gitmelidir.</a:t>
            </a:r>
          </a:p>
          <a:p>
            <a:pPr marL="0" marR="0" lvl="0" indent="0" algn="just" defTabSz="914400" rtl="0" eaLnBrk="0" fontAlgn="base" latinLnBrk="0" hangingPunct="0">
              <a:lnSpc>
                <a:spcPct val="100000"/>
              </a:lnSpc>
              <a:spcBef>
                <a:spcPct val="0"/>
              </a:spcBef>
              <a:spcAft>
                <a:spcPct val="0"/>
              </a:spcAft>
              <a:buClrTx/>
              <a:buSzTx/>
              <a:buFontTx/>
              <a:buNone/>
              <a:tabLst/>
            </a:pPr>
            <a:endParaRPr lang="tr-TR" dirty="0" smtClean="0">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Fırça dişlerin iç yüzeylerinde de aynı şekilde diş-dişeti birleşiminden itibaren 45 derece açı yapacak şekilde yerleştirilip, dişetinden dişe doğru süpürme hareketi yapacak şekilde uygulanmalıdır</a:t>
            </a:r>
            <a:r>
              <a:rPr lang="tr-TR" dirty="0" smtClean="0">
                <a:latin typeface="Arial" pitchFamily="34" charset="0"/>
                <a:ea typeface="Arial"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tr-TR" dirty="0" smtClean="0">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tr-TR" dirty="0" smtClean="0">
                <a:latin typeface="Arial" pitchFamily="34" charset="0"/>
                <a:ea typeface="Arial" pitchFamily="34" charset="0"/>
                <a:cs typeface="Arial" pitchFamily="34" charset="0"/>
              </a:rPr>
              <a:t> Alt ve üst çenedeki ön dişlerin iç yüzlerini fırçalarken fırçamızı yerleştirebiliyorsak yatay, sığmıyorsa dik tutmalıyız ve yine fırçanın dişetine tam oturduğundan emin olmalıyız.</a:t>
            </a:r>
          </a:p>
          <a:p>
            <a:pPr lvl="0" indent="42863" algn="just" eaLnBrk="0" fontAlgn="base" hangingPunct="0">
              <a:spcBef>
                <a:spcPct val="0"/>
              </a:spcBef>
              <a:spcAft>
                <a:spcPct val="0"/>
              </a:spcAft>
            </a:pPr>
            <a:endParaRPr lang="tr-TR" dirty="0" smtClean="0">
              <a:latin typeface="Arial" pitchFamily="34" charset="0"/>
              <a:ea typeface="Arial" pitchFamily="34" charset="0"/>
              <a:cs typeface="Arial" pitchFamily="34" charset="0"/>
            </a:endParaRPr>
          </a:p>
          <a:p>
            <a:pPr lvl="0" indent="42863" algn="just" eaLnBrk="0" fontAlgn="base" hangingPunct="0">
              <a:spcBef>
                <a:spcPct val="0"/>
              </a:spcBef>
              <a:spcAft>
                <a:spcPct val="0"/>
              </a:spcAft>
            </a:pPr>
            <a:r>
              <a:rPr lang="tr-TR" dirty="0" smtClean="0">
                <a:latin typeface="Arial" pitchFamily="34" charset="0"/>
                <a:ea typeface="Arial" pitchFamily="34" charset="0"/>
                <a:cs typeface="Arial" pitchFamily="34" charset="0"/>
              </a:rPr>
              <a:t>Çiğneme yüzeyleri ise fırça ile ileri geri hareketler yapıldıktan sonra yanağa ve dile/damağa doğru süpürme hareketleri ile temizlenmelidir.</a:t>
            </a:r>
            <a:endParaRPr lang="tr-TR"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357158" y="1214422"/>
            <a:ext cx="7072362" cy="1715854"/>
          </a:xfrm>
          <a:prstGeom prst="rect">
            <a:avLst/>
          </a:prstGeom>
        </p:spPr>
        <p:txBody>
          <a:bodyPr wrap="square">
            <a:spAutoFit/>
          </a:bodyPr>
          <a:lstStyle/>
          <a:p>
            <a:pPr lvl="0" fontAlgn="base">
              <a:spcBef>
                <a:spcPct val="0"/>
              </a:spcBef>
              <a:spcAft>
                <a:spcPct val="0"/>
              </a:spcAft>
            </a:pPr>
            <a:r>
              <a:rPr lang="tr-TR" sz="2000" b="1" dirty="0" smtClean="0">
                <a:solidFill>
                  <a:srgbClr val="00FF00"/>
                </a:solidFill>
                <a:latin typeface="Arial" pitchFamily="34" charset="0"/>
                <a:ea typeface="Arial" pitchFamily="34" charset="0"/>
                <a:cs typeface="Arial" pitchFamily="34" charset="0"/>
              </a:rPr>
              <a:t>Fırçalama tekniğinden daha önemli olan,</a:t>
            </a:r>
          </a:p>
          <a:p>
            <a:pPr lvl="0" fontAlgn="base">
              <a:spcBef>
                <a:spcPct val="0"/>
              </a:spcBef>
              <a:spcAft>
                <a:spcPct val="0"/>
              </a:spcAft>
            </a:pPr>
            <a:endParaRPr lang="tr-TR" sz="1050" dirty="0" smtClean="0">
              <a:latin typeface="Arial" pitchFamily="34" charset="0"/>
              <a:cs typeface="Arial" pitchFamily="34" charset="0"/>
            </a:endParaRPr>
          </a:p>
          <a:p>
            <a:pPr lvl="0" eaLnBrk="0" fontAlgn="base" hangingPunct="0">
              <a:spcBef>
                <a:spcPct val="0"/>
              </a:spcBef>
              <a:spcAft>
                <a:spcPct val="0"/>
              </a:spcAft>
              <a:buClr>
                <a:srgbClr val="00FF00"/>
              </a:buClr>
              <a:buFont typeface="Wingdings" pitchFamily="2" charset="2"/>
              <a:buChar char="v"/>
            </a:pPr>
            <a:r>
              <a:rPr lang="tr-TR" dirty="0" smtClean="0">
                <a:latin typeface="Arial" pitchFamily="34" charset="0"/>
                <a:ea typeface="Arial" pitchFamily="34" charset="0"/>
                <a:cs typeface="Arial" pitchFamily="34" charset="0"/>
              </a:rPr>
              <a:t>Temizlemenin etkinliği</a:t>
            </a:r>
          </a:p>
          <a:p>
            <a:pPr lvl="0" eaLnBrk="0" fontAlgn="base" hangingPunct="0">
              <a:spcBef>
                <a:spcPct val="0"/>
              </a:spcBef>
              <a:spcAft>
                <a:spcPct val="0"/>
              </a:spcAft>
              <a:buClr>
                <a:srgbClr val="00FF00"/>
              </a:buClr>
              <a:buFont typeface="Wingdings" pitchFamily="2" charset="2"/>
              <a:buChar char="v"/>
            </a:pPr>
            <a:endParaRPr lang="tr-TR" sz="1050" dirty="0" smtClean="0">
              <a:latin typeface="Arial" pitchFamily="34" charset="0"/>
              <a:cs typeface="Arial" pitchFamily="34" charset="0"/>
            </a:endParaRPr>
          </a:p>
          <a:p>
            <a:pPr lvl="0" eaLnBrk="0" fontAlgn="base" hangingPunct="0">
              <a:spcBef>
                <a:spcPct val="0"/>
              </a:spcBef>
              <a:spcAft>
                <a:spcPct val="0"/>
              </a:spcAft>
              <a:buClr>
                <a:srgbClr val="00FF00"/>
              </a:buClr>
              <a:buFont typeface="Wingdings" pitchFamily="2" charset="2"/>
              <a:buChar char="v"/>
            </a:pPr>
            <a:r>
              <a:rPr lang="tr-TR" dirty="0" smtClean="0">
                <a:latin typeface="Arial" pitchFamily="34" charset="0"/>
                <a:ea typeface="Arial" pitchFamily="34" charset="0"/>
                <a:cs typeface="Arial" pitchFamily="34" charset="0"/>
              </a:rPr>
              <a:t>Sistematik fırçalama</a:t>
            </a:r>
          </a:p>
          <a:p>
            <a:pPr lvl="0" eaLnBrk="0" fontAlgn="base" hangingPunct="0">
              <a:spcBef>
                <a:spcPct val="0"/>
              </a:spcBef>
              <a:spcAft>
                <a:spcPct val="0"/>
              </a:spcAft>
              <a:buClr>
                <a:srgbClr val="00FF00"/>
              </a:buClr>
              <a:buFont typeface="Wingdings" pitchFamily="2" charset="2"/>
              <a:buChar char="v"/>
            </a:pPr>
            <a:endParaRPr lang="tr-TR" sz="1050" dirty="0" smtClean="0">
              <a:latin typeface="Arial" pitchFamily="34" charset="0"/>
              <a:cs typeface="Arial" pitchFamily="34" charset="0"/>
            </a:endParaRPr>
          </a:p>
          <a:p>
            <a:pPr lvl="0" eaLnBrk="0" fontAlgn="base" hangingPunct="0">
              <a:spcBef>
                <a:spcPct val="0"/>
              </a:spcBef>
              <a:spcAft>
                <a:spcPct val="0"/>
              </a:spcAft>
              <a:buClr>
                <a:srgbClr val="00FF00"/>
              </a:buClr>
              <a:buFont typeface="Wingdings" pitchFamily="2" charset="2"/>
              <a:buChar char="v"/>
            </a:pPr>
            <a:r>
              <a:rPr lang="tr-TR" dirty="0" smtClean="0">
                <a:latin typeface="Arial" pitchFamily="34" charset="0"/>
                <a:ea typeface="Arial" pitchFamily="34" charset="0"/>
                <a:cs typeface="Arial" pitchFamily="34" charset="0"/>
              </a:rPr>
              <a:t>Sert ve yumuşak dokulara hasar verilmemesidir.</a:t>
            </a:r>
            <a:endParaRPr lang="tr-TR" sz="2800" dirty="0" smtClean="0">
              <a:latin typeface="Arial" pitchFamily="34" charset="0"/>
              <a:cs typeface="Arial" pitchFamily="34" charset="0"/>
            </a:endParaRPr>
          </a:p>
        </p:txBody>
      </p:sp>
      <p:sp>
        <p:nvSpPr>
          <p:cNvPr id="11469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14698" name="Rectangle 10"/>
          <p:cNvSpPr>
            <a:spLocks noChangeArrowheads="1"/>
          </p:cNvSpPr>
          <p:nvPr/>
        </p:nvSpPr>
        <p:spPr bwMode="auto">
          <a:xfrm>
            <a:off x="285720" y="3643314"/>
            <a:ext cx="821537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i="0" u="none" strike="noStrike" cap="none" normalizeH="0" baseline="0" dirty="0" smtClean="0">
                <a:ln>
                  <a:noFill/>
                </a:ln>
                <a:solidFill>
                  <a:schemeClr val="tx1"/>
                </a:solidFill>
                <a:effectLst/>
                <a:latin typeface="Arial" pitchFamily="34" charset="0"/>
                <a:ea typeface="Arial" pitchFamily="34" charset="0"/>
                <a:cs typeface="Arial" pitchFamily="34" charset="0"/>
              </a:rPr>
              <a:t>Bazı durumlarda bireylere belli bir fırçalama tekniğini kabul ettirmekten ziyade hasta ile birlikte mevcut fırçalama tekniğini daha etkin kılacak modifikasyonlar yaratmak en uygun yaklaşım olabilir.</a:t>
            </a:r>
            <a:endParaRPr kumimoji="0" lang="tr-TR"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
          <p:cNvSpPr>
            <a:spLocks noChangeArrowheads="1"/>
          </p:cNvSpPr>
          <p:nvPr/>
        </p:nvSpPr>
        <p:spPr bwMode="auto">
          <a:xfrm>
            <a:off x="571472" y="428604"/>
            <a:ext cx="7572428"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err="1" smtClean="0">
                <a:ln>
                  <a:noFill/>
                </a:ln>
                <a:solidFill>
                  <a:srgbClr val="FFFF00"/>
                </a:solidFill>
                <a:effectLst/>
                <a:latin typeface="Arial" pitchFamily="34" charset="0"/>
                <a:ea typeface="Arial" pitchFamily="34" charset="0"/>
                <a:cs typeface="Arial" pitchFamily="34" charset="0"/>
              </a:rPr>
              <a:t>Arayüz</a:t>
            </a:r>
            <a:r>
              <a:rPr kumimoji="0" lang="tr-TR" sz="2000" b="1" i="0" u="none" strike="noStrike" cap="none" normalizeH="0" baseline="0" dirty="0" smtClean="0">
                <a:ln>
                  <a:noFill/>
                </a:ln>
                <a:solidFill>
                  <a:srgbClr val="FFFF00"/>
                </a:solidFill>
                <a:effectLst/>
                <a:latin typeface="Arial" pitchFamily="34" charset="0"/>
                <a:ea typeface="Arial" pitchFamily="34" charset="0"/>
                <a:cs typeface="Arial" pitchFamily="34" charset="0"/>
              </a:rPr>
              <a:t> Temizliği</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Diş fırçası diş yüzeylerinin beşte üçünün temizliğini yapar. </a:t>
            </a:r>
          </a:p>
          <a:p>
            <a:pPr marL="0" marR="0" lvl="0" indent="0" algn="just" defTabSz="914400" rtl="0" eaLnBrk="0" fontAlgn="base" latinLnBrk="0" hangingPunct="0">
              <a:lnSpc>
                <a:spcPct val="100000"/>
              </a:lnSpc>
              <a:spcBef>
                <a:spcPct val="0"/>
              </a:spcBef>
              <a:spcAft>
                <a:spcPct val="0"/>
              </a:spcAft>
              <a:buClrTx/>
              <a:buSzTx/>
              <a:buFontTx/>
              <a:buNone/>
              <a:tabLst/>
            </a:pPr>
            <a:endParaRPr lang="tr-TR" dirty="0" smtClean="0">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tr-TR" dirty="0" smtClean="0">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tr-TR" dirty="0" smtClean="0">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Dişlerin birbirine bakan yan yüzeylerinin temizliği için </a:t>
            </a:r>
            <a:r>
              <a:rPr kumimoji="0" lang="tr-TR" b="0" i="0" u="none" strike="noStrike" cap="none" normalizeH="0" baseline="0" dirty="0" smtClean="0">
                <a:ln>
                  <a:noFill/>
                </a:ln>
                <a:solidFill>
                  <a:srgbClr val="FFFF00"/>
                </a:solidFill>
                <a:effectLst/>
                <a:latin typeface="Arial" pitchFamily="34" charset="0"/>
                <a:ea typeface="Arial" pitchFamily="34" charset="0"/>
                <a:cs typeface="Arial" pitchFamily="34" charset="0"/>
              </a:rPr>
              <a:t>diş ipi, </a:t>
            </a:r>
            <a:r>
              <a:rPr kumimoji="0" lang="tr-TR" b="0" i="0" u="none" strike="noStrike" cap="none" normalizeH="0" baseline="0" dirty="0" err="1" smtClean="0">
                <a:ln>
                  <a:noFill/>
                </a:ln>
                <a:solidFill>
                  <a:srgbClr val="FFFF00"/>
                </a:solidFill>
                <a:effectLst/>
                <a:latin typeface="Arial" pitchFamily="34" charset="0"/>
                <a:ea typeface="Arial" pitchFamily="34" charset="0"/>
                <a:cs typeface="Arial" pitchFamily="34" charset="0"/>
              </a:rPr>
              <a:t>arayüz</a:t>
            </a:r>
            <a:r>
              <a:rPr kumimoji="0" lang="tr-TR" b="0" i="0" u="none" strike="noStrike" cap="none" normalizeH="0" baseline="0" dirty="0" smtClean="0">
                <a:ln>
                  <a:noFill/>
                </a:ln>
                <a:solidFill>
                  <a:srgbClr val="FFFF00"/>
                </a:solidFill>
                <a:effectLst/>
                <a:latin typeface="Arial" pitchFamily="34" charset="0"/>
                <a:ea typeface="Arial" pitchFamily="34" charset="0"/>
                <a:cs typeface="Arial" pitchFamily="34" charset="0"/>
              </a:rPr>
              <a:t> fırçaları veya tek kıl demetli fırçalar, kürdan ve lastik temizleyiciler </a:t>
            </a:r>
            <a:r>
              <a:rPr kumimoji="0" lang="tr-TR" b="0" i="0" u="none" strike="noStrike" cap="none" normalizeH="0" baseline="0" dirty="0" smtClean="0">
                <a:ln>
                  <a:noFill/>
                </a:ln>
                <a:effectLst/>
                <a:latin typeface="Arial" pitchFamily="34" charset="0"/>
                <a:ea typeface="Arial" pitchFamily="34" charset="0"/>
                <a:cs typeface="Arial" pitchFamily="34" charset="0"/>
              </a:rPr>
              <a:t>kullanılmalıdır. </a:t>
            </a:r>
          </a:p>
          <a:p>
            <a:pPr marL="0" marR="0" lvl="0" indent="0" algn="just" defTabSz="914400" rtl="0" eaLnBrk="0" fontAlgn="base" latinLnBrk="0" hangingPunct="0">
              <a:lnSpc>
                <a:spcPct val="100000"/>
              </a:lnSpc>
              <a:spcBef>
                <a:spcPct val="0"/>
              </a:spcBef>
              <a:spcAft>
                <a:spcPct val="0"/>
              </a:spcAft>
              <a:buClrTx/>
              <a:buSzTx/>
              <a:buFontTx/>
              <a:buNone/>
              <a:tabLst/>
            </a:pPr>
            <a:endParaRPr lang="tr-TR" dirty="0" smtClean="0">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Ara yüz temizliği sıklığı, diş fırçası kullanım sıklığında olduğu gibi 24 saatte bir mutlaka bir defa olacak şekilde ayarlanmalıdır</a:t>
            </a:r>
            <a:r>
              <a:rPr kumimoji="0" lang="tr-TR"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tr-TR" sz="2000" dirty="0" smtClean="0">
              <a:latin typeface="Arial" pitchFamily="34" charset="0"/>
              <a:cs typeface="Arial" pitchFamily="34" charset="0"/>
            </a:endParaRPr>
          </a:p>
        </p:txBody>
      </p:sp>
      <p:pic>
        <p:nvPicPr>
          <p:cNvPr id="3" name="Picture 5" descr="Diş Resimleri"/>
          <p:cNvPicPr>
            <a:picLocks noChangeAspect="1" noChangeArrowheads="1"/>
          </p:cNvPicPr>
          <p:nvPr/>
        </p:nvPicPr>
        <p:blipFill>
          <a:blip r:embed="rId2"/>
          <a:srcRect/>
          <a:stretch>
            <a:fillRect/>
          </a:stretch>
        </p:blipFill>
        <p:spPr bwMode="auto">
          <a:xfrm>
            <a:off x="2500298" y="1500174"/>
            <a:ext cx="2214578" cy="2262871"/>
          </a:xfrm>
          <a:prstGeom prst="rect">
            <a:avLst/>
          </a:prstGeom>
          <a:noFill/>
          <a:ln w="9525">
            <a:noFill/>
            <a:miter lim="800000"/>
            <a:headEnd/>
            <a:tailEnd/>
          </a:ln>
        </p:spPr>
      </p:pic>
      <p:sp>
        <p:nvSpPr>
          <p:cNvPr id="4" name="10 Metin kutusu"/>
          <p:cNvSpPr txBox="1">
            <a:spLocks noChangeArrowheads="1"/>
          </p:cNvSpPr>
          <p:nvPr/>
        </p:nvSpPr>
        <p:spPr bwMode="auto">
          <a:xfrm>
            <a:off x="3214678" y="1785926"/>
            <a:ext cx="360363" cy="400110"/>
          </a:xfrm>
          <a:prstGeom prst="rect">
            <a:avLst/>
          </a:prstGeom>
          <a:noFill/>
          <a:ln w="9525">
            <a:noFill/>
            <a:miter lim="800000"/>
            <a:headEnd/>
            <a:tailEnd/>
          </a:ln>
        </p:spPr>
        <p:txBody>
          <a:bodyPr>
            <a:spAutoFit/>
          </a:bodyPr>
          <a:lstStyle/>
          <a:p>
            <a:r>
              <a:rPr lang="tr-TR" sz="2000" b="1" dirty="0" smtClean="0">
                <a:solidFill>
                  <a:schemeClr val="bg1"/>
                </a:solidFill>
                <a:latin typeface="Arial" pitchFamily="34" charset="0"/>
                <a:cs typeface="Arial" pitchFamily="34" charset="0"/>
              </a:rPr>
              <a:t>2</a:t>
            </a:r>
            <a:endParaRPr lang="en-GB" sz="2000" b="1" dirty="0">
              <a:solidFill>
                <a:schemeClr val="bg1"/>
              </a:solidFill>
              <a:latin typeface="Arial" pitchFamily="34" charset="0"/>
              <a:cs typeface="Arial" pitchFamily="34" charset="0"/>
            </a:endParaRPr>
          </a:p>
        </p:txBody>
      </p:sp>
      <p:sp>
        <p:nvSpPr>
          <p:cNvPr id="5" name="10 Metin kutusu"/>
          <p:cNvSpPr txBox="1">
            <a:spLocks noChangeArrowheads="1"/>
          </p:cNvSpPr>
          <p:nvPr/>
        </p:nvSpPr>
        <p:spPr bwMode="auto">
          <a:xfrm>
            <a:off x="3428992" y="1500174"/>
            <a:ext cx="360363" cy="400110"/>
          </a:xfrm>
          <a:prstGeom prst="rect">
            <a:avLst/>
          </a:prstGeom>
          <a:noFill/>
          <a:ln w="9525">
            <a:noFill/>
            <a:miter lim="800000"/>
            <a:headEnd/>
            <a:tailEnd/>
          </a:ln>
        </p:spPr>
        <p:txBody>
          <a:bodyPr>
            <a:spAutoFit/>
          </a:bodyPr>
          <a:lstStyle/>
          <a:p>
            <a:r>
              <a:rPr lang="tr-TR" sz="2000" b="1" dirty="0">
                <a:latin typeface="Arial" pitchFamily="34" charset="0"/>
                <a:cs typeface="Arial" pitchFamily="34" charset="0"/>
              </a:rPr>
              <a:t>1</a:t>
            </a:r>
            <a:endParaRPr lang="en-GB" sz="2000" b="1" dirty="0">
              <a:latin typeface="Arial" pitchFamily="34" charset="0"/>
              <a:cs typeface="Arial" pitchFamily="34" charset="0"/>
            </a:endParaRPr>
          </a:p>
        </p:txBody>
      </p:sp>
      <p:sp>
        <p:nvSpPr>
          <p:cNvPr id="6" name="10 Metin kutusu"/>
          <p:cNvSpPr txBox="1">
            <a:spLocks noChangeArrowheads="1"/>
          </p:cNvSpPr>
          <p:nvPr/>
        </p:nvSpPr>
        <p:spPr bwMode="auto">
          <a:xfrm>
            <a:off x="2643174" y="2143116"/>
            <a:ext cx="360363" cy="400110"/>
          </a:xfrm>
          <a:prstGeom prst="rect">
            <a:avLst/>
          </a:prstGeom>
          <a:noFill/>
          <a:ln w="9525">
            <a:noFill/>
            <a:miter lim="800000"/>
            <a:headEnd/>
            <a:tailEnd/>
          </a:ln>
        </p:spPr>
        <p:txBody>
          <a:bodyPr>
            <a:spAutoFit/>
          </a:bodyPr>
          <a:lstStyle/>
          <a:p>
            <a:r>
              <a:rPr lang="tr-TR" sz="2000" b="1" dirty="0" smtClean="0">
                <a:latin typeface="Arial" pitchFamily="34" charset="0"/>
                <a:cs typeface="Arial" pitchFamily="34" charset="0"/>
              </a:rPr>
              <a:t>4</a:t>
            </a:r>
            <a:endParaRPr lang="en-GB" sz="2000" b="1" dirty="0">
              <a:latin typeface="Arial" pitchFamily="34" charset="0"/>
              <a:cs typeface="Arial" pitchFamily="34" charset="0"/>
            </a:endParaRPr>
          </a:p>
        </p:txBody>
      </p:sp>
      <p:sp>
        <p:nvSpPr>
          <p:cNvPr id="7" name="10 Metin kutusu"/>
          <p:cNvSpPr txBox="1">
            <a:spLocks noChangeArrowheads="1"/>
          </p:cNvSpPr>
          <p:nvPr/>
        </p:nvSpPr>
        <p:spPr bwMode="auto">
          <a:xfrm>
            <a:off x="3500430" y="2143116"/>
            <a:ext cx="360363" cy="400110"/>
          </a:xfrm>
          <a:prstGeom prst="rect">
            <a:avLst/>
          </a:prstGeom>
          <a:noFill/>
          <a:ln w="9525">
            <a:noFill/>
            <a:miter lim="800000"/>
            <a:headEnd/>
            <a:tailEnd/>
          </a:ln>
        </p:spPr>
        <p:txBody>
          <a:bodyPr>
            <a:spAutoFit/>
          </a:bodyPr>
          <a:lstStyle/>
          <a:p>
            <a:r>
              <a:rPr lang="tr-TR" sz="2000" b="1" dirty="0" smtClean="0">
                <a:solidFill>
                  <a:schemeClr val="bg1"/>
                </a:solidFill>
                <a:latin typeface="Arial" pitchFamily="34" charset="0"/>
                <a:cs typeface="Arial" pitchFamily="34" charset="0"/>
              </a:rPr>
              <a:t>3</a:t>
            </a:r>
            <a:endParaRPr lang="en-GB" sz="2000" b="1" dirty="0">
              <a:solidFill>
                <a:schemeClr val="bg1"/>
              </a:solidFill>
              <a:latin typeface="Arial" pitchFamily="34" charset="0"/>
              <a:cs typeface="Arial" pitchFamily="34" charset="0"/>
            </a:endParaRPr>
          </a:p>
        </p:txBody>
      </p:sp>
      <p:sp>
        <p:nvSpPr>
          <p:cNvPr id="9" name="10 Metin kutusu"/>
          <p:cNvSpPr txBox="1">
            <a:spLocks noChangeArrowheads="1"/>
          </p:cNvSpPr>
          <p:nvPr/>
        </p:nvSpPr>
        <p:spPr bwMode="auto">
          <a:xfrm>
            <a:off x="4214810" y="2071678"/>
            <a:ext cx="360363" cy="400110"/>
          </a:xfrm>
          <a:prstGeom prst="rect">
            <a:avLst/>
          </a:prstGeom>
          <a:noFill/>
          <a:ln w="9525">
            <a:noFill/>
            <a:miter lim="800000"/>
            <a:headEnd/>
            <a:tailEnd/>
          </a:ln>
        </p:spPr>
        <p:txBody>
          <a:bodyPr>
            <a:spAutoFit/>
          </a:bodyPr>
          <a:lstStyle/>
          <a:p>
            <a:r>
              <a:rPr lang="tr-TR" sz="2000" b="1" dirty="0" smtClean="0">
                <a:latin typeface="Arial" pitchFamily="34" charset="0"/>
                <a:cs typeface="Arial" pitchFamily="34" charset="0"/>
              </a:rPr>
              <a:t>5</a:t>
            </a:r>
            <a:endParaRPr lang="en-GB" sz="2000" b="1"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2910" y="1000108"/>
            <a:ext cx="8001056" cy="3385542"/>
          </a:xfrm>
          <a:prstGeom prst="rect">
            <a:avLst/>
          </a:prstGeom>
        </p:spPr>
        <p:txBody>
          <a:bodyPr wrap="square">
            <a:spAutoFit/>
          </a:bodyPr>
          <a:lstStyle/>
          <a:p>
            <a:pPr>
              <a:lnSpc>
                <a:spcPct val="150000"/>
              </a:lnSpc>
            </a:pPr>
            <a:r>
              <a:rPr lang="tr-TR" sz="2000" i="1" dirty="0" err="1" smtClean="0">
                <a:solidFill>
                  <a:srgbClr val="FFFF00"/>
                </a:solidFill>
                <a:latin typeface="Arial" pitchFamily="34" charset="0"/>
                <a:cs typeface="Arial" pitchFamily="34" charset="0"/>
              </a:rPr>
              <a:t>Arayüz</a:t>
            </a:r>
            <a:r>
              <a:rPr lang="tr-TR" sz="2000" i="1" dirty="0" smtClean="0">
                <a:solidFill>
                  <a:srgbClr val="FFFF00"/>
                </a:solidFill>
                <a:latin typeface="Arial" pitchFamily="34" charset="0"/>
                <a:cs typeface="Arial" pitchFamily="34" charset="0"/>
              </a:rPr>
              <a:t> temizlik araçları nasıl seçilmeli </a:t>
            </a:r>
            <a:r>
              <a:rPr lang="tr-TR" sz="3600" dirty="0" smtClean="0">
                <a:solidFill>
                  <a:srgbClr val="FF0000"/>
                </a:solidFill>
                <a:latin typeface="Arial" pitchFamily="34" charset="0"/>
                <a:cs typeface="Arial" pitchFamily="34" charset="0"/>
              </a:rPr>
              <a:t>?</a:t>
            </a:r>
          </a:p>
          <a:p>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	Dişlerin temaslarının sıkılığı</a:t>
            </a:r>
          </a:p>
          <a:p>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	Dişler arası bölgenin pürüzlülüğü</a:t>
            </a:r>
          </a:p>
          <a:p>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	Hastanın becerisi</a:t>
            </a:r>
          </a:p>
          <a:p>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	İçbükey yüzeylerin varlığı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142976" y="571480"/>
            <a:ext cx="4572000" cy="2523768"/>
          </a:xfrm>
          <a:prstGeom prst="rect">
            <a:avLst/>
          </a:prstGeom>
        </p:spPr>
        <p:txBody>
          <a:bodyPr>
            <a:spAutoFit/>
          </a:bodyPr>
          <a:lstStyle/>
          <a:p>
            <a:pPr>
              <a:lnSpc>
                <a:spcPct val="150000"/>
              </a:lnSpc>
            </a:pPr>
            <a:r>
              <a:rPr lang="tr-TR" sz="2000" b="1" u="sng" dirty="0" smtClean="0">
                <a:solidFill>
                  <a:srgbClr val="FFFF00"/>
                </a:solidFill>
                <a:latin typeface="Arial" pitchFamily="34" charset="0"/>
                <a:cs typeface="Arial" pitchFamily="34" charset="0"/>
              </a:rPr>
              <a:t>DİŞ İPİ:</a:t>
            </a:r>
          </a:p>
          <a:p>
            <a:pPr>
              <a:lnSpc>
                <a:spcPct val="150000"/>
              </a:lnSpc>
            </a:pPr>
            <a:endParaRPr lang="tr-TR" sz="2000" b="1" u="sng" dirty="0" smtClean="0">
              <a:solidFill>
                <a:srgbClr val="FFFF00"/>
              </a:solidFill>
              <a:latin typeface="Arial" pitchFamily="34" charset="0"/>
              <a:cs typeface="Arial" pitchFamily="34" charset="0"/>
            </a:endParaRPr>
          </a:p>
          <a:p>
            <a:r>
              <a:rPr lang="tr-TR" sz="2000" dirty="0" smtClean="0">
                <a:latin typeface="Arial" pitchFamily="34" charset="0"/>
                <a:cs typeface="Arial" pitchFamily="34" charset="0"/>
              </a:rPr>
              <a:t>Bükülmüş / bükülmemiş</a:t>
            </a:r>
          </a:p>
          <a:p>
            <a:r>
              <a:rPr lang="tr-TR" sz="2000" dirty="0" smtClean="0">
                <a:latin typeface="Arial" pitchFamily="34" charset="0"/>
                <a:cs typeface="Arial" pitchFamily="34" charset="0"/>
              </a:rPr>
              <a:t>Mumlu / mumsuz</a:t>
            </a:r>
          </a:p>
          <a:p>
            <a:r>
              <a:rPr lang="tr-TR" sz="2000" dirty="0" smtClean="0">
                <a:latin typeface="Arial" pitchFamily="34" charset="0"/>
                <a:cs typeface="Arial" pitchFamily="34" charset="0"/>
              </a:rPr>
              <a:t>İnce / kalın</a:t>
            </a:r>
          </a:p>
          <a:p>
            <a:r>
              <a:rPr lang="tr-TR" sz="2000" dirty="0" smtClean="0">
                <a:latin typeface="Arial" pitchFamily="34" charset="0"/>
                <a:cs typeface="Arial" pitchFamily="34" charset="0"/>
              </a:rPr>
              <a:t>Tekli / çoklu naylon ipten yapılırlar.</a:t>
            </a:r>
          </a:p>
          <a:p>
            <a:endParaRPr lang="tr-TR" dirty="0" smtClean="0">
              <a:solidFill>
                <a:srgbClr val="665705"/>
              </a:solidFill>
            </a:endParaRPr>
          </a:p>
        </p:txBody>
      </p:sp>
      <p:pic>
        <p:nvPicPr>
          <p:cNvPr id="3" name="Picture 3" descr="C:\Documents and Settings\Akkaya\Desktop\murat\634px-Dental_floss_(whole).jpg"/>
          <p:cNvPicPr>
            <a:picLocks noChangeAspect="1" noChangeArrowheads="1"/>
          </p:cNvPicPr>
          <p:nvPr/>
        </p:nvPicPr>
        <p:blipFill>
          <a:blip r:embed="rId2"/>
          <a:srcRect/>
          <a:stretch>
            <a:fillRect/>
          </a:stretch>
        </p:blipFill>
        <p:spPr bwMode="auto">
          <a:xfrm>
            <a:off x="500057" y="3993802"/>
            <a:ext cx="2210719" cy="2088057"/>
          </a:xfrm>
          <a:prstGeom prst="rect">
            <a:avLst/>
          </a:prstGeom>
          <a:noFill/>
          <a:ln w="9525">
            <a:noFill/>
            <a:miter lim="800000"/>
            <a:headEnd/>
            <a:tailEnd/>
          </a:ln>
        </p:spPr>
      </p:pic>
      <p:pic>
        <p:nvPicPr>
          <p:cNvPr id="4" name="Picture 4" descr="C:\Documents and Settings\Akkaya\Desktop\murat\P001.jpg"/>
          <p:cNvPicPr>
            <a:picLocks noChangeAspect="1" noChangeArrowheads="1"/>
          </p:cNvPicPr>
          <p:nvPr/>
        </p:nvPicPr>
        <p:blipFill>
          <a:blip r:embed="rId3"/>
          <a:srcRect b="18898"/>
          <a:stretch>
            <a:fillRect/>
          </a:stretch>
        </p:blipFill>
        <p:spPr bwMode="auto">
          <a:xfrm>
            <a:off x="3500430" y="3143248"/>
            <a:ext cx="1889315" cy="2029593"/>
          </a:xfrm>
          <a:prstGeom prst="rect">
            <a:avLst/>
          </a:prstGeom>
          <a:noFill/>
          <a:ln w="9525">
            <a:noFill/>
            <a:miter lim="800000"/>
            <a:headEnd/>
            <a:tailEnd/>
          </a:ln>
        </p:spPr>
      </p:pic>
      <p:pic>
        <p:nvPicPr>
          <p:cNvPr id="5" name="Picture 6" descr="C:\Documents and Settings\Akkaya\Desktop\murat\flossbrush1.jpg"/>
          <p:cNvPicPr>
            <a:picLocks noChangeAspect="1" noChangeArrowheads="1"/>
          </p:cNvPicPr>
          <p:nvPr/>
        </p:nvPicPr>
        <p:blipFill>
          <a:blip r:embed="rId4"/>
          <a:srcRect/>
          <a:stretch>
            <a:fillRect/>
          </a:stretch>
        </p:blipFill>
        <p:spPr bwMode="auto">
          <a:xfrm>
            <a:off x="6072182" y="4086378"/>
            <a:ext cx="2000279" cy="200027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642910" y="428604"/>
            <a:ext cx="492922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FF00"/>
                </a:solidFill>
                <a:effectLst/>
                <a:latin typeface="Arial" pitchFamily="34" charset="0"/>
                <a:ea typeface="Arial" pitchFamily="34" charset="0"/>
                <a:cs typeface="Arial" pitchFamily="34" charset="0"/>
              </a:rPr>
              <a:t>Diş İpi Kullanımı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b="0" i="0" u="none" strike="noStrike" cap="none" normalizeH="0" baseline="0" dirty="0" smtClean="0">
              <a:ln>
                <a:noFill/>
              </a:ln>
              <a:solidFill>
                <a:srgbClr val="FFFF00"/>
              </a:solidFill>
              <a:effectLst/>
              <a:latin typeface="Arial" pitchFamily="34" charset="0"/>
              <a:cs typeface="Arial" pitchFamily="34" charset="0"/>
            </a:endParaRPr>
          </a:p>
          <a:p>
            <a:r>
              <a:rPr lang="tr-TR" dirty="0" smtClean="0">
                <a:latin typeface="Arial" pitchFamily="34" charset="0"/>
                <a:cs typeface="Arial" pitchFamily="34" charset="0"/>
              </a:rPr>
              <a:t>35-40 cm. uzunluğunda ip kopartılır ve 0rta ya da işaret parmaklarına sarılır</a:t>
            </a:r>
          </a:p>
          <a:p>
            <a:endParaRPr lang="tr-TR" dirty="0" smtClean="0">
              <a:latin typeface="Arial" pitchFamily="34" charset="0"/>
              <a:cs typeface="Arial" pitchFamily="34" charset="0"/>
            </a:endParaRPr>
          </a:p>
          <a:p>
            <a:r>
              <a:rPr lang="tr-TR" dirty="0" smtClean="0">
                <a:latin typeface="Arial" pitchFamily="34" charset="0"/>
                <a:cs typeface="Arial" pitchFamily="34" charset="0"/>
              </a:rPr>
              <a:t>Baş ve işaret parmaklarıyla tutulur, ileri geri hareketle dişlerin temas noktasından geçirilir,</a:t>
            </a:r>
          </a:p>
          <a:p>
            <a:endParaRPr lang="tr-TR" dirty="0" smtClean="0">
              <a:latin typeface="Arial" pitchFamily="34" charset="0"/>
              <a:cs typeface="Arial" pitchFamily="34" charset="0"/>
            </a:endParaRPr>
          </a:p>
          <a:p>
            <a:r>
              <a:rPr lang="tr-TR" dirty="0" smtClean="0">
                <a:latin typeface="Arial" pitchFamily="34" charset="0"/>
                <a:cs typeface="Arial" pitchFamily="34" charset="0"/>
              </a:rPr>
              <a:t>Temas noktası geçildikten sonra diş yüzeyini saracak şekilde konumlandırılıp  aşağı-yukarı hareket ettirilir, </a:t>
            </a:r>
          </a:p>
          <a:p>
            <a:endParaRPr lang="tr-TR" dirty="0" smtClean="0">
              <a:latin typeface="Arial" pitchFamily="34" charset="0"/>
              <a:cs typeface="Arial" pitchFamily="34" charset="0"/>
            </a:endParaRPr>
          </a:p>
          <a:p>
            <a:r>
              <a:rPr lang="tr-TR" dirty="0" smtClean="0">
                <a:latin typeface="Arial" pitchFamily="34" charset="0"/>
                <a:cs typeface="Arial" pitchFamily="34" charset="0"/>
              </a:rPr>
              <a:t>En arka dişin arkası dahil tüm yüzeylerde işlem tekrarlanır. İp kirlendiğinde yeni bir parça ile devam edilir.</a:t>
            </a:r>
            <a:r>
              <a:rPr lang="tr-TR" dirty="0" smtClean="0">
                <a:solidFill>
                  <a:schemeClr val="bg1"/>
                </a:solidFill>
                <a:latin typeface="Arial" pitchFamily="34" charset="0"/>
                <a:cs typeface="Arial" pitchFamily="34" charset="0"/>
              </a:rPr>
              <a:t> </a:t>
            </a:r>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pPr lvl="0" algn="just" eaLnBrk="0" fontAlgn="base" hangingPunct="0">
              <a:spcBef>
                <a:spcPct val="0"/>
              </a:spcBef>
              <a:spcAft>
                <a:spcPct val="0"/>
              </a:spcAft>
            </a:pPr>
            <a:r>
              <a:rPr lang="tr-TR" dirty="0" smtClean="0">
                <a:solidFill>
                  <a:srgbClr val="665705"/>
                </a:solidFill>
              </a:rPr>
              <a:t>,</a:t>
            </a:r>
            <a:endParaRPr kumimoji="0" lang="tr-TR" altLang="zh-TW"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5" descr="C:\Documents and Settings\Akkaya\Desktop\murat\dental-floss-01-300x248.jpg"/>
          <p:cNvPicPr>
            <a:picLocks noChangeAspect="1" noChangeArrowheads="1"/>
          </p:cNvPicPr>
          <p:nvPr/>
        </p:nvPicPr>
        <p:blipFill>
          <a:blip r:embed="rId2"/>
          <a:srcRect r="50620" b="56387"/>
          <a:stretch>
            <a:fillRect/>
          </a:stretch>
        </p:blipFill>
        <p:spPr bwMode="auto">
          <a:xfrm>
            <a:off x="6143636" y="857232"/>
            <a:ext cx="2224405" cy="1623781"/>
          </a:xfrm>
          <a:prstGeom prst="rect">
            <a:avLst/>
          </a:prstGeom>
          <a:noFill/>
          <a:ln w="9525">
            <a:noFill/>
            <a:miter lim="800000"/>
            <a:headEnd/>
            <a:tailEnd/>
          </a:ln>
        </p:spPr>
      </p:pic>
      <p:pic>
        <p:nvPicPr>
          <p:cNvPr id="5" name="4 Resim" descr="DSC00130.JPG"/>
          <p:cNvPicPr>
            <a:picLocks noChangeAspect="1"/>
          </p:cNvPicPr>
          <p:nvPr/>
        </p:nvPicPr>
        <p:blipFill>
          <a:blip r:embed="rId3" cstate="print">
            <a:lum bright="30000" contrast="20000"/>
          </a:blip>
          <a:srcRect t="10001"/>
          <a:stretch>
            <a:fillRect/>
          </a:stretch>
        </p:blipFill>
        <p:spPr bwMode="auto">
          <a:xfrm>
            <a:off x="6143636" y="4782748"/>
            <a:ext cx="2357454" cy="1591282"/>
          </a:xfrm>
          <a:prstGeom prst="rect">
            <a:avLst/>
          </a:prstGeom>
          <a:noFill/>
          <a:ln w="9525">
            <a:noFill/>
            <a:miter lim="800000"/>
            <a:headEnd/>
            <a:tailEnd/>
          </a:ln>
        </p:spPr>
      </p:pic>
      <p:pic>
        <p:nvPicPr>
          <p:cNvPr id="82946" name="Picture 2" descr="İlgili resim"/>
          <p:cNvPicPr>
            <a:picLocks noChangeAspect="1" noChangeArrowheads="1"/>
          </p:cNvPicPr>
          <p:nvPr/>
        </p:nvPicPr>
        <p:blipFill>
          <a:blip r:embed="rId4"/>
          <a:srcRect/>
          <a:stretch>
            <a:fillRect/>
          </a:stretch>
        </p:blipFill>
        <p:spPr bwMode="auto">
          <a:xfrm>
            <a:off x="6143636" y="2786058"/>
            <a:ext cx="2347678" cy="1702516"/>
          </a:xfrm>
          <a:prstGeom prst="rect">
            <a:avLst/>
          </a:prstGeom>
          <a:noFill/>
        </p:spPr>
      </p:pic>
      <p:pic>
        <p:nvPicPr>
          <p:cNvPr id="8" name="Picture 2"/>
          <p:cNvPicPr>
            <a:picLocks noChangeAspect="1" noChangeArrowheads="1"/>
          </p:cNvPicPr>
          <p:nvPr/>
        </p:nvPicPr>
        <p:blipFill>
          <a:blip r:embed="rId5"/>
          <a:srcRect b="2703"/>
          <a:stretch>
            <a:fillRect/>
          </a:stretch>
        </p:blipFill>
        <p:spPr bwMode="auto">
          <a:xfrm>
            <a:off x="2571736" y="4643446"/>
            <a:ext cx="2721873" cy="200026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500034" y="857232"/>
            <a:ext cx="7715275" cy="3929063"/>
          </a:xfrm>
          <a:prstGeom prst="rect">
            <a:avLst/>
          </a:prstGeom>
        </p:spPr>
        <p:txBody>
          <a:bodyPr>
            <a:normAutofit/>
          </a:bodyPr>
          <a:lstStyle/>
          <a:p>
            <a:pPr marL="292100" marR="0" lvl="0" indent="-292100" algn="just" defTabSz="914400" rtl="0" eaLnBrk="1" fontAlgn="auto" latinLnBrk="0" hangingPunct="1">
              <a:lnSpc>
                <a:spcPct val="90000"/>
              </a:lnSpc>
              <a:spcBef>
                <a:spcPts val="0"/>
              </a:spcBef>
              <a:spcAft>
                <a:spcPts val="0"/>
              </a:spcAft>
              <a:buClr>
                <a:schemeClr val="accent1"/>
              </a:buClr>
              <a:buSzPct val="70000"/>
              <a:buFont typeface="Wingdings 2" pitchFamily="18" charset="2"/>
              <a:buNone/>
              <a:tabLst/>
              <a:defRPr/>
            </a:pPr>
            <a:endParaRPr kumimoji="0" lang="tr-TR" sz="2000" b="1" i="0" u="sng" strike="noStrike" kern="1200" cap="none" spc="0" normalizeH="0" baseline="0" noProof="0" dirty="0" smtClean="0">
              <a:ln>
                <a:noFill/>
              </a:ln>
              <a:effectLst/>
              <a:uLnTx/>
              <a:uFillTx/>
              <a:latin typeface="Arial" pitchFamily="34" charset="0"/>
              <a:cs typeface="Arial" pitchFamily="34" charset="0"/>
            </a:endParaRPr>
          </a:p>
          <a:p>
            <a:pPr marL="292100" marR="0" lvl="0" indent="-292100" algn="just" defTabSz="914400" rtl="0" eaLnBrk="1" fontAlgn="auto" latinLnBrk="0" hangingPunct="1">
              <a:lnSpc>
                <a:spcPct val="90000"/>
              </a:lnSpc>
              <a:spcBef>
                <a:spcPts val="0"/>
              </a:spcBef>
              <a:spcAft>
                <a:spcPts val="0"/>
              </a:spcAft>
              <a:buClr>
                <a:schemeClr val="accent1"/>
              </a:buClr>
              <a:buSzPct val="70000"/>
              <a:buFont typeface="Wingdings 2"/>
              <a:buChar char=""/>
              <a:tabLst/>
              <a:defRPr/>
            </a:pPr>
            <a:r>
              <a:rPr kumimoji="0" lang="tr-TR" sz="2000" b="0" i="0" u="none" strike="noStrike" kern="1200" cap="none" spc="0" normalizeH="0" baseline="0" noProof="0" dirty="0" smtClean="0">
                <a:ln>
                  <a:noFill/>
                </a:ln>
                <a:effectLst/>
                <a:uLnTx/>
                <a:uFillTx/>
                <a:latin typeface="Arial" pitchFamily="34" charset="0"/>
                <a:cs typeface="Arial" pitchFamily="34" charset="0"/>
              </a:rPr>
              <a:t>Ara yüzeyin morfolojisine bağlı olarak pamuklu diş ipleri de kullanılabilir.</a:t>
            </a:r>
          </a:p>
          <a:p>
            <a:pPr marL="292100" marR="0" lvl="0" indent="-292100" algn="just" defTabSz="914400" rtl="0" eaLnBrk="1" fontAlgn="auto" latinLnBrk="0" hangingPunct="1">
              <a:lnSpc>
                <a:spcPct val="90000"/>
              </a:lnSpc>
              <a:spcBef>
                <a:spcPts val="0"/>
              </a:spcBef>
              <a:spcAft>
                <a:spcPts val="0"/>
              </a:spcAft>
              <a:buClr>
                <a:schemeClr val="accent1"/>
              </a:buClr>
              <a:buSzPct val="70000"/>
              <a:buFont typeface="Wingdings 2"/>
              <a:buChar char=""/>
              <a:tabLst/>
              <a:defRPr/>
            </a:pPr>
            <a:endParaRPr kumimoji="0" lang="tr-TR" sz="2000" b="0" i="0" u="none" strike="noStrike" kern="1200" cap="none" spc="0" normalizeH="0" baseline="0" noProof="0" dirty="0" smtClean="0">
              <a:ln>
                <a:noFill/>
              </a:ln>
              <a:effectLst/>
              <a:uLnTx/>
              <a:uFillTx/>
              <a:latin typeface="Arial" pitchFamily="34" charset="0"/>
              <a:cs typeface="Arial" pitchFamily="34" charset="0"/>
            </a:endParaRPr>
          </a:p>
          <a:p>
            <a:pPr marL="292100" marR="0" lvl="0" indent="-292100" algn="just" defTabSz="914400" rtl="0" eaLnBrk="1" fontAlgn="auto" latinLnBrk="0" hangingPunct="1">
              <a:lnSpc>
                <a:spcPct val="90000"/>
              </a:lnSpc>
              <a:spcBef>
                <a:spcPts val="0"/>
              </a:spcBef>
              <a:spcAft>
                <a:spcPts val="0"/>
              </a:spcAft>
              <a:buClr>
                <a:schemeClr val="accent1"/>
              </a:buClr>
              <a:buSzPct val="70000"/>
              <a:buFont typeface="Wingdings 2"/>
              <a:buChar char=""/>
              <a:tabLst/>
              <a:defRPr/>
            </a:pPr>
            <a:r>
              <a:rPr kumimoji="0" lang="tr-TR" sz="2000" b="0" i="0" u="none" strike="noStrike" kern="1200" cap="none" spc="0" normalizeH="0" baseline="0" noProof="0" dirty="0" smtClean="0">
                <a:ln>
                  <a:noFill/>
                </a:ln>
                <a:effectLst/>
                <a:uLnTx/>
                <a:uFillTx/>
                <a:latin typeface="Arial" pitchFamily="34" charset="0"/>
                <a:cs typeface="Arial" pitchFamily="34" charset="0"/>
              </a:rPr>
              <a:t>Özellikle kron-köprü restorasyonlarında, gövde altlarında bu tür ipler kullanılır.</a:t>
            </a:r>
          </a:p>
        </p:txBody>
      </p:sp>
      <p:pic>
        <p:nvPicPr>
          <p:cNvPr id="3" name="4 Resim" descr="raspallat2.jpg"/>
          <p:cNvPicPr>
            <a:picLocks noChangeAspect="1"/>
          </p:cNvPicPr>
          <p:nvPr/>
        </p:nvPicPr>
        <p:blipFill>
          <a:blip r:embed="rId2"/>
          <a:srcRect/>
          <a:stretch>
            <a:fillRect/>
          </a:stretch>
        </p:blipFill>
        <p:spPr bwMode="auto">
          <a:xfrm>
            <a:off x="1071538" y="3143248"/>
            <a:ext cx="3357586" cy="2517260"/>
          </a:xfrm>
          <a:prstGeom prst="rect">
            <a:avLst/>
          </a:prstGeom>
          <a:noFill/>
          <a:ln w="9525">
            <a:noFill/>
            <a:miter lim="800000"/>
            <a:headEnd/>
            <a:tailEnd/>
          </a:ln>
        </p:spPr>
      </p:pic>
      <p:sp>
        <p:nvSpPr>
          <p:cNvPr id="65538" name="AutoShape 2" descr="super floss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5540" name="AutoShape 4" descr="super floss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5542" name="AutoShape 6" descr="super floss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5544" name="AutoShape 8" descr="super floss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5545" name="Picture 9"/>
          <p:cNvPicPr>
            <a:picLocks noChangeAspect="1" noChangeArrowheads="1"/>
          </p:cNvPicPr>
          <p:nvPr/>
        </p:nvPicPr>
        <p:blipFill>
          <a:blip r:embed="rId3"/>
          <a:srcRect/>
          <a:stretch>
            <a:fillRect/>
          </a:stretch>
        </p:blipFill>
        <p:spPr bwMode="auto">
          <a:xfrm>
            <a:off x="4857752" y="2714620"/>
            <a:ext cx="3869018" cy="356712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17766" name="Rectangle 6"/>
          <p:cNvSpPr>
            <a:spLocks noChangeArrowheads="1"/>
          </p:cNvSpPr>
          <p:nvPr/>
        </p:nvSpPr>
        <p:spPr bwMode="auto">
          <a:xfrm>
            <a:off x="571472" y="428604"/>
            <a:ext cx="807249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err="1" smtClean="0">
                <a:ln>
                  <a:noFill/>
                </a:ln>
                <a:solidFill>
                  <a:srgbClr val="FFFF00"/>
                </a:solidFill>
                <a:effectLst/>
                <a:latin typeface="Arial" pitchFamily="34" charset="0"/>
                <a:ea typeface="Arial" pitchFamily="34" charset="0"/>
                <a:cs typeface="Arial" pitchFamily="34" charset="0"/>
              </a:rPr>
              <a:t>Arayüz</a:t>
            </a:r>
            <a:r>
              <a:rPr kumimoji="0" lang="tr-TR" sz="2000" b="1" i="0" u="none" strike="noStrike" cap="none" normalizeH="0" baseline="0" dirty="0" smtClean="0">
                <a:ln>
                  <a:noFill/>
                </a:ln>
                <a:solidFill>
                  <a:srgbClr val="FFFF00"/>
                </a:solidFill>
                <a:effectLst/>
                <a:latin typeface="Arial" pitchFamily="34" charset="0"/>
                <a:ea typeface="Arial" pitchFamily="34" charset="0"/>
                <a:cs typeface="Arial" pitchFamily="34" charset="0"/>
              </a:rPr>
              <a:t> Fırçası Kullanımı</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Diş ipinin yetersiz kaldığı ya da ulaşamadığı bölgeler için, farklı genişlikteki diş boşluklarına göre yine farklı boyutlarda ve çaplarda özel dizayn edilmiş </a:t>
            </a:r>
            <a:r>
              <a:rPr kumimoji="0" lang="tr-TR"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arayüz</a:t>
            </a: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 fırçaları kullanılır. </a:t>
            </a:r>
          </a:p>
          <a:p>
            <a:pPr marL="0" marR="0" lvl="0" indent="0" algn="just" defTabSz="914400" rtl="0" eaLnBrk="0" fontAlgn="base" latinLnBrk="0" hangingPunct="0">
              <a:lnSpc>
                <a:spcPct val="100000"/>
              </a:lnSpc>
              <a:spcBef>
                <a:spcPct val="0"/>
              </a:spcBef>
              <a:spcAft>
                <a:spcPct val="0"/>
              </a:spcAft>
              <a:buClrTx/>
              <a:buSzTx/>
              <a:buFontTx/>
              <a:buNone/>
              <a:tabLst/>
            </a:pPr>
            <a:endParaRPr lang="tr-TR" dirty="0" smtClean="0">
              <a:latin typeface="Arial" pitchFamily="34" charset="0"/>
              <a:ea typeface="Arial" pitchFamily="34" charset="0"/>
              <a:cs typeface="Arial" pitchFamily="34" charset="0"/>
            </a:endParaRPr>
          </a:p>
        </p:txBody>
      </p:sp>
      <p:sp>
        <p:nvSpPr>
          <p:cNvPr id="80898" name="AutoShape 2" descr="arayüz fırç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0899" name="Picture 3"/>
          <p:cNvPicPr>
            <a:picLocks noChangeAspect="1" noChangeArrowheads="1"/>
          </p:cNvPicPr>
          <p:nvPr/>
        </p:nvPicPr>
        <p:blipFill>
          <a:blip r:embed="rId2"/>
          <a:srcRect/>
          <a:stretch>
            <a:fillRect/>
          </a:stretch>
        </p:blipFill>
        <p:spPr bwMode="auto">
          <a:xfrm>
            <a:off x="928662" y="2714620"/>
            <a:ext cx="6357982" cy="305971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71472" y="571480"/>
            <a:ext cx="8215370" cy="4401205"/>
          </a:xfrm>
          <a:prstGeom prst="rect">
            <a:avLst/>
          </a:prstGeom>
        </p:spPr>
        <p:txBody>
          <a:bodyPr wrap="square">
            <a:spAutoFit/>
          </a:bodyPr>
          <a:lstStyle/>
          <a:p>
            <a:pPr lvl="0" fontAlgn="base">
              <a:spcBef>
                <a:spcPct val="0"/>
              </a:spcBef>
              <a:spcAft>
                <a:spcPct val="0"/>
              </a:spcAft>
              <a:buFontTx/>
              <a:buChar char="•"/>
              <a:tabLst>
                <a:tab pos="685800" algn="l"/>
              </a:tabLst>
            </a:pPr>
            <a:r>
              <a:rPr lang="tr-TR" sz="2000" b="1" dirty="0" err="1" smtClean="0">
                <a:solidFill>
                  <a:srgbClr val="FFFF00"/>
                </a:solidFill>
                <a:latin typeface="Arial" pitchFamily="34" charset="0"/>
                <a:ea typeface="Arial" pitchFamily="34" charset="0"/>
                <a:cs typeface="Arial" pitchFamily="34" charset="0"/>
              </a:rPr>
              <a:t>Periodontal</a:t>
            </a:r>
            <a:r>
              <a:rPr lang="tr-TR" sz="2000" b="1" dirty="0" smtClean="0">
                <a:solidFill>
                  <a:srgbClr val="FFFF00"/>
                </a:solidFill>
                <a:latin typeface="Arial" pitchFamily="34" charset="0"/>
                <a:ea typeface="Arial" pitchFamily="34" charset="0"/>
                <a:cs typeface="Arial" pitchFamily="34" charset="0"/>
              </a:rPr>
              <a:t> Tedavi Planlaması:</a:t>
            </a:r>
          </a:p>
          <a:p>
            <a:pPr lvl="0" fontAlgn="base">
              <a:spcBef>
                <a:spcPct val="0"/>
              </a:spcBef>
              <a:spcAft>
                <a:spcPct val="0"/>
              </a:spcAft>
              <a:buFontTx/>
              <a:buChar char="•"/>
              <a:tabLst>
                <a:tab pos="685800" algn="l"/>
              </a:tabLst>
            </a:pPr>
            <a:endParaRPr lang="tr-TR" sz="2000" dirty="0" smtClean="0">
              <a:latin typeface="Arial" pitchFamily="34" charset="0"/>
              <a:cs typeface="Arial" pitchFamily="34" charset="0"/>
            </a:endParaRPr>
          </a:p>
          <a:p>
            <a:pPr lvl="0" eaLnBrk="0" fontAlgn="base" hangingPunct="0">
              <a:spcBef>
                <a:spcPct val="0"/>
              </a:spcBef>
              <a:spcAft>
                <a:spcPct val="0"/>
              </a:spcAft>
              <a:tabLst>
                <a:tab pos="685800" algn="l"/>
              </a:tabLst>
            </a:pPr>
            <a:r>
              <a:rPr lang="tr-TR" sz="2000" dirty="0" smtClean="0">
                <a:latin typeface="Arial" pitchFamily="34" charset="0"/>
                <a:ea typeface="Arial" pitchFamily="34" charset="0"/>
                <a:cs typeface="Arial" pitchFamily="34" charset="0"/>
              </a:rPr>
              <a:t>Ayrıntılı tedavi planı hastanın </a:t>
            </a:r>
            <a:r>
              <a:rPr lang="tr-TR" sz="2000" dirty="0" err="1" smtClean="0">
                <a:latin typeface="Arial" pitchFamily="34" charset="0"/>
                <a:ea typeface="Arial" pitchFamily="34" charset="0"/>
                <a:cs typeface="Arial" pitchFamily="34" charset="0"/>
              </a:rPr>
              <a:t>dental</a:t>
            </a:r>
            <a:r>
              <a:rPr lang="tr-TR" sz="2000" dirty="0" smtClean="0">
                <a:latin typeface="Arial" pitchFamily="34" charset="0"/>
                <a:ea typeface="Arial" pitchFamily="34" charset="0"/>
                <a:cs typeface="Arial" pitchFamily="34" charset="0"/>
              </a:rPr>
              <a:t>, medikal </a:t>
            </a:r>
            <a:r>
              <a:rPr lang="tr-TR" sz="2000" dirty="0" err="1" smtClean="0">
                <a:latin typeface="Arial" pitchFamily="34" charset="0"/>
                <a:ea typeface="Arial" pitchFamily="34" charset="0"/>
                <a:cs typeface="Arial" pitchFamily="34" charset="0"/>
              </a:rPr>
              <a:t>anamnezi</a:t>
            </a:r>
            <a:r>
              <a:rPr lang="tr-TR" sz="2000" dirty="0" smtClean="0">
                <a:latin typeface="Arial" pitchFamily="34" charset="0"/>
                <a:ea typeface="Arial" pitchFamily="34" charset="0"/>
                <a:cs typeface="Arial" pitchFamily="34" charset="0"/>
              </a:rPr>
              <a:t>, </a:t>
            </a:r>
            <a:r>
              <a:rPr lang="tr-TR" sz="2000" dirty="0" err="1" smtClean="0">
                <a:latin typeface="Arial" pitchFamily="34" charset="0"/>
                <a:ea typeface="Arial" pitchFamily="34" charset="0"/>
                <a:cs typeface="Arial" pitchFamily="34" charset="0"/>
              </a:rPr>
              <a:t>emosyonel</a:t>
            </a:r>
            <a:r>
              <a:rPr lang="tr-TR" sz="2000" dirty="0" smtClean="0">
                <a:latin typeface="Arial" pitchFamily="34" charset="0"/>
                <a:ea typeface="Arial" pitchFamily="34" charset="0"/>
                <a:cs typeface="Arial" pitchFamily="34" charset="0"/>
              </a:rPr>
              <a:t> durumu, klinik ve radyografik değerlendirme ve diğer faktörlere göre oluşturulmalıdır.</a:t>
            </a:r>
          </a:p>
          <a:p>
            <a:pPr lvl="0" eaLnBrk="0" fontAlgn="base" hangingPunct="0">
              <a:spcBef>
                <a:spcPct val="0"/>
              </a:spcBef>
              <a:spcAft>
                <a:spcPct val="0"/>
              </a:spcAft>
              <a:tabLst>
                <a:tab pos="685800" algn="l"/>
              </a:tabLst>
            </a:pPr>
            <a:endParaRPr lang="tr-TR" sz="2000" dirty="0" smtClean="0">
              <a:latin typeface="Arial" pitchFamily="34" charset="0"/>
              <a:ea typeface="Arial" pitchFamily="34" charset="0"/>
              <a:cs typeface="Arial" pitchFamily="34" charset="0"/>
            </a:endParaRPr>
          </a:p>
          <a:p>
            <a:pPr lvl="0" eaLnBrk="0" fontAlgn="base" hangingPunct="0">
              <a:spcBef>
                <a:spcPct val="0"/>
              </a:spcBef>
              <a:spcAft>
                <a:spcPct val="0"/>
              </a:spcAft>
              <a:tabLst>
                <a:tab pos="685800" algn="l"/>
              </a:tabLst>
            </a:pPr>
            <a:endParaRPr lang="tr-TR" sz="2000" dirty="0" smtClean="0">
              <a:latin typeface="Arial" pitchFamily="34" charset="0"/>
              <a:ea typeface="Arial" pitchFamily="34" charset="0"/>
              <a:cs typeface="Arial" pitchFamily="34" charset="0"/>
            </a:endParaRPr>
          </a:p>
          <a:p>
            <a:pPr lvl="0" eaLnBrk="0" fontAlgn="base" hangingPunct="0">
              <a:spcBef>
                <a:spcPct val="0"/>
              </a:spcBef>
              <a:spcAft>
                <a:spcPct val="0"/>
              </a:spcAft>
              <a:tabLst>
                <a:tab pos="685800" algn="l"/>
              </a:tabLst>
            </a:pPr>
            <a:endParaRPr lang="tr-TR" sz="2000" dirty="0" smtClean="0">
              <a:latin typeface="Arial" pitchFamily="34" charset="0"/>
              <a:ea typeface="Arial" pitchFamily="34" charset="0"/>
              <a:cs typeface="Arial" pitchFamily="34" charset="0"/>
            </a:endParaRPr>
          </a:p>
          <a:p>
            <a:pPr lvl="0" eaLnBrk="0" fontAlgn="base" hangingPunct="0">
              <a:spcBef>
                <a:spcPct val="0"/>
              </a:spcBef>
              <a:spcAft>
                <a:spcPct val="0"/>
              </a:spcAft>
              <a:tabLst>
                <a:tab pos="685800" algn="l"/>
              </a:tabLst>
            </a:pPr>
            <a:r>
              <a:rPr lang="tr-TR" sz="2000" dirty="0" smtClean="0">
                <a:latin typeface="Arial" pitchFamily="34" charset="0"/>
                <a:ea typeface="Arial" pitchFamily="34" charset="0"/>
                <a:cs typeface="Arial" pitchFamily="34" charset="0"/>
              </a:rPr>
              <a:t>Tedavi planı genel olarak 4 fazdan oluşur:</a:t>
            </a:r>
          </a:p>
          <a:p>
            <a:pPr lvl="0" eaLnBrk="0" fontAlgn="base" hangingPunct="0">
              <a:spcBef>
                <a:spcPct val="0"/>
              </a:spcBef>
              <a:spcAft>
                <a:spcPct val="0"/>
              </a:spcAft>
              <a:tabLst>
                <a:tab pos="685800" algn="l"/>
              </a:tabLst>
            </a:pPr>
            <a:endParaRPr lang="tr-TR" sz="2000" dirty="0" smtClean="0">
              <a:latin typeface="Arial" pitchFamily="34" charset="0"/>
              <a:cs typeface="Arial" pitchFamily="34" charset="0"/>
            </a:endParaRPr>
          </a:p>
          <a:p>
            <a:pPr lvl="1" eaLnBrk="0" fontAlgn="base" hangingPunct="0">
              <a:spcBef>
                <a:spcPct val="0"/>
              </a:spcBef>
              <a:spcAft>
                <a:spcPct val="0"/>
              </a:spcAft>
              <a:buFontTx/>
              <a:buAutoNum type="arabicPeriod"/>
              <a:tabLst>
                <a:tab pos="685800" algn="l"/>
              </a:tabLst>
            </a:pPr>
            <a:r>
              <a:rPr lang="tr-TR" sz="2000" dirty="0" smtClean="0">
                <a:latin typeface="Arial" pitchFamily="34" charset="0"/>
                <a:ea typeface="Arial" pitchFamily="34" charset="0"/>
                <a:cs typeface="Arial" pitchFamily="34" charset="0"/>
              </a:rPr>
              <a:t>Faz I  (Başlangıç tedavisi, </a:t>
            </a:r>
            <a:r>
              <a:rPr lang="tr-TR" sz="2000" dirty="0" err="1" smtClean="0">
                <a:latin typeface="Arial" pitchFamily="34" charset="0"/>
                <a:ea typeface="Arial" pitchFamily="34" charset="0"/>
                <a:cs typeface="Arial" pitchFamily="34" charset="0"/>
              </a:rPr>
              <a:t>İnitial</a:t>
            </a:r>
            <a:r>
              <a:rPr lang="tr-TR" sz="2000" dirty="0" smtClean="0">
                <a:latin typeface="Arial" pitchFamily="34" charset="0"/>
                <a:ea typeface="Arial" pitchFamily="34" charset="0"/>
                <a:cs typeface="Arial" pitchFamily="34" charset="0"/>
              </a:rPr>
              <a:t> Faz)</a:t>
            </a:r>
            <a:endParaRPr lang="tr-TR" sz="2000" dirty="0" smtClean="0">
              <a:latin typeface="Arial" pitchFamily="34" charset="0"/>
              <a:cs typeface="Arial" pitchFamily="34" charset="0"/>
            </a:endParaRPr>
          </a:p>
          <a:p>
            <a:pPr lvl="1" eaLnBrk="0" fontAlgn="base" hangingPunct="0">
              <a:spcBef>
                <a:spcPct val="0"/>
              </a:spcBef>
              <a:spcAft>
                <a:spcPct val="0"/>
              </a:spcAft>
              <a:buFontTx/>
              <a:buAutoNum type="arabicPeriod"/>
              <a:tabLst>
                <a:tab pos="685800" algn="l"/>
              </a:tabLst>
            </a:pPr>
            <a:r>
              <a:rPr lang="tr-TR" sz="2000" dirty="0" smtClean="0">
                <a:latin typeface="Arial" pitchFamily="34" charset="0"/>
                <a:ea typeface="Arial" pitchFamily="34" charset="0"/>
                <a:cs typeface="Arial" pitchFamily="34" charset="0"/>
              </a:rPr>
              <a:t>Faz II  (Cerrahi tedavi)</a:t>
            </a:r>
            <a:endParaRPr lang="tr-TR" sz="2000" dirty="0" smtClean="0">
              <a:latin typeface="Arial" pitchFamily="34" charset="0"/>
              <a:cs typeface="Arial" pitchFamily="34" charset="0"/>
            </a:endParaRPr>
          </a:p>
          <a:p>
            <a:pPr lvl="1" eaLnBrk="0" fontAlgn="base" hangingPunct="0">
              <a:spcBef>
                <a:spcPct val="0"/>
              </a:spcBef>
              <a:spcAft>
                <a:spcPct val="0"/>
              </a:spcAft>
              <a:buFontTx/>
              <a:buAutoNum type="arabicPeriod"/>
              <a:tabLst>
                <a:tab pos="685800" algn="l"/>
              </a:tabLst>
            </a:pPr>
            <a:r>
              <a:rPr lang="tr-TR" sz="2000" dirty="0" smtClean="0">
                <a:latin typeface="Arial" pitchFamily="34" charset="0"/>
                <a:ea typeface="Arial" pitchFamily="34" charset="0"/>
                <a:cs typeface="Arial" pitchFamily="34" charset="0"/>
              </a:rPr>
              <a:t>Faz III (</a:t>
            </a:r>
            <a:r>
              <a:rPr lang="tr-TR" sz="2000" dirty="0" err="1" smtClean="0">
                <a:latin typeface="Arial" pitchFamily="34" charset="0"/>
                <a:ea typeface="Arial" pitchFamily="34" charset="0"/>
                <a:cs typeface="Arial" pitchFamily="34" charset="0"/>
              </a:rPr>
              <a:t>Restoratif</a:t>
            </a:r>
            <a:r>
              <a:rPr lang="tr-TR" sz="2000" dirty="0" smtClean="0">
                <a:latin typeface="Arial" pitchFamily="34" charset="0"/>
                <a:ea typeface="Arial" pitchFamily="34" charset="0"/>
                <a:cs typeface="Arial" pitchFamily="34" charset="0"/>
              </a:rPr>
              <a:t> tedavi)</a:t>
            </a:r>
            <a:endParaRPr lang="tr-TR" sz="2000" dirty="0" smtClean="0">
              <a:latin typeface="Arial" pitchFamily="34" charset="0"/>
              <a:cs typeface="Arial" pitchFamily="34" charset="0"/>
            </a:endParaRPr>
          </a:p>
          <a:p>
            <a:pPr lvl="1" eaLnBrk="0" fontAlgn="base" hangingPunct="0">
              <a:spcBef>
                <a:spcPct val="0"/>
              </a:spcBef>
              <a:spcAft>
                <a:spcPct val="0"/>
              </a:spcAft>
              <a:buFontTx/>
              <a:buAutoNum type="arabicPeriod"/>
              <a:tabLst>
                <a:tab pos="685800" algn="l"/>
              </a:tabLst>
            </a:pPr>
            <a:r>
              <a:rPr lang="tr-TR" sz="2000" dirty="0" smtClean="0">
                <a:latin typeface="Arial" pitchFamily="34" charset="0"/>
                <a:ea typeface="Arial" pitchFamily="34" charset="0"/>
                <a:cs typeface="Arial" pitchFamily="34" charset="0"/>
              </a:rPr>
              <a:t>Faz IV İdame Fazı(Destekleyici </a:t>
            </a:r>
            <a:r>
              <a:rPr lang="tr-TR" sz="2000" dirty="0" err="1" smtClean="0">
                <a:latin typeface="Arial" pitchFamily="34" charset="0"/>
                <a:ea typeface="Arial" pitchFamily="34" charset="0"/>
                <a:cs typeface="Arial" pitchFamily="34" charset="0"/>
              </a:rPr>
              <a:t>periodontal</a:t>
            </a:r>
            <a:r>
              <a:rPr lang="tr-TR" sz="2000" dirty="0" smtClean="0">
                <a:latin typeface="Arial" pitchFamily="34" charset="0"/>
                <a:ea typeface="Arial" pitchFamily="34" charset="0"/>
                <a:cs typeface="Arial" pitchFamily="34" charset="0"/>
              </a:rPr>
              <a:t> tedavi, İdame Fazı)</a:t>
            </a:r>
            <a:endParaRPr lang="tr-TR" sz="2000" dirty="0" smtClean="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14348" y="1285860"/>
            <a:ext cx="4214842" cy="1754326"/>
          </a:xfrm>
          <a:prstGeom prst="rect">
            <a:avLst/>
          </a:prstGeom>
        </p:spPr>
        <p:txBody>
          <a:bodyPr wrap="square">
            <a:spAutoFit/>
          </a:bodyPr>
          <a:lstStyle/>
          <a:p>
            <a:r>
              <a:rPr lang="tr-TR" dirty="0" smtClean="0">
                <a:latin typeface="Arial" pitchFamily="34" charset="0"/>
                <a:cs typeface="Arial" pitchFamily="34" charset="0"/>
              </a:rPr>
              <a:t>Dişler arasına yerleştirilip ileri geri hareket ettirilir. Fırçanın çapı uygulanacak bölgeden biraz daha büyük olmalıdır</a:t>
            </a:r>
            <a:endParaRPr lang="tr-TR" dirty="0" smtClean="0"/>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p:txBody>
      </p:sp>
      <p:pic>
        <p:nvPicPr>
          <p:cNvPr id="79874" name="Picture 2" descr="arayüz fırçası ile ilgili görsel sonucu"/>
          <p:cNvPicPr>
            <a:picLocks noChangeAspect="1" noChangeArrowheads="1"/>
          </p:cNvPicPr>
          <p:nvPr/>
        </p:nvPicPr>
        <p:blipFill>
          <a:blip r:embed="rId2"/>
          <a:srcRect t="4658" r="9302" b="11490"/>
          <a:stretch>
            <a:fillRect/>
          </a:stretch>
        </p:blipFill>
        <p:spPr bwMode="auto">
          <a:xfrm>
            <a:off x="5500694" y="1357298"/>
            <a:ext cx="2500330" cy="1730998"/>
          </a:xfrm>
          <a:prstGeom prst="rect">
            <a:avLst/>
          </a:prstGeom>
          <a:noFill/>
        </p:spPr>
      </p:pic>
      <p:sp>
        <p:nvSpPr>
          <p:cNvPr id="8" name="7 Dikdörtgen"/>
          <p:cNvSpPr/>
          <p:nvPr/>
        </p:nvSpPr>
        <p:spPr>
          <a:xfrm>
            <a:off x="500034" y="3786190"/>
            <a:ext cx="4572000" cy="1754326"/>
          </a:xfrm>
          <a:prstGeom prst="rect">
            <a:avLst/>
          </a:prstGeom>
        </p:spPr>
        <p:txBody>
          <a:bodyPr>
            <a:spAutoFit/>
          </a:bodyPr>
          <a:lstStyle/>
          <a:p>
            <a:pPr lvl="0" algn="just" eaLnBrk="0" fontAlgn="base" hangingPunct="0">
              <a:spcBef>
                <a:spcPct val="0"/>
              </a:spcBef>
              <a:spcAft>
                <a:spcPct val="0"/>
              </a:spcAft>
            </a:pPr>
            <a:r>
              <a:rPr lang="tr-TR" dirty="0" smtClean="0">
                <a:latin typeface="Arial" pitchFamily="34" charset="0"/>
                <a:ea typeface="Arial" pitchFamily="34" charset="0"/>
                <a:cs typeface="Arial" pitchFamily="34" charset="0"/>
              </a:rPr>
              <a:t>Doğal dişlerin ara yüzeyleri, sabit proteze destek olan dişlerin </a:t>
            </a:r>
            <a:r>
              <a:rPr lang="tr-TR" dirty="0" err="1" smtClean="0">
                <a:latin typeface="Arial" pitchFamily="34" charset="0"/>
                <a:ea typeface="Arial" pitchFamily="34" charset="0"/>
                <a:cs typeface="Arial" pitchFamily="34" charset="0"/>
              </a:rPr>
              <a:t>mezial</a:t>
            </a:r>
            <a:r>
              <a:rPr lang="tr-TR" dirty="0" smtClean="0">
                <a:latin typeface="Arial" pitchFamily="34" charset="0"/>
                <a:ea typeface="Arial" pitchFamily="34" charset="0"/>
                <a:cs typeface="Arial" pitchFamily="34" charset="0"/>
              </a:rPr>
              <a:t> ve </a:t>
            </a:r>
            <a:r>
              <a:rPr lang="tr-TR" dirty="0" err="1" smtClean="0">
                <a:latin typeface="Arial" pitchFamily="34" charset="0"/>
                <a:ea typeface="Arial" pitchFamily="34" charset="0"/>
                <a:cs typeface="Arial" pitchFamily="34" charset="0"/>
              </a:rPr>
              <a:t>distal</a:t>
            </a:r>
            <a:r>
              <a:rPr lang="tr-TR" dirty="0" smtClean="0">
                <a:latin typeface="Arial" pitchFamily="34" charset="0"/>
                <a:ea typeface="Arial" pitchFamily="34" charset="0"/>
                <a:cs typeface="Arial" pitchFamily="34" charset="0"/>
              </a:rPr>
              <a:t> yüzeyleri, sabit protezlerin gövde altları ve </a:t>
            </a:r>
            <a:r>
              <a:rPr lang="tr-TR" dirty="0" err="1" smtClean="0">
                <a:latin typeface="Arial" pitchFamily="34" charset="0"/>
                <a:ea typeface="Arial" pitchFamily="34" charset="0"/>
                <a:cs typeface="Arial" pitchFamily="34" charset="0"/>
              </a:rPr>
              <a:t>ortodontik</a:t>
            </a:r>
            <a:r>
              <a:rPr lang="tr-TR" dirty="0" smtClean="0">
                <a:latin typeface="Arial" pitchFamily="34" charset="0"/>
                <a:ea typeface="Arial" pitchFamily="34" charset="0"/>
                <a:cs typeface="Arial" pitchFamily="34" charset="0"/>
              </a:rPr>
              <a:t> tedavi gören bireylerde braket çevreleri bu tür fırçalarla rahatlıkla temizlenebilir.</a:t>
            </a:r>
            <a:endParaRPr lang="tr-TR" dirty="0" smtClean="0">
              <a:latin typeface="Arial" pitchFamily="34" charset="0"/>
              <a:cs typeface="Arial" pitchFamily="34" charset="0"/>
            </a:endParaRPr>
          </a:p>
        </p:txBody>
      </p:sp>
      <p:pic>
        <p:nvPicPr>
          <p:cNvPr id="79876" name="Picture 4" descr="arayüz fırçası ile ilgili görsel sonucu"/>
          <p:cNvPicPr>
            <a:picLocks noChangeAspect="1" noChangeArrowheads="1"/>
          </p:cNvPicPr>
          <p:nvPr/>
        </p:nvPicPr>
        <p:blipFill>
          <a:blip r:embed="rId3"/>
          <a:srcRect/>
          <a:stretch>
            <a:fillRect/>
          </a:stretch>
        </p:blipFill>
        <p:spPr bwMode="auto">
          <a:xfrm>
            <a:off x="5572132" y="3786190"/>
            <a:ext cx="2681289" cy="200838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714348" y="928670"/>
            <a:ext cx="4835525" cy="3136900"/>
          </a:xfrm>
          <a:prstGeom prst="rect">
            <a:avLst/>
          </a:prstGeom>
        </p:spPr>
        <p:txBody>
          <a:bodyPr>
            <a:norm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pitchFamily="18" charset="2"/>
              <a:buNone/>
              <a:tabLst/>
              <a:defRPr/>
            </a:pPr>
            <a:r>
              <a:rPr kumimoji="0" lang="tr-TR" sz="2800" b="0" i="0" u="sng" strike="noStrike" kern="1200" cap="none" spc="0" normalizeH="0" baseline="0" noProof="0" dirty="0" smtClean="0">
                <a:ln>
                  <a:noFill/>
                </a:ln>
                <a:solidFill>
                  <a:srgbClr val="FFFF00"/>
                </a:solidFill>
                <a:effectLst/>
                <a:uLnTx/>
                <a:uFillTx/>
                <a:latin typeface="Arial" pitchFamily="34" charset="0"/>
                <a:cs typeface="Arial" pitchFamily="34" charset="0"/>
              </a:rPr>
              <a:t>Kürdanlar:</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pitchFamily="18" charset="2"/>
              <a:buNone/>
              <a:tabLst/>
              <a:defRPr/>
            </a:pPr>
            <a:endParaRPr kumimoji="0" lang="tr-TR" sz="3200" b="0" i="0" u="sng" strike="noStrike" kern="1200" cap="none" spc="0" normalizeH="0" baseline="0" noProof="0" dirty="0" smtClean="0">
              <a:ln>
                <a:noFill/>
              </a:ln>
              <a:solidFill>
                <a:srgbClr val="F7DF56"/>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tr-TR" sz="2000" b="0" i="0" u="none" strike="noStrike" kern="1200" cap="none" spc="0" normalizeH="0" baseline="0" noProof="0" dirty="0" smtClean="0">
                <a:ln>
                  <a:noFill/>
                </a:ln>
                <a:effectLst/>
                <a:uLnTx/>
                <a:uFillTx/>
                <a:latin typeface="Arial" pitchFamily="34" charset="0"/>
                <a:cs typeface="Arial" pitchFamily="34" charset="0"/>
              </a:rPr>
              <a:t>Tahta</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tr-TR" sz="2000" b="0" i="0" u="none" strike="noStrike" kern="1200" cap="none" spc="0" normalizeH="0" baseline="0" noProof="0" dirty="0" smtClean="0">
                <a:ln>
                  <a:noFill/>
                </a:ln>
                <a:effectLst/>
                <a:uLnTx/>
                <a:uFillTx/>
                <a:latin typeface="Arial" pitchFamily="34" charset="0"/>
                <a:cs typeface="Arial" pitchFamily="34" charset="0"/>
              </a:rPr>
              <a:t>Lastik</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pitchFamily="18" charset="2"/>
              <a:buNone/>
              <a:tabLst/>
              <a:defRPr/>
            </a:pPr>
            <a:r>
              <a:rPr kumimoji="0" lang="tr-TR" sz="2000" b="0" i="0" u="none" strike="noStrike" kern="1200" cap="none" spc="0" normalizeH="0" baseline="0" noProof="0" dirty="0" smtClean="0">
                <a:ln>
                  <a:noFill/>
                </a:ln>
                <a:effectLst/>
                <a:uLnTx/>
                <a:uFillTx/>
                <a:latin typeface="Arial" pitchFamily="34" charset="0"/>
                <a:cs typeface="Arial" pitchFamily="34" charset="0"/>
              </a:rPr>
              <a:t>	Üçgen kesitli olmalıdır.</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tr-TR" sz="3200" b="0" i="0" u="sng" strike="noStrike" kern="1200" cap="none" spc="0" normalizeH="0" baseline="0" noProof="0" dirty="0" smtClean="0">
              <a:ln>
                <a:noFill/>
              </a:ln>
              <a:solidFill>
                <a:srgbClr val="F7DF56"/>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tr-TR" sz="3200" b="0" i="0" u="sng" strike="noStrike" kern="1200" cap="none" spc="0" normalizeH="0" baseline="0" noProof="0" dirty="0" smtClean="0">
              <a:ln>
                <a:noFill/>
              </a:ln>
              <a:solidFill>
                <a:srgbClr val="F7DF56"/>
              </a:solidFill>
              <a:effectLst/>
              <a:uLnTx/>
              <a:uFillTx/>
              <a:latin typeface="+mn-lt"/>
              <a:ea typeface="+mn-ea"/>
              <a:cs typeface="+mn-cs"/>
            </a:endParaRPr>
          </a:p>
        </p:txBody>
      </p:sp>
      <p:pic>
        <p:nvPicPr>
          <p:cNvPr id="3" name="4 Resim" descr="stickgraf2.jpg"/>
          <p:cNvPicPr>
            <a:picLocks noChangeAspect="1"/>
          </p:cNvPicPr>
          <p:nvPr/>
        </p:nvPicPr>
        <p:blipFill>
          <a:blip r:embed="rId2"/>
          <a:srcRect/>
          <a:stretch>
            <a:fillRect/>
          </a:stretch>
        </p:blipFill>
        <p:spPr bwMode="auto">
          <a:xfrm>
            <a:off x="4071934" y="1714488"/>
            <a:ext cx="4546055" cy="857256"/>
          </a:xfrm>
          <a:prstGeom prst="rect">
            <a:avLst/>
          </a:prstGeom>
          <a:noFill/>
          <a:ln w="9525">
            <a:noFill/>
            <a:miter lim="800000"/>
            <a:headEnd/>
            <a:tailEnd/>
          </a:ln>
        </p:spPr>
      </p:pic>
      <p:pic>
        <p:nvPicPr>
          <p:cNvPr id="4" name="5 Resim" descr="raspallat16.jpg"/>
          <p:cNvPicPr>
            <a:picLocks noChangeAspect="1"/>
          </p:cNvPicPr>
          <p:nvPr/>
        </p:nvPicPr>
        <p:blipFill>
          <a:blip r:embed="rId3"/>
          <a:srcRect/>
          <a:stretch>
            <a:fillRect/>
          </a:stretch>
        </p:blipFill>
        <p:spPr bwMode="auto">
          <a:xfrm>
            <a:off x="3071802" y="4643446"/>
            <a:ext cx="2643188" cy="1982787"/>
          </a:xfrm>
          <a:prstGeom prst="rect">
            <a:avLst/>
          </a:prstGeom>
          <a:noFill/>
          <a:ln w="9525">
            <a:noFill/>
            <a:miter lim="800000"/>
            <a:headEnd/>
            <a:tailEnd/>
          </a:ln>
        </p:spPr>
      </p:pic>
      <p:sp>
        <p:nvSpPr>
          <p:cNvPr id="122882" name="AutoShape 2" descr="dental kürdanla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2884" name="Picture 4" descr="dental kürdanlar ile ilgili görsel sonucu"/>
          <p:cNvPicPr>
            <a:picLocks noChangeAspect="1" noChangeArrowheads="1"/>
          </p:cNvPicPr>
          <p:nvPr/>
        </p:nvPicPr>
        <p:blipFill>
          <a:blip r:embed="rId4" cstate="print"/>
          <a:srcRect/>
          <a:stretch>
            <a:fillRect/>
          </a:stretch>
        </p:blipFill>
        <p:spPr bwMode="auto">
          <a:xfrm>
            <a:off x="6143636" y="3000372"/>
            <a:ext cx="2121667" cy="2514568"/>
          </a:xfrm>
          <a:prstGeom prst="rect">
            <a:avLst/>
          </a:prstGeom>
          <a:noFill/>
        </p:spPr>
      </p:pic>
      <p:pic>
        <p:nvPicPr>
          <p:cNvPr id="122886" name="Picture 6" descr="dental kürdanlar ile ilgili görsel sonucu"/>
          <p:cNvPicPr>
            <a:picLocks noChangeAspect="1" noChangeArrowheads="1"/>
          </p:cNvPicPr>
          <p:nvPr/>
        </p:nvPicPr>
        <p:blipFill>
          <a:blip r:embed="rId5"/>
          <a:srcRect/>
          <a:stretch>
            <a:fillRect/>
          </a:stretch>
        </p:blipFill>
        <p:spPr bwMode="auto">
          <a:xfrm>
            <a:off x="571472" y="3071810"/>
            <a:ext cx="2214578" cy="221457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ChangeArrowheads="1"/>
          </p:cNvSpPr>
          <p:nvPr/>
        </p:nvSpPr>
        <p:spPr bwMode="auto">
          <a:xfrm>
            <a:off x="642910" y="428604"/>
            <a:ext cx="785814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FF00"/>
                </a:solidFill>
                <a:effectLst/>
                <a:latin typeface="Arial" pitchFamily="34" charset="0"/>
                <a:ea typeface="Arial" pitchFamily="34" charset="0"/>
                <a:cs typeface="Arial" pitchFamily="34" charset="0"/>
              </a:rPr>
              <a:t>Diğer fırça örnekleri</a:t>
            </a:r>
            <a:r>
              <a:rPr kumimoji="0" lang="tr-TR" sz="2000" b="0" i="0" u="none" strike="noStrike" cap="none" normalizeH="0" baseline="0" dirty="0" smtClean="0">
                <a:ln>
                  <a:noFill/>
                </a:ln>
                <a:solidFill>
                  <a:srgbClr val="FFFF00"/>
                </a:solidFill>
                <a:effectLst/>
                <a:latin typeface="Arial" pitchFamily="34" charset="0"/>
                <a:ea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tr-TR" sz="2000" dirty="0" smtClean="0">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 Ağızda geçici veya özelleşmiş durumlar için kullanılır.</a:t>
            </a:r>
            <a:r>
              <a:rPr kumimoji="0" lang="tr-TR"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tr-TR"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Tek demetli fırça, </a:t>
            </a:r>
            <a:r>
              <a:rPr kumimoji="0" lang="tr-TR" sz="2000"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ortodontik</a:t>
            </a:r>
            <a:r>
              <a:rPr kumimoji="0" lang="tr-TR"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 fırça, </a:t>
            </a:r>
            <a:r>
              <a:rPr kumimoji="0" lang="tr-TR" sz="2000"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implant</a:t>
            </a:r>
            <a:r>
              <a:rPr kumimoji="0" lang="tr-TR"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 fırçası gibi özel dizayn edilmiş fırçalardır.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8786" name="Picture 2"/>
          <p:cNvPicPr>
            <a:picLocks noChangeAspect="1" noChangeArrowheads="1"/>
          </p:cNvPicPr>
          <p:nvPr/>
        </p:nvPicPr>
        <p:blipFill>
          <a:blip r:embed="rId2">
            <a:clrChange>
              <a:clrFrom>
                <a:srgbClr val="FFFFFF"/>
              </a:clrFrom>
              <a:clrTo>
                <a:srgbClr val="FFFFFF">
                  <a:alpha val="0"/>
                </a:srgbClr>
              </a:clrTo>
            </a:clrChange>
          </a:blip>
          <a:srcRect t="1249" r="8523" b="71515"/>
          <a:stretch>
            <a:fillRect/>
          </a:stretch>
        </p:blipFill>
        <p:spPr bwMode="auto">
          <a:xfrm>
            <a:off x="285720" y="2285992"/>
            <a:ext cx="4286280" cy="1582704"/>
          </a:xfrm>
          <a:prstGeom prst="rect">
            <a:avLst/>
          </a:prstGeom>
          <a:noFill/>
        </p:spPr>
      </p:pic>
      <p:pic>
        <p:nvPicPr>
          <p:cNvPr id="76802" name="Picture 2" descr="ortodontik fırça ile ilgili görsel sonucu"/>
          <p:cNvPicPr>
            <a:picLocks noChangeAspect="1" noChangeArrowheads="1"/>
          </p:cNvPicPr>
          <p:nvPr/>
        </p:nvPicPr>
        <p:blipFill>
          <a:blip r:embed="rId3"/>
          <a:srcRect t="60295" r="40234"/>
          <a:stretch>
            <a:fillRect/>
          </a:stretch>
        </p:blipFill>
        <p:spPr bwMode="auto">
          <a:xfrm>
            <a:off x="500034" y="4500570"/>
            <a:ext cx="3643338" cy="1928793"/>
          </a:xfrm>
          <a:prstGeom prst="rect">
            <a:avLst/>
          </a:prstGeom>
          <a:noFill/>
        </p:spPr>
      </p:pic>
      <p:pic>
        <p:nvPicPr>
          <p:cNvPr id="76804" name="Picture 4" descr="ortodontik fırça ile ilgili görsel sonucu"/>
          <p:cNvPicPr>
            <a:picLocks noChangeAspect="1" noChangeArrowheads="1"/>
          </p:cNvPicPr>
          <p:nvPr/>
        </p:nvPicPr>
        <p:blipFill>
          <a:blip r:embed="rId4"/>
          <a:srcRect l="13333" t="20000" r="9999" b="13333"/>
          <a:stretch>
            <a:fillRect/>
          </a:stretch>
        </p:blipFill>
        <p:spPr bwMode="auto">
          <a:xfrm>
            <a:off x="5286380" y="4143380"/>
            <a:ext cx="2643206" cy="2298440"/>
          </a:xfrm>
          <a:prstGeom prst="rect">
            <a:avLst/>
          </a:prstGeom>
          <a:noFill/>
        </p:spPr>
      </p:pic>
      <p:sp>
        <p:nvSpPr>
          <p:cNvPr id="76806" name="AutoShape 6" descr="ortodontik fırça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6808" name="AutoShape 8" descr="ortodontik fırça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6810" name="AutoShape 10" descr="ortodontik fırça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6811" name="Picture 11"/>
          <p:cNvPicPr>
            <a:picLocks noChangeAspect="1" noChangeArrowheads="1"/>
          </p:cNvPicPr>
          <p:nvPr/>
        </p:nvPicPr>
        <p:blipFill>
          <a:blip r:embed="rId5"/>
          <a:srcRect/>
          <a:stretch>
            <a:fillRect/>
          </a:stretch>
        </p:blipFill>
        <p:spPr bwMode="auto">
          <a:xfrm>
            <a:off x="5008812" y="2214554"/>
            <a:ext cx="3162010" cy="1714512"/>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457200" y="1935163"/>
            <a:ext cx="4686300" cy="4389437"/>
          </a:xfrm>
          <a:prstGeom prst="rect">
            <a:avLst/>
          </a:prstGeom>
        </p:spPr>
        <p:txBody>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tr-TR"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İrrigatörler</a:t>
            </a:r>
            <a:r>
              <a:rPr kumimoji="0" lang="tr-TR"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belli basınçla sıvı püskürten araçlardır.</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tr-TR"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92100" marR="0" lvl="0" indent="-292100" algn="just"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tr-TR"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Plak temizliği için etkili araçlar olmasa da oral hijyenin</a:t>
            </a:r>
            <a:r>
              <a:rPr kumimoji="0" lang="tr-TR" sz="20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tr-TR"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sağlanmasında  yardımcı olurlar.</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tr-TR"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tr-TR"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Aletin deposuna su yerine gargara konularak da kullanılmaktadır.</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tr-TR" sz="2800" b="0" i="0" u="none" strike="noStrike" kern="1200" cap="none" spc="0" normalizeH="0" baseline="0" noProof="0" dirty="0" smtClean="0">
              <a:ln>
                <a:noFill/>
              </a:ln>
              <a:solidFill>
                <a:srgbClr val="665705"/>
              </a:solidFill>
              <a:effectLst/>
              <a:uLnTx/>
              <a:uFillTx/>
              <a:latin typeface="+mn-lt"/>
              <a:ea typeface="+mn-ea"/>
              <a:cs typeface="+mn-cs"/>
            </a:endParaRPr>
          </a:p>
        </p:txBody>
      </p:sp>
      <p:pic>
        <p:nvPicPr>
          <p:cNvPr id="3" name="4 Resim" descr="raspallat29.jpg"/>
          <p:cNvPicPr>
            <a:picLocks noChangeAspect="1"/>
          </p:cNvPicPr>
          <p:nvPr/>
        </p:nvPicPr>
        <p:blipFill>
          <a:blip r:embed="rId2"/>
          <a:srcRect/>
          <a:stretch>
            <a:fillRect/>
          </a:stretch>
        </p:blipFill>
        <p:spPr bwMode="auto">
          <a:xfrm>
            <a:off x="6000760" y="1357298"/>
            <a:ext cx="1651020" cy="2512422"/>
          </a:xfrm>
          <a:prstGeom prst="rect">
            <a:avLst/>
          </a:prstGeom>
          <a:noFill/>
          <a:ln w="9525">
            <a:noFill/>
            <a:miter lim="800000"/>
            <a:headEnd/>
            <a:tailEnd/>
          </a:ln>
        </p:spPr>
      </p:pic>
      <p:sp>
        <p:nvSpPr>
          <p:cNvPr id="4" name="3 Metin kutusu"/>
          <p:cNvSpPr txBox="1"/>
          <p:nvPr/>
        </p:nvSpPr>
        <p:spPr>
          <a:xfrm>
            <a:off x="642910" y="1000108"/>
            <a:ext cx="4214842" cy="523220"/>
          </a:xfrm>
          <a:prstGeom prst="rect">
            <a:avLst/>
          </a:prstGeom>
          <a:noFill/>
        </p:spPr>
        <p:txBody>
          <a:bodyPr wrap="square" rtlCol="0">
            <a:spAutoFit/>
          </a:bodyPr>
          <a:lstStyle/>
          <a:p>
            <a:r>
              <a:rPr lang="tr-TR" sz="2800" dirty="0" err="1" smtClean="0">
                <a:solidFill>
                  <a:srgbClr val="FFFF00"/>
                </a:solidFill>
                <a:latin typeface="Arial" pitchFamily="34" charset="0"/>
                <a:cs typeface="Arial" pitchFamily="34" charset="0"/>
              </a:rPr>
              <a:t>İrrigatörler</a:t>
            </a:r>
            <a:endParaRPr lang="tr-TR" sz="2800" dirty="0">
              <a:solidFill>
                <a:srgbClr val="FFFF00"/>
              </a:solidFill>
              <a:latin typeface="Arial" pitchFamily="34" charset="0"/>
              <a:cs typeface="Arial" pitchFamily="34" charset="0"/>
            </a:endParaRPr>
          </a:p>
        </p:txBody>
      </p:sp>
      <p:pic>
        <p:nvPicPr>
          <p:cNvPr id="5" name="7 Resim" descr="raspallat28.jpg"/>
          <p:cNvPicPr>
            <a:picLocks noChangeAspect="1"/>
          </p:cNvPicPr>
          <p:nvPr/>
        </p:nvPicPr>
        <p:blipFill>
          <a:blip r:embed="rId3"/>
          <a:srcRect/>
          <a:stretch>
            <a:fillRect/>
          </a:stretch>
        </p:blipFill>
        <p:spPr bwMode="auto">
          <a:xfrm>
            <a:off x="6072198" y="4357694"/>
            <a:ext cx="2071687" cy="17716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785786" y="428604"/>
            <a:ext cx="692945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FF00"/>
                </a:solidFill>
                <a:effectLst/>
                <a:latin typeface="Arial" pitchFamily="34" charset="0"/>
                <a:ea typeface="Arial" pitchFamily="34" charset="0"/>
                <a:cs typeface="Arial" pitchFamily="34" charset="0"/>
              </a:rPr>
              <a:t>Dil tarağı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Dilin üzerine biriken mikroorganizmaların ağız kokusuna katkısı büyüktür. O nedenle ağız temizliğinin yüzde yüz tamamlanabilmesi için dil yüzeyinin de temizlenmesi gerekmektedir</a:t>
            </a:r>
            <a:r>
              <a:rPr kumimoji="0" lang="tr-T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p:cNvPicPr>
            <a:picLocks noChangeAspect="1" noChangeArrowheads="1"/>
          </p:cNvPicPr>
          <p:nvPr/>
        </p:nvPicPr>
        <p:blipFill>
          <a:blip r:embed="rId2">
            <a:clrChange>
              <a:clrFrom>
                <a:srgbClr val="FFFFFF"/>
              </a:clrFrom>
              <a:clrTo>
                <a:srgbClr val="FFFFFF">
                  <a:alpha val="0"/>
                </a:srgbClr>
              </a:clrTo>
            </a:clrChange>
          </a:blip>
          <a:srcRect l="25012" t="49200" r="25956" b="27079"/>
          <a:stretch>
            <a:fillRect/>
          </a:stretch>
        </p:blipFill>
        <p:spPr bwMode="auto">
          <a:xfrm>
            <a:off x="642910" y="3000372"/>
            <a:ext cx="3929090" cy="2357454"/>
          </a:xfrm>
          <a:prstGeom prst="rect">
            <a:avLst/>
          </a:prstGeom>
          <a:noFill/>
        </p:spPr>
      </p:pic>
      <p:pic>
        <p:nvPicPr>
          <p:cNvPr id="75778" name="Picture 2" descr="ortodontik fırça ile ilgili görsel sonucu"/>
          <p:cNvPicPr>
            <a:picLocks noChangeAspect="1" noChangeArrowheads="1"/>
          </p:cNvPicPr>
          <p:nvPr/>
        </p:nvPicPr>
        <p:blipFill>
          <a:blip r:embed="rId3" cstate="print"/>
          <a:srcRect/>
          <a:stretch>
            <a:fillRect/>
          </a:stretch>
        </p:blipFill>
        <p:spPr bwMode="auto">
          <a:xfrm>
            <a:off x="4786314" y="3071810"/>
            <a:ext cx="3660458" cy="221457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ChangeArrowheads="1"/>
          </p:cNvSpPr>
          <p:nvPr/>
        </p:nvSpPr>
        <p:spPr bwMode="auto">
          <a:xfrm>
            <a:off x="785786" y="1142984"/>
            <a:ext cx="7643834"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Hekim mekanik plak temizliği için hastanın ihtiyaçlarına göre uygun araç veya ajan seçebilmeli, uygun tekniği öğretip sonuçları denetlemelidir. </a:t>
            </a:r>
          </a:p>
          <a:p>
            <a:pPr marL="0" marR="0" lvl="0" indent="0" algn="just" defTabSz="914400" rtl="0" eaLnBrk="1" fontAlgn="base" latinLnBrk="0" hangingPunct="1">
              <a:lnSpc>
                <a:spcPct val="100000"/>
              </a:lnSpc>
              <a:spcBef>
                <a:spcPct val="0"/>
              </a:spcBef>
              <a:spcAft>
                <a:spcPct val="0"/>
              </a:spcAft>
              <a:buClrTx/>
              <a:buSzTx/>
              <a:buFontTx/>
              <a:buNone/>
              <a:tabLst/>
            </a:pPr>
            <a:endParaRPr lang="tr-TR" sz="2000" dirty="0" smtClean="0">
              <a:latin typeface="Arial" pitchFamily="34"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tr-TR" sz="2000" dirty="0" smtClean="0">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Hastalara tedavi veya kontrol için geldikleri her randevuda fırçalarını ve hekimin önerdiği yardımcı araç ve gereçleri yanlarında getirmeleri öğütlenmeli, yapılan yanlışlar veya eksikler hasta ağzında uygulamalı olarak düzeltilmeli ve giderilmelidir.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500034" y="214290"/>
            <a:ext cx="8072462"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33400" algn="l"/>
              </a:tabLst>
            </a:pPr>
            <a:r>
              <a:rPr kumimoji="0" lang="tr-TR" sz="2400" b="1" i="0" u="none" strike="noStrike" cap="none" normalizeH="0" baseline="0" dirty="0" smtClean="0">
                <a:ln>
                  <a:noFill/>
                </a:ln>
                <a:solidFill>
                  <a:srgbClr val="FFFF00"/>
                </a:solidFill>
                <a:effectLst/>
                <a:latin typeface="Arial" pitchFamily="34" charset="0"/>
                <a:ea typeface="Arial" pitchFamily="34" charset="0"/>
                <a:cs typeface="Arial" pitchFamily="34" charset="0"/>
              </a:rPr>
              <a:t>Diş yüzeyi temizliği ve kök yüzeyi düzleştirmesi</a:t>
            </a:r>
            <a:endParaRPr lang="tr-TR" sz="2400" b="1" dirty="0" smtClean="0">
              <a:solidFill>
                <a:srgbClr val="FFFF00"/>
              </a:solidFill>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533400" algn="l"/>
              </a:tabLst>
            </a:pPr>
            <a:r>
              <a:rPr kumimoji="0" lang="tr-TR" sz="2400" b="1" i="0" u="none" strike="noStrike" cap="none" normalizeH="0" baseline="0" dirty="0" smtClean="0">
                <a:ln>
                  <a:noFill/>
                </a:ln>
                <a:solidFill>
                  <a:srgbClr val="FFFF00"/>
                </a:solidFill>
                <a:effectLst/>
                <a:latin typeface="Arial" pitchFamily="34" charset="0"/>
                <a:ea typeface="Arial" pitchFamily="34" charset="0"/>
                <a:cs typeface="Arial" pitchFamily="34" charset="0"/>
              </a:rPr>
              <a:t>(</a:t>
            </a:r>
            <a:r>
              <a:rPr kumimoji="0" lang="tr-TR" sz="2400" b="1" i="0" u="none" strike="noStrike" cap="none" normalizeH="0" baseline="0" dirty="0" err="1" smtClean="0">
                <a:ln>
                  <a:noFill/>
                </a:ln>
                <a:solidFill>
                  <a:srgbClr val="FFFF00"/>
                </a:solidFill>
                <a:effectLst/>
                <a:latin typeface="Arial" pitchFamily="34" charset="0"/>
                <a:ea typeface="Arial" pitchFamily="34" charset="0"/>
                <a:cs typeface="Arial" pitchFamily="34" charset="0"/>
              </a:rPr>
              <a:t>Detertraj</a:t>
            </a:r>
            <a:r>
              <a:rPr kumimoji="0" lang="tr-TR" sz="2400" b="1" i="0" u="none" strike="noStrike" cap="none" normalizeH="0" baseline="0" dirty="0" smtClean="0">
                <a:ln>
                  <a:noFill/>
                </a:ln>
                <a:solidFill>
                  <a:srgbClr val="FFFF00"/>
                </a:solidFill>
                <a:effectLst/>
                <a:latin typeface="Arial" pitchFamily="34" charset="0"/>
                <a:ea typeface="Arial" pitchFamily="34" charset="0"/>
                <a:cs typeface="Arial" pitchFamily="34" charset="0"/>
              </a:rPr>
              <a:t>-</a:t>
            </a:r>
            <a:r>
              <a:rPr kumimoji="0" lang="tr-TR" sz="2400" b="1" i="0" u="none" strike="noStrike" cap="none" normalizeH="0" dirty="0" smtClean="0">
                <a:ln>
                  <a:noFill/>
                </a:ln>
                <a:solidFill>
                  <a:srgbClr val="FFFF00"/>
                </a:solidFill>
                <a:effectLst/>
                <a:latin typeface="Arial" pitchFamily="34" charset="0"/>
                <a:ea typeface="Arial" pitchFamily="34" charset="0"/>
                <a:cs typeface="Arial" pitchFamily="34" charset="0"/>
              </a:rPr>
              <a:t> </a:t>
            </a:r>
            <a:r>
              <a:rPr kumimoji="0" lang="tr-TR" sz="2400" b="1" i="0" u="none" strike="noStrike" cap="none" normalizeH="0" dirty="0" err="1" smtClean="0">
                <a:ln>
                  <a:noFill/>
                </a:ln>
                <a:solidFill>
                  <a:srgbClr val="FFFF00"/>
                </a:solidFill>
                <a:effectLst/>
                <a:latin typeface="Arial" pitchFamily="34" charset="0"/>
                <a:ea typeface="Arial" pitchFamily="34" charset="0"/>
                <a:cs typeface="Arial" pitchFamily="34" charset="0"/>
              </a:rPr>
              <a:t>Küretaj</a:t>
            </a:r>
            <a:r>
              <a:rPr kumimoji="0" lang="tr-TR" sz="2400" b="1" i="0" u="none" strike="noStrike" cap="none" normalizeH="0" dirty="0" smtClean="0">
                <a:ln>
                  <a:noFill/>
                </a:ln>
                <a:solidFill>
                  <a:srgbClr val="FFFF00"/>
                </a:solidFill>
                <a:effectLst/>
                <a:latin typeface="Arial" pitchFamily="34" charset="0"/>
                <a:ea typeface="Arial" pitchFamily="34" charset="0"/>
                <a:cs typeface="Arial" pitchFamily="34" charset="0"/>
              </a:rPr>
              <a:t>)</a:t>
            </a:r>
            <a:endParaRPr kumimoji="0" lang="tr-TR" sz="2400" b="1" i="0" u="none" strike="noStrike" cap="none" normalizeH="0" baseline="0" dirty="0" smtClean="0">
              <a:ln>
                <a:noFill/>
              </a:ln>
              <a:solidFill>
                <a:srgbClr val="FFFF00"/>
              </a:solidFill>
              <a:effectLst/>
              <a:latin typeface="Arial" pitchFamily="34"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l"/>
              </a:tabLst>
            </a:pPr>
            <a:endParaRPr lang="tr-TR" sz="2000" b="1" dirty="0" smtClean="0">
              <a:latin typeface="Arial" pitchFamily="34"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l"/>
              </a:tabLst>
            </a:pPr>
            <a:endParaRPr kumimoji="0" lang="tr-TR" sz="2000" b="0" i="0" u="none" strike="noStrike" cap="none" normalizeH="0" baseline="0" dirty="0" smtClean="0">
              <a:ln>
                <a:noFill/>
              </a:ln>
              <a:solidFill>
                <a:srgbClr val="00FF00"/>
              </a:solidFill>
              <a:effectLst/>
              <a:latin typeface="Arial" pitchFamily="34" charset="0"/>
              <a:cs typeface="Arial" pitchFamily="34" charset="0"/>
            </a:endParaRPr>
          </a:p>
        </p:txBody>
      </p:sp>
      <p:sp>
        <p:nvSpPr>
          <p:cNvPr id="69638" name="AutoShape 6" descr="kretua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9639" name="Picture 7"/>
          <p:cNvPicPr>
            <a:picLocks noChangeAspect="1" noChangeArrowheads="1"/>
          </p:cNvPicPr>
          <p:nvPr/>
        </p:nvPicPr>
        <p:blipFill>
          <a:blip r:embed="rId2"/>
          <a:srcRect/>
          <a:stretch>
            <a:fillRect/>
          </a:stretch>
        </p:blipFill>
        <p:spPr bwMode="auto">
          <a:xfrm>
            <a:off x="500034" y="4786322"/>
            <a:ext cx="4762500" cy="952500"/>
          </a:xfrm>
          <a:prstGeom prst="rect">
            <a:avLst/>
          </a:prstGeom>
          <a:noFill/>
          <a:ln w="9525">
            <a:noFill/>
            <a:miter lim="800000"/>
            <a:headEnd/>
            <a:tailEnd/>
          </a:ln>
          <a:effectLst/>
        </p:spPr>
      </p:pic>
      <p:pic>
        <p:nvPicPr>
          <p:cNvPr id="75778" name="Picture 2" descr="İlgili resim"/>
          <p:cNvPicPr>
            <a:picLocks noChangeAspect="1" noChangeArrowheads="1"/>
          </p:cNvPicPr>
          <p:nvPr/>
        </p:nvPicPr>
        <p:blipFill>
          <a:blip r:embed="rId3"/>
          <a:srcRect/>
          <a:stretch>
            <a:fillRect/>
          </a:stretch>
        </p:blipFill>
        <p:spPr bwMode="auto">
          <a:xfrm>
            <a:off x="5500694" y="4500570"/>
            <a:ext cx="3333750" cy="1609726"/>
          </a:xfrm>
          <a:prstGeom prst="rect">
            <a:avLst/>
          </a:prstGeom>
          <a:noFill/>
        </p:spPr>
      </p:pic>
      <p:sp>
        <p:nvSpPr>
          <p:cNvPr id="7" name="6 Dikdörtgen"/>
          <p:cNvSpPr/>
          <p:nvPr/>
        </p:nvSpPr>
        <p:spPr>
          <a:xfrm>
            <a:off x="428596" y="1214422"/>
            <a:ext cx="4572000" cy="3477875"/>
          </a:xfrm>
          <a:prstGeom prst="rect">
            <a:avLst/>
          </a:prstGeom>
        </p:spPr>
        <p:txBody>
          <a:bodyPr>
            <a:spAutoFit/>
          </a:bodyPr>
          <a:lstStyle/>
          <a:p>
            <a:pPr lvl="0" algn="just" eaLnBrk="0" fontAlgn="base" hangingPunct="0">
              <a:spcBef>
                <a:spcPct val="0"/>
              </a:spcBef>
              <a:spcAft>
                <a:spcPct val="0"/>
              </a:spcAft>
              <a:tabLst>
                <a:tab pos="533400" algn="l"/>
              </a:tabLst>
            </a:pPr>
            <a:r>
              <a:rPr lang="tr-TR" sz="2000" b="1" dirty="0" smtClean="0">
                <a:solidFill>
                  <a:srgbClr val="00FF00"/>
                </a:solidFill>
                <a:latin typeface="Arial" pitchFamily="34" charset="0"/>
                <a:ea typeface="Arial" pitchFamily="34" charset="0"/>
                <a:cs typeface="Arial" pitchFamily="34" charset="0"/>
              </a:rPr>
              <a:t>Diş yüzeyi temizliği (</a:t>
            </a:r>
            <a:r>
              <a:rPr lang="tr-TR" sz="2000" b="1" dirty="0" err="1" smtClean="0">
                <a:solidFill>
                  <a:srgbClr val="00FF00"/>
                </a:solidFill>
                <a:latin typeface="Arial" pitchFamily="34" charset="0"/>
                <a:ea typeface="Arial" pitchFamily="34" charset="0"/>
                <a:cs typeface="Arial" pitchFamily="34" charset="0"/>
              </a:rPr>
              <a:t>Detertraj</a:t>
            </a:r>
            <a:r>
              <a:rPr lang="tr-TR" sz="2000" b="1" dirty="0" smtClean="0">
                <a:solidFill>
                  <a:srgbClr val="00FF00"/>
                </a:solidFill>
                <a:latin typeface="Arial" pitchFamily="34" charset="0"/>
                <a:ea typeface="Arial" pitchFamily="34" charset="0"/>
                <a:cs typeface="Arial" pitchFamily="34" charset="0"/>
              </a:rPr>
              <a:t>): </a:t>
            </a:r>
          </a:p>
          <a:p>
            <a:pPr lvl="0" algn="just" eaLnBrk="0" fontAlgn="base" hangingPunct="0">
              <a:spcBef>
                <a:spcPct val="0"/>
              </a:spcBef>
              <a:spcAft>
                <a:spcPct val="0"/>
              </a:spcAft>
              <a:tabLst>
                <a:tab pos="533400" algn="l"/>
              </a:tabLst>
            </a:pPr>
            <a:endParaRPr lang="tr-TR" sz="2000" b="1" dirty="0" smtClean="0">
              <a:latin typeface="Arial" pitchFamily="34" charset="0"/>
              <a:ea typeface="Arial" pitchFamily="34" charset="0"/>
              <a:cs typeface="Arial" pitchFamily="34" charset="0"/>
            </a:endParaRPr>
          </a:p>
          <a:p>
            <a:pPr lvl="0" algn="just" eaLnBrk="0" fontAlgn="base" hangingPunct="0">
              <a:spcBef>
                <a:spcPct val="0"/>
              </a:spcBef>
              <a:spcAft>
                <a:spcPct val="0"/>
              </a:spcAft>
              <a:tabLst>
                <a:tab pos="533400" algn="l"/>
              </a:tabLst>
            </a:pPr>
            <a:r>
              <a:rPr lang="tr-TR" dirty="0" smtClean="0">
                <a:latin typeface="Arial" pitchFamily="34" charset="0"/>
                <a:ea typeface="Arial" pitchFamily="34" charset="0"/>
                <a:cs typeface="Arial" pitchFamily="34" charset="0"/>
              </a:rPr>
              <a:t>Diş yüzeyinden</a:t>
            </a:r>
            <a:r>
              <a:rPr lang="tr-TR" b="1" dirty="0" smtClean="0">
                <a:latin typeface="Arial" pitchFamily="34" charset="0"/>
                <a:ea typeface="Arial" pitchFamily="34" charset="0"/>
                <a:cs typeface="Arial" pitchFamily="34" charset="0"/>
              </a:rPr>
              <a:t> </a:t>
            </a:r>
            <a:r>
              <a:rPr lang="tr-TR" dirty="0" err="1" smtClean="0">
                <a:latin typeface="Arial" pitchFamily="34" charset="0"/>
                <a:ea typeface="Arial" pitchFamily="34" charset="0"/>
                <a:cs typeface="Arial" pitchFamily="34" charset="0"/>
              </a:rPr>
              <a:t>mikrobiyal</a:t>
            </a:r>
            <a:r>
              <a:rPr lang="tr-TR" dirty="0" smtClean="0">
                <a:latin typeface="Arial" pitchFamily="34" charset="0"/>
                <a:ea typeface="Arial" pitchFamily="34" charset="0"/>
                <a:cs typeface="Arial" pitchFamily="34" charset="0"/>
              </a:rPr>
              <a:t> </a:t>
            </a:r>
            <a:r>
              <a:rPr lang="tr-TR" dirty="0" err="1" smtClean="0">
                <a:latin typeface="Arial" pitchFamily="34" charset="0"/>
                <a:ea typeface="Arial" pitchFamily="34" charset="0"/>
                <a:cs typeface="Arial" pitchFamily="34" charset="0"/>
              </a:rPr>
              <a:t>dental</a:t>
            </a:r>
            <a:r>
              <a:rPr lang="tr-TR" dirty="0" smtClean="0">
                <a:latin typeface="Arial" pitchFamily="34" charset="0"/>
                <a:ea typeface="Arial" pitchFamily="34" charset="0"/>
                <a:cs typeface="Arial" pitchFamily="34" charset="0"/>
              </a:rPr>
              <a:t> plak</a:t>
            </a:r>
            <a:r>
              <a:rPr lang="tr-TR" b="1" dirty="0" smtClean="0">
                <a:latin typeface="Arial" pitchFamily="34" charset="0"/>
                <a:ea typeface="Arial" pitchFamily="34" charset="0"/>
                <a:cs typeface="Arial" pitchFamily="34" charset="0"/>
              </a:rPr>
              <a:t> </a:t>
            </a:r>
            <a:r>
              <a:rPr lang="tr-TR" dirty="0" smtClean="0">
                <a:latin typeface="Arial" pitchFamily="34" charset="0"/>
                <a:ea typeface="Arial" pitchFamily="34" charset="0"/>
                <a:cs typeface="Arial" pitchFamily="34" charset="0"/>
              </a:rPr>
              <a:t>ve diş taşının</a:t>
            </a:r>
            <a:r>
              <a:rPr lang="tr-TR" b="1" dirty="0" smtClean="0">
                <a:latin typeface="Arial" pitchFamily="34" charset="0"/>
                <a:ea typeface="Arial" pitchFamily="34" charset="0"/>
                <a:cs typeface="Arial" pitchFamily="34" charset="0"/>
              </a:rPr>
              <a:t> </a:t>
            </a:r>
            <a:r>
              <a:rPr lang="tr-TR" dirty="0" smtClean="0">
                <a:latin typeface="Arial" pitchFamily="34" charset="0"/>
                <a:ea typeface="Arial" pitchFamily="34" charset="0"/>
                <a:cs typeface="Arial" pitchFamily="34" charset="0"/>
              </a:rPr>
              <a:t>uzaklaştırılmasıdır. Dişeti seviyesinin üzerindeki diş taşını uzaklaştırmak amacıyla </a:t>
            </a:r>
            <a:r>
              <a:rPr lang="tr-TR" dirty="0" err="1" smtClean="0">
                <a:solidFill>
                  <a:srgbClr val="00FF00"/>
                </a:solidFill>
                <a:latin typeface="Arial" pitchFamily="34" charset="0"/>
                <a:ea typeface="Arial" pitchFamily="34" charset="0"/>
                <a:cs typeface="Arial" pitchFamily="34" charset="0"/>
              </a:rPr>
              <a:t>kretuarlar</a:t>
            </a:r>
            <a:r>
              <a:rPr lang="tr-TR" dirty="0" smtClean="0">
                <a:solidFill>
                  <a:srgbClr val="00FF00"/>
                </a:solidFill>
                <a:latin typeface="Arial" pitchFamily="34" charset="0"/>
                <a:ea typeface="Arial" pitchFamily="34" charset="0"/>
                <a:cs typeface="Arial" pitchFamily="34" charset="0"/>
              </a:rPr>
              <a:t> (</a:t>
            </a:r>
            <a:r>
              <a:rPr lang="tr-TR" dirty="0" err="1" smtClean="0">
                <a:solidFill>
                  <a:srgbClr val="00FF00"/>
                </a:solidFill>
                <a:latin typeface="Arial" pitchFamily="34" charset="0"/>
                <a:ea typeface="Arial" pitchFamily="34" charset="0"/>
                <a:cs typeface="Arial" pitchFamily="34" charset="0"/>
              </a:rPr>
              <a:t>scaler</a:t>
            </a:r>
            <a:r>
              <a:rPr lang="tr-TR" dirty="0" smtClean="0">
                <a:solidFill>
                  <a:srgbClr val="00FF00"/>
                </a:solidFill>
                <a:latin typeface="Arial" pitchFamily="34" charset="0"/>
                <a:ea typeface="Arial" pitchFamily="34" charset="0"/>
                <a:cs typeface="Arial" pitchFamily="34" charset="0"/>
              </a:rPr>
              <a:t>) </a:t>
            </a:r>
            <a:r>
              <a:rPr lang="tr-TR" dirty="0" smtClean="0">
                <a:latin typeface="Arial" pitchFamily="34" charset="0"/>
                <a:ea typeface="Arial" pitchFamily="34" charset="0"/>
                <a:cs typeface="Arial" pitchFamily="34" charset="0"/>
              </a:rPr>
              <a:t>kullanılır. </a:t>
            </a:r>
          </a:p>
          <a:p>
            <a:pPr lvl="0" algn="just" eaLnBrk="0" fontAlgn="base" hangingPunct="0">
              <a:spcBef>
                <a:spcPct val="0"/>
              </a:spcBef>
              <a:spcAft>
                <a:spcPct val="0"/>
              </a:spcAft>
              <a:tabLst>
                <a:tab pos="533400" algn="l"/>
              </a:tabLst>
            </a:pPr>
            <a:endParaRPr lang="tr-TR" dirty="0" smtClean="0">
              <a:latin typeface="Arial" pitchFamily="34" charset="0"/>
              <a:cs typeface="Arial" pitchFamily="34" charset="0"/>
            </a:endParaRPr>
          </a:p>
          <a:p>
            <a:pPr lvl="0" algn="just" eaLnBrk="0" fontAlgn="base" hangingPunct="0">
              <a:spcBef>
                <a:spcPct val="0"/>
              </a:spcBef>
              <a:spcAft>
                <a:spcPct val="0"/>
              </a:spcAft>
              <a:tabLst>
                <a:tab pos="533400" algn="l"/>
              </a:tabLst>
            </a:pPr>
            <a:r>
              <a:rPr lang="tr-TR" dirty="0" err="1" smtClean="0">
                <a:solidFill>
                  <a:srgbClr val="00FF00"/>
                </a:solidFill>
                <a:latin typeface="Arial" pitchFamily="34" charset="0"/>
                <a:cs typeface="Arial" pitchFamily="34" charset="0"/>
              </a:rPr>
              <a:t>Kretuarlar</a:t>
            </a:r>
            <a:r>
              <a:rPr lang="tr-TR" dirty="0" smtClean="0">
                <a:solidFill>
                  <a:srgbClr val="00FF00"/>
                </a:solidFill>
                <a:latin typeface="Arial" pitchFamily="34" charset="0"/>
                <a:cs typeface="Arial" pitchFamily="34" charset="0"/>
              </a:rPr>
              <a:t> </a:t>
            </a:r>
            <a:r>
              <a:rPr lang="tr-TR" dirty="0" smtClean="0">
                <a:latin typeface="Arial" pitchFamily="34" charset="0"/>
                <a:cs typeface="Arial" pitchFamily="34" charset="0"/>
              </a:rPr>
              <a:t>uç kısımları orak şeklinde, üçgen kesitli son derece  keskin el aletleridir. Boyut ve açı varyasyonları vardır.</a:t>
            </a:r>
          </a:p>
        </p:txBody>
      </p:sp>
      <p:pic>
        <p:nvPicPr>
          <p:cNvPr id="75780" name="Picture 4" descr="image"/>
          <p:cNvPicPr>
            <a:picLocks noChangeAspect="1" noChangeArrowheads="1"/>
          </p:cNvPicPr>
          <p:nvPr/>
        </p:nvPicPr>
        <p:blipFill>
          <a:blip r:embed="rId4"/>
          <a:srcRect/>
          <a:stretch>
            <a:fillRect/>
          </a:stretch>
        </p:blipFill>
        <p:spPr bwMode="auto">
          <a:xfrm>
            <a:off x="6000760" y="1142984"/>
            <a:ext cx="1831303" cy="264318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42911" y="642918"/>
            <a:ext cx="4429155" cy="2923877"/>
          </a:xfrm>
          <a:prstGeom prst="rect">
            <a:avLst/>
          </a:prstGeom>
          <a:noFill/>
        </p:spPr>
        <p:txBody>
          <a:bodyPr wrap="square" rtlCol="0">
            <a:spAutoFit/>
          </a:bodyPr>
          <a:lstStyle/>
          <a:p>
            <a:pPr algn="just"/>
            <a:r>
              <a:rPr lang="tr-TR" sz="2000" dirty="0" err="1" smtClean="0">
                <a:solidFill>
                  <a:srgbClr val="FFFF00"/>
                </a:solidFill>
                <a:latin typeface="Arial" pitchFamily="34" charset="0"/>
                <a:cs typeface="Arial" pitchFamily="34" charset="0"/>
              </a:rPr>
              <a:t>Kavitron</a:t>
            </a:r>
            <a:r>
              <a:rPr lang="tr-TR" sz="2000" dirty="0" smtClean="0">
                <a:solidFill>
                  <a:srgbClr val="FFFF00"/>
                </a:solidFill>
                <a:latin typeface="Arial" pitchFamily="34" charset="0"/>
                <a:cs typeface="Arial" pitchFamily="34" charset="0"/>
              </a:rPr>
              <a:t> Cihazı ve uçları</a:t>
            </a:r>
          </a:p>
          <a:p>
            <a:endParaRPr lang="tr-TR" sz="2000" dirty="0" smtClean="0">
              <a:latin typeface="Arial" pitchFamily="34" charset="0"/>
              <a:cs typeface="Arial" pitchFamily="34" charset="0"/>
            </a:endParaRPr>
          </a:p>
          <a:p>
            <a:pPr algn="just"/>
            <a:r>
              <a:rPr lang="tr-TR" dirty="0" err="1" smtClean="0">
                <a:latin typeface="Arial" pitchFamily="34" charset="0"/>
                <a:cs typeface="Arial" pitchFamily="34" charset="0"/>
              </a:rPr>
              <a:t>Sonik</a:t>
            </a:r>
            <a:r>
              <a:rPr lang="tr-TR" dirty="0" smtClean="0">
                <a:latin typeface="Arial" pitchFamily="34" charset="0"/>
                <a:cs typeface="Arial" pitchFamily="34" charset="0"/>
              </a:rPr>
              <a:t> veya </a:t>
            </a:r>
            <a:r>
              <a:rPr lang="tr-TR" dirty="0" err="1" smtClean="0">
                <a:latin typeface="Arial" pitchFamily="34" charset="0"/>
                <a:cs typeface="Arial" pitchFamily="34" charset="0"/>
              </a:rPr>
              <a:t>ultrasonik</a:t>
            </a:r>
            <a:r>
              <a:rPr lang="tr-TR" dirty="0" smtClean="0">
                <a:latin typeface="Arial" pitchFamily="34" charset="0"/>
                <a:cs typeface="Arial" pitchFamily="34" charset="0"/>
              </a:rPr>
              <a:t> titreşimler üreterek ve ucundan su vererek diş taşlarının temizlenmesinde kullanılan elektrik veya yüksek hava basıncı ile çalışan cihazlardır.</a:t>
            </a: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Bu cihazların ucuna </a:t>
            </a:r>
            <a:r>
              <a:rPr lang="tr-TR" dirty="0" err="1" smtClean="0">
                <a:latin typeface="Arial" pitchFamily="34" charset="0"/>
                <a:cs typeface="Arial" pitchFamily="34" charset="0"/>
              </a:rPr>
              <a:t>kretuar</a:t>
            </a:r>
            <a:r>
              <a:rPr lang="tr-TR" dirty="0" smtClean="0">
                <a:latin typeface="Arial" pitchFamily="34" charset="0"/>
                <a:cs typeface="Arial" pitchFamily="34" charset="0"/>
              </a:rPr>
              <a:t> veya küret görevi yerine getiren muhtelif uçlar takılır.</a:t>
            </a:r>
            <a:endParaRPr lang="tr-TR" dirty="0">
              <a:latin typeface="Arial" pitchFamily="34" charset="0"/>
              <a:cs typeface="Arial" pitchFamily="34" charset="0"/>
            </a:endParaRPr>
          </a:p>
        </p:txBody>
      </p:sp>
      <p:pic>
        <p:nvPicPr>
          <p:cNvPr id="124930" name="Picture 2" descr="kavitron cihazı ve uçları ile ilgili görsel sonucu"/>
          <p:cNvPicPr>
            <a:picLocks noChangeAspect="1" noChangeArrowheads="1"/>
          </p:cNvPicPr>
          <p:nvPr/>
        </p:nvPicPr>
        <p:blipFill>
          <a:blip r:embed="rId2"/>
          <a:srcRect/>
          <a:stretch>
            <a:fillRect/>
          </a:stretch>
        </p:blipFill>
        <p:spPr bwMode="auto">
          <a:xfrm>
            <a:off x="5857884" y="3857628"/>
            <a:ext cx="2928958" cy="2229263"/>
          </a:xfrm>
          <a:prstGeom prst="rect">
            <a:avLst/>
          </a:prstGeom>
          <a:noFill/>
        </p:spPr>
      </p:pic>
      <p:pic>
        <p:nvPicPr>
          <p:cNvPr id="124933" name="Picture 5"/>
          <p:cNvPicPr>
            <a:picLocks noChangeAspect="1" noChangeArrowheads="1"/>
          </p:cNvPicPr>
          <p:nvPr/>
        </p:nvPicPr>
        <p:blipFill>
          <a:blip r:embed="rId3"/>
          <a:srcRect/>
          <a:stretch>
            <a:fillRect/>
          </a:stretch>
        </p:blipFill>
        <p:spPr bwMode="auto">
          <a:xfrm>
            <a:off x="5929322" y="1142984"/>
            <a:ext cx="2763316" cy="2286016"/>
          </a:xfrm>
          <a:prstGeom prst="rect">
            <a:avLst/>
          </a:prstGeom>
          <a:noFill/>
          <a:ln w="9525">
            <a:noFill/>
            <a:miter lim="800000"/>
            <a:headEnd/>
            <a:tailEnd/>
          </a:ln>
          <a:effectLst/>
        </p:spPr>
      </p:pic>
      <p:pic>
        <p:nvPicPr>
          <p:cNvPr id="124934" name="Picture 6"/>
          <p:cNvPicPr>
            <a:picLocks noChangeAspect="1" noChangeArrowheads="1"/>
          </p:cNvPicPr>
          <p:nvPr/>
        </p:nvPicPr>
        <p:blipFill>
          <a:blip r:embed="rId4"/>
          <a:srcRect/>
          <a:stretch>
            <a:fillRect/>
          </a:stretch>
        </p:blipFill>
        <p:spPr bwMode="auto">
          <a:xfrm>
            <a:off x="500034" y="3786190"/>
            <a:ext cx="2535977" cy="2514531"/>
          </a:xfrm>
          <a:prstGeom prst="rect">
            <a:avLst/>
          </a:prstGeom>
          <a:noFill/>
          <a:ln w="9525">
            <a:noFill/>
            <a:miter lim="800000"/>
            <a:headEnd/>
            <a:tailEnd/>
          </a:ln>
          <a:effectLst/>
        </p:spPr>
      </p:pic>
      <p:pic>
        <p:nvPicPr>
          <p:cNvPr id="124938" name="Picture 10" descr="kavitron cihazı ve uçları ile ilgili görsel sonucu"/>
          <p:cNvPicPr>
            <a:picLocks noChangeAspect="1" noChangeArrowheads="1"/>
          </p:cNvPicPr>
          <p:nvPr/>
        </p:nvPicPr>
        <p:blipFill>
          <a:blip r:embed="rId5"/>
          <a:srcRect/>
          <a:stretch>
            <a:fillRect/>
          </a:stretch>
        </p:blipFill>
        <p:spPr bwMode="auto">
          <a:xfrm>
            <a:off x="3214678" y="3786190"/>
            <a:ext cx="2500330" cy="250033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71472" y="642918"/>
            <a:ext cx="7643866" cy="3477875"/>
          </a:xfrm>
          <a:prstGeom prst="rect">
            <a:avLst/>
          </a:prstGeom>
        </p:spPr>
        <p:txBody>
          <a:bodyPr wrap="square">
            <a:spAutoFit/>
          </a:bodyPr>
          <a:lstStyle/>
          <a:p>
            <a:pPr lvl="0" algn="just" eaLnBrk="0" fontAlgn="base" hangingPunct="0">
              <a:spcBef>
                <a:spcPct val="0"/>
              </a:spcBef>
              <a:spcAft>
                <a:spcPct val="0"/>
              </a:spcAft>
              <a:tabLst>
                <a:tab pos="533400" algn="l"/>
              </a:tabLst>
            </a:pPr>
            <a:r>
              <a:rPr lang="tr-TR" sz="2000" b="1" dirty="0" smtClean="0">
                <a:solidFill>
                  <a:srgbClr val="00FF00"/>
                </a:solidFill>
                <a:latin typeface="Arial" pitchFamily="34" charset="0"/>
                <a:ea typeface="Arial" pitchFamily="34" charset="0"/>
                <a:cs typeface="Arial" pitchFamily="34" charset="0"/>
              </a:rPr>
              <a:t>Kök yüzeyi düzleştirmesi ve dişeti </a:t>
            </a:r>
            <a:r>
              <a:rPr lang="tr-TR" sz="2000" b="1" dirty="0" err="1" smtClean="0">
                <a:solidFill>
                  <a:srgbClr val="00FF00"/>
                </a:solidFill>
                <a:latin typeface="Arial" pitchFamily="34" charset="0"/>
                <a:ea typeface="Arial" pitchFamily="34" charset="0"/>
                <a:cs typeface="Arial" pitchFamily="34" charset="0"/>
              </a:rPr>
              <a:t>küretajı</a:t>
            </a:r>
            <a:r>
              <a:rPr lang="tr-TR" sz="2000" b="1" dirty="0" smtClean="0">
                <a:solidFill>
                  <a:srgbClr val="00FF00"/>
                </a:solidFill>
                <a:latin typeface="Arial" pitchFamily="34" charset="0"/>
                <a:ea typeface="Arial" pitchFamily="34" charset="0"/>
                <a:cs typeface="Arial" pitchFamily="34" charset="0"/>
              </a:rPr>
              <a:t>: (</a:t>
            </a:r>
            <a:r>
              <a:rPr lang="tr-TR" sz="2000" b="1" dirty="0" err="1" smtClean="0">
                <a:solidFill>
                  <a:srgbClr val="00FF00"/>
                </a:solidFill>
                <a:latin typeface="Arial" pitchFamily="34" charset="0"/>
                <a:ea typeface="Arial" pitchFamily="34" charset="0"/>
                <a:cs typeface="Arial" pitchFamily="34" charset="0"/>
              </a:rPr>
              <a:t>Küretaj</a:t>
            </a:r>
            <a:r>
              <a:rPr lang="tr-TR" sz="2000" b="1" dirty="0" smtClean="0">
                <a:solidFill>
                  <a:srgbClr val="00FF00"/>
                </a:solidFill>
                <a:latin typeface="Arial" pitchFamily="34" charset="0"/>
                <a:ea typeface="Arial" pitchFamily="34" charset="0"/>
                <a:cs typeface="Arial" pitchFamily="34" charset="0"/>
              </a:rPr>
              <a:t>):</a:t>
            </a:r>
          </a:p>
          <a:p>
            <a:pPr lvl="0" algn="just" eaLnBrk="0" fontAlgn="base" hangingPunct="0">
              <a:spcBef>
                <a:spcPct val="0"/>
              </a:spcBef>
              <a:spcAft>
                <a:spcPct val="0"/>
              </a:spcAft>
              <a:tabLst>
                <a:tab pos="533400" algn="l"/>
              </a:tabLst>
            </a:pPr>
            <a:endParaRPr lang="tr-TR" sz="2000" b="1" dirty="0" smtClean="0">
              <a:solidFill>
                <a:srgbClr val="00FF00"/>
              </a:solidFill>
              <a:latin typeface="Arial" pitchFamily="34" charset="0"/>
              <a:ea typeface="Arial" pitchFamily="34" charset="0"/>
              <a:cs typeface="Arial" pitchFamily="34" charset="0"/>
            </a:endParaRPr>
          </a:p>
          <a:p>
            <a:pPr lvl="0" algn="just" eaLnBrk="0" fontAlgn="base" hangingPunct="0">
              <a:spcBef>
                <a:spcPct val="0"/>
              </a:spcBef>
              <a:spcAft>
                <a:spcPct val="0"/>
              </a:spcAft>
              <a:tabLst>
                <a:tab pos="533400" algn="l"/>
              </a:tabLst>
            </a:pPr>
            <a:endParaRPr lang="tr-TR" sz="2000" b="1" dirty="0" smtClean="0">
              <a:solidFill>
                <a:srgbClr val="00FF00"/>
              </a:solidFill>
              <a:latin typeface="Arial" pitchFamily="34" charset="0"/>
              <a:ea typeface="Arial" pitchFamily="34" charset="0"/>
              <a:cs typeface="Arial" pitchFamily="34" charset="0"/>
            </a:endParaRPr>
          </a:p>
          <a:p>
            <a:pPr lvl="0" algn="just" eaLnBrk="0" fontAlgn="base" hangingPunct="0">
              <a:spcBef>
                <a:spcPct val="0"/>
              </a:spcBef>
              <a:spcAft>
                <a:spcPct val="0"/>
              </a:spcAft>
              <a:tabLst>
                <a:tab pos="533400" algn="l"/>
              </a:tabLst>
            </a:pPr>
            <a:endParaRPr lang="tr-TR" sz="2000" b="1" dirty="0" smtClean="0">
              <a:latin typeface="Arial" pitchFamily="34" charset="0"/>
              <a:ea typeface="Arial" pitchFamily="34" charset="0"/>
              <a:cs typeface="Arial" pitchFamily="34" charset="0"/>
            </a:endParaRPr>
          </a:p>
          <a:p>
            <a:pPr lvl="0" algn="just" eaLnBrk="0" fontAlgn="base" hangingPunct="0">
              <a:spcBef>
                <a:spcPct val="0"/>
              </a:spcBef>
              <a:spcAft>
                <a:spcPct val="0"/>
              </a:spcAft>
              <a:tabLst>
                <a:tab pos="533400" algn="l"/>
              </a:tabLst>
            </a:pPr>
            <a:r>
              <a:rPr lang="tr-TR" sz="2000" dirty="0" err="1" smtClean="0">
                <a:latin typeface="Arial" pitchFamily="34" charset="0"/>
                <a:ea typeface="Arial" pitchFamily="34" charset="0"/>
                <a:cs typeface="Arial" pitchFamily="34" charset="0"/>
              </a:rPr>
              <a:t>Semente</a:t>
            </a:r>
            <a:r>
              <a:rPr lang="tr-TR" sz="2000" b="1" dirty="0" smtClean="0">
                <a:latin typeface="Arial" pitchFamily="34" charset="0"/>
                <a:ea typeface="Arial" pitchFamily="34" charset="0"/>
                <a:cs typeface="Arial" pitchFamily="34" charset="0"/>
              </a:rPr>
              <a:t> </a:t>
            </a:r>
            <a:r>
              <a:rPr lang="tr-TR" sz="2000" dirty="0" smtClean="0">
                <a:latin typeface="Arial" pitchFamily="34" charset="0"/>
                <a:ea typeface="Arial" pitchFamily="34" charset="0"/>
                <a:cs typeface="Arial" pitchFamily="34" charset="0"/>
              </a:rPr>
              <a:t>gömülmüş diş taşının, yumuşak eklentilerin ve nekrotik hale gelmiş </a:t>
            </a:r>
            <a:r>
              <a:rPr lang="tr-TR" sz="2000" dirty="0" err="1" smtClean="0">
                <a:latin typeface="Arial" pitchFamily="34" charset="0"/>
                <a:ea typeface="Arial" pitchFamily="34" charset="0"/>
                <a:cs typeface="Arial" pitchFamily="34" charset="0"/>
              </a:rPr>
              <a:t>sementin</a:t>
            </a:r>
            <a:r>
              <a:rPr lang="tr-TR" sz="2000" dirty="0" smtClean="0">
                <a:latin typeface="Arial" pitchFamily="34" charset="0"/>
                <a:ea typeface="Arial" pitchFamily="34" charset="0"/>
                <a:cs typeface="Arial" pitchFamily="34" charset="0"/>
              </a:rPr>
              <a:t> kök yüzeyinden uzaklaştırılarak, kök yüzeyinin düz ve sert bir hale getirilmesi işlemidir. Bu işlemle birlikte </a:t>
            </a:r>
            <a:r>
              <a:rPr lang="tr-TR" sz="2000" dirty="0" err="1" smtClean="0">
                <a:latin typeface="Arial" pitchFamily="34" charset="0"/>
                <a:ea typeface="Arial" pitchFamily="34" charset="0"/>
                <a:cs typeface="Arial" pitchFamily="34" charset="0"/>
              </a:rPr>
              <a:t>periodontal</a:t>
            </a:r>
            <a:r>
              <a:rPr lang="tr-TR" sz="2000" dirty="0" smtClean="0">
                <a:latin typeface="Arial" pitchFamily="34" charset="0"/>
                <a:ea typeface="Arial" pitchFamily="34" charset="0"/>
                <a:cs typeface="Arial" pitchFamily="34" charset="0"/>
              </a:rPr>
              <a:t> cebin yumuşak doku duvarı ve </a:t>
            </a:r>
            <a:r>
              <a:rPr lang="tr-TR" sz="2000" dirty="0" err="1" smtClean="0">
                <a:latin typeface="Arial" pitchFamily="34" charset="0"/>
                <a:ea typeface="Arial" pitchFamily="34" charset="0"/>
                <a:cs typeface="Arial" pitchFamily="34" charset="0"/>
              </a:rPr>
              <a:t>granülomatöz</a:t>
            </a:r>
            <a:r>
              <a:rPr lang="tr-TR" sz="2000" b="1" dirty="0" smtClean="0">
                <a:latin typeface="Arial" pitchFamily="34" charset="0"/>
                <a:ea typeface="Arial" pitchFamily="34" charset="0"/>
                <a:cs typeface="Arial" pitchFamily="34" charset="0"/>
              </a:rPr>
              <a:t> </a:t>
            </a:r>
            <a:r>
              <a:rPr lang="tr-TR" sz="2000" dirty="0" smtClean="0">
                <a:latin typeface="Arial" pitchFamily="34" charset="0"/>
                <a:ea typeface="Arial" pitchFamily="34" charset="0"/>
                <a:cs typeface="Arial" pitchFamily="34" charset="0"/>
              </a:rPr>
              <a:t>doku uzaklaştırılır. Bu işlem için </a:t>
            </a:r>
            <a:r>
              <a:rPr lang="tr-TR" sz="2000" dirty="0" err="1" smtClean="0">
                <a:solidFill>
                  <a:srgbClr val="00FF00"/>
                </a:solidFill>
                <a:latin typeface="Arial" pitchFamily="34" charset="0"/>
                <a:ea typeface="Arial" pitchFamily="34" charset="0"/>
                <a:cs typeface="Arial" pitchFamily="34" charset="0"/>
              </a:rPr>
              <a:t>küretler</a:t>
            </a:r>
            <a:r>
              <a:rPr lang="tr-TR" sz="2000" dirty="0" smtClean="0">
                <a:latin typeface="Arial" pitchFamily="34" charset="0"/>
                <a:ea typeface="Arial" pitchFamily="34" charset="0"/>
                <a:cs typeface="Arial" pitchFamily="34" charset="0"/>
              </a:rPr>
              <a:t> kullanılır.</a:t>
            </a:r>
          </a:p>
          <a:p>
            <a:pPr lvl="0" algn="just" eaLnBrk="0" fontAlgn="base" hangingPunct="0">
              <a:spcBef>
                <a:spcPct val="0"/>
              </a:spcBef>
              <a:spcAft>
                <a:spcPct val="0"/>
              </a:spcAft>
              <a:tabLst>
                <a:tab pos="533400" algn="l"/>
              </a:tabLst>
            </a:pPr>
            <a:endParaRPr lang="tr-TR" sz="2000" dirty="0" smtClean="0">
              <a:latin typeface="Arial" pitchFamily="34" charset="0"/>
              <a:ea typeface="Arial" pitchFamily="34" charset="0"/>
              <a:cs typeface="Arial" pitchFamily="34" charset="0"/>
            </a:endParaRPr>
          </a:p>
          <a:p>
            <a:pPr lvl="0" algn="just" eaLnBrk="0" fontAlgn="base" hangingPunct="0">
              <a:spcBef>
                <a:spcPct val="0"/>
              </a:spcBef>
              <a:spcAft>
                <a:spcPct val="0"/>
              </a:spcAft>
              <a:tabLst>
                <a:tab pos="533400" algn="l"/>
              </a:tabLst>
            </a:pPr>
            <a:r>
              <a:rPr lang="tr-TR" sz="2000" dirty="0" smtClean="0">
                <a:latin typeface="Arial" pitchFamily="34" charset="0"/>
                <a:ea typeface="Arial" pitchFamily="34" charset="0"/>
                <a:cs typeface="Arial" pitchFamily="34" charset="0"/>
              </a:rPr>
              <a:t> </a:t>
            </a:r>
            <a:endParaRPr lang="tr-TR"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357554" y="714356"/>
            <a:ext cx="2286016" cy="1569660"/>
          </a:xfrm>
          <a:prstGeom prst="rect">
            <a:avLst/>
          </a:prstGeom>
        </p:spPr>
        <p:txBody>
          <a:bodyPr wrap="square">
            <a:spAutoFit/>
          </a:bodyPr>
          <a:lstStyle/>
          <a:p>
            <a:pPr lvl="0" algn="just" eaLnBrk="0" fontAlgn="base" hangingPunct="0">
              <a:spcBef>
                <a:spcPct val="0"/>
              </a:spcBef>
              <a:spcAft>
                <a:spcPct val="0"/>
              </a:spcAft>
              <a:tabLst>
                <a:tab pos="533400" algn="l"/>
              </a:tabLst>
            </a:pPr>
            <a:endParaRPr lang="tr-TR" sz="2000" b="1" u="sng" dirty="0" smtClean="0">
              <a:latin typeface="Arial" pitchFamily="34" charset="0"/>
              <a:ea typeface="Arial" pitchFamily="34" charset="0"/>
              <a:cs typeface="Arial" pitchFamily="34" charset="0"/>
            </a:endParaRPr>
          </a:p>
          <a:p>
            <a:pPr lvl="0" algn="just" eaLnBrk="0" fontAlgn="base" hangingPunct="0">
              <a:spcBef>
                <a:spcPct val="0"/>
              </a:spcBef>
              <a:spcAft>
                <a:spcPct val="0"/>
              </a:spcAft>
              <a:tabLst>
                <a:tab pos="533400" algn="l"/>
              </a:tabLst>
            </a:pPr>
            <a:r>
              <a:rPr lang="tr-TR" sz="3600" b="1" u="sng" dirty="0" err="1" smtClean="0">
                <a:solidFill>
                  <a:srgbClr val="00FF00"/>
                </a:solidFill>
                <a:latin typeface="Arial" pitchFamily="34" charset="0"/>
                <a:ea typeface="Arial" pitchFamily="34" charset="0"/>
                <a:cs typeface="Arial" pitchFamily="34" charset="0"/>
              </a:rPr>
              <a:t>Küretler</a:t>
            </a:r>
            <a:endParaRPr lang="tr-TR" sz="3600" b="1" u="sng" dirty="0" smtClean="0">
              <a:solidFill>
                <a:srgbClr val="00FF00"/>
              </a:solidFill>
              <a:latin typeface="Arial" pitchFamily="34" charset="0"/>
              <a:ea typeface="Arial" pitchFamily="34" charset="0"/>
              <a:cs typeface="Arial" pitchFamily="34" charset="0"/>
            </a:endParaRPr>
          </a:p>
          <a:p>
            <a:pPr lvl="0" algn="just" eaLnBrk="0" fontAlgn="base" hangingPunct="0">
              <a:spcBef>
                <a:spcPct val="0"/>
              </a:spcBef>
              <a:spcAft>
                <a:spcPct val="0"/>
              </a:spcAft>
              <a:tabLst>
                <a:tab pos="533400" algn="l"/>
              </a:tabLst>
            </a:pPr>
            <a:endParaRPr lang="tr-TR" sz="2000" u="sng" dirty="0" smtClean="0">
              <a:latin typeface="Arial" pitchFamily="34" charset="0"/>
              <a:ea typeface="Arial" pitchFamily="34" charset="0"/>
              <a:cs typeface="Arial" pitchFamily="34" charset="0"/>
            </a:endParaRPr>
          </a:p>
          <a:p>
            <a:pPr lvl="0" algn="just" eaLnBrk="0" fontAlgn="base" hangingPunct="0">
              <a:spcBef>
                <a:spcPct val="0"/>
              </a:spcBef>
              <a:spcAft>
                <a:spcPct val="0"/>
              </a:spcAft>
              <a:tabLst>
                <a:tab pos="533400" algn="l"/>
              </a:tabLst>
            </a:pPr>
            <a:r>
              <a:rPr lang="tr-TR" sz="2000" u="sng" dirty="0" smtClean="0">
                <a:latin typeface="Arial" pitchFamily="34" charset="0"/>
                <a:ea typeface="Arial" pitchFamily="34" charset="0"/>
                <a:cs typeface="Arial" pitchFamily="34" charset="0"/>
              </a:rPr>
              <a:t> </a:t>
            </a:r>
            <a:endParaRPr lang="tr-TR" sz="2000" u="sng" dirty="0" smtClean="0">
              <a:latin typeface="Arial" pitchFamily="34" charset="0"/>
              <a:cs typeface="Arial" pitchFamily="34" charset="0"/>
            </a:endParaRPr>
          </a:p>
        </p:txBody>
      </p:sp>
      <p:sp>
        <p:nvSpPr>
          <p:cNvPr id="3" name="2 Dikdörtgen"/>
          <p:cNvSpPr/>
          <p:nvPr/>
        </p:nvSpPr>
        <p:spPr>
          <a:xfrm>
            <a:off x="785786" y="2500306"/>
            <a:ext cx="3623108" cy="2185214"/>
          </a:xfrm>
          <a:prstGeom prst="rect">
            <a:avLst/>
          </a:prstGeom>
        </p:spPr>
        <p:txBody>
          <a:bodyPr wrap="none">
            <a:spAutoFit/>
          </a:bodyPr>
          <a:lstStyle/>
          <a:p>
            <a:pPr lvl="0" algn="ctr" eaLnBrk="0" fontAlgn="base" hangingPunct="0">
              <a:spcBef>
                <a:spcPct val="0"/>
              </a:spcBef>
              <a:spcAft>
                <a:spcPct val="0"/>
              </a:spcAft>
              <a:tabLst>
                <a:tab pos="533400" algn="l"/>
              </a:tabLst>
            </a:pPr>
            <a:r>
              <a:rPr lang="tr-TR" sz="2000" b="1" u="sng" dirty="0" smtClean="0">
                <a:solidFill>
                  <a:srgbClr val="00FF00"/>
                </a:solidFill>
                <a:latin typeface="Arial" pitchFamily="34" charset="0"/>
                <a:ea typeface="Arial" pitchFamily="34" charset="0"/>
                <a:cs typeface="Arial" pitchFamily="34" charset="0"/>
              </a:rPr>
              <a:t>Üniversal</a:t>
            </a:r>
          </a:p>
          <a:p>
            <a:pPr lvl="0" algn="just" eaLnBrk="0" fontAlgn="base" hangingPunct="0">
              <a:spcBef>
                <a:spcPct val="0"/>
              </a:spcBef>
              <a:spcAft>
                <a:spcPct val="0"/>
              </a:spcAft>
              <a:tabLst>
                <a:tab pos="533400" algn="l"/>
              </a:tabLst>
            </a:pPr>
            <a:endParaRPr lang="tr-TR" sz="2000" b="1" dirty="0" smtClean="0">
              <a:solidFill>
                <a:srgbClr val="FF0000"/>
              </a:solidFill>
              <a:latin typeface="Arial" pitchFamily="34" charset="0"/>
              <a:ea typeface="Arial" pitchFamily="34" charset="0"/>
              <a:cs typeface="Arial" pitchFamily="34" charset="0"/>
            </a:endParaRPr>
          </a:p>
          <a:p>
            <a:pPr lvl="0" algn="just" eaLnBrk="0" fontAlgn="base" hangingPunct="0">
              <a:spcBef>
                <a:spcPct val="0"/>
              </a:spcBef>
              <a:spcAft>
                <a:spcPct val="0"/>
              </a:spcAft>
              <a:buClr>
                <a:srgbClr val="00FF00"/>
              </a:buClr>
              <a:buFont typeface="Wingdings" pitchFamily="2" charset="2"/>
              <a:buChar char="Ø"/>
              <a:tabLst>
                <a:tab pos="533400" algn="l"/>
              </a:tabLst>
            </a:pPr>
            <a:r>
              <a:rPr lang="tr-TR" sz="1600" b="1" dirty="0" smtClean="0">
                <a:latin typeface="Arial" pitchFamily="34" charset="0"/>
                <a:ea typeface="Arial" pitchFamily="34" charset="0"/>
                <a:cs typeface="Arial" pitchFamily="34" charset="0"/>
              </a:rPr>
              <a:t>Bıçağın yüzü boyun kısmına</a:t>
            </a:r>
          </a:p>
          <a:p>
            <a:pPr lvl="0" algn="just" eaLnBrk="0" fontAlgn="base" hangingPunct="0">
              <a:spcBef>
                <a:spcPct val="0"/>
              </a:spcBef>
              <a:spcAft>
                <a:spcPct val="0"/>
              </a:spcAft>
              <a:buClr>
                <a:srgbClr val="00FF00"/>
              </a:buClr>
              <a:tabLst>
                <a:tab pos="533400" algn="l"/>
              </a:tabLst>
            </a:pPr>
            <a:r>
              <a:rPr lang="tr-TR" sz="1600" b="1" dirty="0" smtClean="0">
                <a:latin typeface="Arial" pitchFamily="34" charset="0"/>
                <a:ea typeface="Arial" pitchFamily="34" charset="0"/>
                <a:cs typeface="Arial" pitchFamily="34" charset="0"/>
              </a:rPr>
              <a:t>90° açıyla konumlanır.</a:t>
            </a:r>
          </a:p>
          <a:p>
            <a:pPr lvl="0" algn="just" eaLnBrk="0" fontAlgn="base" hangingPunct="0">
              <a:spcBef>
                <a:spcPct val="0"/>
              </a:spcBef>
              <a:spcAft>
                <a:spcPct val="0"/>
              </a:spcAft>
              <a:buClr>
                <a:srgbClr val="00FF00"/>
              </a:buClr>
              <a:buFont typeface="Wingdings" pitchFamily="2" charset="2"/>
              <a:buChar char="Ø"/>
              <a:tabLst>
                <a:tab pos="533400" algn="l"/>
              </a:tabLst>
            </a:pPr>
            <a:endParaRPr lang="tr-TR" sz="1600" b="1" dirty="0" smtClean="0">
              <a:latin typeface="Arial" pitchFamily="34" charset="0"/>
              <a:ea typeface="Arial" pitchFamily="34" charset="0"/>
              <a:cs typeface="Arial" pitchFamily="34" charset="0"/>
            </a:endParaRPr>
          </a:p>
          <a:p>
            <a:pPr lvl="0" algn="just" eaLnBrk="0" fontAlgn="base" hangingPunct="0">
              <a:spcBef>
                <a:spcPct val="0"/>
              </a:spcBef>
              <a:spcAft>
                <a:spcPct val="0"/>
              </a:spcAft>
              <a:buClr>
                <a:srgbClr val="00FF00"/>
              </a:buClr>
              <a:buFont typeface="Wingdings" pitchFamily="2" charset="2"/>
              <a:buChar char="Ø"/>
              <a:tabLst>
                <a:tab pos="533400" algn="l"/>
              </a:tabLst>
            </a:pPr>
            <a:r>
              <a:rPr lang="tr-TR" sz="1600" b="1" dirty="0" smtClean="0">
                <a:latin typeface="Arial" pitchFamily="34" charset="0"/>
                <a:ea typeface="Arial" pitchFamily="34" charset="0"/>
                <a:cs typeface="Arial" pitchFamily="34" charset="0"/>
              </a:rPr>
              <a:t>Ağzın birçok bölgesinde kullanılır</a:t>
            </a:r>
          </a:p>
          <a:p>
            <a:pPr lvl="0" algn="just" eaLnBrk="0" fontAlgn="base" hangingPunct="0">
              <a:spcBef>
                <a:spcPct val="0"/>
              </a:spcBef>
              <a:spcAft>
                <a:spcPct val="0"/>
              </a:spcAft>
              <a:buClr>
                <a:srgbClr val="00FF00"/>
              </a:buClr>
              <a:buFont typeface="Wingdings" pitchFamily="2" charset="2"/>
              <a:buChar char="Ø"/>
              <a:tabLst>
                <a:tab pos="533400" algn="l"/>
              </a:tabLst>
            </a:pPr>
            <a:endParaRPr lang="tr-TR" sz="1600" b="1" dirty="0" smtClean="0">
              <a:latin typeface="Arial" pitchFamily="34" charset="0"/>
              <a:ea typeface="Arial" pitchFamily="34" charset="0"/>
              <a:cs typeface="Arial" pitchFamily="34" charset="0"/>
            </a:endParaRPr>
          </a:p>
          <a:p>
            <a:pPr lvl="0" algn="just" eaLnBrk="0" fontAlgn="base" hangingPunct="0">
              <a:spcBef>
                <a:spcPct val="0"/>
              </a:spcBef>
              <a:spcAft>
                <a:spcPct val="0"/>
              </a:spcAft>
              <a:buClr>
                <a:srgbClr val="00FF00"/>
              </a:buClr>
              <a:buFont typeface="Wingdings" pitchFamily="2" charset="2"/>
              <a:buChar char="Ø"/>
              <a:tabLst>
                <a:tab pos="533400" algn="l"/>
              </a:tabLst>
            </a:pPr>
            <a:r>
              <a:rPr lang="tr-TR" sz="1600" b="1" dirty="0" smtClean="0">
                <a:latin typeface="Arial" pitchFamily="34" charset="0"/>
                <a:ea typeface="Arial" pitchFamily="34" charset="0"/>
                <a:cs typeface="Arial" pitchFamily="34" charset="0"/>
              </a:rPr>
              <a:t>Her iki yüzü de keser</a:t>
            </a:r>
          </a:p>
        </p:txBody>
      </p:sp>
      <p:sp>
        <p:nvSpPr>
          <p:cNvPr id="4" name="3 Dikdörtgen"/>
          <p:cNvSpPr/>
          <p:nvPr/>
        </p:nvSpPr>
        <p:spPr>
          <a:xfrm>
            <a:off x="4500562" y="2500306"/>
            <a:ext cx="4190571" cy="3970318"/>
          </a:xfrm>
          <a:prstGeom prst="rect">
            <a:avLst/>
          </a:prstGeom>
        </p:spPr>
        <p:txBody>
          <a:bodyPr wrap="none">
            <a:spAutoFit/>
          </a:bodyPr>
          <a:lstStyle/>
          <a:p>
            <a:pPr lvl="0" algn="ctr" eaLnBrk="0" fontAlgn="base" hangingPunct="0">
              <a:spcBef>
                <a:spcPct val="0"/>
              </a:spcBef>
              <a:spcAft>
                <a:spcPct val="0"/>
              </a:spcAft>
              <a:tabLst>
                <a:tab pos="533400" algn="l"/>
              </a:tabLst>
            </a:pPr>
            <a:r>
              <a:rPr lang="tr-TR" sz="2000" b="1" u="sng" dirty="0" err="1" smtClean="0">
                <a:solidFill>
                  <a:srgbClr val="00FF00"/>
                </a:solidFill>
                <a:latin typeface="Arial" pitchFamily="34" charset="0"/>
                <a:ea typeface="Arial" pitchFamily="34" charset="0"/>
                <a:cs typeface="Arial" pitchFamily="34" charset="0"/>
              </a:rPr>
              <a:t>Gracey</a:t>
            </a:r>
            <a:endParaRPr lang="tr-TR" sz="2000" b="1" u="sng" dirty="0" smtClean="0">
              <a:solidFill>
                <a:srgbClr val="00FF00"/>
              </a:solidFill>
              <a:latin typeface="Arial" pitchFamily="34" charset="0"/>
              <a:ea typeface="Arial" pitchFamily="34" charset="0"/>
              <a:cs typeface="Arial" pitchFamily="34" charset="0"/>
            </a:endParaRPr>
          </a:p>
          <a:p>
            <a:pPr lvl="0" algn="just" eaLnBrk="0" fontAlgn="base" hangingPunct="0">
              <a:spcBef>
                <a:spcPct val="0"/>
              </a:spcBef>
              <a:spcAft>
                <a:spcPct val="0"/>
              </a:spcAft>
              <a:tabLst>
                <a:tab pos="533400" algn="l"/>
              </a:tabLst>
            </a:pPr>
            <a:endParaRPr lang="tr-TR" sz="2000" b="1" dirty="0" smtClean="0">
              <a:solidFill>
                <a:srgbClr val="FF0000"/>
              </a:solidFill>
              <a:latin typeface="Arial" pitchFamily="34" charset="0"/>
              <a:ea typeface="Arial" pitchFamily="34" charset="0"/>
              <a:cs typeface="Arial" pitchFamily="34" charset="0"/>
            </a:endParaRPr>
          </a:p>
          <a:p>
            <a:pPr lvl="1" algn="just" eaLnBrk="0" fontAlgn="base" hangingPunct="0">
              <a:spcBef>
                <a:spcPct val="0"/>
              </a:spcBef>
              <a:spcAft>
                <a:spcPct val="0"/>
              </a:spcAft>
              <a:buClr>
                <a:srgbClr val="00FF00"/>
              </a:buClr>
              <a:buFont typeface="Wingdings" pitchFamily="2" charset="2"/>
              <a:buChar char="Ø"/>
              <a:tabLst>
                <a:tab pos="533400" algn="l"/>
              </a:tabLst>
            </a:pPr>
            <a:r>
              <a:rPr lang="tr-TR" sz="1600" b="1" dirty="0" smtClean="0">
                <a:latin typeface="Arial" pitchFamily="34" charset="0"/>
                <a:ea typeface="Arial" pitchFamily="34" charset="0"/>
                <a:cs typeface="Arial" pitchFamily="34" charset="0"/>
              </a:rPr>
              <a:t>Bıçağın yüzü boyun kısmına</a:t>
            </a:r>
          </a:p>
          <a:p>
            <a:pPr lvl="0" algn="just" eaLnBrk="0" fontAlgn="base" hangingPunct="0">
              <a:spcBef>
                <a:spcPct val="0"/>
              </a:spcBef>
              <a:spcAft>
                <a:spcPct val="0"/>
              </a:spcAft>
              <a:buClr>
                <a:srgbClr val="00FF00"/>
              </a:buClr>
              <a:tabLst>
                <a:tab pos="533400" algn="l"/>
              </a:tabLst>
            </a:pPr>
            <a:r>
              <a:rPr lang="tr-TR" sz="1600" b="1" dirty="0" smtClean="0">
                <a:latin typeface="Arial" pitchFamily="34" charset="0"/>
                <a:ea typeface="Arial" pitchFamily="34" charset="0"/>
                <a:cs typeface="Arial" pitchFamily="34" charset="0"/>
              </a:rPr>
              <a:t>	60° açıyla konumlanır.</a:t>
            </a:r>
          </a:p>
          <a:p>
            <a:pPr lvl="0" algn="just" eaLnBrk="0" fontAlgn="base" hangingPunct="0">
              <a:spcBef>
                <a:spcPct val="0"/>
              </a:spcBef>
              <a:spcAft>
                <a:spcPct val="0"/>
              </a:spcAft>
              <a:buClr>
                <a:srgbClr val="00FF00"/>
              </a:buClr>
              <a:buFont typeface="Wingdings" pitchFamily="2" charset="2"/>
              <a:buChar char="Ø"/>
              <a:tabLst>
                <a:tab pos="533400" algn="l"/>
              </a:tabLst>
            </a:pPr>
            <a:endParaRPr lang="tr-TR" sz="1600" b="1" dirty="0" smtClean="0">
              <a:latin typeface="Arial" pitchFamily="34" charset="0"/>
              <a:ea typeface="Arial" pitchFamily="34" charset="0"/>
              <a:cs typeface="Arial" pitchFamily="34" charset="0"/>
            </a:endParaRPr>
          </a:p>
          <a:p>
            <a:pPr lvl="1" algn="just" eaLnBrk="0" fontAlgn="base" hangingPunct="0">
              <a:spcBef>
                <a:spcPct val="0"/>
              </a:spcBef>
              <a:spcAft>
                <a:spcPct val="0"/>
              </a:spcAft>
              <a:buClr>
                <a:srgbClr val="00FF00"/>
              </a:buClr>
              <a:buFont typeface="Wingdings" pitchFamily="2" charset="2"/>
              <a:buChar char="Ø"/>
              <a:tabLst>
                <a:tab pos="533400" algn="l"/>
              </a:tabLst>
            </a:pPr>
            <a:r>
              <a:rPr lang="tr-TR" sz="1600" b="1" dirty="0" smtClean="0">
                <a:latin typeface="Arial" pitchFamily="34" charset="0"/>
                <a:ea typeface="Arial" pitchFamily="34" charset="0"/>
                <a:cs typeface="Arial" pitchFamily="34" charset="0"/>
              </a:rPr>
              <a:t>Bölgeye özgü </a:t>
            </a:r>
            <a:r>
              <a:rPr lang="tr-TR" sz="1600" b="1" dirty="0" err="1" smtClean="0">
                <a:latin typeface="Arial" pitchFamily="34" charset="0"/>
                <a:ea typeface="Arial" pitchFamily="34" charset="0"/>
                <a:cs typeface="Arial" pitchFamily="34" charset="0"/>
              </a:rPr>
              <a:t>küretlerdir</a:t>
            </a:r>
            <a:endParaRPr lang="tr-TR" sz="1600" b="1" dirty="0" smtClean="0">
              <a:latin typeface="Arial" pitchFamily="34" charset="0"/>
              <a:ea typeface="Arial" pitchFamily="34" charset="0"/>
              <a:cs typeface="Arial" pitchFamily="34" charset="0"/>
            </a:endParaRPr>
          </a:p>
          <a:p>
            <a:pPr lvl="1" algn="just" eaLnBrk="0" fontAlgn="base" hangingPunct="0">
              <a:spcBef>
                <a:spcPct val="0"/>
              </a:spcBef>
              <a:spcAft>
                <a:spcPct val="0"/>
              </a:spcAft>
              <a:buClr>
                <a:srgbClr val="00FF00"/>
              </a:buClr>
              <a:buFont typeface="Wingdings" pitchFamily="2" charset="2"/>
              <a:buChar char="Ø"/>
              <a:tabLst>
                <a:tab pos="533400" algn="l"/>
              </a:tabLst>
            </a:pPr>
            <a:endParaRPr lang="tr-TR" sz="1600" b="1" dirty="0" smtClean="0">
              <a:latin typeface="Arial" pitchFamily="34" charset="0"/>
              <a:ea typeface="Arial" pitchFamily="34" charset="0"/>
              <a:cs typeface="Arial" pitchFamily="34" charset="0"/>
            </a:endParaRPr>
          </a:p>
          <a:p>
            <a:pPr lvl="1" algn="just" eaLnBrk="0" fontAlgn="base" hangingPunct="0">
              <a:spcBef>
                <a:spcPct val="0"/>
              </a:spcBef>
              <a:spcAft>
                <a:spcPct val="0"/>
              </a:spcAft>
              <a:buClr>
                <a:srgbClr val="00FF00"/>
              </a:buClr>
              <a:buFont typeface="Wingdings" pitchFamily="2" charset="2"/>
              <a:buChar char="Ø"/>
              <a:tabLst>
                <a:tab pos="533400" algn="l"/>
              </a:tabLst>
            </a:pPr>
            <a:r>
              <a:rPr lang="tr-TR" sz="1600" b="1" dirty="0" smtClean="0">
                <a:latin typeface="Arial" pitchFamily="34" charset="0"/>
                <a:ea typeface="Arial" pitchFamily="34" charset="0"/>
                <a:cs typeface="Arial" pitchFamily="34" charset="0"/>
              </a:rPr>
              <a:t>Tek bir yüzü keser</a:t>
            </a:r>
          </a:p>
          <a:p>
            <a:pPr lvl="0" algn="just" eaLnBrk="0" fontAlgn="base" hangingPunct="0">
              <a:spcBef>
                <a:spcPct val="0"/>
              </a:spcBef>
              <a:spcAft>
                <a:spcPct val="0"/>
              </a:spcAft>
              <a:buClr>
                <a:srgbClr val="00FF00"/>
              </a:buClr>
              <a:buFont typeface="Wingdings" pitchFamily="2" charset="2"/>
              <a:buChar char="Ø"/>
              <a:tabLst>
                <a:tab pos="533400" algn="l"/>
              </a:tabLst>
            </a:pPr>
            <a:endParaRPr lang="tr-TR" sz="1600" b="1" dirty="0" smtClean="0">
              <a:latin typeface="Arial" pitchFamily="34" charset="0"/>
              <a:ea typeface="Arial" pitchFamily="34" charset="0"/>
              <a:cs typeface="Arial" pitchFamily="34" charset="0"/>
            </a:endParaRPr>
          </a:p>
          <a:p>
            <a:pPr lvl="1" algn="just" eaLnBrk="0" fontAlgn="base" hangingPunct="0">
              <a:spcBef>
                <a:spcPct val="0"/>
              </a:spcBef>
              <a:spcAft>
                <a:spcPct val="0"/>
              </a:spcAft>
              <a:buClr>
                <a:srgbClr val="00FF00"/>
              </a:buClr>
              <a:buFont typeface="Wingdings" pitchFamily="2" charset="2"/>
              <a:buChar char="Ø"/>
              <a:tabLst>
                <a:tab pos="533400" algn="l"/>
              </a:tabLst>
            </a:pPr>
            <a:r>
              <a:rPr lang="tr-TR" sz="1600" b="1" dirty="0" smtClean="0">
                <a:latin typeface="Arial" pitchFamily="34" charset="0"/>
                <a:ea typeface="Arial" pitchFamily="34" charset="0"/>
                <a:cs typeface="Arial" pitchFamily="34" charset="0"/>
              </a:rPr>
              <a:t>1-2,3-4; </a:t>
            </a:r>
            <a:r>
              <a:rPr lang="tr-TR" sz="1600" b="1" dirty="0" err="1" smtClean="0">
                <a:latin typeface="Arial" pitchFamily="34" charset="0"/>
                <a:ea typeface="Arial" pitchFamily="34" charset="0"/>
                <a:cs typeface="Arial" pitchFamily="34" charset="0"/>
              </a:rPr>
              <a:t>Anterior</a:t>
            </a:r>
            <a:endParaRPr lang="tr-TR" sz="1600" b="1" dirty="0" smtClean="0">
              <a:latin typeface="Arial" pitchFamily="34" charset="0"/>
              <a:ea typeface="Arial" pitchFamily="34" charset="0"/>
              <a:cs typeface="Arial" pitchFamily="34" charset="0"/>
            </a:endParaRPr>
          </a:p>
          <a:p>
            <a:pPr lvl="1" algn="just" eaLnBrk="0" fontAlgn="base" hangingPunct="0">
              <a:spcBef>
                <a:spcPct val="0"/>
              </a:spcBef>
              <a:spcAft>
                <a:spcPct val="0"/>
              </a:spcAft>
              <a:buClr>
                <a:srgbClr val="00FF00"/>
              </a:buClr>
              <a:buFont typeface="Wingdings" pitchFamily="2" charset="2"/>
              <a:buChar char="Ø"/>
              <a:tabLst>
                <a:tab pos="533400" algn="l"/>
              </a:tabLst>
            </a:pPr>
            <a:r>
              <a:rPr lang="tr-TR" sz="1600" b="1" dirty="0" smtClean="0">
                <a:latin typeface="Arial" pitchFamily="34" charset="0"/>
                <a:ea typeface="Arial" pitchFamily="34" charset="0"/>
                <a:cs typeface="Arial" pitchFamily="34" charset="0"/>
              </a:rPr>
              <a:t>4-5; </a:t>
            </a:r>
            <a:r>
              <a:rPr lang="tr-TR" sz="1600" b="1" dirty="0" err="1" smtClean="0">
                <a:latin typeface="Arial" pitchFamily="34" charset="0"/>
                <a:ea typeface="Arial" pitchFamily="34" charset="0"/>
                <a:cs typeface="Arial" pitchFamily="34" charset="0"/>
              </a:rPr>
              <a:t>Anterior</a:t>
            </a:r>
            <a:r>
              <a:rPr lang="tr-TR" sz="1600" b="1" dirty="0" smtClean="0">
                <a:latin typeface="Arial" pitchFamily="34" charset="0"/>
                <a:ea typeface="Arial" pitchFamily="34" charset="0"/>
                <a:cs typeface="Arial" pitchFamily="34" charset="0"/>
              </a:rPr>
              <a:t> ve </a:t>
            </a:r>
            <a:r>
              <a:rPr lang="tr-TR" sz="1600" b="1" dirty="0" err="1" smtClean="0">
                <a:latin typeface="Arial" pitchFamily="34" charset="0"/>
                <a:ea typeface="Arial" pitchFamily="34" charset="0"/>
                <a:cs typeface="Arial" pitchFamily="34" charset="0"/>
              </a:rPr>
              <a:t>premolar</a:t>
            </a:r>
            <a:endParaRPr lang="tr-TR" sz="1600" b="1" dirty="0" smtClean="0">
              <a:latin typeface="Arial" pitchFamily="34" charset="0"/>
              <a:ea typeface="Arial" pitchFamily="34" charset="0"/>
              <a:cs typeface="Arial" pitchFamily="34" charset="0"/>
            </a:endParaRPr>
          </a:p>
          <a:p>
            <a:pPr lvl="1" algn="just" eaLnBrk="0" fontAlgn="base" hangingPunct="0">
              <a:spcBef>
                <a:spcPct val="0"/>
              </a:spcBef>
              <a:spcAft>
                <a:spcPct val="0"/>
              </a:spcAft>
              <a:buClr>
                <a:srgbClr val="00FF00"/>
              </a:buClr>
              <a:buFont typeface="Wingdings" pitchFamily="2" charset="2"/>
              <a:buChar char="Ø"/>
              <a:tabLst>
                <a:tab pos="533400" algn="l"/>
              </a:tabLst>
            </a:pPr>
            <a:r>
              <a:rPr lang="tr-TR" sz="1600" b="1" dirty="0" smtClean="0">
                <a:latin typeface="Arial" pitchFamily="34" charset="0"/>
                <a:ea typeface="Arial" pitchFamily="34" charset="0"/>
                <a:cs typeface="Arial" pitchFamily="34" charset="0"/>
              </a:rPr>
              <a:t>7-8,9-10; </a:t>
            </a:r>
            <a:r>
              <a:rPr lang="tr-TR" sz="1600" b="1" dirty="0" err="1" smtClean="0">
                <a:latin typeface="Arial" pitchFamily="34" charset="0"/>
                <a:ea typeface="Arial" pitchFamily="34" charset="0"/>
                <a:cs typeface="Arial" pitchFamily="34" charset="0"/>
              </a:rPr>
              <a:t>Posterior</a:t>
            </a:r>
            <a:r>
              <a:rPr lang="tr-TR" sz="1600" b="1" dirty="0" smtClean="0">
                <a:latin typeface="Arial" pitchFamily="34" charset="0"/>
                <a:ea typeface="Arial" pitchFamily="34" charset="0"/>
                <a:cs typeface="Arial" pitchFamily="34" charset="0"/>
              </a:rPr>
              <a:t> </a:t>
            </a:r>
            <a:r>
              <a:rPr lang="tr-TR" sz="1600" b="1" dirty="0" err="1" smtClean="0">
                <a:latin typeface="Arial" pitchFamily="34" charset="0"/>
                <a:ea typeface="Arial" pitchFamily="34" charset="0"/>
                <a:cs typeface="Arial" pitchFamily="34" charset="0"/>
              </a:rPr>
              <a:t>fasial</a:t>
            </a:r>
            <a:r>
              <a:rPr lang="tr-TR" sz="1600" b="1" dirty="0" smtClean="0">
                <a:latin typeface="Arial" pitchFamily="34" charset="0"/>
                <a:ea typeface="Arial" pitchFamily="34" charset="0"/>
                <a:cs typeface="Arial" pitchFamily="34" charset="0"/>
              </a:rPr>
              <a:t> ve </a:t>
            </a:r>
            <a:r>
              <a:rPr lang="tr-TR" sz="1600" b="1" dirty="0" err="1" smtClean="0">
                <a:latin typeface="Arial" pitchFamily="34" charset="0"/>
                <a:ea typeface="Arial" pitchFamily="34" charset="0"/>
                <a:cs typeface="Arial" pitchFamily="34" charset="0"/>
              </a:rPr>
              <a:t>lingual</a:t>
            </a:r>
            <a:endParaRPr lang="tr-TR" sz="1600" b="1" dirty="0" smtClean="0">
              <a:latin typeface="Arial" pitchFamily="34" charset="0"/>
              <a:ea typeface="Arial" pitchFamily="34" charset="0"/>
              <a:cs typeface="Arial" pitchFamily="34" charset="0"/>
            </a:endParaRPr>
          </a:p>
          <a:p>
            <a:pPr lvl="1" algn="just" eaLnBrk="0" fontAlgn="base" hangingPunct="0">
              <a:spcBef>
                <a:spcPct val="0"/>
              </a:spcBef>
              <a:spcAft>
                <a:spcPct val="0"/>
              </a:spcAft>
              <a:buClr>
                <a:srgbClr val="00FF00"/>
              </a:buClr>
              <a:buFont typeface="Wingdings" pitchFamily="2" charset="2"/>
              <a:buChar char="Ø"/>
              <a:tabLst>
                <a:tab pos="533400" algn="l"/>
              </a:tabLst>
            </a:pPr>
            <a:r>
              <a:rPr lang="tr-TR" sz="1600" b="1" dirty="0" smtClean="0">
                <a:latin typeface="Arial" pitchFamily="34" charset="0"/>
                <a:ea typeface="Arial" pitchFamily="34" charset="0"/>
                <a:cs typeface="Arial" pitchFamily="34" charset="0"/>
              </a:rPr>
              <a:t>11-12; </a:t>
            </a:r>
            <a:r>
              <a:rPr lang="tr-TR" sz="1600" b="1" dirty="0" err="1" smtClean="0">
                <a:latin typeface="Arial" pitchFamily="34" charset="0"/>
                <a:ea typeface="Arial" pitchFamily="34" charset="0"/>
                <a:cs typeface="Arial" pitchFamily="34" charset="0"/>
              </a:rPr>
              <a:t>Posterior</a:t>
            </a:r>
            <a:r>
              <a:rPr lang="tr-TR" sz="1600" b="1" dirty="0" smtClean="0">
                <a:latin typeface="Arial" pitchFamily="34" charset="0"/>
                <a:ea typeface="Arial" pitchFamily="34" charset="0"/>
                <a:cs typeface="Arial" pitchFamily="34" charset="0"/>
              </a:rPr>
              <a:t> </a:t>
            </a:r>
            <a:r>
              <a:rPr lang="tr-TR" sz="1600" b="1" dirty="0" err="1" smtClean="0">
                <a:latin typeface="Arial" pitchFamily="34" charset="0"/>
                <a:ea typeface="Arial" pitchFamily="34" charset="0"/>
                <a:cs typeface="Arial" pitchFamily="34" charset="0"/>
              </a:rPr>
              <a:t>mesial</a:t>
            </a:r>
            <a:endParaRPr lang="tr-TR" sz="1600" b="1" dirty="0" smtClean="0">
              <a:latin typeface="Arial" pitchFamily="34" charset="0"/>
              <a:ea typeface="Arial" pitchFamily="34" charset="0"/>
              <a:cs typeface="Arial" pitchFamily="34" charset="0"/>
            </a:endParaRPr>
          </a:p>
          <a:p>
            <a:pPr lvl="1" algn="just" eaLnBrk="0" fontAlgn="base" hangingPunct="0">
              <a:spcBef>
                <a:spcPct val="0"/>
              </a:spcBef>
              <a:spcAft>
                <a:spcPct val="0"/>
              </a:spcAft>
              <a:buClr>
                <a:srgbClr val="00FF00"/>
              </a:buClr>
              <a:buFont typeface="Wingdings" pitchFamily="2" charset="2"/>
              <a:buChar char="Ø"/>
              <a:tabLst>
                <a:tab pos="533400" algn="l"/>
              </a:tabLst>
            </a:pPr>
            <a:r>
              <a:rPr lang="tr-TR" sz="1600" b="1" dirty="0" smtClean="0">
                <a:latin typeface="Arial" pitchFamily="34" charset="0"/>
                <a:ea typeface="Arial" pitchFamily="34" charset="0"/>
                <a:cs typeface="Arial" pitchFamily="34" charset="0"/>
              </a:rPr>
              <a:t>13-14; </a:t>
            </a:r>
            <a:r>
              <a:rPr lang="tr-TR" sz="1600" b="1" dirty="0" err="1" smtClean="0">
                <a:latin typeface="Arial" pitchFamily="34" charset="0"/>
                <a:ea typeface="Arial" pitchFamily="34" charset="0"/>
                <a:cs typeface="Arial" pitchFamily="34" charset="0"/>
              </a:rPr>
              <a:t>Posterior</a:t>
            </a:r>
            <a:r>
              <a:rPr lang="tr-TR" sz="1600" b="1" dirty="0" smtClean="0">
                <a:latin typeface="Arial" pitchFamily="34" charset="0"/>
                <a:ea typeface="Arial" pitchFamily="34" charset="0"/>
                <a:cs typeface="Arial" pitchFamily="34" charset="0"/>
              </a:rPr>
              <a:t> </a:t>
            </a:r>
            <a:r>
              <a:rPr lang="tr-TR" sz="1600" b="1" dirty="0" err="1" smtClean="0">
                <a:latin typeface="Arial" pitchFamily="34" charset="0"/>
                <a:ea typeface="Arial" pitchFamily="34" charset="0"/>
                <a:cs typeface="Arial" pitchFamily="34" charset="0"/>
              </a:rPr>
              <a:t>distal</a:t>
            </a:r>
            <a:endParaRPr lang="tr-TR" sz="1600" b="1" dirty="0" smtClean="0">
              <a:latin typeface="Arial" pitchFamily="34" charset="0"/>
              <a:ea typeface="Arial" pitchFamily="34" charset="0"/>
              <a:cs typeface="Arial" pitchFamily="34" charset="0"/>
            </a:endParaRPr>
          </a:p>
          <a:p>
            <a:pPr lvl="0" algn="just" eaLnBrk="0" fontAlgn="base" hangingPunct="0">
              <a:spcBef>
                <a:spcPct val="0"/>
              </a:spcBef>
              <a:spcAft>
                <a:spcPct val="0"/>
              </a:spcAft>
              <a:tabLst>
                <a:tab pos="533400" algn="l"/>
              </a:tabLst>
            </a:pPr>
            <a:endParaRPr lang="tr-TR" sz="2000" b="1" dirty="0" smtClean="0">
              <a:solidFill>
                <a:srgbClr val="FF0000"/>
              </a:solidFill>
              <a:latin typeface="Arial" pitchFamily="34" charset="0"/>
              <a:ea typeface="Arial" pitchFamily="34" charset="0"/>
              <a:cs typeface="Arial" pitchFamily="34" charset="0"/>
            </a:endParaRPr>
          </a:p>
        </p:txBody>
      </p:sp>
      <p:sp>
        <p:nvSpPr>
          <p:cNvPr id="7" name="6 Sağ Ok"/>
          <p:cNvSpPr/>
          <p:nvPr/>
        </p:nvSpPr>
        <p:spPr>
          <a:xfrm>
            <a:off x="4357686" y="1000108"/>
            <a:ext cx="21431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9 Düz Ok Bağlayıcısı"/>
          <p:cNvCxnSpPr/>
          <p:nvPr/>
        </p:nvCxnSpPr>
        <p:spPr>
          <a:xfrm rot="10800000" flipV="1">
            <a:off x="2571736" y="1714488"/>
            <a:ext cx="857256" cy="714380"/>
          </a:xfrm>
          <a:prstGeom prst="straightConnector1">
            <a:avLst/>
          </a:prstGeom>
          <a:ln>
            <a:solidFill>
              <a:srgbClr val="00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11" name="10 Düz Ok Bağlayıcısı"/>
          <p:cNvCxnSpPr/>
          <p:nvPr/>
        </p:nvCxnSpPr>
        <p:spPr>
          <a:xfrm rot="10800000">
            <a:off x="5143504" y="1714488"/>
            <a:ext cx="928694" cy="785818"/>
          </a:xfrm>
          <a:prstGeom prst="straightConnector1">
            <a:avLst/>
          </a:prstGeom>
          <a:ln>
            <a:solidFill>
              <a:srgbClr val="00FF00"/>
            </a:solidFill>
            <a:headEnd type="arrow"/>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57158" y="2571744"/>
            <a:ext cx="8464690" cy="2862322"/>
          </a:xfrm>
          <a:prstGeom prst="rect">
            <a:avLst/>
          </a:prstGeom>
        </p:spPr>
        <p:txBody>
          <a:bodyPr wrap="none">
            <a:spAutoFit/>
          </a:bodyPr>
          <a:lstStyle/>
          <a:p>
            <a:pPr lvl="0" algn="just" eaLnBrk="0" fontAlgn="base" hangingPunct="0">
              <a:spcBef>
                <a:spcPct val="0"/>
              </a:spcBef>
              <a:spcAft>
                <a:spcPct val="0"/>
              </a:spcAft>
              <a:tabLst>
                <a:tab pos="533400" algn="l"/>
              </a:tabLst>
            </a:pPr>
            <a:r>
              <a:rPr lang="tr-TR" b="1" dirty="0" smtClean="0">
                <a:latin typeface="Arial" pitchFamily="34" charset="0"/>
                <a:ea typeface="Arial" pitchFamily="34" charset="0"/>
                <a:cs typeface="Arial" pitchFamily="34" charset="0"/>
              </a:rPr>
              <a:t>1.Acil müdahale</a:t>
            </a:r>
            <a:endParaRPr lang="tr-TR" dirty="0" smtClean="0">
              <a:latin typeface="Arial" pitchFamily="34" charset="0"/>
              <a:cs typeface="Arial" pitchFamily="34" charset="0"/>
            </a:endParaRPr>
          </a:p>
          <a:p>
            <a:pPr lvl="0" algn="just" eaLnBrk="0" fontAlgn="base" hangingPunct="0">
              <a:spcBef>
                <a:spcPct val="0"/>
              </a:spcBef>
              <a:spcAft>
                <a:spcPct val="0"/>
              </a:spcAft>
              <a:tabLst>
                <a:tab pos="533400" algn="l"/>
              </a:tabLst>
            </a:pPr>
            <a:r>
              <a:rPr lang="tr-TR" b="1" dirty="0" smtClean="0">
                <a:latin typeface="Arial" pitchFamily="34" charset="0"/>
                <a:ea typeface="Arial" pitchFamily="34" charset="0"/>
                <a:cs typeface="Arial" pitchFamily="34" charset="0"/>
              </a:rPr>
              <a:t>2.Hasta motivasyonu ve yaptırımı </a:t>
            </a:r>
          </a:p>
          <a:p>
            <a:pPr lvl="0" algn="just" eaLnBrk="0" fontAlgn="base" hangingPunct="0">
              <a:spcBef>
                <a:spcPct val="0"/>
              </a:spcBef>
              <a:spcAft>
                <a:spcPct val="0"/>
              </a:spcAft>
              <a:tabLst>
                <a:tab pos="533400" algn="l"/>
              </a:tabLst>
            </a:pPr>
            <a:r>
              <a:rPr lang="tr-TR" b="1" dirty="0" smtClean="0">
                <a:latin typeface="Arial" pitchFamily="34" charset="0"/>
                <a:ea typeface="Arial" pitchFamily="34" charset="0"/>
                <a:cs typeface="Arial" pitchFamily="34" charset="0"/>
              </a:rPr>
              <a:t>3.Diş çekimleri</a:t>
            </a:r>
          </a:p>
          <a:p>
            <a:pPr lvl="0" fontAlgn="base">
              <a:spcBef>
                <a:spcPct val="0"/>
              </a:spcBef>
              <a:spcAft>
                <a:spcPct val="0"/>
              </a:spcAft>
            </a:pPr>
            <a:r>
              <a:rPr lang="tr-TR" b="1" dirty="0" smtClean="0">
                <a:solidFill>
                  <a:srgbClr val="00FF00"/>
                </a:solidFill>
                <a:latin typeface="Arial" pitchFamily="34" charset="0"/>
                <a:ea typeface="Arial" pitchFamily="34" charset="0"/>
                <a:cs typeface="Arial" pitchFamily="34" charset="0"/>
              </a:rPr>
              <a:t>4.Diş yüzeyi temizliği ve kök yüzeyi düzleştirmesi</a:t>
            </a:r>
          </a:p>
          <a:p>
            <a:pPr lvl="0" fontAlgn="base">
              <a:spcBef>
                <a:spcPct val="0"/>
              </a:spcBef>
              <a:spcAft>
                <a:spcPct val="0"/>
              </a:spcAft>
            </a:pPr>
            <a:r>
              <a:rPr lang="tr-TR" b="1" dirty="0" smtClean="0">
                <a:latin typeface="Arial" pitchFamily="34" charset="0"/>
                <a:ea typeface="Arial" pitchFamily="34" charset="0"/>
                <a:cs typeface="Arial" pitchFamily="34" charset="0"/>
              </a:rPr>
              <a:t>5.Taşkın restorasyonların ve diğer plak tutucu alanların ortadan kaldırılması</a:t>
            </a:r>
          </a:p>
          <a:p>
            <a:pPr lvl="0" fontAlgn="base">
              <a:spcBef>
                <a:spcPct val="0"/>
              </a:spcBef>
              <a:spcAft>
                <a:spcPct val="0"/>
              </a:spcAft>
            </a:pPr>
            <a:r>
              <a:rPr lang="tr-TR" b="1" dirty="0" smtClean="0">
                <a:latin typeface="Arial" pitchFamily="34" charset="0"/>
                <a:ea typeface="Arial" pitchFamily="34" charset="0"/>
                <a:cs typeface="Arial" pitchFamily="34" charset="0"/>
              </a:rPr>
              <a:t>6. Minör diş hareketi</a:t>
            </a:r>
            <a:endParaRPr lang="tr-TR" dirty="0" smtClean="0">
              <a:latin typeface="Arial" pitchFamily="34" charset="0"/>
              <a:cs typeface="Arial" pitchFamily="34" charset="0"/>
            </a:endParaRPr>
          </a:p>
          <a:p>
            <a:pPr lvl="0" eaLnBrk="0" fontAlgn="base" hangingPunct="0">
              <a:spcBef>
                <a:spcPct val="0"/>
              </a:spcBef>
              <a:spcAft>
                <a:spcPct val="0"/>
              </a:spcAft>
            </a:pPr>
            <a:r>
              <a:rPr lang="tr-TR" b="1" dirty="0" smtClean="0">
                <a:latin typeface="Arial" pitchFamily="34" charset="0"/>
                <a:ea typeface="Arial" pitchFamily="34" charset="0"/>
                <a:cs typeface="Arial" pitchFamily="34" charset="0"/>
              </a:rPr>
              <a:t>7. Geçici stabilizasyon</a:t>
            </a:r>
            <a:endParaRPr lang="tr-TR" dirty="0" smtClean="0">
              <a:latin typeface="Arial" pitchFamily="34" charset="0"/>
              <a:cs typeface="Arial" pitchFamily="34" charset="0"/>
            </a:endParaRPr>
          </a:p>
          <a:p>
            <a:pPr eaLnBrk="0" fontAlgn="base" hangingPunct="0">
              <a:spcBef>
                <a:spcPct val="0"/>
              </a:spcBef>
              <a:spcAft>
                <a:spcPct val="0"/>
              </a:spcAft>
            </a:pPr>
            <a:r>
              <a:rPr lang="tr-TR" altLang="zh-TW" b="1" dirty="0" smtClean="0">
                <a:latin typeface="Arial" pitchFamily="34" charset="0"/>
                <a:ea typeface="Arial" pitchFamily="34" charset="0"/>
                <a:cs typeface="Arial" pitchFamily="34" charset="0"/>
              </a:rPr>
              <a:t>8. Ön </a:t>
            </a:r>
            <a:r>
              <a:rPr lang="tr-TR" altLang="zh-TW" b="1" dirty="0" err="1" smtClean="0">
                <a:latin typeface="Arial" pitchFamily="34" charset="0"/>
                <a:ea typeface="Arial" pitchFamily="34" charset="0"/>
                <a:cs typeface="Arial" pitchFamily="34" charset="0"/>
              </a:rPr>
              <a:t>oklüzal</a:t>
            </a:r>
            <a:r>
              <a:rPr lang="tr-TR" altLang="zh-TW" b="1" dirty="0" smtClean="0">
                <a:latin typeface="Arial" pitchFamily="34" charset="0"/>
                <a:ea typeface="Arial" pitchFamily="34" charset="0"/>
                <a:cs typeface="Arial" pitchFamily="34" charset="0"/>
              </a:rPr>
              <a:t> düzenleme ve </a:t>
            </a:r>
            <a:r>
              <a:rPr lang="tr-TR" altLang="zh-TW" b="1" dirty="0" err="1" smtClean="0">
                <a:latin typeface="Arial" pitchFamily="34" charset="0"/>
                <a:ea typeface="Arial" pitchFamily="34" charset="0"/>
                <a:cs typeface="Arial" pitchFamily="34" charset="0"/>
              </a:rPr>
              <a:t>odontoplasti</a:t>
            </a:r>
            <a:r>
              <a:rPr lang="tr-TR" altLang="zh-TW" b="1" dirty="0" smtClean="0">
                <a:latin typeface="Arial" pitchFamily="34" charset="0"/>
                <a:ea typeface="Arial" pitchFamily="34" charset="0"/>
                <a:cs typeface="Arial" pitchFamily="34" charset="0"/>
              </a:rPr>
              <a:t> (gerekli ise)</a:t>
            </a:r>
          </a:p>
          <a:p>
            <a:pPr eaLnBrk="0" fontAlgn="base" hangingPunct="0">
              <a:spcBef>
                <a:spcPct val="0"/>
              </a:spcBef>
              <a:spcAft>
                <a:spcPct val="0"/>
              </a:spcAft>
            </a:pPr>
            <a:r>
              <a:rPr lang="tr-TR" b="1" dirty="0" smtClean="0">
                <a:latin typeface="Arial" pitchFamily="34" charset="0"/>
                <a:cs typeface="Arial" pitchFamily="34" charset="0"/>
              </a:rPr>
              <a:t>9.Sonuçların değerlendirilmesi</a:t>
            </a:r>
            <a:endParaRPr lang="tr-TR" dirty="0" smtClean="0">
              <a:latin typeface="Arial" pitchFamily="34" charset="0"/>
              <a:cs typeface="Arial" pitchFamily="34" charset="0"/>
            </a:endParaRPr>
          </a:p>
          <a:p>
            <a:pPr lvl="0" algn="just" eaLnBrk="0" fontAlgn="base" hangingPunct="0">
              <a:spcBef>
                <a:spcPct val="0"/>
              </a:spcBef>
              <a:spcAft>
                <a:spcPct val="0"/>
              </a:spcAft>
              <a:tabLst>
                <a:tab pos="533400" algn="l"/>
              </a:tabLst>
            </a:pPr>
            <a:r>
              <a:rPr lang="tr-TR" b="1" dirty="0" smtClean="0">
                <a:latin typeface="Arial" pitchFamily="34" charset="0"/>
                <a:ea typeface="Arial" pitchFamily="34" charset="0"/>
                <a:cs typeface="Arial" pitchFamily="34" charset="0"/>
              </a:rPr>
              <a:t> </a:t>
            </a:r>
            <a:endParaRPr lang="tr-TR" dirty="0"/>
          </a:p>
        </p:txBody>
      </p:sp>
      <p:sp>
        <p:nvSpPr>
          <p:cNvPr id="5" name="4 Dikdörtgen"/>
          <p:cNvSpPr/>
          <p:nvPr/>
        </p:nvSpPr>
        <p:spPr>
          <a:xfrm>
            <a:off x="857224" y="642918"/>
            <a:ext cx="6143668" cy="461665"/>
          </a:xfrm>
          <a:prstGeom prst="rect">
            <a:avLst/>
          </a:prstGeom>
        </p:spPr>
        <p:txBody>
          <a:bodyPr wrap="square">
            <a:spAutoFit/>
          </a:bodyPr>
          <a:lstStyle/>
          <a:p>
            <a:pPr lvl="1" eaLnBrk="0" fontAlgn="base" hangingPunct="0">
              <a:spcBef>
                <a:spcPct val="0"/>
              </a:spcBef>
              <a:spcAft>
                <a:spcPct val="0"/>
              </a:spcAft>
              <a:tabLst>
                <a:tab pos="685800" algn="l"/>
              </a:tabLst>
            </a:pPr>
            <a:r>
              <a:rPr lang="tr-TR" sz="2400" dirty="0" smtClean="0">
                <a:solidFill>
                  <a:srgbClr val="FFFF00"/>
                </a:solidFill>
                <a:latin typeface="Arial" pitchFamily="34" charset="0"/>
                <a:ea typeface="Arial" pitchFamily="34" charset="0"/>
                <a:cs typeface="Arial" pitchFamily="34" charset="0"/>
              </a:rPr>
              <a:t>Faz I  (Başlangıç tedavisi, </a:t>
            </a:r>
            <a:r>
              <a:rPr lang="tr-TR" sz="2400" dirty="0" err="1" smtClean="0">
                <a:solidFill>
                  <a:srgbClr val="FFFF00"/>
                </a:solidFill>
                <a:latin typeface="Arial" pitchFamily="34" charset="0"/>
                <a:ea typeface="Arial" pitchFamily="34" charset="0"/>
                <a:cs typeface="Arial" pitchFamily="34" charset="0"/>
              </a:rPr>
              <a:t>İnitial</a:t>
            </a:r>
            <a:r>
              <a:rPr lang="tr-TR" sz="2400" dirty="0" smtClean="0">
                <a:solidFill>
                  <a:srgbClr val="FFFF00"/>
                </a:solidFill>
                <a:latin typeface="Arial" pitchFamily="34" charset="0"/>
                <a:ea typeface="Arial" pitchFamily="34" charset="0"/>
                <a:cs typeface="Arial" pitchFamily="34" charset="0"/>
              </a:rPr>
              <a:t> Faz)</a:t>
            </a:r>
            <a:endParaRPr lang="tr-TR" sz="2400" dirty="0" smtClean="0">
              <a:solidFill>
                <a:srgbClr val="FFFF00"/>
              </a:solidFill>
              <a:latin typeface="Arial" pitchFamily="34" charset="0"/>
              <a:cs typeface="Arial" pitchFamily="34" charset="0"/>
            </a:endParaRPr>
          </a:p>
        </p:txBody>
      </p:sp>
      <p:sp>
        <p:nvSpPr>
          <p:cNvPr id="6" name="5 Dikdörtgen"/>
          <p:cNvSpPr/>
          <p:nvPr/>
        </p:nvSpPr>
        <p:spPr>
          <a:xfrm>
            <a:off x="500034" y="1500174"/>
            <a:ext cx="8072494" cy="646331"/>
          </a:xfrm>
          <a:prstGeom prst="rect">
            <a:avLst/>
          </a:prstGeom>
        </p:spPr>
        <p:txBody>
          <a:bodyPr wrap="square">
            <a:spAutoFit/>
          </a:bodyPr>
          <a:lstStyle/>
          <a:p>
            <a:pPr lvl="0" algn="just" fontAlgn="base">
              <a:spcBef>
                <a:spcPct val="0"/>
              </a:spcBef>
              <a:spcAft>
                <a:spcPct val="0"/>
              </a:spcAft>
              <a:buFontTx/>
              <a:buChar char="•"/>
              <a:tabLst>
                <a:tab pos="533400" algn="l"/>
              </a:tabLst>
            </a:pPr>
            <a:r>
              <a:rPr lang="tr-TR" dirty="0" smtClean="0">
                <a:latin typeface="Arial" pitchFamily="34" charset="0"/>
                <a:ea typeface="Arial" pitchFamily="34" charset="0"/>
                <a:cs typeface="Arial" pitchFamily="34" charset="0"/>
              </a:rPr>
              <a:t>Bu faz</a:t>
            </a:r>
            <a:r>
              <a:rPr lang="tr-TR" b="1" dirty="0" smtClean="0">
                <a:latin typeface="Arial" pitchFamily="34" charset="0"/>
                <a:ea typeface="Arial" pitchFamily="34" charset="0"/>
                <a:cs typeface="Arial" pitchFamily="34" charset="0"/>
              </a:rPr>
              <a:t> </a:t>
            </a:r>
            <a:r>
              <a:rPr lang="tr-TR" dirty="0" smtClean="0">
                <a:latin typeface="Arial" pitchFamily="34" charset="0"/>
                <a:ea typeface="Arial" pitchFamily="34" charset="0"/>
                <a:cs typeface="Arial" pitchFamily="34" charset="0"/>
              </a:rPr>
              <a:t>enfeksiyon kontrolünün yapıldığı fazdır.</a:t>
            </a:r>
            <a:r>
              <a:rPr lang="tr-TR" b="1" dirty="0" smtClean="0">
                <a:latin typeface="Arial" pitchFamily="34" charset="0"/>
                <a:ea typeface="Arial" pitchFamily="34" charset="0"/>
                <a:cs typeface="Arial" pitchFamily="34" charset="0"/>
              </a:rPr>
              <a:t> </a:t>
            </a:r>
            <a:r>
              <a:rPr lang="tr-TR" dirty="0" smtClean="0">
                <a:latin typeface="Arial" pitchFamily="34" charset="0"/>
                <a:ea typeface="Arial" pitchFamily="34" charset="0"/>
                <a:cs typeface="Arial" pitchFamily="34" charset="0"/>
              </a:rPr>
              <a:t>Aşağıdaki basamakları kapsar.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428728" y="2928934"/>
            <a:ext cx="1890261" cy="369332"/>
          </a:xfrm>
          <a:prstGeom prst="rect">
            <a:avLst/>
          </a:prstGeom>
        </p:spPr>
        <p:txBody>
          <a:bodyPr wrap="none">
            <a:spAutoFit/>
          </a:bodyPr>
          <a:lstStyle/>
          <a:p>
            <a:pPr lvl="0" algn="ctr" eaLnBrk="0" fontAlgn="base" hangingPunct="0">
              <a:spcBef>
                <a:spcPct val="0"/>
              </a:spcBef>
              <a:spcAft>
                <a:spcPct val="0"/>
              </a:spcAft>
              <a:tabLst>
                <a:tab pos="533400" algn="l"/>
              </a:tabLst>
            </a:pPr>
            <a:r>
              <a:rPr lang="tr-TR" b="1" u="sng" dirty="0" smtClean="0">
                <a:solidFill>
                  <a:srgbClr val="00FF00"/>
                </a:solidFill>
                <a:latin typeface="Arial" pitchFamily="34" charset="0"/>
                <a:ea typeface="Arial" pitchFamily="34" charset="0"/>
                <a:cs typeface="Arial" pitchFamily="34" charset="0"/>
              </a:rPr>
              <a:t>Üniversal Küret</a:t>
            </a:r>
          </a:p>
        </p:txBody>
      </p:sp>
      <p:sp>
        <p:nvSpPr>
          <p:cNvPr id="3" name="2 Dikdörtgen"/>
          <p:cNvSpPr/>
          <p:nvPr/>
        </p:nvSpPr>
        <p:spPr>
          <a:xfrm>
            <a:off x="5357818" y="2857496"/>
            <a:ext cx="1915909" cy="369332"/>
          </a:xfrm>
          <a:prstGeom prst="rect">
            <a:avLst/>
          </a:prstGeom>
        </p:spPr>
        <p:txBody>
          <a:bodyPr wrap="none">
            <a:spAutoFit/>
          </a:bodyPr>
          <a:lstStyle/>
          <a:p>
            <a:pPr lvl="0" algn="ctr" eaLnBrk="0" fontAlgn="base" hangingPunct="0">
              <a:spcBef>
                <a:spcPct val="0"/>
              </a:spcBef>
              <a:spcAft>
                <a:spcPct val="0"/>
              </a:spcAft>
              <a:tabLst>
                <a:tab pos="533400" algn="l"/>
              </a:tabLst>
            </a:pPr>
            <a:r>
              <a:rPr lang="tr-TR" b="1" u="sng" dirty="0" err="1" smtClean="0">
                <a:solidFill>
                  <a:srgbClr val="00FF00"/>
                </a:solidFill>
                <a:latin typeface="Arial" pitchFamily="34" charset="0"/>
                <a:ea typeface="Arial" pitchFamily="34" charset="0"/>
                <a:cs typeface="Arial" pitchFamily="34" charset="0"/>
              </a:rPr>
              <a:t>Gracey</a:t>
            </a:r>
            <a:r>
              <a:rPr lang="tr-TR" b="1" u="sng" dirty="0" smtClean="0">
                <a:solidFill>
                  <a:srgbClr val="00FF00"/>
                </a:solidFill>
                <a:latin typeface="Arial" pitchFamily="34" charset="0"/>
                <a:ea typeface="Arial" pitchFamily="34" charset="0"/>
                <a:cs typeface="Arial" pitchFamily="34" charset="0"/>
              </a:rPr>
              <a:t> </a:t>
            </a:r>
            <a:r>
              <a:rPr lang="tr-TR" b="1" u="sng" dirty="0" err="1" smtClean="0">
                <a:solidFill>
                  <a:srgbClr val="00FF00"/>
                </a:solidFill>
                <a:latin typeface="Arial" pitchFamily="34" charset="0"/>
                <a:ea typeface="Arial" pitchFamily="34" charset="0"/>
                <a:cs typeface="Arial" pitchFamily="34" charset="0"/>
              </a:rPr>
              <a:t>Küretler</a:t>
            </a:r>
            <a:endParaRPr lang="tr-TR" b="1" u="sng" dirty="0" smtClean="0">
              <a:solidFill>
                <a:srgbClr val="00FF00"/>
              </a:solidFill>
              <a:latin typeface="Arial" pitchFamily="34" charset="0"/>
              <a:ea typeface="Arial" pitchFamily="34" charset="0"/>
              <a:cs typeface="Arial" pitchFamily="34" charset="0"/>
            </a:endParaRPr>
          </a:p>
        </p:txBody>
      </p:sp>
      <p:pic>
        <p:nvPicPr>
          <p:cNvPr id="65538" name="Picture 2"/>
          <p:cNvPicPr>
            <a:picLocks noChangeAspect="1" noChangeArrowheads="1"/>
          </p:cNvPicPr>
          <p:nvPr/>
        </p:nvPicPr>
        <p:blipFill>
          <a:blip r:embed="rId2"/>
          <a:srcRect/>
          <a:stretch>
            <a:fillRect/>
          </a:stretch>
        </p:blipFill>
        <p:spPr bwMode="auto">
          <a:xfrm>
            <a:off x="1142976" y="3714752"/>
            <a:ext cx="2714644" cy="2386160"/>
          </a:xfrm>
          <a:prstGeom prst="rect">
            <a:avLst/>
          </a:prstGeom>
          <a:noFill/>
          <a:ln w="9525">
            <a:noFill/>
            <a:miter lim="800000"/>
            <a:headEnd/>
            <a:tailEnd/>
          </a:ln>
          <a:effectLst/>
        </p:spPr>
      </p:pic>
      <p:pic>
        <p:nvPicPr>
          <p:cNvPr id="65542" name="Picture 6" descr="üniversal küret ile ilgili görsel sonucu"/>
          <p:cNvPicPr>
            <a:picLocks noChangeAspect="1" noChangeArrowheads="1"/>
          </p:cNvPicPr>
          <p:nvPr/>
        </p:nvPicPr>
        <p:blipFill>
          <a:blip r:embed="rId3"/>
          <a:srcRect t="28846" r="66429" b="14835"/>
          <a:stretch>
            <a:fillRect/>
          </a:stretch>
        </p:blipFill>
        <p:spPr bwMode="auto">
          <a:xfrm>
            <a:off x="1357290" y="428604"/>
            <a:ext cx="2143140" cy="2278078"/>
          </a:xfrm>
          <a:prstGeom prst="rect">
            <a:avLst/>
          </a:prstGeom>
          <a:noFill/>
        </p:spPr>
      </p:pic>
      <p:pic>
        <p:nvPicPr>
          <p:cNvPr id="7" name="Picture 6" descr="İlgili resim"/>
          <p:cNvPicPr>
            <a:picLocks noChangeAspect="1" noChangeArrowheads="1"/>
          </p:cNvPicPr>
          <p:nvPr/>
        </p:nvPicPr>
        <p:blipFill>
          <a:blip r:embed="rId4"/>
          <a:srcRect l="9483" t="7829" r="11290"/>
          <a:stretch>
            <a:fillRect/>
          </a:stretch>
        </p:blipFill>
        <p:spPr bwMode="auto">
          <a:xfrm>
            <a:off x="4857752" y="3643314"/>
            <a:ext cx="3000396" cy="2620686"/>
          </a:xfrm>
          <a:prstGeom prst="rect">
            <a:avLst/>
          </a:prstGeom>
          <a:noFill/>
        </p:spPr>
      </p:pic>
      <p:pic>
        <p:nvPicPr>
          <p:cNvPr id="8" name="Picture 6" descr="üniversal küret ile ilgili görsel sonucu"/>
          <p:cNvPicPr>
            <a:picLocks noChangeAspect="1" noChangeArrowheads="1"/>
          </p:cNvPicPr>
          <p:nvPr/>
        </p:nvPicPr>
        <p:blipFill>
          <a:blip r:embed="rId3"/>
          <a:srcRect l="30214" t="28846" r="35096" b="14835"/>
          <a:stretch>
            <a:fillRect/>
          </a:stretch>
        </p:blipFill>
        <p:spPr bwMode="auto">
          <a:xfrm>
            <a:off x="5143504" y="357166"/>
            <a:ext cx="2214578" cy="227807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ChangeArrowheads="1"/>
          </p:cNvSpPr>
          <p:nvPr/>
        </p:nvSpPr>
        <p:spPr bwMode="auto">
          <a:xfrm>
            <a:off x="214282" y="428604"/>
            <a:ext cx="5786478"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sng" strike="noStrike" cap="none" normalizeH="0" baseline="0" dirty="0" err="1" smtClean="0">
                <a:ln>
                  <a:noFill/>
                </a:ln>
                <a:solidFill>
                  <a:srgbClr val="00FF00"/>
                </a:solidFill>
                <a:effectLst/>
                <a:latin typeface="Arial" pitchFamily="34" charset="0"/>
                <a:ea typeface="Arial" pitchFamily="34" charset="0"/>
                <a:cs typeface="Arial" pitchFamily="34" charset="0"/>
              </a:rPr>
              <a:t>Politür</a:t>
            </a:r>
            <a:r>
              <a:rPr kumimoji="0" lang="tr-TR" sz="2000" b="1" i="0" u="sng" strike="noStrike" cap="none" normalizeH="0" baseline="0" dirty="0" smtClean="0">
                <a:ln>
                  <a:noFill/>
                </a:ln>
                <a:solidFill>
                  <a:srgbClr val="00FF00"/>
                </a:solidFill>
                <a:effectLst/>
                <a:latin typeface="Arial" pitchFamily="34" charset="0"/>
                <a:ea typeface="Arial" pitchFamily="34" charset="0"/>
                <a:cs typeface="Arial" pitchFamily="34" charset="0"/>
              </a:rPr>
              <a:t> İşlemi:</a:t>
            </a:r>
          </a:p>
          <a:p>
            <a:pPr marL="0" marR="0" lvl="0" indent="0" algn="just" defTabSz="914400" rtl="0" eaLnBrk="1" fontAlgn="base" latinLnBrk="0" hangingPunct="1">
              <a:lnSpc>
                <a:spcPct val="100000"/>
              </a:lnSpc>
              <a:spcBef>
                <a:spcPct val="0"/>
              </a:spcBef>
              <a:spcAft>
                <a:spcPct val="0"/>
              </a:spcAft>
              <a:buClrTx/>
              <a:buSzTx/>
              <a:buFontTx/>
              <a:buNone/>
              <a:tabLst/>
            </a:pPr>
            <a:endParaRPr lang="tr-TR" dirty="0" smtClean="0">
              <a:latin typeface="Arial" pitchFamily="34" charset="0"/>
              <a:ea typeface="Arial" pitchFamily="34" charset="0"/>
              <a:cs typeface="Arial" pitchFamily="34" charset="0"/>
            </a:endParaRPr>
          </a:p>
          <a:p>
            <a:pPr algn="just" fontAlgn="base">
              <a:spcBef>
                <a:spcPct val="0"/>
              </a:spcBef>
              <a:spcAft>
                <a:spcPct val="0"/>
              </a:spcAft>
            </a:pPr>
            <a:r>
              <a:rPr lang="tr-TR" dirty="0" err="1" smtClean="0">
                <a:latin typeface="Arial" pitchFamily="34" charset="0"/>
                <a:ea typeface="Arial" pitchFamily="34" charset="0"/>
                <a:cs typeface="Arial" pitchFamily="34" charset="0"/>
              </a:rPr>
              <a:t>Dental</a:t>
            </a:r>
            <a:r>
              <a:rPr lang="tr-TR" dirty="0" smtClean="0">
                <a:latin typeface="Arial" pitchFamily="34" charset="0"/>
                <a:ea typeface="Arial" pitchFamily="34" charset="0"/>
                <a:cs typeface="Arial" pitchFamily="34" charset="0"/>
              </a:rPr>
              <a:t> plağın diş yüzeyine tutulumunu zorlaştırmak için diş yüzeyini cilalamak ve parlak bir yüzey oluşturmak gereklidir.</a:t>
            </a:r>
          </a:p>
          <a:p>
            <a:pPr algn="just" fontAlgn="base">
              <a:spcBef>
                <a:spcPct val="0"/>
              </a:spcBef>
              <a:spcAft>
                <a:spcPct val="0"/>
              </a:spcAft>
            </a:pPr>
            <a:endParaRPr lang="tr-TR" dirty="0" smtClean="0">
              <a:latin typeface="Arial" pitchFamily="34" charset="0"/>
              <a:ea typeface="Arial" pitchFamily="34" charset="0"/>
              <a:cs typeface="Arial" pitchFamily="34" charset="0"/>
            </a:endParaRPr>
          </a:p>
          <a:p>
            <a:pPr algn="just" fontAlgn="base">
              <a:spcBef>
                <a:spcPct val="0"/>
              </a:spcBef>
              <a:spcAft>
                <a:spcPct val="0"/>
              </a:spcAft>
            </a:pPr>
            <a:r>
              <a:rPr lang="tr-TR" dirty="0" err="1" smtClean="0">
                <a:latin typeface="Arial" pitchFamily="34" charset="0"/>
                <a:ea typeface="Arial" pitchFamily="34" charset="0"/>
                <a:cs typeface="Arial" pitchFamily="34" charset="0"/>
              </a:rPr>
              <a:t>Politür</a:t>
            </a:r>
            <a:r>
              <a:rPr lang="tr-TR" dirty="0" smtClean="0">
                <a:latin typeface="Arial" pitchFamily="34" charset="0"/>
                <a:ea typeface="Arial" pitchFamily="34" charset="0"/>
                <a:cs typeface="Arial" pitchFamily="34" charset="0"/>
              </a:rPr>
              <a:t> lekelerin çıkarılması üzerine son derece etkindir. (Lekelenmeler pürüzlü yüzeyler oluşturdukları için plak birikimini arttırır , hastanın estetiğini olumsuz etkiler.)</a:t>
            </a:r>
          </a:p>
          <a:p>
            <a:pPr algn="just" fontAlgn="base">
              <a:spcBef>
                <a:spcPct val="0"/>
              </a:spcBef>
              <a:spcAft>
                <a:spcPct val="0"/>
              </a:spcAft>
            </a:pPr>
            <a:r>
              <a:rPr lang="tr-TR" dirty="0" smtClean="0">
                <a:latin typeface="Arial" pitchFamily="34" charset="0"/>
                <a:ea typeface="Arial" pitchFamily="34" charset="0"/>
                <a:cs typeface="Arial" pitchFamily="34" charset="0"/>
              </a:rPr>
              <a:t>Lekelerin </a:t>
            </a:r>
            <a:r>
              <a:rPr lang="tr-TR" dirty="0" err="1" smtClean="0">
                <a:latin typeface="Arial" pitchFamily="34" charset="0"/>
                <a:ea typeface="Arial" pitchFamily="34" charset="0"/>
                <a:cs typeface="Arial" pitchFamily="34" charset="0"/>
              </a:rPr>
              <a:t>politür</a:t>
            </a:r>
            <a:r>
              <a:rPr lang="tr-TR" dirty="0" smtClean="0">
                <a:latin typeface="Arial" pitchFamily="34" charset="0"/>
                <a:ea typeface="Arial" pitchFamily="34" charset="0"/>
                <a:cs typeface="Arial" pitchFamily="34" charset="0"/>
              </a:rPr>
              <a:t> ile uzaklaştırılması motivasyonu arttırır.</a:t>
            </a:r>
          </a:p>
          <a:p>
            <a:pPr algn="just" fontAlgn="base">
              <a:spcBef>
                <a:spcPct val="0"/>
              </a:spcBef>
              <a:spcAft>
                <a:spcPct val="0"/>
              </a:spcAft>
            </a:pPr>
            <a:endParaRPr lang="tr-TR" dirty="0" smtClean="0">
              <a:latin typeface="Arial" pitchFamily="34" charset="0"/>
              <a:ea typeface="Arial" pitchFamily="34" charset="0"/>
              <a:cs typeface="Arial" pitchFamily="34" charset="0"/>
            </a:endParaRPr>
          </a:p>
          <a:p>
            <a:pPr algn="just" fontAlgn="base">
              <a:spcBef>
                <a:spcPct val="0"/>
              </a:spcBef>
              <a:spcAft>
                <a:spcPct val="0"/>
              </a:spcAft>
            </a:pPr>
            <a:r>
              <a:rPr lang="tr-TR" dirty="0" smtClean="0">
                <a:latin typeface="Arial" pitchFamily="34" charset="0"/>
                <a:ea typeface="Arial" pitchFamily="34" charset="0"/>
                <a:cs typeface="Arial" pitchFamily="34" charset="0"/>
              </a:rPr>
              <a:t> </a:t>
            </a:r>
            <a:r>
              <a:rPr lang="tr-TR" dirty="0" err="1" smtClean="0">
                <a:latin typeface="Arial" pitchFamily="34" charset="0"/>
                <a:ea typeface="Arial" pitchFamily="34" charset="0"/>
                <a:cs typeface="Arial" pitchFamily="34" charset="0"/>
              </a:rPr>
              <a:t>Politür</a:t>
            </a:r>
            <a:r>
              <a:rPr lang="tr-TR" dirty="0" smtClean="0">
                <a:latin typeface="Arial" pitchFamily="34" charset="0"/>
                <a:ea typeface="Arial" pitchFamily="34" charset="0"/>
                <a:cs typeface="Arial" pitchFamily="34" charset="0"/>
              </a:rPr>
              <a:t>, renklenmenin çok yoğun olduğu ağızlarda diş üzerindeki </a:t>
            </a:r>
            <a:r>
              <a:rPr lang="tr-TR" dirty="0" err="1" smtClean="0">
                <a:latin typeface="Arial" pitchFamily="34" charset="0"/>
                <a:ea typeface="Arial" pitchFamily="34" charset="0"/>
                <a:cs typeface="Arial" pitchFamily="34" charset="0"/>
              </a:rPr>
              <a:t>diştaşları</a:t>
            </a:r>
            <a:r>
              <a:rPr lang="tr-TR" dirty="0" smtClean="0">
                <a:latin typeface="Arial" pitchFamily="34" charset="0"/>
                <a:ea typeface="Arial" pitchFamily="34" charset="0"/>
                <a:cs typeface="Arial" pitchFamily="34" charset="0"/>
              </a:rPr>
              <a:t> ve lekeleri birbirinden ayırt etmek için de uygulanabilir</a:t>
            </a:r>
            <a:r>
              <a:rPr lang="tr-TR" u="sng" dirty="0" smtClean="0">
                <a:latin typeface="Arial" pitchFamily="34" charset="0"/>
                <a:ea typeface="Arial" pitchFamily="34" charset="0"/>
                <a:cs typeface="Arial" pitchFamily="34" charset="0"/>
              </a:rPr>
              <a:t>.</a:t>
            </a:r>
            <a:endParaRPr lang="tr-TR"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i="0" strike="noStrike" cap="none" normalizeH="0" baseline="0" dirty="0" smtClean="0">
              <a:ln>
                <a:noFill/>
              </a:ln>
              <a:solidFill>
                <a:schemeClr val="tx1"/>
              </a:solidFill>
              <a:effectLst/>
              <a:latin typeface="Arial" pitchFamily="34" charset="0"/>
              <a:ea typeface="Arial" pitchFamily="34" charset="0"/>
              <a:cs typeface="Arial" pitchFamily="34" charset="0"/>
            </a:endParaRPr>
          </a:p>
        </p:txBody>
      </p:sp>
      <p:sp>
        <p:nvSpPr>
          <p:cNvPr id="71686" name="AutoShape 6" descr="profilaksi pat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1691" name="Picture 11" descr="profilaksi patı ile ilgili görsel sonucu"/>
          <p:cNvPicPr>
            <a:picLocks noChangeAspect="1" noChangeArrowheads="1"/>
          </p:cNvPicPr>
          <p:nvPr/>
        </p:nvPicPr>
        <p:blipFill>
          <a:blip r:embed="rId2"/>
          <a:srcRect t="16667" b="19444"/>
          <a:stretch>
            <a:fillRect/>
          </a:stretch>
        </p:blipFill>
        <p:spPr bwMode="auto">
          <a:xfrm>
            <a:off x="6215074" y="1857364"/>
            <a:ext cx="2530236" cy="1714512"/>
          </a:xfrm>
          <a:prstGeom prst="rect">
            <a:avLst/>
          </a:prstGeom>
          <a:noFill/>
        </p:spPr>
      </p:pic>
      <p:sp>
        <p:nvSpPr>
          <p:cNvPr id="7" name="6 Dikdörtgen"/>
          <p:cNvSpPr/>
          <p:nvPr/>
        </p:nvSpPr>
        <p:spPr>
          <a:xfrm>
            <a:off x="214282" y="5072074"/>
            <a:ext cx="8429684" cy="923330"/>
          </a:xfrm>
          <a:prstGeom prst="rect">
            <a:avLst/>
          </a:prstGeom>
        </p:spPr>
        <p:txBody>
          <a:bodyPr wrap="square">
            <a:spAutoFit/>
          </a:bodyPr>
          <a:lstStyle/>
          <a:p>
            <a:pPr lvl="0" algn="just" fontAlgn="base">
              <a:spcBef>
                <a:spcPct val="0"/>
              </a:spcBef>
              <a:spcAft>
                <a:spcPct val="0"/>
              </a:spcAft>
            </a:pPr>
            <a:r>
              <a:rPr lang="tr-TR" dirty="0" err="1" smtClean="0">
                <a:latin typeface="Arial" pitchFamily="34" charset="0"/>
                <a:ea typeface="Arial" pitchFamily="34" charset="0"/>
                <a:cs typeface="Arial" pitchFamily="34" charset="0"/>
              </a:rPr>
              <a:t>Politür</a:t>
            </a:r>
            <a:r>
              <a:rPr lang="tr-TR" dirty="0" smtClean="0">
                <a:latin typeface="Arial" pitchFamily="34" charset="0"/>
                <a:ea typeface="Arial" pitchFamily="34" charset="0"/>
                <a:cs typeface="Arial" pitchFamily="34" charset="0"/>
              </a:rPr>
              <a:t> işleminin </a:t>
            </a:r>
            <a:r>
              <a:rPr lang="tr-TR" dirty="0" err="1" smtClean="0">
                <a:latin typeface="Arial" pitchFamily="34" charset="0"/>
                <a:ea typeface="Arial" pitchFamily="34" charset="0"/>
                <a:cs typeface="Arial" pitchFamily="34" charset="0"/>
              </a:rPr>
              <a:t>sub</a:t>
            </a:r>
            <a:r>
              <a:rPr lang="tr-TR" dirty="0" smtClean="0">
                <a:latin typeface="Arial" pitchFamily="34" charset="0"/>
                <a:ea typeface="Arial" pitchFamily="34" charset="0"/>
                <a:cs typeface="Arial" pitchFamily="34" charset="0"/>
              </a:rPr>
              <a:t> ve </a:t>
            </a:r>
            <a:r>
              <a:rPr lang="tr-TR" dirty="0" err="1" smtClean="0">
                <a:latin typeface="Arial" pitchFamily="34" charset="0"/>
                <a:ea typeface="Arial" pitchFamily="34" charset="0"/>
                <a:cs typeface="Arial" pitchFamily="34" charset="0"/>
              </a:rPr>
              <a:t>supragingival</a:t>
            </a:r>
            <a:r>
              <a:rPr lang="tr-TR" dirty="0" smtClean="0">
                <a:latin typeface="Arial" pitchFamily="34" charset="0"/>
                <a:ea typeface="Arial" pitchFamily="34" charset="0"/>
                <a:cs typeface="Arial" pitchFamily="34" charset="0"/>
              </a:rPr>
              <a:t> diş taşları tamamen ortadan kaldırıldıktan ve </a:t>
            </a:r>
            <a:r>
              <a:rPr lang="tr-TR" dirty="0" err="1" smtClean="0">
                <a:latin typeface="Arial" pitchFamily="34" charset="0"/>
                <a:ea typeface="Arial" pitchFamily="34" charset="0"/>
                <a:cs typeface="Arial" pitchFamily="34" charset="0"/>
              </a:rPr>
              <a:t>inflamasyon</a:t>
            </a:r>
            <a:r>
              <a:rPr lang="tr-TR" dirty="0" smtClean="0">
                <a:latin typeface="Arial" pitchFamily="34" charset="0"/>
                <a:ea typeface="Arial" pitchFamily="34" charset="0"/>
                <a:cs typeface="Arial" pitchFamily="34" charset="0"/>
              </a:rPr>
              <a:t> elimine edildikten ve dişetleri sağlığına kavuştuktan sonra yapılması idealdir.</a:t>
            </a:r>
            <a:endParaRPr lang="tr-TR" dirty="0" smtClean="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profilaksi patı ile ilgili görsel sonucu"/>
          <p:cNvPicPr>
            <a:picLocks noChangeAspect="1" noChangeArrowheads="1"/>
          </p:cNvPicPr>
          <p:nvPr/>
        </p:nvPicPr>
        <p:blipFill>
          <a:blip r:embed="rId2"/>
          <a:srcRect/>
          <a:stretch>
            <a:fillRect/>
          </a:stretch>
        </p:blipFill>
        <p:spPr bwMode="auto">
          <a:xfrm>
            <a:off x="6715140" y="4500570"/>
            <a:ext cx="1785935" cy="1785935"/>
          </a:xfrm>
          <a:prstGeom prst="rect">
            <a:avLst/>
          </a:prstGeom>
          <a:noFill/>
        </p:spPr>
      </p:pic>
      <p:sp>
        <p:nvSpPr>
          <p:cNvPr id="123908" name="AutoShape 4" descr="profilaksi pat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3910" name="AutoShape 6" descr="profilaksi pat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3912" name="Picture 8" descr="airflow cihazı ile ilgili görsel sonucu"/>
          <p:cNvPicPr>
            <a:picLocks noChangeAspect="1" noChangeArrowheads="1"/>
          </p:cNvPicPr>
          <p:nvPr/>
        </p:nvPicPr>
        <p:blipFill>
          <a:blip r:embed="rId3"/>
          <a:srcRect/>
          <a:stretch>
            <a:fillRect/>
          </a:stretch>
        </p:blipFill>
        <p:spPr bwMode="auto">
          <a:xfrm>
            <a:off x="4214810" y="4500570"/>
            <a:ext cx="1905000" cy="1905000"/>
          </a:xfrm>
          <a:prstGeom prst="rect">
            <a:avLst/>
          </a:prstGeom>
          <a:noFill/>
        </p:spPr>
      </p:pic>
      <p:pic>
        <p:nvPicPr>
          <p:cNvPr id="6" name="Picture 2" descr="image"/>
          <p:cNvPicPr>
            <a:picLocks noChangeAspect="1" noChangeArrowheads="1"/>
          </p:cNvPicPr>
          <p:nvPr/>
        </p:nvPicPr>
        <p:blipFill>
          <a:blip r:embed="rId4"/>
          <a:srcRect/>
          <a:stretch>
            <a:fillRect/>
          </a:stretch>
        </p:blipFill>
        <p:spPr bwMode="auto">
          <a:xfrm>
            <a:off x="5143504" y="785794"/>
            <a:ext cx="3214710" cy="1298744"/>
          </a:xfrm>
          <a:prstGeom prst="rect">
            <a:avLst/>
          </a:prstGeom>
          <a:noFill/>
        </p:spPr>
      </p:pic>
      <p:pic>
        <p:nvPicPr>
          <p:cNvPr id="8" name="Picture 7"/>
          <p:cNvPicPr>
            <a:picLocks noChangeAspect="1" noChangeArrowheads="1"/>
          </p:cNvPicPr>
          <p:nvPr/>
        </p:nvPicPr>
        <p:blipFill>
          <a:blip r:embed="rId5"/>
          <a:srcRect/>
          <a:stretch>
            <a:fillRect/>
          </a:stretch>
        </p:blipFill>
        <p:spPr bwMode="auto">
          <a:xfrm>
            <a:off x="5572132" y="2428868"/>
            <a:ext cx="1717759" cy="1643074"/>
          </a:xfrm>
          <a:prstGeom prst="rect">
            <a:avLst/>
          </a:prstGeom>
          <a:noFill/>
          <a:ln w="9525">
            <a:noFill/>
            <a:miter lim="800000"/>
            <a:headEnd/>
            <a:tailEnd/>
          </a:ln>
          <a:effectLst/>
        </p:spPr>
      </p:pic>
      <p:sp>
        <p:nvSpPr>
          <p:cNvPr id="10" name="9 Dikdörtgen"/>
          <p:cNvSpPr/>
          <p:nvPr/>
        </p:nvSpPr>
        <p:spPr>
          <a:xfrm>
            <a:off x="571472" y="428604"/>
            <a:ext cx="4493538" cy="3693319"/>
          </a:xfrm>
          <a:prstGeom prst="rect">
            <a:avLst/>
          </a:prstGeom>
        </p:spPr>
        <p:txBody>
          <a:bodyPr wrap="none">
            <a:spAutoFit/>
          </a:bodyPr>
          <a:lstStyle/>
          <a:p>
            <a:r>
              <a:rPr lang="tr-TR" b="1" u="sng" dirty="0" err="1" smtClean="0">
                <a:solidFill>
                  <a:srgbClr val="FFFF00"/>
                </a:solidFill>
                <a:latin typeface="Arial" pitchFamily="34" charset="0"/>
                <a:ea typeface="Arial" pitchFamily="34" charset="0"/>
                <a:cs typeface="Arial" pitchFamily="34" charset="0"/>
              </a:rPr>
              <a:t>Politür</a:t>
            </a:r>
            <a:r>
              <a:rPr lang="tr-TR" b="1" u="sng" dirty="0" smtClean="0">
                <a:solidFill>
                  <a:srgbClr val="FFFF00"/>
                </a:solidFill>
                <a:latin typeface="Arial" pitchFamily="34" charset="0"/>
                <a:ea typeface="Arial" pitchFamily="34" charset="0"/>
                <a:cs typeface="Arial" pitchFamily="34" charset="0"/>
              </a:rPr>
              <a:t> İşleminde kullanılan malzemeler</a:t>
            </a:r>
            <a:endParaRPr lang="tr-TR" b="1" u="sng" dirty="0" smtClean="0">
              <a:solidFill>
                <a:srgbClr val="00FF00"/>
              </a:solidFill>
              <a:latin typeface="Arial" pitchFamily="34" charset="0"/>
              <a:ea typeface="Arial" pitchFamily="34" charset="0"/>
              <a:cs typeface="Arial" pitchFamily="34" charset="0"/>
            </a:endParaRPr>
          </a:p>
          <a:p>
            <a:endParaRPr lang="tr-TR" b="1" u="sng" dirty="0" smtClean="0">
              <a:solidFill>
                <a:srgbClr val="00FF00"/>
              </a:solidFill>
              <a:latin typeface="Arial" pitchFamily="34" charset="0"/>
              <a:ea typeface="Arial" pitchFamily="34" charset="0"/>
              <a:cs typeface="Arial" pitchFamily="34" charset="0"/>
            </a:endParaRPr>
          </a:p>
          <a:p>
            <a:endParaRPr lang="tr-TR" b="1" u="sng" dirty="0" smtClean="0">
              <a:solidFill>
                <a:srgbClr val="00FF00"/>
              </a:solidFill>
              <a:latin typeface="Arial" pitchFamily="34" charset="0"/>
              <a:cs typeface="Arial" pitchFamily="34" charset="0"/>
            </a:endParaRPr>
          </a:p>
          <a:p>
            <a:pPr>
              <a:buClr>
                <a:srgbClr val="FFFF00"/>
              </a:buClr>
              <a:buFont typeface="Wingdings" pitchFamily="2" charset="2"/>
              <a:buChar char="ü"/>
            </a:pPr>
            <a:r>
              <a:rPr lang="tr-TR" dirty="0" err="1" smtClean="0">
                <a:latin typeface="Arial" pitchFamily="34" charset="0"/>
                <a:cs typeface="Arial" pitchFamily="34" charset="0"/>
              </a:rPr>
              <a:t>Angldruva</a:t>
            </a:r>
            <a:endParaRPr lang="tr-TR" dirty="0" smtClean="0">
              <a:latin typeface="Arial" pitchFamily="34" charset="0"/>
              <a:cs typeface="Arial" pitchFamily="34" charset="0"/>
            </a:endParaRPr>
          </a:p>
          <a:p>
            <a:pPr>
              <a:buClr>
                <a:srgbClr val="FFFF00"/>
              </a:buClr>
            </a:pPr>
            <a:endParaRPr lang="tr-TR" dirty="0" smtClean="0">
              <a:latin typeface="Arial" pitchFamily="34" charset="0"/>
              <a:cs typeface="Arial" pitchFamily="34" charset="0"/>
            </a:endParaRPr>
          </a:p>
          <a:p>
            <a:pPr>
              <a:buClr>
                <a:srgbClr val="FFFF00"/>
              </a:buClr>
              <a:buFont typeface="Wingdings" pitchFamily="2" charset="2"/>
              <a:buChar char="ü"/>
            </a:pPr>
            <a:endParaRPr lang="tr-TR" dirty="0" smtClean="0">
              <a:latin typeface="Arial" pitchFamily="34" charset="0"/>
              <a:cs typeface="Arial" pitchFamily="34" charset="0"/>
            </a:endParaRPr>
          </a:p>
          <a:p>
            <a:pPr>
              <a:buClr>
                <a:srgbClr val="FFFF00"/>
              </a:buClr>
              <a:buFont typeface="Wingdings" pitchFamily="2" charset="2"/>
              <a:buChar char="ü"/>
            </a:pPr>
            <a:r>
              <a:rPr lang="tr-TR" dirty="0" err="1" smtClean="0">
                <a:latin typeface="Arial" pitchFamily="34" charset="0"/>
                <a:cs typeface="Arial" pitchFamily="34" charset="0"/>
              </a:rPr>
              <a:t>Politür</a:t>
            </a:r>
            <a:r>
              <a:rPr lang="tr-TR" dirty="0" smtClean="0">
                <a:latin typeface="Arial" pitchFamily="34" charset="0"/>
                <a:cs typeface="Arial" pitchFamily="34" charset="0"/>
              </a:rPr>
              <a:t> lastiği veya fırçası</a:t>
            </a:r>
          </a:p>
          <a:p>
            <a:pPr>
              <a:buClr>
                <a:srgbClr val="FFFF00"/>
              </a:buClr>
            </a:pPr>
            <a:endParaRPr lang="tr-TR" dirty="0" smtClean="0">
              <a:latin typeface="Arial" pitchFamily="34" charset="0"/>
              <a:cs typeface="Arial" pitchFamily="34" charset="0"/>
            </a:endParaRPr>
          </a:p>
          <a:p>
            <a:pPr>
              <a:buClr>
                <a:srgbClr val="FFFF00"/>
              </a:buClr>
              <a:buFont typeface="Wingdings" pitchFamily="2" charset="2"/>
              <a:buChar char="ü"/>
            </a:pPr>
            <a:endParaRPr lang="tr-TR" dirty="0" smtClean="0">
              <a:latin typeface="Arial" pitchFamily="34" charset="0"/>
              <a:cs typeface="Arial" pitchFamily="34" charset="0"/>
            </a:endParaRPr>
          </a:p>
          <a:p>
            <a:pPr>
              <a:buClr>
                <a:srgbClr val="FFFF00"/>
              </a:buClr>
              <a:buFont typeface="Wingdings" pitchFamily="2" charset="2"/>
              <a:buChar char="ü"/>
            </a:pPr>
            <a:r>
              <a:rPr lang="tr-TR" dirty="0" err="1" smtClean="0">
                <a:latin typeface="Arial" pitchFamily="34" charset="0"/>
                <a:cs typeface="Arial" pitchFamily="34" charset="0"/>
              </a:rPr>
              <a:t>Politür</a:t>
            </a:r>
            <a:r>
              <a:rPr lang="tr-TR" dirty="0" smtClean="0">
                <a:latin typeface="Arial" pitchFamily="34" charset="0"/>
                <a:cs typeface="Arial" pitchFamily="34" charset="0"/>
              </a:rPr>
              <a:t> patı veya </a:t>
            </a:r>
            <a:r>
              <a:rPr lang="tr-TR" dirty="0" err="1" smtClean="0">
                <a:latin typeface="Arial" pitchFamily="34" charset="0"/>
                <a:cs typeface="Arial" pitchFamily="34" charset="0"/>
              </a:rPr>
              <a:t>pomza</a:t>
            </a:r>
            <a:endParaRPr lang="tr-TR" dirty="0" smtClean="0">
              <a:latin typeface="Arial" pitchFamily="34" charset="0"/>
              <a:cs typeface="Arial" pitchFamily="34" charset="0"/>
            </a:endParaRPr>
          </a:p>
          <a:p>
            <a:pPr>
              <a:buClr>
                <a:srgbClr val="FFFF00"/>
              </a:buClr>
            </a:pPr>
            <a:endParaRPr lang="tr-TR" dirty="0" smtClean="0">
              <a:latin typeface="Arial" pitchFamily="34" charset="0"/>
              <a:cs typeface="Arial" pitchFamily="34" charset="0"/>
            </a:endParaRPr>
          </a:p>
          <a:p>
            <a:pPr>
              <a:buClr>
                <a:srgbClr val="FFFF00"/>
              </a:buClr>
              <a:buFont typeface="Wingdings" pitchFamily="2" charset="2"/>
              <a:buChar char="ü"/>
            </a:pPr>
            <a:endParaRPr lang="tr-TR" dirty="0" smtClean="0">
              <a:latin typeface="Arial" pitchFamily="34" charset="0"/>
              <a:cs typeface="Arial" pitchFamily="34" charset="0"/>
            </a:endParaRPr>
          </a:p>
          <a:p>
            <a:pPr>
              <a:buClr>
                <a:srgbClr val="FFFF00"/>
              </a:buClr>
              <a:buFont typeface="Wingdings" pitchFamily="2" charset="2"/>
              <a:buChar char="ü"/>
            </a:pPr>
            <a:r>
              <a:rPr lang="tr-TR" dirty="0" err="1" smtClean="0">
                <a:latin typeface="Arial" pitchFamily="34" charset="0"/>
                <a:cs typeface="Arial" pitchFamily="34" charset="0"/>
              </a:rPr>
              <a:t>Airflow</a:t>
            </a:r>
            <a:r>
              <a:rPr lang="tr-TR" dirty="0" smtClean="0">
                <a:latin typeface="Arial" pitchFamily="34" charset="0"/>
                <a:cs typeface="Arial" pitchFamily="34" charset="0"/>
              </a:rPr>
              <a:t> cihazı</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285720" y="-214338"/>
            <a:ext cx="471490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533400" algn="l"/>
              </a:tabLst>
            </a:pPr>
            <a:endParaRPr lang="tr-TR" b="1" dirty="0" smtClean="0">
              <a:latin typeface="Arial" pitchFamily="34"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533400" algn="l"/>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kumimoji="0" lang="tr-TR" b="1" i="0" u="none" strike="noStrike" cap="none" normalizeH="0" baseline="0" dirty="0" smtClean="0">
                <a:ln>
                  <a:noFill/>
                </a:ln>
                <a:solidFill>
                  <a:srgbClr val="FFFF00"/>
                </a:solidFill>
                <a:effectLst/>
                <a:latin typeface="Arial" pitchFamily="34" charset="0"/>
                <a:ea typeface="Arial" pitchFamily="34" charset="0"/>
                <a:cs typeface="Arial" pitchFamily="34" charset="0"/>
              </a:rPr>
              <a:t>Hasta motivasyonu ve yaptırımı: </a:t>
            </a: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endParaRPr lang="tr-TR" b="1" dirty="0" smtClean="0">
              <a:solidFill>
                <a:srgbClr val="FFFF00"/>
              </a:solidFill>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Hasta motivasyonu hastanın </a:t>
            </a:r>
            <a:r>
              <a:rPr kumimoji="0" lang="tr-TR"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periodontal</a:t>
            </a: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 doku</a:t>
            </a:r>
            <a:r>
              <a:rPr kumimoji="0" lang="tr-TR"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sağlığını kazanmak ve sürdürmek amacına yönelik olarak ona yeni ve bilinçli bir davranış tarzı kazandırılması işlemidir. </a:t>
            </a: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a:p>
            <a:r>
              <a:rPr lang="tr-TR" dirty="0" smtClean="0">
                <a:latin typeface="Arial" pitchFamily="34" charset="0"/>
                <a:cs typeface="Arial" pitchFamily="34" charset="0"/>
              </a:rPr>
              <a:t> </a:t>
            </a:r>
          </a:p>
          <a:p>
            <a:pPr algn="just"/>
            <a:r>
              <a:rPr lang="tr-TR" dirty="0" smtClean="0">
                <a:latin typeface="Arial" pitchFamily="34" charset="0"/>
                <a:cs typeface="Arial" pitchFamily="34" charset="0"/>
              </a:rPr>
              <a:t>Plak varlığını, içeriğini, oluşma şeklini ve sebep olduğu problemler bütününü hastalara etraflıca anlatıp, plağı görünür hale getirerek bu anlayışlarını pekiştirmek hedeflenmelidir.</a:t>
            </a: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3"/>
          <p:cNvPicPr>
            <a:picLocks noChangeAspect="1" noChangeArrowheads="1"/>
          </p:cNvPicPr>
          <p:nvPr/>
        </p:nvPicPr>
        <p:blipFill>
          <a:blip r:embed="rId2">
            <a:clrChange>
              <a:clrFrom>
                <a:srgbClr val="FFFFFF"/>
              </a:clrFrom>
              <a:clrTo>
                <a:srgbClr val="FFFFFF">
                  <a:alpha val="0"/>
                </a:srgbClr>
              </a:clrTo>
            </a:clrChange>
          </a:blip>
          <a:srcRect l="9236" t="65583" r="52100" b="11829"/>
          <a:stretch>
            <a:fillRect/>
          </a:stretch>
        </p:blipFill>
        <p:spPr bwMode="auto">
          <a:xfrm>
            <a:off x="5286380" y="2500306"/>
            <a:ext cx="3242664" cy="2071702"/>
          </a:xfrm>
          <a:prstGeom prst="rect">
            <a:avLst/>
          </a:prstGeom>
          <a:noFill/>
        </p:spPr>
      </p:pic>
      <p:sp>
        <p:nvSpPr>
          <p:cNvPr id="4" name="3 Dikdörtgen"/>
          <p:cNvSpPr/>
          <p:nvPr/>
        </p:nvSpPr>
        <p:spPr>
          <a:xfrm>
            <a:off x="214282" y="4786322"/>
            <a:ext cx="4572000" cy="1477328"/>
          </a:xfrm>
          <a:prstGeom prst="rect">
            <a:avLst/>
          </a:prstGeom>
        </p:spPr>
        <p:txBody>
          <a:bodyPr>
            <a:spAutoFit/>
          </a:bodyPr>
          <a:lstStyle/>
          <a:p>
            <a:pPr lvl="0" algn="just" fontAlgn="base">
              <a:spcBef>
                <a:spcPct val="0"/>
              </a:spcBef>
              <a:spcAft>
                <a:spcPct val="0"/>
              </a:spcAft>
            </a:pPr>
            <a:r>
              <a:rPr lang="tr-TR" dirty="0" smtClean="0">
                <a:latin typeface="Arial" pitchFamily="34" charset="0"/>
                <a:ea typeface="Arial" pitchFamily="34" charset="0"/>
                <a:cs typeface="Arial" pitchFamily="34" charset="0"/>
              </a:rPr>
              <a:t>Gözle fark edilemeyen </a:t>
            </a:r>
            <a:r>
              <a:rPr lang="tr-TR" dirty="0" err="1" smtClean="0">
                <a:latin typeface="Arial" pitchFamily="34" charset="0"/>
                <a:ea typeface="Arial" pitchFamily="34" charset="0"/>
                <a:cs typeface="Arial" pitchFamily="34" charset="0"/>
              </a:rPr>
              <a:t>mikrobiyal</a:t>
            </a:r>
            <a:r>
              <a:rPr lang="tr-TR" dirty="0" smtClean="0">
                <a:latin typeface="Arial" pitchFamily="34" charset="0"/>
                <a:ea typeface="Arial" pitchFamily="34" charset="0"/>
                <a:cs typeface="Arial" pitchFamily="34" charset="0"/>
              </a:rPr>
              <a:t> </a:t>
            </a:r>
            <a:r>
              <a:rPr lang="tr-TR" dirty="0" err="1" smtClean="0">
                <a:latin typeface="Arial" pitchFamily="34" charset="0"/>
                <a:ea typeface="Arial" pitchFamily="34" charset="0"/>
                <a:cs typeface="Arial" pitchFamily="34" charset="0"/>
              </a:rPr>
              <a:t>dental</a:t>
            </a:r>
            <a:r>
              <a:rPr lang="tr-TR" dirty="0" smtClean="0">
                <a:latin typeface="Arial" pitchFamily="34" charset="0"/>
                <a:ea typeface="Arial" pitchFamily="34" charset="0"/>
                <a:cs typeface="Arial" pitchFamily="34" charset="0"/>
              </a:rPr>
              <a:t> plak bir takım plak boyayıcı ajanlar (bazik </a:t>
            </a:r>
            <a:r>
              <a:rPr lang="tr-TR" dirty="0" err="1" smtClean="0">
                <a:latin typeface="Arial" pitchFamily="34" charset="0"/>
                <a:ea typeface="Arial" pitchFamily="34" charset="0"/>
                <a:cs typeface="Arial" pitchFamily="34" charset="0"/>
              </a:rPr>
              <a:t>fuksin</a:t>
            </a:r>
            <a:r>
              <a:rPr lang="tr-TR" dirty="0" smtClean="0">
                <a:latin typeface="Arial" pitchFamily="34" charset="0"/>
                <a:ea typeface="Arial" pitchFamily="34" charset="0"/>
                <a:cs typeface="Arial" pitchFamily="34" charset="0"/>
              </a:rPr>
              <a:t> emdirilmiş </a:t>
            </a:r>
            <a:r>
              <a:rPr lang="tr-TR" dirty="0" err="1" smtClean="0">
                <a:latin typeface="Arial" pitchFamily="34" charset="0"/>
                <a:ea typeface="Arial" pitchFamily="34" charset="0"/>
                <a:cs typeface="Arial" pitchFamily="34" charset="0"/>
              </a:rPr>
              <a:t>peletler</a:t>
            </a:r>
            <a:r>
              <a:rPr lang="tr-TR" dirty="0" smtClean="0">
                <a:latin typeface="Arial" pitchFamily="34" charset="0"/>
                <a:ea typeface="Arial" pitchFamily="34" charset="0"/>
                <a:cs typeface="Arial" pitchFamily="34" charset="0"/>
              </a:rPr>
              <a:t>, solüsyonlar, boyayıcı tabletler) aracılığıyla bireylerin görebileceği duruma getirilir.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eaLnBrk="1" hangingPunct="1"/>
            <a:r>
              <a:rPr lang="tr-TR" sz="3200" b="1" dirty="0" smtClean="0">
                <a:solidFill>
                  <a:srgbClr val="F7DF56"/>
                </a:solidFill>
                <a:latin typeface="Arial" pitchFamily="34" charset="0"/>
                <a:cs typeface="Arial" pitchFamily="34" charset="0"/>
              </a:rPr>
              <a:t>Ağız bakım araçları</a:t>
            </a:r>
          </a:p>
        </p:txBody>
      </p:sp>
      <p:sp>
        <p:nvSpPr>
          <p:cNvPr id="3" name="2 İçerik Yer Tutucusu"/>
          <p:cNvSpPr>
            <a:spLocks noGrp="1"/>
          </p:cNvSpPr>
          <p:nvPr>
            <p:ph idx="1"/>
          </p:nvPr>
        </p:nvSpPr>
        <p:spPr>
          <a:xfrm>
            <a:off x="428625" y="1857375"/>
            <a:ext cx="4791075" cy="4667250"/>
          </a:xfrm>
        </p:spPr>
        <p:txBody>
          <a:bodyPr>
            <a:normAutofit/>
          </a:bodyPr>
          <a:lstStyle/>
          <a:p>
            <a:pPr eaLnBrk="1" hangingPunct="1">
              <a:lnSpc>
                <a:spcPct val="150000"/>
              </a:lnSpc>
            </a:pPr>
            <a:r>
              <a:rPr lang="tr-TR" sz="2000" dirty="0" smtClean="0">
                <a:latin typeface="Arial" pitchFamily="34" charset="0"/>
                <a:cs typeface="Arial" pitchFamily="34" charset="0"/>
              </a:rPr>
              <a:t>Diş fırçası</a:t>
            </a:r>
          </a:p>
          <a:p>
            <a:pPr eaLnBrk="1" hangingPunct="1">
              <a:lnSpc>
                <a:spcPct val="150000"/>
              </a:lnSpc>
            </a:pPr>
            <a:r>
              <a:rPr lang="tr-TR" sz="2000" dirty="0" smtClean="0">
                <a:latin typeface="Arial" pitchFamily="34" charset="0"/>
                <a:cs typeface="Arial" pitchFamily="34" charset="0"/>
              </a:rPr>
              <a:t>Diş macunu</a:t>
            </a:r>
          </a:p>
          <a:p>
            <a:pPr eaLnBrk="1" hangingPunct="1">
              <a:lnSpc>
                <a:spcPct val="150000"/>
              </a:lnSpc>
            </a:pPr>
            <a:r>
              <a:rPr lang="tr-TR" sz="2000" dirty="0" smtClean="0">
                <a:latin typeface="Arial" pitchFamily="34" charset="0"/>
                <a:cs typeface="Arial" pitchFamily="34" charset="0"/>
              </a:rPr>
              <a:t>Ara yüz temizlik araçları</a:t>
            </a:r>
          </a:p>
          <a:p>
            <a:pPr eaLnBrk="1" hangingPunct="1">
              <a:lnSpc>
                <a:spcPct val="150000"/>
              </a:lnSpc>
            </a:pPr>
            <a:r>
              <a:rPr lang="tr-TR" sz="2000" dirty="0" smtClean="0">
                <a:latin typeface="Arial" pitchFamily="34" charset="0"/>
                <a:cs typeface="Arial" pitchFamily="34" charset="0"/>
              </a:rPr>
              <a:t>Ağız gargaraları</a:t>
            </a:r>
          </a:p>
          <a:p>
            <a:pPr eaLnBrk="1" hangingPunct="1">
              <a:lnSpc>
                <a:spcPct val="150000"/>
              </a:lnSpc>
            </a:pPr>
            <a:r>
              <a:rPr lang="tr-TR" sz="2000" dirty="0" smtClean="0">
                <a:latin typeface="Arial" pitchFamily="34" charset="0"/>
                <a:cs typeface="Arial" pitchFamily="34" charset="0"/>
              </a:rPr>
              <a:t>Plak boyama ajanları</a:t>
            </a:r>
          </a:p>
          <a:p>
            <a:pPr eaLnBrk="1" hangingPunct="1">
              <a:lnSpc>
                <a:spcPct val="150000"/>
              </a:lnSpc>
            </a:pPr>
            <a:r>
              <a:rPr lang="tr-TR" sz="2000" dirty="0" err="1" smtClean="0">
                <a:latin typeface="Arial" pitchFamily="34" charset="0"/>
                <a:cs typeface="Arial" pitchFamily="34" charset="0"/>
              </a:rPr>
              <a:t>İrrigatörler</a:t>
            </a:r>
            <a:endParaRPr lang="tr-TR" sz="2000" dirty="0" smtClean="0">
              <a:latin typeface="Arial" pitchFamily="34" charset="0"/>
              <a:cs typeface="Arial" pitchFamily="34" charset="0"/>
            </a:endParaRPr>
          </a:p>
        </p:txBody>
      </p:sp>
      <p:pic>
        <p:nvPicPr>
          <p:cNvPr id="6148" name="Picture 5" descr="C:\Documents and Settings\Akkaya\Desktop\murat\bottom[1].jpg"/>
          <p:cNvPicPr>
            <a:picLocks noChangeAspect="1" noChangeArrowheads="1"/>
          </p:cNvPicPr>
          <p:nvPr/>
        </p:nvPicPr>
        <p:blipFill>
          <a:blip r:embed="rId2"/>
          <a:srcRect l="28986"/>
          <a:stretch>
            <a:fillRect/>
          </a:stretch>
        </p:blipFill>
        <p:spPr bwMode="auto">
          <a:xfrm>
            <a:off x="4500562" y="2071678"/>
            <a:ext cx="3500437" cy="257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2646" name="Rectangle 6"/>
          <p:cNvSpPr>
            <a:spLocks noChangeArrowheads="1"/>
          </p:cNvSpPr>
          <p:nvPr/>
        </p:nvSpPr>
        <p:spPr bwMode="auto">
          <a:xfrm>
            <a:off x="357158" y="642918"/>
            <a:ext cx="81439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i="0" u="none" strike="noStrike" cap="none" normalizeH="0" baseline="0" dirty="0" smtClean="0">
                <a:ln>
                  <a:noFill/>
                </a:ln>
                <a:solidFill>
                  <a:srgbClr val="FFFF00"/>
                </a:solidFill>
                <a:effectLst/>
                <a:latin typeface="Arial" pitchFamily="34" charset="0"/>
                <a:ea typeface="Arial" pitchFamily="34" charset="0"/>
                <a:cs typeface="Arial" pitchFamily="34" charset="0"/>
              </a:rPr>
              <a:t>DİŞ FIRÇASI</a:t>
            </a:r>
          </a:p>
          <a:p>
            <a:pPr marL="0" marR="0" lvl="0" indent="0" algn="l" defTabSz="914400" rtl="0" eaLnBrk="1" fontAlgn="base" latinLnBrk="0" hangingPunct="1">
              <a:lnSpc>
                <a:spcPct val="100000"/>
              </a:lnSpc>
              <a:spcBef>
                <a:spcPct val="0"/>
              </a:spcBef>
              <a:spcAft>
                <a:spcPct val="0"/>
              </a:spcAft>
              <a:buClrTx/>
              <a:buSzTx/>
              <a:buFontTx/>
              <a:buNone/>
              <a:tabLst/>
            </a:pPr>
            <a:endParaRPr lang="tr-TR" sz="2000" dirty="0" smtClean="0">
              <a:solidFill>
                <a:srgbClr val="FFFF00"/>
              </a:solidFill>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i="0" u="none" strike="noStrike" cap="none" normalizeH="0" baseline="0" dirty="0" smtClean="0">
              <a:ln>
                <a:noFill/>
              </a:ln>
              <a:solidFill>
                <a:srgbClr val="FFFF00"/>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tr-TR" sz="2000" dirty="0" smtClean="0">
              <a:solidFill>
                <a:srgbClr val="FFFF00"/>
              </a:solidFill>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i="0" u="none" strike="noStrike" cap="none" normalizeH="0" baseline="0" dirty="0" smtClean="0">
              <a:ln>
                <a:noFill/>
              </a:ln>
              <a:solidFill>
                <a:srgbClr val="FFFF00"/>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
                <a:srgbClr val="FFFF00"/>
              </a:buClr>
              <a:buSzTx/>
              <a:buFont typeface="Wingdings" pitchFamily="2" charset="2"/>
              <a:buChar char="ü"/>
              <a:tabLst/>
            </a:pP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Diş fırçasının ve fırça başının büyüklüğü kişiye ve yaşa göre seçilmelidir.</a:t>
            </a:r>
          </a:p>
          <a:p>
            <a:pPr marL="0" marR="0" lvl="0" indent="0" algn="just" defTabSz="914400" rtl="0" eaLnBrk="0" fontAlgn="base" latinLnBrk="0" hangingPunct="0">
              <a:lnSpc>
                <a:spcPct val="100000"/>
              </a:lnSpc>
              <a:spcBef>
                <a:spcPct val="0"/>
              </a:spcBef>
              <a:spcAft>
                <a:spcPct val="0"/>
              </a:spcAft>
              <a:buClr>
                <a:srgbClr val="FFFF00"/>
              </a:buClr>
              <a:buSzTx/>
              <a:tabLst/>
            </a:pP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
                <a:srgbClr val="FFFF00"/>
              </a:buClr>
              <a:buSzTx/>
              <a:buFont typeface="Wingdings" pitchFamily="2" charset="2"/>
              <a:buChar char="ü"/>
              <a:tabLst/>
            </a:pP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Fırça sapı düz, kavranması kolay olmalı ve kişinin eline rahat oturmalıdır. Düz saplı fırçaların kullanımı daha kolaydır.</a:t>
            </a:r>
          </a:p>
          <a:p>
            <a:pPr marL="0" marR="0" lvl="0" indent="0" algn="just" defTabSz="914400" rtl="0" eaLnBrk="0" fontAlgn="base" latinLnBrk="0" hangingPunct="0">
              <a:lnSpc>
                <a:spcPct val="100000"/>
              </a:lnSpc>
              <a:spcBef>
                <a:spcPct val="0"/>
              </a:spcBef>
              <a:spcAft>
                <a:spcPct val="0"/>
              </a:spcAft>
              <a:buClr>
                <a:srgbClr val="FFFF00"/>
              </a:buClr>
              <a:buSzTx/>
              <a:tabLst/>
            </a:pPr>
            <a:endPar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
                <a:srgbClr val="FFFF00"/>
              </a:buClr>
              <a:buSzTx/>
              <a:buFont typeface="Wingdings" pitchFamily="2" charset="2"/>
              <a:buChar char="ü"/>
              <a:tabLst/>
            </a:pP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Fırça başının kıl uçları aynı düzeyde sonlanmalı ve yuvarlatılmış olmalıdır.</a:t>
            </a:r>
          </a:p>
          <a:p>
            <a:pPr marL="0" marR="0" lvl="0" indent="0" algn="just" defTabSz="914400" rtl="0" eaLnBrk="0" fontAlgn="base" latinLnBrk="0" hangingPunct="0">
              <a:lnSpc>
                <a:spcPct val="100000"/>
              </a:lnSpc>
              <a:spcBef>
                <a:spcPct val="0"/>
              </a:spcBef>
              <a:spcAft>
                <a:spcPct val="0"/>
              </a:spcAft>
              <a:buClr>
                <a:srgbClr val="FFFF00"/>
              </a:buClr>
              <a:buSzTx/>
              <a:tabLst/>
            </a:pP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
                <a:srgbClr val="FFFF00"/>
              </a:buClr>
              <a:buSzTx/>
              <a:buFont typeface="Wingdings" pitchFamily="2" charset="2"/>
              <a:buChar char="ü"/>
              <a:tabLst/>
            </a:pP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Kıllar orta sertlikte ve naylon olmalı  </a:t>
            </a:r>
          </a:p>
          <a:p>
            <a:pPr marL="0" marR="0" lvl="0" indent="0" algn="just" defTabSz="914400" rtl="0" eaLnBrk="0" fontAlgn="base" latinLnBrk="0" hangingPunct="0">
              <a:lnSpc>
                <a:spcPct val="100000"/>
              </a:lnSpc>
              <a:spcBef>
                <a:spcPct val="0"/>
              </a:spcBef>
              <a:spcAft>
                <a:spcPct val="0"/>
              </a:spcAft>
              <a:buClr>
                <a:srgbClr val="FFFF00"/>
              </a:buClr>
              <a:buSzTx/>
              <a:buFont typeface="Wingdings" pitchFamily="2" charset="2"/>
              <a:buChar char="ü"/>
              <a:tabLst/>
            </a:pPr>
            <a:endParaRPr lang="tr-TR" dirty="0" smtClean="0">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
                <a:srgbClr val="FFFF00"/>
              </a:buClr>
              <a:buSzTx/>
              <a:buFont typeface="Wingdings" pitchFamily="2" charset="2"/>
              <a:buChar char="ü"/>
              <a:tabLst/>
            </a:pPr>
            <a:r>
              <a:rPr lang="tr-TR" dirty="0" smtClean="0">
                <a:latin typeface="Arial" pitchFamily="34" charset="0"/>
                <a:ea typeface="Arial" pitchFamily="34" charset="0"/>
                <a:cs typeface="Arial" pitchFamily="34" charset="0"/>
              </a:rPr>
              <a:t>F</a:t>
            </a:r>
            <a:r>
              <a:rPr kumimoji="0" lang="tr-TR" b="0" i="0" u="none" strike="noStrike" cap="none" normalizeH="0" baseline="0" dirty="0" smtClean="0">
                <a:ln>
                  <a:noFill/>
                </a:ln>
                <a:solidFill>
                  <a:schemeClr val="tx1"/>
                </a:solidFill>
                <a:effectLst/>
                <a:latin typeface="Arial" pitchFamily="34" charset="0"/>
                <a:ea typeface="Arial" pitchFamily="34" charset="0"/>
                <a:cs typeface="Arial" pitchFamily="34" charset="0"/>
              </a:rPr>
              <a:t>ırça başı çok büyük olmamalıdır (3 diş kadar). Küçük başlı fırçalarla özellikle arka bölgelerde daha etkin ve iyi bir fırçalama yapmak mümkündür.</a:t>
            </a:r>
          </a:p>
          <a:p>
            <a:pPr marL="0" marR="0" lvl="0" indent="0" algn="just" defTabSz="914400" rtl="0" eaLnBrk="0" fontAlgn="base" latinLnBrk="0" hangingPunct="0">
              <a:lnSpc>
                <a:spcPct val="100000"/>
              </a:lnSpc>
              <a:spcBef>
                <a:spcPct val="0"/>
              </a:spcBef>
              <a:spcAft>
                <a:spcPct val="0"/>
              </a:spcAft>
              <a:buClr>
                <a:srgbClr val="FFFF00"/>
              </a:buClr>
              <a:buSzTx/>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5 Resim" descr="DSC00118.JPG"/>
          <p:cNvPicPr>
            <a:picLocks noChangeAspect="1"/>
          </p:cNvPicPr>
          <p:nvPr/>
        </p:nvPicPr>
        <p:blipFill>
          <a:blip r:embed="rId2"/>
          <a:srcRect/>
          <a:stretch>
            <a:fillRect/>
          </a:stretch>
        </p:blipFill>
        <p:spPr bwMode="auto">
          <a:xfrm>
            <a:off x="4071933" y="500042"/>
            <a:ext cx="2547897" cy="1911351"/>
          </a:xfrm>
          <a:prstGeom prst="rect">
            <a:avLst/>
          </a:prstGeom>
          <a:noFill/>
          <a:ln w="9525">
            <a:noFill/>
            <a:miter lim="800000"/>
            <a:headEnd/>
            <a:tailEnd/>
          </a:ln>
        </p:spPr>
      </p:pic>
      <p:pic>
        <p:nvPicPr>
          <p:cNvPr id="5" name="3 Resim" descr="DSC00117.JPG"/>
          <p:cNvPicPr>
            <a:picLocks noChangeAspect="1"/>
          </p:cNvPicPr>
          <p:nvPr/>
        </p:nvPicPr>
        <p:blipFill>
          <a:blip r:embed="rId3"/>
          <a:srcRect/>
          <a:stretch>
            <a:fillRect/>
          </a:stretch>
        </p:blipFill>
        <p:spPr bwMode="auto">
          <a:xfrm>
            <a:off x="7000892" y="285728"/>
            <a:ext cx="1589087" cy="21812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14348" y="4214818"/>
            <a:ext cx="7572428" cy="1477328"/>
          </a:xfrm>
          <a:prstGeom prst="rect">
            <a:avLst/>
          </a:prstGeom>
        </p:spPr>
        <p:txBody>
          <a:bodyPr wrap="square">
            <a:spAutoFit/>
          </a:bodyPr>
          <a:lstStyle/>
          <a:p>
            <a:pPr lvl="0" algn="just" eaLnBrk="0" fontAlgn="base" hangingPunct="0">
              <a:spcBef>
                <a:spcPct val="0"/>
              </a:spcBef>
              <a:spcAft>
                <a:spcPct val="0"/>
              </a:spcAft>
              <a:buClr>
                <a:srgbClr val="FFFF00"/>
              </a:buClr>
              <a:buFont typeface="Wingdings" pitchFamily="2" charset="2"/>
              <a:buChar char="ü"/>
            </a:pPr>
            <a:r>
              <a:rPr lang="tr-TR" altLang="zh-TW" dirty="0" smtClean="0">
                <a:latin typeface="Arial" pitchFamily="34" charset="0"/>
                <a:ea typeface="Arial" pitchFamily="34" charset="0"/>
                <a:cs typeface="Arial" pitchFamily="34" charset="0"/>
              </a:rPr>
              <a:t>Diş fırçasını değiştirilme zamanının geldiğine, fırça kıl uçlarının fırça kaidesiyle yaptığı açının dik açıdan geniş açıya doğru değişmesiyle karar verilmelidir. Bu şekilde “saçaklanmış” gibi görünen fırçanın kıl uçları diş yüzeylerini süpüremez sıyırır, dolayısıyla plak üzerinde etkin bir organizasyon bozma işlemi de gerçekleştiremez. </a:t>
            </a:r>
            <a:endParaRPr lang="tr-TR" altLang="zh-TW" dirty="0" smtClean="0">
              <a:latin typeface="Arial" pitchFamily="34" charset="0"/>
              <a:cs typeface="Arial" pitchFamily="34" charset="0"/>
            </a:endParaRPr>
          </a:p>
        </p:txBody>
      </p:sp>
      <p:sp>
        <p:nvSpPr>
          <p:cNvPr id="3" name="2 İçerik Yer Tutucusu"/>
          <p:cNvSpPr txBox="1">
            <a:spLocks/>
          </p:cNvSpPr>
          <p:nvPr/>
        </p:nvSpPr>
        <p:spPr>
          <a:xfrm>
            <a:off x="428596" y="714356"/>
            <a:ext cx="8229600" cy="2214562"/>
          </a:xfrm>
          <a:prstGeom prst="rect">
            <a:avLst/>
          </a:prstGeom>
        </p:spPr>
        <p:txBody>
          <a:bodyPr>
            <a:norm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pitchFamily="18" charset="2"/>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000" b="0" i="0" u="none" strike="noStrike" kern="1200" cap="none" spc="0" normalizeH="0" baseline="0" noProof="0" dirty="0" smtClean="0">
                <a:ln>
                  <a:noFill/>
                </a:ln>
                <a:effectLst/>
                <a:uLnTx/>
                <a:uFillTx/>
                <a:latin typeface="Arial" pitchFamily="34" charset="0"/>
                <a:cs typeface="Arial" pitchFamily="34" charset="0"/>
              </a:rPr>
              <a:t>Diş fırçası üç ayda bir değiştirilmelidir. Ancak bunun için:</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pitchFamily="18" charset="2"/>
              <a:buNone/>
              <a:tabLst/>
              <a:defRPr/>
            </a:pPr>
            <a:endParaRPr kumimoji="0" lang="tr-TR" sz="2000" b="0" i="0" u="none" strike="noStrike" kern="1200" cap="none" spc="0" normalizeH="0" baseline="0" noProof="0" dirty="0" smtClean="0">
              <a:ln>
                <a:noFill/>
              </a:ln>
              <a:effectLst/>
              <a:uLnTx/>
              <a:uFillTx/>
              <a:latin typeface="Arial" pitchFamily="34" charset="0"/>
              <a:cs typeface="Arial" pitchFamily="34" charset="0"/>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tr-TR" sz="2000" b="0" i="0" u="none" strike="noStrike" kern="1200" cap="none" spc="0" normalizeH="0" baseline="0" noProof="0" dirty="0" smtClean="0">
                <a:ln>
                  <a:noFill/>
                </a:ln>
                <a:effectLst/>
                <a:uLnTx/>
                <a:uFillTx/>
                <a:latin typeface="Arial" pitchFamily="34" charset="0"/>
                <a:cs typeface="Arial" pitchFamily="34" charset="0"/>
              </a:rPr>
              <a:t>Fırçanın kullanım sıklığı,</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tr-TR" sz="2000" b="0" i="0" u="none" strike="noStrike" kern="1200" cap="none" spc="0" normalizeH="0" baseline="0" noProof="0" dirty="0" smtClean="0">
                <a:ln>
                  <a:noFill/>
                </a:ln>
                <a:effectLst/>
                <a:uLnTx/>
                <a:uFillTx/>
                <a:latin typeface="Arial" pitchFamily="34" charset="0"/>
                <a:cs typeface="Arial" pitchFamily="34" charset="0"/>
              </a:rPr>
              <a:t>Uygulanan kuvvet önemlidir.</a:t>
            </a:r>
          </a:p>
        </p:txBody>
      </p:sp>
      <p:pic>
        <p:nvPicPr>
          <p:cNvPr id="4" name="4 Resim" descr="eskiyeni.jpg"/>
          <p:cNvPicPr>
            <a:picLocks noChangeAspect="1"/>
          </p:cNvPicPr>
          <p:nvPr/>
        </p:nvPicPr>
        <p:blipFill>
          <a:blip r:embed="rId2"/>
          <a:srcRect/>
          <a:stretch>
            <a:fillRect/>
          </a:stretch>
        </p:blipFill>
        <p:spPr bwMode="auto">
          <a:xfrm>
            <a:off x="2357422" y="2643182"/>
            <a:ext cx="3041650" cy="13922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8229600" cy="1143000"/>
          </a:xfrm>
        </p:spPr>
        <p:txBody>
          <a:bodyPr>
            <a:normAutofit/>
          </a:bodyPr>
          <a:lstStyle/>
          <a:p>
            <a:pPr algn="l" eaLnBrk="1" hangingPunct="1"/>
            <a:r>
              <a:rPr lang="tr-TR" sz="2800" b="1" dirty="0" smtClean="0">
                <a:solidFill>
                  <a:srgbClr val="F7DF56"/>
                </a:solidFill>
                <a:latin typeface="Arial" pitchFamily="34" charset="0"/>
                <a:cs typeface="Arial" pitchFamily="34" charset="0"/>
              </a:rPr>
              <a:t>Elektrikli diş fırçaları</a:t>
            </a:r>
            <a:endParaRPr lang="tr-TR" sz="2800" b="1" dirty="0" smtClean="0">
              <a:latin typeface="Arial" pitchFamily="34" charset="0"/>
              <a:cs typeface="Arial" pitchFamily="34" charset="0"/>
            </a:endParaRPr>
          </a:p>
        </p:txBody>
      </p:sp>
      <p:sp>
        <p:nvSpPr>
          <p:cNvPr id="3" name="2 İçerik Yer Tutucusu"/>
          <p:cNvSpPr>
            <a:spLocks noGrp="1"/>
          </p:cNvSpPr>
          <p:nvPr>
            <p:ph idx="1"/>
          </p:nvPr>
        </p:nvSpPr>
        <p:spPr>
          <a:xfrm>
            <a:off x="214282" y="2071678"/>
            <a:ext cx="7000875" cy="4071937"/>
          </a:xfrm>
        </p:spPr>
        <p:txBody>
          <a:bodyPr>
            <a:normAutofit/>
          </a:bodyPr>
          <a:lstStyle/>
          <a:p>
            <a:pPr eaLnBrk="1" hangingPunct="1"/>
            <a:r>
              <a:rPr lang="tr-TR" sz="2000" dirty="0" smtClean="0">
                <a:latin typeface="Arial" pitchFamily="34" charset="0"/>
                <a:cs typeface="Arial" pitchFamily="34" charset="0"/>
              </a:rPr>
              <a:t>En az elle kullanılanlar kadar etkin olarak plağı temizler.</a:t>
            </a:r>
          </a:p>
          <a:p>
            <a:pPr eaLnBrk="1" hangingPunct="1">
              <a:buFont typeface="Wingdings 2" pitchFamily="18" charset="2"/>
              <a:buNone/>
            </a:pPr>
            <a:endParaRPr lang="tr-TR" sz="2000" dirty="0" smtClean="0">
              <a:latin typeface="Arial" pitchFamily="34" charset="0"/>
              <a:cs typeface="Arial" pitchFamily="34" charset="0"/>
            </a:endParaRPr>
          </a:p>
          <a:p>
            <a:pPr eaLnBrk="1" hangingPunct="1"/>
            <a:r>
              <a:rPr lang="tr-TR" sz="2000" dirty="0" smtClean="0">
                <a:latin typeface="Arial" pitchFamily="34" charset="0"/>
                <a:cs typeface="Arial" pitchFamily="34" charset="0"/>
              </a:rPr>
              <a:t>Kullanacakları fırçanın etkin kullanılması konusunda eğitilmeleri gerekir.</a:t>
            </a:r>
          </a:p>
          <a:p>
            <a:pPr eaLnBrk="1" hangingPunct="1">
              <a:buFont typeface="Wingdings 2" pitchFamily="18" charset="2"/>
              <a:buNone/>
            </a:pPr>
            <a:endParaRPr lang="tr-TR" sz="2000" dirty="0" smtClean="0">
              <a:latin typeface="Arial" pitchFamily="34" charset="0"/>
              <a:cs typeface="Arial" pitchFamily="34" charset="0"/>
            </a:endParaRPr>
          </a:p>
          <a:p>
            <a:pPr eaLnBrk="1" hangingPunct="1"/>
            <a:r>
              <a:rPr lang="tr-TR" sz="2000" dirty="0" smtClean="0">
                <a:latin typeface="Arial" pitchFamily="34" charset="0"/>
                <a:cs typeface="Arial" pitchFamily="34" charset="0"/>
              </a:rPr>
              <a:t>Ellerini rahat kullanamayanlarda ek yarar sağlayabilir.</a:t>
            </a:r>
          </a:p>
          <a:p>
            <a:pPr eaLnBrk="1" hangingPunct="1"/>
            <a:endParaRPr lang="tr-TR" dirty="0" smtClean="0"/>
          </a:p>
        </p:txBody>
      </p:sp>
      <p:pic>
        <p:nvPicPr>
          <p:cNvPr id="10244" name="Picture 4" descr="C:\Documents and Settings\Akkaya\Desktop\murat\200px-Electrical_toothbrush_20050717_001.jpg"/>
          <p:cNvPicPr>
            <a:picLocks noChangeAspect="1" noChangeArrowheads="1"/>
          </p:cNvPicPr>
          <p:nvPr/>
        </p:nvPicPr>
        <p:blipFill>
          <a:blip r:embed="rId2"/>
          <a:srcRect l="27559" t="3635" r="27559" b="6058"/>
          <a:stretch>
            <a:fillRect/>
          </a:stretch>
        </p:blipFill>
        <p:spPr bwMode="auto">
          <a:xfrm>
            <a:off x="7143750" y="922338"/>
            <a:ext cx="1754188" cy="573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nts and Settings\Akkaya\Desktop\murat\800px-Toothpaste.jpg"/>
          <p:cNvPicPr>
            <a:picLocks noChangeAspect="1" noChangeArrowheads="1"/>
          </p:cNvPicPr>
          <p:nvPr/>
        </p:nvPicPr>
        <p:blipFill>
          <a:blip r:embed="rId2"/>
          <a:srcRect/>
          <a:stretch>
            <a:fillRect/>
          </a:stretch>
        </p:blipFill>
        <p:spPr bwMode="auto">
          <a:xfrm>
            <a:off x="5072066" y="428604"/>
            <a:ext cx="3000396" cy="1818758"/>
          </a:xfrm>
          <a:prstGeom prst="rect">
            <a:avLst/>
          </a:prstGeom>
          <a:noFill/>
          <a:ln w="9525">
            <a:noFill/>
            <a:miter lim="800000"/>
            <a:headEnd/>
            <a:tailEnd/>
          </a:ln>
        </p:spPr>
      </p:pic>
      <p:sp>
        <p:nvSpPr>
          <p:cNvPr id="3" name="2 Dikdörtgen"/>
          <p:cNvSpPr/>
          <p:nvPr/>
        </p:nvSpPr>
        <p:spPr>
          <a:xfrm>
            <a:off x="857224" y="714356"/>
            <a:ext cx="2239716" cy="400110"/>
          </a:xfrm>
          <a:prstGeom prst="rect">
            <a:avLst/>
          </a:prstGeom>
        </p:spPr>
        <p:txBody>
          <a:bodyPr wrap="none">
            <a:spAutoFit/>
          </a:bodyPr>
          <a:lstStyle/>
          <a:p>
            <a:pPr lvl="0" algn="just" fontAlgn="base">
              <a:spcBef>
                <a:spcPct val="0"/>
              </a:spcBef>
              <a:spcAft>
                <a:spcPct val="0"/>
              </a:spcAft>
            </a:pPr>
            <a:r>
              <a:rPr lang="tr-TR" sz="2000" b="1" dirty="0" smtClean="0">
                <a:solidFill>
                  <a:srgbClr val="FFFF00"/>
                </a:solidFill>
                <a:latin typeface="Arial" pitchFamily="34" charset="0"/>
                <a:ea typeface="Arial" pitchFamily="34" charset="0"/>
                <a:cs typeface="Arial" pitchFamily="34" charset="0"/>
              </a:rPr>
              <a:t>DİŞ MACUNLARI</a:t>
            </a:r>
          </a:p>
        </p:txBody>
      </p:sp>
      <p:sp>
        <p:nvSpPr>
          <p:cNvPr id="4" name="3 Dikdörtgen"/>
          <p:cNvSpPr/>
          <p:nvPr/>
        </p:nvSpPr>
        <p:spPr>
          <a:xfrm>
            <a:off x="785786" y="2714620"/>
            <a:ext cx="7500990" cy="3139321"/>
          </a:xfrm>
          <a:prstGeom prst="rect">
            <a:avLst/>
          </a:prstGeom>
        </p:spPr>
        <p:txBody>
          <a:bodyPr wrap="square">
            <a:spAutoFit/>
          </a:bodyPr>
          <a:lstStyle/>
          <a:p>
            <a:pPr algn="just">
              <a:buClr>
                <a:srgbClr val="00B0F0"/>
              </a:buClr>
              <a:buFont typeface="Arial" pitchFamily="34" charset="0"/>
              <a:buChar char="•"/>
            </a:pPr>
            <a:r>
              <a:rPr lang="tr-TR" dirty="0" smtClean="0">
                <a:latin typeface="Arial" pitchFamily="34" charset="0"/>
                <a:cs typeface="Arial" pitchFamily="34" charset="0"/>
              </a:rPr>
              <a:t> Diş yüzeyinin temizliğine ve parlatılmasına yardımcı olurlar</a:t>
            </a:r>
          </a:p>
          <a:p>
            <a:pPr algn="just">
              <a:buClr>
                <a:srgbClr val="00B0F0"/>
              </a:buClr>
              <a:buFont typeface="Arial" pitchFamily="34" charset="0"/>
              <a:buChar char="•"/>
            </a:pPr>
            <a:endParaRPr lang="tr-TR" dirty="0" smtClean="0">
              <a:latin typeface="Arial" pitchFamily="34" charset="0"/>
              <a:cs typeface="Arial" pitchFamily="34" charset="0"/>
            </a:endParaRPr>
          </a:p>
          <a:p>
            <a:pPr algn="just">
              <a:buClr>
                <a:srgbClr val="00B0F0"/>
              </a:buClr>
              <a:buFont typeface="Arial" pitchFamily="34" charset="0"/>
              <a:buChar char="•"/>
            </a:pPr>
            <a:r>
              <a:rPr lang="tr-TR" dirty="0" smtClean="0">
                <a:latin typeface="Arial" pitchFamily="34" charset="0"/>
                <a:cs typeface="Arial" pitchFamily="34" charset="0"/>
              </a:rPr>
              <a:t> Fırçalamanın etkinliğini arttırır  ancak diş yüzeylerinde aşınmaya neden olabilirler.</a:t>
            </a:r>
          </a:p>
          <a:p>
            <a:pPr algn="just">
              <a:buClr>
                <a:srgbClr val="00B0F0"/>
              </a:buClr>
              <a:buFont typeface="Arial" pitchFamily="34" charset="0"/>
              <a:buChar char="•"/>
            </a:pPr>
            <a:endParaRPr lang="tr-TR" dirty="0" smtClean="0">
              <a:latin typeface="Arial" pitchFamily="34" charset="0"/>
              <a:cs typeface="Arial" pitchFamily="34" charset="0"/>
            </a:endParaRPr>
          </a:p>
          <a:p>
            <a:pPr algn="just">
              <a:buClr>
                <a:srgbClr val="00B0F0"/>
              </a:buClr>
              <a:buFont typeface="Arial" pitchFamily="34" charset="0"/>
              <a:buChar char="•"/>
            </a:pPr>
            <a:r>
              <a:rPr lang="tr-TR" dirty="0" smtClean="0">
                <a:latin typeface="Arial" pitchFamily="34" charset="0"/>
                <a:cs typeface="Arial" pitchFamily="34" charset="0"/>
              </a:rPr>
              <a:t> </a:t>
            </a:r>
            <a:r>
              <a:rPr lang="tr-TR" dirty="0" err="1" smtClean="0">
                <a:latin typeface="Arial" pitchFamily="34" charset="0"/>
                <a:cs typeface="Arial" pitchFamily="34" charset="0"/>
              </a:rPr>
              <a:t>Florid</a:t>
            </a:r>
            <a:r>
              <a:rPr lang="tr-TR" dirty="0" smtClean="0">
                <a:latin typeface="Arial" pitchFamily="34" charset="0"/>
                <a:cs typeface="Arial" pitchFamily="34" charset="0"/>
              </a:rPr>
              <a:t> ve </a:t>
            </a:r>
            <a:r>
              <a:rPr lang="tr-TR" dirty="0" err="1" smtClean="0">
                <a:latin typeface="Arial" pitchFamily="34" charset="0"/>
                <a:cs typeface="Arial" pitchFamily="34" charset="0"/>
              </a:rPr>
              <a:t>antimikrobiyal</a:t>
            </a:r>
            <a:r>
              <a:rPr lang="tr-TR" dirty="0" smtClean="0">
                <a:latin typeface="Arial" pitchFamily="34" charset="0"/>
                <a:cs typeface="Arial" pitchFamily="34" charset="0"/>
              </a:rPr>
              <a:t> içerenler çürük  ve </a:t>
            </a:r>
            <a:r>
              <a:rPr lang="tr-TR" dirty="0" err="1" smtClean="0">
                <a:latin typeface="Arial" pitchFamily="34" charset="0"/>
                <a:cs typeface="Arial" pitchFamily="34" charset="0"/>
              </a:rPr>
              <a:t>gingivitisin</a:t>
            </a:r>
            <a:r>
              <a:rPr lang="tr-TR" dirty="0" smtClean="0">
                <a:latin typeface="Arial" pitchFamily="34" charset="0"/>
                <a:cs typeface="Arial" pitchFamily="34" charset="0"/>
              </a:rPr>
              <a:t> önlenmesinde ilave yarar sağlayabilir.</a:t>
            </a:r>
          </a:p>
          <a:p>
            <a:pPr algn="just">
              <a:buClr>
                <a:srgbClr val="00B0F0"/>
              </a:buClr>
              <a:buFont typeface="Arial" pitchFamily="34" charset="0"/>
              <a:buChar char="•"/>
            </a:pPr>
            <a:endParaRPr lang="tr-TR" dirty="0" smtClean="0">
              <a:latin typeface="Arial" pitchFamily="34" charset="0"/>
              <a:cs typeface="Arial" pitchFamily="34" charset="0"/>
            </a:endParaRPr>
          </a:p>
          <a:p>
            <a:pPr algn="just">
              <a:buClr>
                <a:srgbClr val="00B0F0"/>
              </a:buClr>
              <a:buFont typeface="Arial" pitchFamily="34" charset="0"/>
              <a:buChar char="•"/>
            </a:pPr>
            <a:r>
              <a:rPr lang="tr-TR" dirty="0" smtClean="0">
                <a:latin typeface="Arial" pitchFamily="34" charset="0"/>
                <a:cs typeface="Arial" pitchFamily="34" charset="0"/>
              </a:rPr>
              <a:t> Aşırı diş taşı oluşan hastalar için diş taşı oluşumunu önleyici ajan içerenler önerilebilinir.</a:t>
            </a:r>
          </a:p>
          <a:p>
            <a:pPr marL="274320" indent="-274320">
              <a:buClr>
                <a:schemeClr val="accent3"/>
              </a:buClr>
              <a:buFont typeface="Wingdings 2"/>
              <a:buChar char=""/>
              <a:defRPr/>
            </a:pPr>
            <a:endParaRPr lang="tr-TR" dirty="0" smtClean="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TotalTime>
  <Words>1339</Words>
  <Application>Microsoft Office PowerPoint</Application>
  <PresentationFormat>Ekran Gösterisi (4:3)</PresentationFormat>
  <Paragraphs>263</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Döküm</vt:lpstr>
      <vt:lpstr>Slayt 1</vt:lpstr>
      <vt:lpstr>Slayt 2</vt:lpstr>
      <vt:lpstr>Slayt 3</vt:lpstr>
      <vt:lpstr>Slayt 4</vt:lpstr>
      <vt:lpstr>Ağız bakım araçları</vt:lpstr>
      <vt:lpstr>Slayt 6</vt:lpstr>
      <vt:lpstr>Slayt 7</vt:lpstr>
      <vt:lpstr>Elektrikli diş fırçaları</vt:lpstr>
      <vt:lpstr>Slayt 9</vt:lpstr>
      <vt:lpstr>Slayt 10</vt:lpstr>
      <vt:lpstr>Diş fırçalama metotları</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Asus</dc:creator>
  <cp:lastModifiedBy>Asus</cp:lastModifiedBy>
  <cp:revision>3</cp:revision>
  <dcterms:created xsi:type="dcterms:W3CDTF">2018-03-13T11:15:38Z</dcterms:created>
  <dcterms:modified xsi:type="dcterms:W3CDTF">2018-03-13T14:20:46Z</dcterms:modified>
</cp:coreProperties>
</file>