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7" autoAdjust="0"/>
    <p:restoredTop sz="94660"/>
  </p:normalViewPr>
  <p:slideViewPr>
    <p:cSldViewPr snapToGrid="0">
      <p:cViewPr varScale="1">
        <p:scale>
          <a:sx n="79" d="100"/>
          <a:sy n="79" d="100"/>
        </p:scale>
        <p:origin x="120"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0FB01C3-73B9-48CF-85F8-0F632FC9DC62}"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F1ECDB-BEBE-46C0-B371-E0A0B5317CC4}"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96267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F0FB01C3-73B9-48CF-85F8-0F632FC9DC62}" type="datetimeFigureOut">
              <a:rPr lang="tr-TR" smtClean="0"/>
              <a:t>27.05.2019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3407393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0FB01C3-73B9-48CF-85F8-0F632FC9DC62}"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40870605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0FB01C3-73B9-48CF-85F8-0F632FC9DC62}"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F1ECDB-BEBE-46C0-B371-E0A0B5317CC4}"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45407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0FB01C3-73B9-48CF-85F8-0F632FC9DC62}"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2047389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0FB01C3-73B9-48CF-85F8-0F632FC9DC62}"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F1ECDB-BEBE-46C0-B371-E0A0B5317CC4}"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057689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0FB01C3-73B9-48CF-85F8-0F632FC9DC62}"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2897708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0FB01C3-73B9-48CF-85F8-0F632FC9DC62}"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19020880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0FB01C3-73B9-48CF-85F8-0F632FC9DC62}"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184358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0FB01C3-73B9-48CF-85F8-0F632FC9DC62}"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3650313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0FB01C3-73B9-48CF-85F8-0F632FC9DC62}" type="datetimeFigureOut">
              <a:rPr lang="tr-TR" smtClean="0"/>
              <a:t>27.05.2019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637234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0FB01C3-73B9-48CF-85F8-0F632FC9DC62}" type="datetimeFigureOut">
              <a:rPr lang="tr-TR" smtClean="0"/>
              <a:t>27.05.2019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2596809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0FB01C3-73B9-48CF-85F8-0F632FC9DC62}" type="datetimeFigureOut">
              <a:rPr lang="tr-TR" smtClean="0"/>
              <a:t>27.05.2019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2338032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0FB01C3-73B9-48CF-85F8-0F632FC9DC62}" type="datetimeFigureOut">
              <a:rPr lang="tr-TR" smtClean="0"/>
              <a:t>27.05.2019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360363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FB01C3-73B9-48CF-85F8-0F632FC9DC62}" type="datetimeFigureOut">
              <a:rPr lang="tr-TR" smtClean="0"/>
              <a:t>27.05.2019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457172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0FB01C3-73B9-48CF-85F8-0F632FC9DC62}" type="datetimeFigureOut">
              <a:rPr lang="tr-TR" smtClean="0"/>
              <a:t>27.05.2019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3054897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0FB01C3-73B9-48CF-85F8-0F632FC9DC62}" type="datetimeFigureOut">
              <a:rPr lang="tr-TR" smtClean="0"/>
              <a:t>27.05.2019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3F1ECDB-BEBE-46C0-B371-E0A0B5317CC4}" type="slidenum">
              <a:rPr lang="tr-TR" smtClean="0"/>
              <a:t>‹#›</a:t>
            </a:fld>
            <a:endParaRPr lang="tr-TR"/>
          </a:p>
        </p:txBody>
      </p:sp>
    </p:spTree>
    <p:extLst>
      <p:ext uri="{BB962C8B-B14F-4D97-AF65-F5344CB8AC3E}">
        <p14:creationId xmlns:p14="http://schemas.microsoft.com/office/powerpoint/2010/main" val="2014200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6067">
              <a:schemeClr val="accent6">
                <a:lumMod val="40000"/>
                <a:lumOff val="60000"/>
              </a:schemeClr>
            </a:gs>
            <a:gs pos="23000">
              <a:schemeClr val="accent6">
                <a:alpha val="68000"/>
              </a:schemeClr>
            </a:gs>
            <a:gs pos="91000">
              <a:schemeClr val="bg2">
                <a:shade val="96000"/>
                <a:hueMod val="88000"/>
                <a:satMod val="220000"/>
                <a:lumMod val="82000"/>
              </a:schemeClr>
            </a:gs>
          </a:gsLst>
          <a:path path="rect">
            <a:fillToRect l="100000" t="100000"/>
          </a:path>
          <a:tileRect r="-100000" b="-100000"/>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0FB01C3-73B9-48CF-85F8-0F632FC9DC62}" type="datetimeFigureOut">
              <a:rPr lang="tr-TR" smtClean="0"/>
              <a:t>27.05.2019</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3F1ECDB-BEBE-46C0-B371-E0A0B5317CC4}" type="slidenum">
              <a:rPr lang="tr-TR" smtClean="0"/>
              <a:t>‹#›</a:t>
            </a:fld>
            <a:endParaRPr lang="tr-TR"/>
          </a:p>
        </p:txBody>
      </p:sp>
    </p:spTree>
    <p:extLst>
      <p:ext uri="{BB962C8B-B14F-4D97-AF65-F5344CB8AC3E}">
        <p14:creationId xmlns:p14="http://schemas.microsoft.com/office/powerpoint/2010/main" val="2368169656"/>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92500" lnSpcReduction="10000"/>
          </a:bodyPr>
          <a:lstStyle/>
          <a:p>
            <a:pPr algn="ctr">
              <a:spcAft>
                <a:spcPts val="0"/>
              </a:spcAft>
            </a:pPr>
            <a:r>
              <a:rPr lang="tr-TR" dirty="0" smtClean="0">
                <a:solidFill>
                  <a:srgbClr val="000000"/>
                </a:solidFill>
                <a:effectLst/>
                <a:latin typeface="Times New Roman" panose="02020603050405020304" pitchFamily="18" charset="0"/>
                <a:ea typeface="Times New Roman+FPEF"/>
              </a:rPr>
              <a:t> </a:t>
            </a:r>
            <a:endParaRPr lang="tr-TR" sz="2000" dirty="0" smtClean="0">
              <a:effectLst/>
              <a:latin typeface="Times New Roman" panose="02020603050405020304" pitchFamily="18" charset="0"/>
              <a:ea typeface="Calibri" panose="020F0502020204030204" pitchFamily="34" charset="0"/>
            </a:endParaRPr>
          </a:p>
          <a:p>
            <a:pPr algn="ctr"/>
            <a:r>
              <a:rPr lang="tr-TR" sz="2800" b="1" dirty="0" smtClean="0">
                <a:solidFill>
                  <a:srgbClr val="000000"/>
                </a:solidFill>
                <a:effectLst/>
                <a:latin typeface="Times New Roman" panose="02020603050405020304" pitchFamily="18" charset="0"/>
                <a:ea typeface="Times New Roman+FPEF"/>
              </a:rPr>
              <a:t>Takviyeli Sütler</a:t>
            </a:r>
            <a:endParaRPr lang="tr-TR" sz="2000" dirty="0" smtClean="0">
              <a:effectLst/>
              <a:latin typeface="Times New Roman" panose="02020603050405020304" pitchFamily="18" charset="0"/>
              <a:ea typeface="Calibri" panose="020F0502020204030204" pitchFamily="34" charset="0"/>
            </a:endParaRPr>
          </a:p>
          <a:p>
            <a:pPr algn="just">
              <a:spcAft>
                <a:spcPts val="0"/>
              </a:spcAft>
            </a:pPr>
            <a:r>
              <a:rPr lang="tr-TR" dirty="0" smtClean="0">
                <a:solidFill>
                  <a:srgbClr val="000000"/>
                </a:solidFill>
                <a:effectLst/>
                <a:latin typeface="Times New Roman" panose="02020603050405020304" pitchFamily="18" charset="0"/>
                <a:ea typeface="Times New Roman+FPEF"/>
              </a:rPr>
              <a:t> </a:t>
            </a:r>
            <a:endParaRPr lang="tr-TR" sz="2000" dirty="0" smtClean="0">
              <a:effectLst/>
              <a:latin typeface="Times New Roman" panose="02020603050405020304" pitchFamily="18" charset="0"/>
              <a:ea typeface="Calibri" panose="020F0502020204030204" pitchFamily="34" charset="0"/>
            </a:endParaRPr>
          </a:p>
          <a:p>
            <a:pPr algn="just">
              <a:spcAft>
                <a:spcPts val="0"/>
              </a:spcAft>
            </a:pPr>
            <a:r>
              <a:rPr lang="tr-TR" dirty="0" smtClean="0">
                <a:solidFill>
                  <a:srgbClr val="000000"/>
                </a:solidFill>
                <a:effectLst/>
                <a:latin typeface="Times New Roman" panose="02020603050405020304" pitchFamily="18" charset="0"/>
                <a:ea typeface="Times New Roman+FPEF"/>
              </a:rPr>
              <a:t>İnsan beslenmesinde önemli yer tutan gıdalara protein, vitaminler, mineral maddeler gibi besin elementleri ilave edilerek bileşim yönünden zenginleştirme yapılabilir.</a:t>
            </a:r>
            <a:endParaRPr lang="tr-TR" sz="2000" dirty="0" smtClean="0">
              <a:effectLst/>
              <a:latin typeface="Times New Roman" panose="02020603050405020304" pitchFamily="18" charset="0"/>
              <a:ea typeface="Calibri" panose="020F0502020204030204" pitchFamily="34" charset="0"/>
            </a:endParaRPr>
          </a:p>
          <a:p>
            <a:pPr algn="just">
              <a:spcAft>
                <a:spcPts val="0"/>
              </a:spcAft>
            </a:pPr>
            <a:r>
              <a:rPr lang="tr-TR" dirty="0" smtClean="0">
                <a:solidFill>
                  <a:srgbClr val="000000"/>
                </a:solidFill>
                <a:effectLst/>
                <a:latin typeface="Times New Roman" panose="02020603050405020304" pitchFamily="18" charset="0"/>
                <a:ea typeface="Times New Roman+FPEF"/>
              </a:rPr>
              <a:t> </a:t>
            </a:r>
            <a:endParaRPr lang="tr-TR" sz="2000" dirty="0" smtClean="0">
              <a:effectLst/>
              <a:latin typeface="Times New Roman" panose="02020603050405020304" pitchFamily="18" charset="0"/>
              <a:ea typeface="Calibri" panose="020F0502020204030204" pitchFamily="34" charset="0"/>
            </a:endParaRPr>
          </a:p>
          <a:p>
            <a:pPr algn="just">
              <a:spcAft>
                <a:spcPts val="0"/>
              </a:spcAft>
            </a:pPr>
            <a:r>
              <a:rPr lang="tr-TR" dirty="0" smtClean="0">
                <a:solidFill>
                  <a:srgbClr val="000000"/>
                </a:solidFill>
                <a:effectLst/>
                <a:latin typeface="Times New Roman" panose="02020603050405020304" pitchFamily="18" charset="0"/>
                <a:ea typeface="Times New Roman+FPEF"/>
              </a:rPr>
              <a:t>Süt, günlük beslenmede ihtiyaç duyulan besin öğelerini yeterli ve dengeli bir biçimde bileşiminde bulundurmakla birlikte, bu bileşenler yönünden eksiklik ya da yetersizliğin meydana geldiği durumlarla karşılaşılabilir. Örneğin; süte uygulanan ısıl işlemler bazı vitaminlerde kayba yol açabilir ya da yağı azaltılan süt ürünlerinde yağda çözünen vitaminlerin miktarı azalabilir. Bu gibi durumlarda sütün takviyesine ihtiyaç duyulabilir. Zenginleştirme ya da takviye işlemi, tek bir besin maddesi ilavesiyle yapılabileceği gibi, bu maddelerin bir kaçını kullanmak suretiyle de gerçekleştirilebilmektedir. Diğer taraftan, yağsız sütün süt yağsız kuru madde içeriği yönünden takviye edilerek tüketiciler tarafından daha fazla kabul gören bir ürün haline getirilmesi de zenginleştirme olarak kabul edilmektedir. Dahası, laktozun ortamdan uzaklaştırılması veya parçalanması gibi uygulamalar da takviye kapsamına girmektedir. Dolayısıyla, takviye teriminin kapsamını tam olarak tanımlamak güçtür.</a:t>
            </a:r>
            <a:endParaRPr lang="tr-TR" sz="2000" dirty="0" smtClean="0">
              <a:effectLst/>
              <a:latin typeface="Times New Roman" panose="02020603050405020304" pitchFamily="18" charset="0"/>
              <a:ea typeface="Calibri" panose="020F0502020204030204" pitchFamily="34" charset="0"/>
            </a:endParaRPr>
          </a:p>
          <a:p>
            <a:pPr algn="just">
              <a:spcAft>
                <a:spcPts val="0"/>
              </a:spcAft>
            </a:pPr>
            <a:r>
              <a:rPr lang="tr-TR" dirty="0" smtClean="0">
                <a:solidFill>
                  <a:srgbClr val="000000"/>
                </a:solidFill>
                <a:effectLst/>
                <a:latin typeface="Times New Roman" panose="02020603050405020304" pitchFamily="18" charset="0"/>
                <a:ea typeface="Times New Roman+FPEF"/>
              </a:rPr>
              <a:t> </a:t>
            </a:r>
            <a:endParaRPr lang="tr-TR" sz="2000" dirty="0" smtClean="0">
              <a:effectLst/>
              <a:latin typeface="Times New Roman" panose="02020603050405020304" pitchFamily="18" charset="0"/>
              <a:ea typeface="Calibri" panose="020F0502020204030204" pitchFamily="34" charset="0"/>
            </a:endParaRPr>
          </a:p>
          <a:p>
            <a:pPr algn="just">
              <a:spcAft>
                <a:spcPts val="0"/>
              </a:spcAft>
            </a:pPr>
            <a:r>
              <a:rPr lang="tr-TR" dirty="0" smtClean="0">
                <a:solidFill>
                  <a:srgbClr val="000000"/>
                </a:solidFill>
                <a:effectLst/>
                <a:latin typeface="Times New Roman" panose="02020603050405020304" pitchFamily="18" charset="0"/>
                <a:ea typeface="Times New Roman+FPEF"/>
              </a:rPr>
              <a:t>Takviyeli süt ürünleri genellikle üç ana grupta incelenebilir:</a:t>
            </a:r>
            <a:endParaRPr lang="tr-TR" sz="2000" dirty="0" smtClean="0">
              <a:effectLst/>
              <a:latin typeface="Times New Roman" panose="02020603050405020304" pitchFamily="18" charset="0"/>
              <a:ea typeface="Calibri" panose="020F0502020204030204" pitchFamily="34" charset="0"/>
            </a:endParaRPr>
          </a:p>
          <a:p>
            <a:pPr algn="just">
              <a:spcAft>
                <a:spcPts val="0"/>
              </a:spcAft>
            </a:pPr>
            <a:r>
              <a:rPr lang="tr-TR" dirty="0" smtClean="0">
                <a:solidFill>
                  <a:srgbClr val="000000"/>
                </a:solidFill>
                <a:effectLst/>
                <a:latin typeface="Times New Roman" panose="02020603050405020304" pitchFamily="18" charset="0"/>
                <a:ea typeface="Times New Roman+FPEF"/>
              </a:rPr>
              <a:t> </a:t>
            </a:r>
            <a:endParaRPr lang="tr-TR" sz="2000" dirty="0" smtClean="0">
              <a:effectLst/>
              <a:latin typeface="Times New Roman" panose="02020603050405020304" pitchFamily="18" charset="0"/>
              <a:ea typeface="Calibri" panose="020F0502020204030204" pitchFamily="34" charset="0"/>
            </a:endParaRPr>
          </a:p>
          <a:p>
            <a:pPr algn="just">
              <a:spcAft>
                <a:spcPts val="0"/>
              </a:spcAft>
            </a:pPr>
            <a:r>
              <a:rPr lang="tr-TR" dirty="0" smtClean="0">
                <a:solidFill>
                  <a:srgbClr val="000000"/>
                </a:solidFill>
                <a:effectLst/>
                <a:latin typeface="Times New Roman" panose="02020603050405020304" pitchFamily="18" charset="0"/>
                <a:ea typeface="Times New Roman+FPEF"/>
              </a:rPr>
              <a:t>a) Besleyici amaçla zenginleştirilmiş ürünler</a:t>
            </a:r>
            <a:endParaRPr lang="tr-TR" sz="2000" dirty="0" smtClean="0">
              <a:effectLst/>
              <a:latin typeface="Times New Roman" panose="02020603050405020304" pitchFamily="18" charset="0"/>
              <a:ea typeface="Calibri" panose="020F0502020204030204" pitchFamily="34" charset="0"/>
            </a:endParaRPr>
          </a:p>
          <a:p>
            <a:pPr algn="just">
              <a:spcAft>
                <a:spcPts val="0"/>
              </a:spcAft>
            </a:pPr>
            <a:r>
              <a:rPr lang="tr-TR" dirty="0" smtClean="0">
                <a:solidFill>
                  <a:srgbClr val="000000"/>
                </a:solidFill>
                <a:effectLst/>
                <a:latin typeface="Times New Roman" panose="02020603050405020304" pitchFamily="18" charset="0"/>
                <a:ea typeface="Times New Roman+FPEF"/>
              </a:rPr>
              <a:t>b) Ürünün çekiciliğini artırmak amacıyla zenginleştirilmiş ürünler</a:t>
            </a:r>
            <a:endParaRPr lang="tr-TR" sz="2000" dirty="0" smtClean="0">
              <a:effectLst/>
              <a:latin typeface="Times New Roman" panose="02020603050405020304" pitchFamily="18" charset="0"/>
              <a:ea typeface="Calibri" panose="020F0502020204030204" pitchFamily="34" charset="0"/>
            </a:endParaRPr>
          </a:p>
          <a:p>
            <a:pPr algn="just">
              <a:spcAft>
                <a:spcPts val="0"/>
              </a:spcAft>
            </a:pPr>
            <a:r>
              <a:rPr lang="tr-TR" dirty="0" smtClean="0">
                <a:solidFill>
                  <a:srgbClr val="000000"/>
                </a:solidFill>
                <a:effectLst/>
                <a:latin typeface="Times New Roman" panose="02020603050405020304" pitchFamily="18" charset="0"/>
                <a:ea typeface="Times New Roman+FPEF"/>
              </a:rPr>
              <a:t>c) Sağlık amacıyla zenginleştirilmiş ürünler</a:t>
            </a:r>
            <a:endParaRPr lang="tr-TR"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58937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a:bodyPr>
          <a:lstStyle/>
          <a:p>
            <a:pPr algn="just">
              <a:spcAft>
                <a:spcPts val="0"/>
              </a:spcAft>
            </a:pPr>
            <a:r>
              <a:rPr lang="tr-TR" sz="2000" b="1" dirty="0" smtClean="0">
                <a:solidFill>
                  <a:srgbClr val="000000"/>
                </a:solidFill>
                <a:effectLst/>
                <a:latin typeface="Times New Roman" panose="02020603050405020304" pitchFamily="18" charset="0"/>
                <a:ea typeface="Times New Roman+FPEF"/>
              </a:rPr>
              <a:t>1.2.1.1.4. </a:t>
            </a:r>
            <a:r>
              <a:rPr lang="tr-TR" sz="2000" b="1" dirty="0" err="1" smtClean="0">
                <a:solidFill>
                  <a:srgbClr val="000000"/>
                </a:solidFill>
                <a:effectLst/>
                <a:latin typeface="Times New Roman" panose="02020603050405020304" pitchFamily="18" charset="0"/>
                <a:ea typeface="Times New Roman+FPEF"/>
              </a:rPr>
              <a:t>Stabilizerler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err="1" smtClean="0">
                <a:solidFill>
                  <a:srgbClr val="000000"/>
                </a:solidFill>
                <a:effectLst/>
                <a:latin typeface="Times New Roman" panose="02020603050405020304" pitchFamily="18" charset="0"/>
                <a:ea typeface="Times New Roman+FPEF"/>
              </a:rPr>
              <a:t>Stabilizerler</a:t>
            </a:r>
            <a:r>
              <a:rPr lang="tr-TR" sz="2000" dirty="0" smtClean="0">
                <a:solidFill>
                  <a:srgbClr val="000000"/>
                </a:solidFill>
                <a:effectLst/>
                <a:latin typeface="Times New Roman" panose="02020603050405020304" pitchFamily="18" charset="0"/>
                <a:ea typeface="Times New Roman+FPEF"/>
              </a:rPr>
              <a:t> ve kıvam arttırıcıların çoğunluğu doğal kaynaklardan elde edilen maddelerdir. Bununla birlikte, bazıları belirli bir özellik kazandırmak amacıyla kimyasal olarak değişime uğratılabilir. Süt endüstrisi açısından önem taşıyan </a:t>
            </a:r>
            <a:r>
              <a:rPr lang="tr-TR" sz="2000" dirty="0" err="1" smtClean="0">
                <a:solidFill>
                  <a:srgbClr val="000000"/>
                </a:solidFill>
                <a:effectLst/>
                <a:latin typeface="Times New Roman" panose="02020603050405020304" pitchFamily="18" charset="0"/>
                <a:ea typeface="Times New Roman+FPEF"/>
              </a:rPr>
              <a:t>stabilizerler</a:t>
            </a:r>
            <a:r>
              <a:rPr lang="tr-TR" sz="2000" dirty="0" smtClean="0">
                <a:solidFill>
                  <a:srgbClr val="000000"/>
                </a:solidFill>
                <a:effectLst/>
                <a:latin typeface="Times New Roman" panose="02020603050405020304" pitchFamily="18" charset="0"/>
                <a:ea typeface="Times New Roman+FPEF"/>
              </a:rPr>
              <a:t> </a:t>
            </a:r>
            <a:r>
              <a:rPr lang="tr-TR" sz="2000" dirty="0" err="1" smtClean="0">
                <a:solidFill>
                  <a:srgbClr val="000000"/>
                </a:solidFill>
                <a:effectLst/>
                <a:latin typeface="Times New Roman" panose="02020603050405020304" pitchFamily="18" charset="0"/>
                <a:ea typeface="Times New Roman+FPEF"/>
              </a:rPr>
              <a:t>polisakkaritlerdir</a:t>
            </a:r>
            <a:r>
              <a:rPr lang="tr-TR" sz="2000" dirty="0" smtClean="0">
                <a:solidFill>
                  <a:srgbClr val="000000"/>
                </a:solidFill>
                <a:effectLst/>
                <a:latin typeface="Times New Roman" panose="02020603050405020304" pitchFamily="18" charset="0"/>
                <a:ea typeface="Times New Roman+FPEF"/>
              </a:rPr>
              <a:t>.</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Aromalı sütlerde kullanılan </a:t>
            </a:r>
            <a:r>
              <a:rPr lang="tr-TR" sz="2000" dirty="0" err="1" smtClean="0">
                <a:solidFill>
                  <a:srgbClr val="000000"/>
                </a:solidFill>
                <a:effectLst/>
                <a:latin typeface="Times New Roman" panose="02020603050405020304" pitchFamily="18" charset="0"/>
                <a:ea typeface="Times New Roman+FPEF"/>
              </a:rPr>
              <a:t>stabilizerler</a:t>
            </a:r>
            <a:endParaRPr lang="tr-TR" sz="2000" dirty="0">
              <a:effectLst/>
              <a:latin typeface="Times New Roman" panose="02020603050405020304" pitchFamily="18" charset="0"/>
              <a:ea typeface="Calibri" panose="020F0502020204030204" pitchFamily="34" charset="0"/>
            </a:endParaRPr>
          </a:p>
        </p:txBody>
      </p:sp>
      <p:graphicFrame>
        <p:nvGraphicFramePr>
          <p:cNvPr id="4" name="Tablo 3"/>
          <p:cNvGraphicFramePr>
            <a:graphicFrameLocks noGrp="1"/>
          </p:cNvGraphicFramePr>
          <p:nvPr>
            <p:extLst>
              <p:ext uri="{D42A27DB-BD31-4B8C-83A1-F6EECF244321}">
                <p14:modId xmlns:p14="http://schemas.microsoft.com/office/powerpoint/2010/main" val="1833722008"/>
              </p:ext>
            </p:extLst>
          </p:nvPr>
        </p:nvGraphicFramePr>
        <p:xfrm>
          <a:off x="283029" y="2837520"/>
          <a:ext cx="11582400" cy="3840480"/>
        </p:xfrm>
        <a:graphic>
          <a:graphicData uri="http://schemas.openxmlformats.org/drawingml/2006/table">
            <a:tbl>
              <a:tblPr firstRow="1" firstCol="1" bandRow="1"/>
              <a:tblGrid>
                <a:gridCol w="5791200"/>
                <a:gridCol w="5791200"/>
              </a:tblGrid>
              <a:tr h="151658">
                <a:tc>
                  <a:txBody>
                    <a:bodyPr/>
                    <a:lstStyle/>
                    <a:p>
                      <a:pPr algn="l">
                        <a:spcAft>
                          <a:spcPts val="0"/>
                        </a:spcAft>
                      </a:pPr>
                      <a:r>
                        <a:rPr lang="tr-TR" sz="1400" dirty="0">
                          <a:solidFill>
                            <a:srgbClr val="000000"/>
                          </a:solidFill>
                          <a:effectLst/>
                          <a:latin typeface="Times New Roman" panose="02020603050405020304" pitchFamily="18" charset="0"/>
                          <a:ea typeface="Times New Roman+FPEF"/>
                        </a:rPr>
                        <a:t>Elde edildiği kaynak</a:t>
                      </a:r>
                      <a:endParaRPr lang="tr-TR" sz="1400" dirty="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tr-TR" sz="1400">
                          <a:solidFill>
                            <a:srgbClr val="000000"/>
                          </a:solidFill>
                          <a:effectLst/>
                          <a:latin typeface="Times New Roman" panose="02020603050405020304" pitchFamily="18" charset="0"/>
                          <a:ea typeface="Times New Roman+FPEF"/>
                        </a:rPr>
                        <a:t>Stabilizer</a:t>
                      </a:r>
                      <a:endParaRPr lang="tr-TR" sz="14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78185">
                <a:tc>
                  <a:txBody>
                    <a:bodyPr/>
                    <a:lstStyle/>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Deniz yosunundan elde edilen </a:t>
                      </a:r>
                      <a:r>
                        <a:rPr lang="tr-TR" sz="1400" dirty="0" err="1">
                          <a:solidFill>
                            <a:srgbClr val="000000"/>
                          </a:solidFill>
                          <a:effectLst/>
                          <a:latin typeface="Times New Roman" panose="02020603050405020304" pitchFamily="18" charset="0"/>
                          <a:ea typeface="Times New Roman+FPEF"/>
                        </a:rPr>
                        <a:t>ekstraktlar</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Tohumdan elde edilen sakızlar</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Bitki </a:t>
                      </a:r>
                      <a:r>
                        <a:rPr lang="tr-TR" sz="1400" dirty="0" err="1">
                          <a:solidFill>
                            <a:srgbClr val="000000"/>
                          </a:solidFill>
                          <a:effectLst/>
                          <a:latin typeface="Times New Roman" panose="02020603050405020304" pitchFamily="18" charset="0"/>
                          <a:ea typeface="Times New Roman+FPEF"/>
                        </a:rPr>
                        <a:t>ekstraktları</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err="1">
                          <a:solidFill>
                            <a:srgbClr val="000000"/>
                          </a:solidFill>
                          <a:effectLst/>
                          <a:latin typeface="Times New Roman" panose="02020603050405020304" pitchFamily="18" charset="0"/>
                          <a:ea typeface="Times New Roman+FPEF"/>
                        </a:rPr>
                        <a:t>Biyosentetik</a:t>
                      </a:r>
                      <a:r>
                        <a:rPr lang="tr-TR" sz="1400" dirty="0">
                          <a:solidFill>
                            <a:srgbClr val="000000"/>
                          </a:solidFill>
                          <a:effectLst/>
                          <a:latin typeface="Times New Roman" panose="02020603050405020304" pitchFamily="18" charset="0"/>
                          <a:ea typeface="Times New Roman+FPEF"/>
                        </a:rPr>
                        <a:t> sakızlar</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Selüloz türevleri</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Nişastalar</a:t>
                      </a:r>
                      <a:endParaRPr lang="tr-TR" sz="14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err="1">
                          <a:solidFill>
                            <a:srgbClr val="000000"/>
                          </a:solidFill>
                          <a:effectLst/>
                          <a:latin typeface="Times New Roman" panose="02020603050405020304" pitchFamily="18" charset="0"/>
                          <a:ea typeface="Times New Roman+FPEF"/>
                        </a:rPr>
                        <a:t>Karragenan</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err="1">
                          <a:solidFill>
                            <a:srgbClr val="000000"/>
                          </a:solidFill>
                          <a:effectLst/>
                          <a:latin typeface="Times New Roman" panose="02020603050405020304" pitchFamily="18" charset="0"/>
                          <a:ea typeface="Times New Roman+FPEF"/>
                        </a:rPr>
                        <a:t>Aljinat</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err="1">
                          <a:solidFill>
                            <a:srgbClr val="000000"/>
                          </a:solidFill>
                          <a:effectLst/>
                          <a:latin typeface="Times New Roman" panose="02020603050405020304" pitchFamily="18" charset="0"/>
                          <a:ea typeface="Times New Roman+FPEF"/>
                        </a:rPr>
                        <a:t>Fulsellaran</a:t>
                      </a:r>
                      <a:r>
                        <a:rPr lang="tr-TR" sz="1400" dirty="0">
                          <a:solidFill>
                            <a:srgbClr val="000000"/>
                          </a:solidFill>
                          <a:effectLst/>
                          <a:latin typeface="Times New Roman" panose="02020603050405020304" pitchFamily="18" charset="0"/>
                          <a:ea typeface="Times New Roman+FPEF"/>
                        </a:rPr>
                        <a:t> (Danimarka yosunu)</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Keçi boynuzu sakızı</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err="1">
                          <a:solidFill>
                            <a:srgbClr val="000000"/>
                          </a:solidFill>
                          <a:effectLst/>
                          <a:latin typeface="Times New Roman" panose="02020603050405020304" pitchFamily="18" charset="0"/>
                          <a:ea typeface="Times New Roman+FPEF"/>
                        </a:rPr>
                        <a:t>Guar</a:t>
                      </a:r>
                      <a:r>
                        <a:rPr lang="tr-TR" sz="1400" dirty="0">
                          <a:solidFill>
                            <a:srgbClr val="000000"/>
                          </a:solidFill>
                          <a:effectLst/>
                          <a:latin typeface="Times New Roman" panose="02020603050405020304" pitchFamily="18" charset="0"/>
                          <a:ea typeface="Times New Roman+FPEF"/>
                        </a:rPr>
                        <a:t> sakızı</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Pektin</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err="1">
                          <a:solidFill>
                            <a:srgbClr val="000000"/>
                          </a:solidFill>
                          <a:effectLst/>
                          <a:latin typeface="Times New Roman" panose="02020603050405020304" pitchFamily="18" charset="0"/>
                          <a:ea typeface="Times New Roman+FPEF"/>
                        </a:rPr>
                        <a:t>Ksantan</a:t>
                      </a:r>
                      <a:r>
                        <a:rPr lang="tr-TR" sz="1400" dirty="0">
                          <a:solidFill>
                            <a:srgbClr val="000000"/>
                          </a:solidFill>
                          <a:effectLst/>
                          <a:latin typeface="Times New Roman" panose="02020603050405020304" pitchFamily="18" charset="0"/>
                          <a:ea typeface="Times New Roman+FPEF"/>
                        </a:rPr>
                        <a:t> sakızı</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err="1">
                          <a:solidFill>
                            <a:srgbClr val="000000"/>
                          </a:solidFill>
                          <a:effectLst/>
                          <a:latin typeface="Times New Roman" panose="02020603050405020304" pitchFamily="18" charset="0"/>
                          <a:ea typeface="Times New Roman+FPEF"/>
                        </a:rPr>
                        <a:t>Karboksimetil</a:t>
                      </a:r>
                      <a:r>
                        <a:rPr lang="tr-TR" sz="1400" dirty="0">
                          <a:solidFill>
                            <a:srgbClr val="000000"/>
                          </a:solidFill>
                          <a:effectLst/>
                          <a:latin typeface="Times New Roman" panose="02020603050405020304" pitchFamily="18" charset="0"/>
                          <a:ea typeface="Times New Roman+FPEF"/>
                        </a:rPr>
                        <a:t> selüloz</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err="1">
                          <a:solidFill>
                            <a:srgbClr val="000000"/>
                          </a:solidFill>
                          <a:effectLst/>
                          <a:latin typeface="Times New Roman" panose="02020603050405020304" pitchFamily="18" charset="0"/>
                          <a:ea typeface="Times New Roman+FPEF"/>
                        </a:rPr>
                        <a:t>Modifiye</a:t>
                      </a:r>
                      <a:r>
                        <a:rPr lang="tr-TR" sz="1400" dirty="0">
                          <a:solidFill>
                            <a:srgbClr val="000000"/>
                          </a:solidFill>
                          <a:effectLst/>
                          <a:latin typeface="Times New Roman" panose="02020603050405020304" pitchFamily="18" charset="0"/>
                          <a:ea typeface="Times New Roman+FPEF"/>
                        </a:rPr>
                        <a:t> mısır nişastası</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err="1">
                          <a:solidFill>
                            <a:srgbClr val="000000"/>
                          </a:solidFill>
                          <a:effectLst/>
                          <a:latin typeface="Times New Roman" panose="02020603050405020304" pitchFamily="18" charset="0"/>
                          <a:ea typeface="Times New Roman+FPEF"/>
                        </a:rPr>
                        <a:t>Modifiye</a:t>
                      </a:r>
                      <a:r>
                        <a:rPr lang="tr-TR" sz="1400" dirty="0">
                          <a:solidFill>
                            <a:srgbClr val="000000"/>
                          </a:solidFill>
                          <a:effectLst/>
                          <a:latin typeface="Times New Roman" panose="02020603050405020304" pitchFamily="18" charset="0"/>
                          <a:ea typeface="Times New Roman+FPEF"/>
                        </a:rPr>
                        <a:t> </a:t>
                      </a:r>
                      <a:r>
                        <a:rPr lang="tr-TR" sz="1400" dirty="0" err="1">
                          <a:solidFill>
                            <a:srgbClr val="000000"/>
                          </a:solidFill>
                          <a:effectLst/>
                          <a:latin typeface="Times New Roman" panose="02020603050405020304" pitchFamily="18" charset="0"/>
                          <a:ea typeface="Times New Roman+FPEF"/>
                        </a:rPr>
                        <a:t>tapiyoka</a:t>
                      </a:r>
                      <a:r>
                        <a:rPr lang="tr-TR" sz="1400" dirty="0">
                          <a:solidFill>
                            <a:srgbClr val="000000"/>
                          </a:solidFill>
                          <a:effectLst/>
                          <a:latin typeface="Times New Roman" panose="02020603050405020304" pitchFamily="18" charset="0"/>
                          <a:ea typeface="Times New Roman+FPEF"/>
                        </a:rPr>
                        <a:t> nişastası</a:t>
                      </a:r>
                      <a:endParaRPr lang="tr-TR" sz="1400" dirty="0">
                        <a:effectLst/>
                        <a:latin typeface="Times New Roman" panose="02020603050405020304" pitchFamily="18" charset="0"/>
                        <a:ea typeface="Calibri" panose="020F0502020204030204" pitchFamily="34" charset="0"/>
                      </a:endParaRPr>
                    </a:p>
                    <a:p>
                      <a:pPr algn="l">
                        <a:spcAft>
                          <a:spcPts val="0"/>
                        </a:spcAft>
                      </a:pPr>
                      <a:r>
                        <a:rPr lang="tr-TR" sz="1400" dirty="0">
                          <a:solidFill>
                            <a:srgbClr val="000000"/>
                          </a:solidFill>
                          <a:effectLst/>
                          <a:latin typeface="Times New Roman" panose="02020603050405020304" pitchFamily="18" charset="0"/>
                          <a:ea typeface="Times New Roman+FPEF"/>
                        </a:rPr>
                        <a:t> </a:t>
                      </a:r>
                      <a:endParaRPr lang="tr-TR" sz="14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503196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85000" lnSpcReduction="20000"/>
          </a:bodyPr>
          <a:lstStyle/>
          <a:p>
            <a:pPr algn="just">
              <a:spcAft>
                <a:spcPts val="0"/>
              </a:spcAft>
            </a:pPr>
            <a:r>
              <a:rPr lang="tr-TR" sz="2000" b="1" dirty="0" smtClean="0">
                <a:solidFill>
                  <a:srgbClr val="000000"/>
                </a:solidFill>
                <a:effectLst/>
                <a:latin typeface="Times New Roman" panose="02020603050405020304" pitchFamily="18" charset="0"/>
                <a:ea typeface="Times New Roman+FPEF"/>
              </a:rPr>
              <a:t>1.2.1.1.5. Diğer katkı maddeleri</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Ekşi tada sahip sütlü içeceklerin üretimi için ortama tampon tuzlar ilave edilebilir. Böylece sütün pıhtılaşmasına meydan vermeden istenen tadın yaratılması mümkün olabilir. Meyve sularınınkine benzer bir tat oluşturmak için sitrik asit/</a:t>
            </a:r>
            <a:r>
              <a:rPr lang="tr-TR" sz="2000" dirty="0" err="1" smtClean="0">
                <a:solidFill>
                  <a:srgbClr val="000000"/>
                </a:solidFill>
                <a:effectLst/>
                <a:latin typeface="Times New Roman" panose="02020603050405020304" pitchFamily="18" charset="0"/>
                <a:ea typeface="Times New Roman+FPEF"/>
              </a:rPr>
              <a:t>trisodyum</a:t>
            </a:r>
            <a:r>
              <a:rPr lang="tr-TR" sz="2000" dirty="0" smtClean="0">
                <a:solidFill>
                  <a:srgbClr val="000000"/>
                </a:solidFill>
                <a:effectLst/>
                <a:latin typeface="Times New Roman" panose="02020603050405020304" pitchFamily="18" charset="0"/>
                <a:ea typeface="Times New Roman+FPEF"/>
              </a:rPr>
              <a:t> </a:t>
            </a:r>
            <a:r>
              <a:rPr lang="tr-TR" sz="2000" dirty="0" err="1" smtClean="0">
                <a:solidFill>
                  <a:srgbClr val="000000"/>
                </a:solidFill>
                <a:effectLst/>
                <a:latin typeface="Times New Roman" panose="02020603050405020304" pitchFamily="18" charset="0"/>
                <a:ea typeface="Times New Roman+FPEF"/>
              </a:rPr>
              <a:t>sitrat</a:t>
            </a:r>
            <a:r>
              <a:rPr lang="tr-TR" sz="2000" dirty="0" smtClean="0">
                <a:solidFill>
                  <a:srgbClr val="000000"/>
                </a:solidFill>
                <a:effectLst/>
                <a:latin typeface="Times New Roman" panose="02020603050405020304" pitchFamily="18" charset="0"/>
                <a:ea typeface="Times New Roman+FPEF"/>
              </a:rPr>
              <a:t> sisteminden yoğurt benzeri tat oluşturmak için de laktik asitten yararlanılır.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Aromalı sütleri proteince zenginleştirmek amacıyla sodyum </a:t>
            </a:r>
            <a:r>
              <a:rPr lang="tr-TR" sz="2000" dirty="0" err="1" smtClean="0">
                <a:solidFill>
                  <a:srgbClr val="000000"/>
                </a:solidFill>
                <a:effectLst/>
                <a:latin typeface="Times New Roman" panose="02020603050405020304" pitchFamily="18" charset="0"/>
                <a:ea typeface="Times New Roman+FPEF"/>
              </a:rPr>
              <a:t>kazeinat,modifiye</a:t>
            </a:r>
            <a:r>
              <a:rPr lang="tr-TR" sz="2000" dirty="0" smtClean="0">
                <a:solidFill>
                  <a:srgbClr val="000000"/>
                </a:solidFill>
                <a:effectLst/>
                <a:latin typeface="Times New Roman" panose="02020603050405020304" pitchFamily="18" charset="0"/>
                <a:ea typeface="Times New Roman+FPEF"/>
              </a:rPr>
              <a:t> kazeinden türetilen </a:t>
            </a:r>
            <a:r>
              <a:rPr lang="tr-TR" sz="2000" dirty="0" err="1" smtClean="0">
                <a:solidFill>
                  <a:srgbClr val="000000"/>
                </a:solidFill>
                <a:effectLst/>
                <a:latin typeface="Times New Roman" panose="02020603050405020304" pitchFamily="18" charset="0"/>
                <a:ea typeface="Times New Roman+FPEF"/>
              </a:rPr>
              <a:t>glikoproteinler</a:t>
            </a:r>
            <a:r>
              <a:rPr lang="tr-TR" sz="2000" dirty="0" smtClean="0">
                <a:solidFill>
                  <a:srgbClr val="000000"/>
                </a:solidFill>
                <a:effectLst/>
                <a:latin typeface="Times New Roman" panose="02020603050405020304" pitchFamily="18" charset="0"/>
                <a:ea typeface="Times New Roman+FPEF"/>
              </a:rPr>
              <a:t>, serum proteini </a:t>
            </a:r>
            <a:r>
              <a:rPr lang="tr-TR" sz="2000" dirty="0" err="1" smtClean="0">
                <a:solidFill>
                  <a:srgbClr val="000000"/>
                </a:solidFill>
                <a:effectLst/>
                <a:latin typeface="Times New Roman" panose="02020603050405020304" pitchFamily="18" charset="0"/>
                <a:ea typeface="Times New Roman+FPEF"/>
              </a:rPr>
              <a:t>izolatları</a:t>
            </a:r>
            <a:r>
              <a:rPr lang="tr-TR" sz="2000" dirty="0" smtClean="0">
                <a:solidFill>
                  <a:srgbClr val="000000"/>
                </a:solidFill>
                <a:effectLst/>
                <a:latin typeface="Times New Roman" panose="02020603050405020304" pitchFamily="18" charset="0"/>
                <a:ea typeface="Times New Roman+FPEF"/>
              </a:rPr>
              <a:t> ve mısır nişastası ile kısmen kompleks oluşturmuş halde bulunan yağından ayrılmış ve koyulaştırılmış </a:t>
            </a:r>
            <a:r>
              <a:rPr lang="tr-TR" sz="2000" dirty="0" err="1" smtClean="0">
                <a:solidFill>
                  <a:srgbClr val="000000"/>
                </a:solidFill>
                <a:effectLst/>
                <a:latin typeface="Times New Roman" panose="02020603050405020304" pitchFamily="18" charset="0"/>
                <a:ea typeface="Times New Roman+FPEF"/>
              </a:rPr>
              <a:t>peyniraltı</a:t>
            </a:r>
            <a:r>
              <a:rPr lang="tr-TR" sz="2000" dirty="0" smtClean="0">
                <a:solidFill>
                  <a:srgbClr val="000000"/>
                </a:solidFill>
                <a:effectLst/>
                <a:latin typeface="Times New Roman" panose="02020603050405020304" pitchFamily="18" charset="0"/>
                <a:ea typeface="Times New Roman+FPEF"/>
              </a:rPr>
              <a:t> suyu kullanılır.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Aromalı sütlerde özellikle yüksek sıcaklığa sahip yörelerde daha uzun raf ömrüne sahip olması için koruyucu bir madde olan </a:t>
            </a:r>
            <a:r>
              <a:rPr lang="tr-TR" sz="2000" dirty="0" err="1" smtClean="0">
                <a:solidFill>
                  <a:srgbClr val="000000"/>
                </a:solidFill>
                <a:effectLst/>
                <a:latin typeface="Times New Roman" panose="02020603050405020304" pitchFamily="18" charset="0"/>
                <a:ea typeface="Times New Roman+FPEF"/>
              </a:rPr>
              <a:t>nisin</a:t>
            </a:r>
            <a:r>
              <a:rPr lang="tr-TR" sz="2000" dirty="0" smtClean="0">
                <a:solidFill>
                  <a:srgbClr val="000000"/>
                </a:solidFill>
                <a:effectLst/>
                <a:latin typeface="Times New Roman" panose="02020603050405020304" pitchFamily="18" charset="0"/>
                <a:ea typeface="Times New Roman+FPEF"/>
              </a:rPr>
              <a:t> katılabilir. Aromalı sütler B vitaminleri, A vitamini, D vitamini ve </a:t>
            </a:r>
            <a:r>
              <a:rPr lang="tr-TR" sz="2000" dirty="0" err="1" smtClean="0">
                <a:solidFill>
                  <a:srgbClr val="000000"/>
                </a:solidFill>
                <a:effectLst/>
                <a:latin typeface="Times New Roman" panose="02020603050405020304" pitchFamily="18" charset="0"/>
                <a:ea typeface="Times New Roman+FPEF"/>
              </a:rPr>
              <a:t>askorbik</a:t>
            </a:r>
            <a:r>
              <a:rPr lang="tr-TR" sz="2000" dirty="0" smtClean="0">
                <a:solidFill>
                  <a:srgbClr val="000000"/>
                </a:solidFill>
                <a:effectLst/>
                <a:latin typeface="Times New Roman" panose="02020603050405020304" pitchFamily="18" charset="0"/>
                <a:ea typeface="Times New Roman+FPEF"/>
              </a:rPr>
              <a:t> asit katılarak vitamince zenginleştirilir. Minerallerden demir ve iyot yönünden zenginleştirmek için </a:t>
            </a:r>
            <a:r>
              <a:rPr lang="tr-TR" sz="2000" dirty="0" err="1" smtClean="0">
                <a:solidFill>
                  <a:srgbClr val="000000"/>
                </a:solidFill>
                <a:effectLst/>
                <a:latin typeface="Times New Roman" panose="02020603050405020304" pitchFamily="18" charset="0"/>
                <a:ea typeface="Times New Roman+FPEF"/>
              </a:rPr>
              <a:t>ferrik</a:t>
            </a:r>
            <a:r>
              <a:rPr lang="tr-TR" sz="2000" dirty="0" smtClean="0">
                <a:solidFill>
                  <a:srgbClr val="000000"/>
                </a:solidFill>
                <a:effectLst/>
                <a:latin typeface="Times New Roman" panose="02020603050405020304" pitchFamily="18" charset="0"/>
                <a:ea typeface="Times New Roman+FPEF"/>
              </a:rPr>
              <a:t> amonyum </a:t>
            </a:r>
            <a:r>
              <a:rPr lang="tr-TR" sz="2000" dirty="0" err="1" smtClean="0">
                <a:solidFill>
                  <a:srgbClr val="000000"/>
                </a:solidFill>
                <a:effectLst/>
                <a:latin typeface="Times New Roman" panose="02020603050405020304" pitchFamily="18" charset="0"/>
                <a:ea typeface="Times New Roman+FPEF"/>
              </a:rPr>
              <a:t>sitrat</a:t>
            </a:r>
            <a:r>
              <a:rPr lang="tr-TR" sz="2000" dirty="0" smtClean="0">
                <a:solidFill>
                  <a:srgbClr val="000000"/>
                </a:solidFill>
                <a:effectLst/>
                <a:latin typeface="Times New Roman" panose="02020603050405020304" pitchFamily="18" charset="0"/>
                <a:ea typeface="Times New Roman+FPEF"/>
              </a:rPr>
              <a:t> ve potasyum iyodürden yararlanılır.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1.3. Sağlık Nedeni ile Takviye Edilen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1.3.1. Kalp rahatsızlığı bulunan bireylere yönelik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Bazı kalp </a:t>
            </a:r>
            <a:r>
              <a:rPr lang="tr-TR" sz="2000" dirty="0" err="1" smtClean="0">
                <a:solidFill>
                  <a:srgbClr val="000000"/>
                </a:solidFill>
                <a:effectLst/>
                <a:latin typeface="Times New Roman" panose="02020603050405020304" pitchFamily="18" charset="0"/>
                <a:ea typeface="Times New Roman+FPEF"/>
              </a:rPr>
              <a:t>rahasızlıklarında</a:t>
            </a:r>
            <a:r>
              <a:rPr lang="tr-TR" sz="2000" dirty="0" smtClean="0">
                <a:solidFill>
                  <a:srgbClr val="000000"/>
                </a:solidFill>
                <a:effectLst/>
                <a:latin typeface="Times New Roman" panose="02020603050405020304" pitchFamily="18" charset="0"/>
                <a:ea typeface="Times New Roman+FPEF"/>
              </a:rPr>
              <a:t> günlük besindeki sodyum düzeyinin azaltılması gerekir. Böyle durumlarda </a:t>
            </a:r>
            <a:r>
              <a:rPr lang="tr-TR" sz="2000" dirty="0" err="1" smtClean="0">
                <a:solidFill>
                  <a:srgbClr val="000000"/>
                </a:solidFill>
                <a:effectLst/>
                <a:latin typeface="Times New Roman" panose="02020603050405020304" pitchFamily="18" charset="0"/>
                <a:ea typeface="Times New Roman+FPEF"/>
              </a:rPr>
              <a:t>nisbeten</a:t>
            </a:r>
            <a:r>
              <a:rPr lang="tr-TR" sz="2000" dirty="0" smtClean="0">
                <a:solidFill>
                  <a:srgbClr val="000000"/>
                </a:solidFill>
                <a:effectLst/>
                <a:latin typeface="Times New Roman" panose="02020603050405020304" pitchFamily="18" charset="0"/>
                <a:ea typeface="Times New Roman+FPEF"/>
              </a:rPr>
              <a:t> yüksek düzeydeki sodyum içeriği sütün istenmeyen bir gıda haline gelmesine yol açar. Sodyum içeriği düşük sütler bu nedenle üretilir. Kalp rahatsızlığı ile kolesterol düzeyi arasında net bir ilişki olmamasına rağmen </a:t>
            </a:r>
            <a:r>
              <a:rPr lang="tr-TR" sz="2000" dirty="0" err="1" smtClean="0">
                <a:solidFill>
                  <a:srgbClr val="000000"/>
                </a:solidFill>
                <a:effectLst/>
                <a:latin typeface="Times New Roman" panose="02020603050405020304" pitchFamily="18" charset="0"/>
                <a:ea typeface="Times New Roman+FPEF"/>
              </a:rPr>
              <a:t>hipokolesteremik</a:t>
            </a:r>
            <a:r>
              <a:rPr lang="tr-TR" sz="2000" dirty="0" smtClean="0">
                <a:solidFill>
                  <a:srgbClr val="000000"/>
                </a:solidFill>
                <a:effectLst/>
                <a:latin typeface="Times New Roman" panose="02020603050405020304" pitchFamily="18" charset="0"/>
                <a:ea typeface="Times New Roman+FPEF"/>
              </a:rPr>
              <a:t> besinleri tüketmemek isteyen bireylere yönelik ürünlerin hazırlanmasında sütte aşağıdaki adaptasyonlar yapılmaktadır: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Toplam yağ oranının azaltılması,</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r>
              <a:rPr lang="tr-TR" sz="2000" dirty="0" err="1" smtClean="0">
                <a:solidFill>
                  <a:srgbClr val="000000"/>
                </a:solidFill>
                <a:effectLst/>
                <a:latin typeface="Times New Roman" panose="02020603050405020304" pitchFamily="18" charset="0"/>
                <a:ea typeface="Times New Roman+FPEF"/>
              </a:rPr>
              <a:t>Biyomanipülasyon</a:t>
            </a:r>
            <a:r>
              <a:rPr lang="tr-TR" sz="2000" dirty="0" smtClean="0">
                <a:solidFill>
                  <a:srgbClr val="000000"/>
                </a:solidFill>
                <a:effectLst/>
                <a:latin typeface="Times New Roman" panose="02020603050405020304" pitchFamily="18" charset="0"/>
                <a:ea typeface="Times New Roman+FPEF"/>
              </a:rPr>
              <a:t> yoluyla ya da bazı bitkisel yağları kullanarak çoklu doymamış yağ asitlerinin artırılması,</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Kan kolesterol düzeyini azaltıcı bir etki yaratmak amacıyla </a:t>
            </a:r>
            <a:r>
              <a:rPr lang="tr-TR" sz="2000" dirty="0" err="1" smtClean="0">
                <a:solidFill>
                  <a:srgbClr val="000000"/>
                </a:solidFill>
                <a:effectLst/>
                <a:latin typeface="Times New Roman" panose="02020603050405020304" pitchFamily="18" charset="0"/>
                <a:ea typeface="Times New Roman+FPEF"/>
              </a:rPr>
              <a:t>yayıkaltı</a:t>
            </a:r>
            <a:r>
              <a:rPr lang="tr-TR" sz="2000" dirty="0" smtClean="0">
                <a:solidFill>
                  <a:srgbClr val="000000"/>
                </a:solidFill>
                <a:effectLst/>
                <a:latin typeface="Times New Roman" panose="02020603050405020304" pitchFamily="18" charset="0"/>
                <a:ea typeface="Times New Roman+FPEF"/>
              </a:rPr>
              <a:t> kullanarak yağ </a:t>
            </a:r>
            <a:r>
              <a:rPr lang="tr-TR" sz="2000" dirty="0" err="1" smtClean="0">
                <a:solidFill>
                  <a:srgbClr val="000000"/>
                </a:solidFill>
                <a:effectLst/>
                <a:latin typeface="Times New Roman" panose="02020603050405020304" pitchFamily="18" charset="0"/>
                <a:ea typeface="Times New Roman+FPEF"/>
              </a:rPr>
              <a:t>globül</a:t>
            </a:r>
            <a:r>
              <a:rPr lang="tr-TR" sz="2000" dirty="0" smtClean="0">
                <a:solidFill>
                  <a:srgbClr val="000000"/>
                </a:solidFill>
                <a:effectLst/>
                <a:latin typeface="Times New Roman" panose="02020603050405020304" pitchFamily="18" charset="0"/>
                <a:ea typeface="Times New Roman+FPEF"/>
              </a:rPr>
              <a:t> </a:t>
            </a:r>
            <a:r>
              <a:rPr lang="tr-TR" sz="2000" dirty="0" err="1" smtClean="0">
                <a:solidFill>
                  <a:srgbClr val="000000"/>
                </a:solidFill>
                <a:effectLst/>
                <a:latin typeface="Times New Roman" panose="02020603050405020304" pitchFamily="18" charset="0"/>
                <a:ea typeface="Times New Roman+FPEF"/>
              </a:rPr>
              <a:t>membran</a:t>
            </a:r>
            <a:r>
              <a:rPr lang="tr-TR" sz="2000" dirty="0" smtClean="0">
                <a:solidFill>
                  <a:srgbClr val="000000"/>
                </a:solidFill>
                <a:effectLst/>
                <a:latin typeface="Times New Roman" panose="02020603050405020304" pitchFamily="18" charset="0"/>
                <a:ea typeface="Times New Roman+FPEF"/>
              </a:rPr>
              <a:t> materyalinin artırılması.</a:t>
            </a:r>
            <a:endParaRPr lang="tr-TR"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6613860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85000" lnSpcReduction="20000"/>
          </a:bodyPr>
          <a:lstStyle/>
          <a:p>
            <a:pPr algn="just">
              <a:spcAft>
                <a:spcPts val="0"/>
              </a:spcAft>
            </a:pPr>
            <a:r>
              <a:rPr lang="tr-TR" sz="2000" b="1" dirty="0" smtClean="0">
                <a:solidFill>
                  <a:srgbClr val="000000"/>
                </a:solidFill>
                <a:effectLst/>
                <a:latin typeface="Times New Roman" panose="02020603050405020304" pitchFamily="18" charset="0"/>
                <a:ea typeface="Times New Roman+FPEF"/>
              </a:rPr>
              <a:t>1.3.2. Laktoz </a:t>
            </a:r>
            <a:r>
              <a:rPr lang="tr-TR" sz="2000" b="1" dirty="0" err="1" smtClean="0">
                <a:solidFill>
                  <a:srgbClr val="000000"/>
                </a:solidFill>
                <a:effectLst/>
                <a:latin typeface="Times New Roman" panose="02020603050405020304" pitchFamily="18" charset="0"/>
                <a:ea typeface="Times New Roman+FPEF"/>
              </a:rPr>
              <a:t>intoleransı</a:t>
            </a:r>
            <a:r>
              <a:rPr lang="tr-TR" sz="2000" b="1" dirty="0" smtClean="0">
                <a:solidFill>
                  <a:srgbClr val="000000"/>
                </a:solidFill>
                <a:effectLst/>
                <a:latin typeface="Times New Roman" panose="02020603050405020304" pitchFamily="18" charset="0"/>
                <a:ea typeface="Times New Roman+FPEF"/>
              </a:rPr>
              <a:t> görülen bireylere yönelik ürünler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Laktoz </a:t>
            </a:r>
            <a:r>
              <a:rPr lang="tr-TR" sz="2000" dirty="0" err="1" smtClean="0">
                <a:solidFill>
                  <a:srgbClr val="000000"/>
                </a:solidFill>
                <a:effectLst/>
                <a:latin typeface="Times New Roman" panose="02020603050405020304" pitchFamily="18" charset="0"/>
                <a:ea typeface="Times New Roman+FPEF"/>
              </a:rPr>
              <a:t>intoleransı</a:t>
            </a:r>
            <a:r>
              <a:rPr lang="tr-TR" sz="2000" dirty="0" smtClean="0">
                <a:solidFill>
                  <a:srgbClr val="000000"/>
                </a:solidFill>
                <a:effectLst/>
                <a:latin typeface="Times New Roman" panose="02020603050405020304" pitchFamily="18" charset="0"/>
                <a:ea typeface="Times New Roman+FPEF"/>
              </a:rPr>
              <a:t>, doğuştan veya bir enfeksiyon ya da yetersiz beslenme sonucu laktaz enziminin yokluğu ya da eksikliğinden ileri gelen rahatsızlık halidir. Bu durumda laktoz parçalanmamakta ve artan laktoz yoğunluğuna bağlı olarak bağırsakta yüksek bir </a:t>
            </a:r>
            <a:r>
              <a:rPr lang="tr-TR" sz="2000" dirty="0" err="1" smtClean="0">
                <a:solidFill>
                  <a:srgbClr val="000000"/>
                </a:solidFill>
                <a:effectLst/>
                <a:latin typeface="Times New Roman" panose="02020603050405020304" pitchFamily="18" charset="0"/>
                <a:ea typeface="Times New Roman+FPEF"/>
              </a:rPr>
              <a:t>ozmotik</a:t>
            </a:r>
            <a:r>
              <a:rPr lang="tr-TR" sz="2000" dirty="0" smtClean="0">
                <a:solidFill>
                  <a:srgbClr val="000000"/>
                </a:solidFill>
                <a:effectLst/>
                <a:latin typeface="Times New Roman" panose="02020603050405020304" pitchFamily="18" charset="0"/>
                <a:ea typeface="Times New Roman+FPEF"/>
              </a:rPr>
              <a:t> basınç oluşmaktadır. Oluşan bu basınç bağırsak boşluklarına doğru bir su akımı yaratarak şişkinlik, bağırsakta gaz birikimi, sancı ve ishal gibi rahatsızlıklara neden olmaktadır.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Laktoz </a:t>
            </a:r>
            <a:r>
              <a:rPr lang="tr-TR" sz="2000" dirty="0" err="1" smtClean="0">
                <a:solidFill>
                  <a:srgbClr val="000000"/>
                </a:solidFill>
                <a:effectLst/>
                <a:latin typeface="Times New Roman" panose="02020603050405020304" pitchFamily="18" charset="0"/>
                <a:ea typeface="Times New Roman+FPEF"/>
              </a:rPr>
              <a:t>intoleransı</a:t>
            </a:r>
            <a:r>
              <a:rPr lang="tr-TR" sz="2000" dirty="0" smtClean="0">
                <a:solidFill>
                  <a:srgbClr val="000000"/>
                </a:solidFill>
                <a:effectLst/>
                <a:latin typeface="Times New Roman" panose="02020603050405020304" pitchFamily="18" charset="0"/>
                <a:ea typeface="Times New Roman+FPEF"/>
              </a:rPr>
              <a:t> görülen bireylere yönelik ürünlerin üretiminde uygun enzimler yardımıyla laktozun glikoz ve </a:t>
            </a:r>
            <a:r>
              <a:rPr lang="tr-TR" sz="2000" dirty="0" err="1" smtClean="0">
                <a:solidFill>
                  <a:srgbClr val="000000"/>
                </a:solidFill>
                <a:effectLst/>
                <a:latin typeface="Times New Roman" panose="02020603050405020304" pitchFamily="18" charset="0"/>
                <a:ea typeface="Times New Roman+FPEF"/>
              </a:rPr>
              <a:t>galaktoza</a:t>
            </a:r>
            <a:r>
              <a:rPr lang="tr-TR" sz="2000" dirty="0" smtClean="0">
                <a:solidFill>
                  <a:srgbClr val="000000"/>
                </a:solidFill>
                <a:effectLst/>
                <a:latin typeface="Times New Roman" panose="02020603050405020304" pitchFamily="18" charset="0"/>
                <a:ea typeface="Times New Roman+FPEF"/>
              </a:rPr>
              <a:t> parçalandığı süt veya </a:t>
            </a:r>
            <a:r>
              <a:rPr lang="tr-TR" sz="2000" dirty="0" err="1" smtClean="0">
                <a:solidFill>
                  <a:srgbClr val="000000"/>
                </a:solidFill>
                <a:effectLst/>
                <a:latin typeface="Times New Roman" panose="02020603050405020304" pitchFamily="18" charset="0"/>
                <a:ea typeface="Times New Roman+FPEF"/>
              </a:rPr>
              <a:t>peyniraltı</a:t>
            </a:r>
            <a:r>
              <a:rPr lang="tr-TR" sz="2000" dirty="0" smtClean="0">
                <a:solidFill>
                  <a:srgbClr val="000000"/>
                </a:solidFill>
                <a:effectLst/>
                <a:latin typeface="Times New Roman" panose="02020603050405020304" pitchFamily="18" charset="0"/>
                <a:ea typeface="Times New Roman+FPEF"/>
              </a:rPr>
              <a:t> suyundan yararlanılmaktadır. Laktozun parçalanması ile aynı zamanda sütün tatlılığında artış meydana gelir. Laktozun </a:t>
            </a:r>
            <a:r>
              <a:rPr lang="tr-TR" sz="2000" dirty="0" err="1" smtClean="0">
                <a:solidFill>
                  <a:srgbClr val="000000"/>
                </a:solidFill>
                <a:effectLst/>
                <a:latin typeface="Times New Roman" panose="02020603050405020304" pitchFamily="18" charset="0"/>
                <a:ea typeface="Times New Roman+FPEF"/>
              </a:rPr>
              <a:t>hidrolizasyon</a:t>
            </a:r>
            <a:r>
              <a:rPr lang="tr-TR" sz="2000" dirty="0" smtClean="0">
                <a:solidFill>
                  <a:srgbClr val="000000"/>
                </a:solidFill>
                <a:effectLst/>
                <a:latin typeface="Times New Roman" panose="02020603050405020304" pitchFamily="18" charset="0"/>
                <a:ea typeface="Times New Roman+FPEF"/>
              </a:rPr>
              <a:t> düzeyine bağlı olarak artan tatlılık bu tip sütlerin aromalı süt ve ürünlerinde de kullanılabilmesine olanak sağlar. Böylece süte katılması gereken </a:t>
            </a:r>
            <a:r>
              <a:rPr lang="tr-TR" sz="2000" dirty="0" err="1" smtClean="0">
                <a:solidFill>
                  <a:srgbClr val="000000"/>
                </a:solidFill>
                <a:effectLst/>
                <a:latin typeface="Times New Roman" panose="02020603050405020304" pitchFamily="18" charset="0"/>
                <a:ea typeface="Times New Roman+FPEF"/>
              </a:rPr>
              <a:t>sakkaroz</a:t>
            </a:r>
            <a:r>
              <a:rPr lang="tr-TR" sz="2000" dirty="0" smtClean="0">
                <a:solidFill>
                  <a:srgbClr val="000000"/>
                </a:solidFill>
                <a:effectLst/>
                <a:latin typeface="Times New Roman" panose="02020603050405020304" pitchFamily="18" charset="0"/>
                <a:ea typeface="Times New Roman+FPEF"/>
              </a:rPr>
              <a:t> ve kakao tozu miktarları azaltılabilir. Bu da aromalı süt ve ürünlerinin başlıca tüketicisi olan çocuklarda aşırı şeker alımının ve diş çürüklerinin önlenmesi bakımından yararlı görülmektedir.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Laktaz olarak bilinen beta </a:t>
            </a:r>
            <a:r>
              <a:rPr lang="tr-TR" sz="2000" dirty="0" err="1" smtClean="0">
                <a:solidFill>
                  <a:srgbClr val="000000"/>
                </a:solidFill>
                <a:effectLst/>
                <a:latin typeface="Times New Roman" panose="02020603050405020304" pitchFamily="18" charset="0"/>
                <a:ea typeface="Times New Roman+FPEF"/>
              </a:rPr>
              <a:t>galaktozidaz</a:t>
            </a:r>
            <a:r>
              <a:rPr lang="tr-TR" sz="2000" dirty="0" smtClean="0">
                <a:solidFill>
                  <a:srgbClr val="000000"/>
                </a:solidFill>
                <a:effectLst/>
                <a:latin typeface="Times New Roman" panose="02020603050405020304" pitchFamily="18" charset="0"/>
                <a:ea typeface="Times New Roman+FPEF"/>
              </a:rPr>
              <a:t> enzimi ticari olarak </a:t>
            </a:r>
            <a:r>
              <a:rPr lang="tr-TR" sz="2000" i="1" dirty="0" err="1" smtClean="0">
                <a:solidFill>
                  <a:srgbClr val="000000"/>
                </a:solidFill>
                <a:effectLst/>
                <a:latin typeface="Times New Roman" panose="02020603050405020304" pitchFamily="18" charset="0"/>
                <a:ea typeface="Times New Roman+FPEF"/>
              </a:rPr>
              <a:t>Aspergillus</a:t>
            </a:r>
            <a:r>
              <a:rPr lang="tr-TR" sz="2000" i="1" dirty="0" smtClean="0">
                <a:solidFill>
                  <a:srgbClr val="000000"/>
                </a:solidFill>
                <a:effectLst/>
                <a:latin typeface="Times New Roman" panose="02020603050405020304" pitchFamily="18" charset="0"/>
                <a:ea typeface="Times New Roman+FPEF"/>
              </a:rPr>
              <a:t> </a:t>
            </a:r>
            <a:r>
              <a:rPr lang="tr-TR" sz="2000" i="1" dirty="0" err="1" smtClean="0">
                <a:solidFill>
                  <a:srgbClr val="000000"/>
                </a:solidFill>
                <a:effectLst/>
                <a:latin typeface="Times New Roman" panose="02020603050405020304" pitchFamily="18" charset="0"/>
                <a:ea typeface="Times New Roman+FPEF"/>
              </a:rPr>
              <a:t>niger</a:t>
            </a:r>
            <a:r>
              <a:rPr lang="tr-TR" sz="2000" dirty="0" smtClean="0">
                <a:solidFill>
                  <a:srgbClr val="000000"/>
                </a:solidFill>
                <a:effectLst/>
                <a:latin typeface="Times New Roman" panose="02020603050405020304" pitchFamily="18" charset="0"/>
                <a:ea typeface="Times New Roman+FPEF"/>
              </a:rPr>
              <a:t>, </a:t>
            </a:r>
            <a:r>
              <a:rPr lang="tr-TR" sz="2000" i="1" dirty="0" err="1" smtClean="0">
                <a:solidFill>
                  <a:srgbClr val="000000"/>
                </a:solidFill>
                <a:effectLst/>
                <a:latin typeface="Times New Roman" panose="02020603050405020304" pitchFamily="18" charset="0"/>
                <a:ea typeface="Times New Roman+FPEF"/>
              </a:rPr>
              <a:t>Saccharomyces</a:t>
            </a:r>
            <a:r>
              <a:rPr lang="tr-TR" sz="2000" i="1" dirty="0" smtClean="0">
                <a:solidFill>
                  <a:srgbClr val="000000"/>
                </a:solidFill>
                <a:effectLst/>
                <a:latin typeface="Times New Roman" panose="02020603050405020304" pitchFamily="18" charset="0"/>
                <a:ea typeface="Times New Roman+FPEF"/>
              </a:rPr>
              <a:t> </a:t>
            </a:r>
            <a:r>
              <a:rPr lang="tr-TR" sz="2000" i="1" dirty="0" err="1" smtClean="0">
                <a:solidFill>
                  <a:srgbClr val="000000"/>
                </a:solidFill>
                <a:effectLst/>
                <a:latin typeface="Times New Roman" panose="02020603050405020304" pitchFamily="18" charset="0"/>
                <a:ea typeface="Times New Roman+FPEF"/>
              </a:rPr>
              <a:t>lactis</a:t>
            </a:r>
            <a:r>
              <a:rPr lang="tr-TR" sz="2000" dirty="0" smtClean="0">
                <a:solidFill>
                  <a:srgbClr val="000000"/>
                </a:solidFill>
                <a:effectLst/>
                <a:latin typeface="Times New Roman" panose="02020603050405020304" pitchFamily="18" charset="0"/>
                <a:ea typeface="Times New Roman+FPEF"/>
              </a:rPr>
              <a:t> ve </a:t>
            </a:r>
            <a:r>
              <a:rPr lang="tr-TR" sz="2000" i="1" dirty="0" err="1" smtClean="0">
                <a:solidFill>
                  <a:srgbClr val="000000"/>
                </a:solidFill>
                <a:effectLst/>
                <a:latin typeface="Times New Roman" panose="02020603050405020304" pitchFamily="18" charset="0"/>
                <a:ea typeface="Times New Roman+FPEF"/>
              </a:rPr>
              <a:t>Kluyveromyces</a:t>
            </a:r>
            <a:r>
              <a:rPr lang="tr-TR" sz="2000" i="1" dirty="0" smtClean="0">
                <a:solidFill>
                  <a:srgbClr val="000000"/>
                </a:solidFill>
                <a:effectLst/>
                <a:latin typeface="Times New Roman" panose="02020603050405020304" pitchFamily="18" charset="0"/>
                <a:ea typeface="Times New Roman+FPEF"/>
              </a:rPr>
              <a:t> </a:t>
            </a:r>
            <a:r>
              <a:rPr lang="tr-TR" sz="2000" i="1" dirty="0" err="1" smtClean="0">
                <a:solidFill>
                  <a:srgbClr val="000000"/>
                </a:solidFill>
                <a:effectLst/>
                <a:latin typeface="Times New Roman" panose="02020603050405020304" pitchFamily="18" charset="0"/>
                <a:ea typeface="Times New Roman+FPEF"/>
              </a:rPr>
              <a:t>fragilis</a:t>
            </a:r>
            <a:r>
              <a:rPr lang="tr-TR" sz="2000" dirty="0" err="1" smtClean="0">
                <a:solidFill>
                  <a:srgbClr val="000000"/>
                </a:solidFill>
                <a:effectLst/>
                <a:latin typeface="Times New Roman" panose="02020603050405020304" pitchFamily="18" charset="0"/>
                <a:ea typeface="Times New Roman+FPEF"/>
              </a:rPr>
              <a:t>’den</a:t>
            </a:r>
            <a:r>
              <a:rPr lang="tr-TR" sz="2000" dirty="0" smtClean="0">
                <a:solidFill>
                  <a:srgbClr val="000000"/>
                </a:solidFill>
                <a:effectLst/>
                <a:latin typeface="Times New Roman" panose="02020603050405020304" pitchFamily="18" charset="0"/>
                <a:ea typeface="Times New Roman+FPEF"/>
              </a:rPr>
              <a:t> elde edilir.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Laktozu hidrolize süt üretimi için </a:t>
            </a:r>
            <a:r>
              <a:rPr lang="tr-TR" sz="2000" dirty="0" err="1" smtClean="0">
                <a:solidFill>
                  <a:srgbClr val="000000"/>
                </a:solidFill>
                <a:effectLst/>
                <a:latin typeface="Times New Roman" panose="02020603050405020304" pitchFamily="18" charset="0"/>
                <a:ea typeface="Times New Roman+FPEF"/>
              </a:rPr>
              <a:t>Tetra</a:t>
            </a:r>
            <a:r>
              <a:rPr lang="tr-TR" sz="2000" dirty="0" smtClean="0">
                <a:solidFill>
                  <a:srgbClr val="000000"/>
                </a:solidFill>
                <a:effectLst/>
                <a:latin typeface="Times New Roman" panose="02020603050405020304" pitchFamily="18" charset="0"/>
                <a:ea typeface="Times New Roman+FPEF"/>
              </a:rPr>
              <a:t> </a:t>
            </a:r>
            <a:r>
              <a:rPr lang="tr-TR" sz="2000" dirty="0" err="1" smtClean="0">
                <a:solidFill>
                  <a:srgbClr val="000000"/>
                </a:solidFill>
                <a:effectLst/>
                <a:latin typeface="Times New Roman" panose="02020603050405020304" pitchFamily="18" charset="0"/>
                <a:ea typeface="Times New Roman+FPEF"/>
              </a:rPr>
              <a:t>Lacta</a:t>
            </a:r>
            <a:r>
              <a:rPr lang="tr-TR" sz="2000" dirty="0" smtClean="0">
                <a:solidFill>
                  <a:srgbClr val="000000"/>
                </a:solidFill>
                <a:effectLst/>
                <a:latin typeface="Times New Roman" panose="02020603050405020304" pitchFamily="18" charset="0"/>
                <a:ea typeface="Times New Roman+FPEF"/>
              </a:rPr>
              <a:t> olarak adlandırılan işleme göre, çok az miktardaki laktaz enzimi UHT yöntemiyle sterilizasyondan sonra kutulara aseptik dolum yapılırken steril bir filtreden geçirilerek süte katılır. Sütün depolanması sırasında 7-8 gün içerisinde enzimin faaliyeti ile laktoz kendini oluşturan </a:t>
            </a:r>
            <a:r>
              <a:rPr lang="tr-TR" sz="2000" dirty="0" err="1" smtClean="0">
                <a:solidFill>
                  <a:srgbClr val="000000"/>
                </a:solidFill>
                <a:effectLst/>
                <a:latin typeface="Times New Roman" panose="02020603050405020304" pitchFamily="18" charset="0"/>
                <a:ea typeface="Times New Roman+FPEF"/>
              </a:rPr>
              <a:t>monosakkaritlerine</a:t>
            </a:r>
            <a:r>
              <a:rPr lang="tr-TR" sz="2000" dirty="0" smtClean="0">
                <a:solidFill>
                  <a:srgbClr val="000000"/>
                </a:solidFill>
                <a:effectLst/>
                <a:latin typeface="Times New Roman" panose="02020603050405020304" pitchFamily="18" charset="0"/>
                <a:ea typeface="Times New Roman+FPEF"/>
              </a:rPr>
              <a:t> parçalanır. Süte katılacak enzim miktarı laktozun </a:t>
            </a:r>
            <a:r>
              <a:rPr lang="tr-TR" sz="2000" dirty="0" err="1" smtClean="0">
                <a:solidFill>
                  <a:srgbClr val="000000"/>
                </a:solidFill>
                <a:effectLst/>
                <a:latin typeface="Times New Roman" panose="02020603050405020304" pitchFamily="18" charset="0"/>
                <a:ea typeface="Times New Roman+FPEF"/>
              </a:rPr>
              <a:t>hidrolizasyon</a:t>
            </a:r>
            <a:r>
              <a:rPr lang="tr-TR" sz="2000" dirty="0" smtClean="0">
                <a:solidFill>
                  <a:srgbClr val="000000"/>
                </a:solidFill>
                <a:effectLst/>
                <a:latin typeface="Times New Roman" panose="02020603050405020304" pitchFamily="18" charset="0"/>
                <a:ea typeface="Times New Roman+FPEF"/>
              </a:rPr>
              <a:t> derecesine ve </a:t>
            </a:r>
            <a:r>
              <a:rPr lang="tr-TR" sz="2000" dirty="0" err="1" smtClean="0">
                <a:solidFill>
                  <a:srgbClr val="000000"/>
                </a:solidFill>
                <a:effectLst/>
                <a:latin typeface="Times New Roman" panose="02020603050405020304" pitchFamily="18" charset="0"/>
                <a:ea typeface="Times New Roman+FPEF"/>
              </a:rPr>
              <a:t>hidrolizasyonun</a:t>
            </a:r>
            <a:r>
              <a:rPr lang="tr-TR" sz="2000" dirty="0" smtClean="0">
                <a:solidFill>
                  <a:srgbClr val="000000"/>
                </a:solidFill>
                <a:effectLst/>
                <a:latin typeface="Times New Roman" panose="02020603050405020304" pitchFamily="18" charset="0"/>
                <a:ea typeface="Times New Roman+FPEF"/>
              </a:rPr>
              <a:t> gerçekleştiği sıcaklık/süre koşullarına bağlı olarak değişir. Enzim miktarı ve </a:t>
            </a:r>
            <a:r>
              <a:rPr lang="tr-TR" sz="2000" dirty="0" err="1" smtClean="0">
                <a:solidFill>
                  <a:srgbClr val="000000"/>
                </a:solidFill>
                <a:effectLst/>
                <a:latin typeface="Times New Roman" panose="02020603050405020304" pitchFamily="18" charset="0"/>
                <a:ea typeface="Times New Roman+FPEF"/>
              </a:rPr>
              <a:t>hidrolizasyon</a:t>
            </a:r>
            <a:r>
              <a:rPr lang="tr-TR" sz="2000" dirty="0" smtClean="0">
                <a:solidFill>
                  <a:srgbClr val="000000"/>
                </a:solidFill>
                <a:effectLst/>
                <a:latin typeface="Times New Roman" panose="02020603050405020304" pitchFamily="18" charset="0"/>
                <a:ea typeface="Times New Roman+FPEF"/>
              </a:rPr>
              <a:t> sıcaklığı arttıkça </a:t>
            </a:r>
            <a:r>
              <a:rPr lang="tr-TR" sz="2000" dirty="0" err="1" smtClean="0">
                <a:solidFill>
                  <a:srgbClr val="000000"/>
                </a:solidFill>
                <a:effectLst/>
                <a:latin typeface="Times New Roman" panose="02020603050405020304" pitchFamily="18" charset="0"/>
                <a:ea typeface="Times New Roman+FPEF"/>
              </a:rPr>
              <a:t>hidrolizasyon</a:t>
            </a:r>
            <a:r>
              <a:rPr lang="tr-TR" sz="2000" dirty="0" smtClean="0">
                <a:solidFill>
                  <a:srgbClr val="000000"/>
                </a:solidFill>
                <a:effectLst/>
                <a:latin typeface="Times New Roman" panose="02020603050405020304" pitchFamily="18" charset="0"/>
                <a:ea typeface="Times New Roman+FPEF"/>
              </a:rPr>
              <a:t> oranı da artar.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Laktozu hidrolize dondurma üretimi için, </a:t>
            </a:r>
            <a:r>
              <a:rPr lang="tr-TR" sz="2000" dirty="0" err="1" smtClean="0">
                <a:solidFill>
                  <a:srgbClr val="000000"/>
                </a:solidFill>
                <a:effectLst/>
                <a:latin typeface="Times New Roman" panose="02020603050405020304" pitchFamily="18" charset="0"/>
                <a:ea typeface="Times New Roman+FPEF"/>
              </a:rPr>
              <a:t>miks</a:t>
            </a:r>
            <a:r>
              <a:rPr lang="tr-TR" sz="2000" dirty="0" smtClean="0">
                <a:solidFill>
                  <a:srgbClr val="000000"/>
                </a:solidFill>
                <a:effectLst/>
                <a:latin typeface="Times New Roman" panose="02020603050405020304" pitchFamily="18" charset="0"/>
                <a:ea typeface="Times New Roman+FPEF"/>
              </a:rPr>
              <a:t> pastörizasyondan önce 40 derecede 2 saatte veya olgunlaştırma sırasında 5 derecede hidrolize edilebilir. Ayrıca </a:t>
            </a:r>
            <a:r>
              <a:rPr lang="tr-TR" sz="2000" dirty="0" err="1" smtClean="0">
                <a:solidFill>
                  <a:srgbClr val="000000"/>
                </a:solidFill>
                <a:effectLst/>
                <a:latin typeface="Times New Roman" panose="02020603050405020304" pitchFamily="18" charset="0"/>
                <a:ea typeface="Times New Roman+FPEF"/>
              </a:rPr>
              <a:t>miksin</a:t>
            </a:r>
            <a:r>
              <a:rPr lang="tr-TR" sz="2000" dirty="0" smtClean="0">
                <a:solidFill>
                  <a:srgbClr val="000000"/>
                </a:solidFill>
                <a:effectLst/>
                <a:latin typeface="Times New Roman" panose="02020603050405020304" pitchFamily="18" charset="0"/>
                <a:ea typeface="Times New Roman+FPEF"/>
              </a:rPr>
              <a:t> hazırlanmasında süt yerine hidrolize laktoz içeren </a:t>
            </a:r>
            <a:r>
              <a:rPr lang="tr-TR" sz="2000" dirty="0" err="1" smtClean="0">
                <a:solidFill>
                  <a:srgbClr val="000000"/>
                </a:solidFill>
                <a:effectLst/>
                <a:latin typeface="Times New Roman" panose="02020603050405020304" pitchFamily="18" charset="0"/>
                <a:ea typeface="Times New Roman+FPEF"/>
              </a:rPr>
              <a:t>peyniraltı</a:t>
            </a:r>
            <a:r>
              <a:rPr lang="tr-TR" sz="2000" dirty="0" smtClean="0">
                <a:solidFill>
                  <a:srgbClr val="000000"/>
                </a:solidFill>
                <a:effectLst/>
                <a:latin typeface="Times New Roman" panose="02020603050405020304" pitchFamily="18" charset="0"/>
                <a:ea typeface="Times New Roman+FPEF"/>
              </a:rPr>
              <a:t> suyundan yararlanılır. </a:t>
            </a:r>
            <a:r>
              <a:rPr lang="tr-TR" sz="2000" dirty="0" err="1" smtClean="0">
                <a:solidFill>
                  <a:srgbClr val="000000"/>
                </a:solidFill>
                <a:effectLst/>
                <a:latin typeface="Times New Roman" panose="02020603050405020304" pitchFamily="18" charset="0"/>
                <a:ea typeface="Times New Roman+FPEF"/>
              </a:rPr>
              <a:t>Lactozym</a:t>
            </a:r>
            <a:r>
              <a:rPr lang="tr-TR" sz="2000" dirty="0" smtClean="0">
                <a:solidFill>
                  <a:srgbClr val="000000"/>
                </a:solidFill>
                <a:effectLst/>
                <a:latin typeface="Times New Roman" panose="02020603050405020304" pitchFamily="18" charset="0"/>
                <a:ea typeface="Times New Roman+FPEF"/>
              </a:rPr>
              <a:t> enzimi yardımıyla laktozun %65-80 oranında hidrolize edildiği sütten üretilen </a:t>
            </a:r>
            <a:r>
              <a:rPr lang="tr-TR" sz="2000" dirty="0" err="1" smtClean="0">
                <a:solidFill>
                  <a:srgbClr val="000000"/>
                </a:solidFill>
                <a:effectLst/>
                <a:latin typeface="Times New Roman" panose="02020603050405020304" pitchFamily="18" charset="0"/>
                <a:ea typeface="Times New Roman+FPEF"/>
              </a:rPr>
              <a:t>cheddar</a:t>
            </a:r>
            <a:r>
              <a:rPr lang="tr-TR" sz="2000" dirty="0" smtClean="0">
                <a:solidFill>
                  <a:srgbClr val="000000"/>
                </a:solidFill>
                <a:effectLst/>
                <a:latin typeface="Times New Roman" panose="02020603050405020304" pitchFamily="18" charset="0"/>
                <a:ea typeface="Times New Roman+FPEF"/>
              </a:rPr>
              <a:t> peynirinden hızlı bir tat gelişimi sağlandığı ve peynirin 3-4 ay sonunda geleneksel yolla üretilerek 6-8 ay depolanan peynirdekine benzer bir tat, yapı ve </a:t>
            </a:r>
            <a:r>
              <a:rPr lang="tr-TR" sz="2000" dirty="0" err="1" smtClean="0">
                <a:solidFill>
                  <a:srgbClr val="000000"/>
                </a:solidFill>
                <a:effectLst/>
                <a:latin typeface="Times New Roman" panose="02020603050405020304" pitchFamily="18" charset="0"/>
                <a:ea typeface="Times New Roman+FPEF"/>
              </a:rPr>
              <a:t>tekstüre</a:t>
            </a:r>
            <a:r>
              <a:rPr lang="tr-TR" sz="2000" dirty="0" smtClean="0">
                <a:solidFill>
                  <a:srgbClr val="000000"/>
                </a:solidFill>
                <a:effectLst/>
                <a:latin typeface="Times New Roman" panose="02020603050405020304" pitchFamily="18" charset="0"/>
                <a:ea typeface="Times New Roman+FPEF"/>
              </a:rPr>
              <a:t> sahip olduğu bildirilmektedir. Laktozu sindiremeyen bireylerin tüketimine sunulacak ürünlerin yapımında izlenen diğer bir yol ise süte veya </a:t>
            </a:r>
            <a:r>
              <a:rPr lang="tr-TR" sz="2000" dirty="0" err="1" smtClean="0">
                <a:solidFill>
                  <a:srgbClr val="000000"/>
                </a:solidFill>
                <a:effectLst/>
                <a:latin typeface="Times New Roman" panose="02020603050405020304" pitchFamily="18" charset="0"/>
                <a:ea typeface="Times New Roman+FPEF"/>
              </a:rPr>
              <a:t>peyniraltı</a:t>
            </a:r>
            <a:r>
              <a:rPr lang="tr-TR" sz="2000" dirty="0" smtClean="0">
                <a:solidFill>
                  <a:srgbClr val="000000"/>
                </a:solidFill>
                <a:effectLst/>
                <a:latin typeface="Times New Roman" panose="02020603050405020304" pitchFamily="18" charset="0"/>
                <a:ea typeface="Times New Roman+FPEF"/>
              </a:rPr>
              <a:t> suyuna </a:t>
            </a:r>
            <a:r>
              <a:rPr lang="tr-TR" sz="2000" dirty="0" err="1" smtClean="0">
                <a:solidFill>
                  <a:srgbClr val="000000"/>
                </a:solidFill>
                <a:effectLst/>
                <a:latin typeface="Times New Roman" panose="02020603050405020304" pitchFamily="18" charset="0"/>
                <a:ea typeface="Times New Roman+FPEF"/>
              </a:rPr>
              <a:t>ultrafitrasyon</a:t>
            </a:r>
            <a:r>
              <a:rPr lang="tr-TR" sz="2000" dirty="0" smtClean="0">
                <a:solidFill>
                  <a:srgbClr val="000000"/>
                </a:solidFill>
                <a:effectLst/>
                <a:latin typeface="Times New Roman" panose="02020603050405020304" pitchFamily="18" charset="0"/>
                <a:ea typeface="Times New Roman+FPEF"/>
              </a:rPr>
              <a:t> gibi işlemlerin uygulanması suretiyle laktoz içeriğinin azaltılmasıdır.</a:t>
            </a:r>
            <a:endParaRPr lang="tr-TR"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6964717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a:bodyPr>
          <a:lstStyle/>
          <a:p>
            <a:pPr algn="just">
              <a:spcAft>
                <a:spcPts val="0"/>
              </a:spcAft>
            </a:pPr>
            <a:r>
              <a:rPr lang="tr-TR" sz="2000" b="1" dirty="0" smtClean="0">
                <a:solidFill>
                  <a:srgbClr val="000000"/>
                </a:solidFill>
                <a:effectLst/>
                <a:latin typeface="Times New Roman" panose="02020603050405020304" pitchFamily="18" charset="0"/>
                <a:ea typeface="Times New Roman+FPEF"/>
              </a:rPr>
              <a:t>1.3.3. Süt proteini </a:t>
            </a:r>
            <a:r>
              <a:rPr lang="tr-TR" sz="2000" b="1" dirty="0" err="1" smtClean="0">
                <a:solidFill>
                  <a:srgbClr val="000000"/>
                </a:solidFill>
                <a:effectLst/>
                <a:latin typeface="Times New Roman" panose="02020603050405020304" pitchFamily="18" charset="0"/>
                <a:ea typeface="Times New Roman+FPEF"/>
              </a:rPr>
              <a:t>allerjisi</a:t>
            </a:r>
            <a:r>
              <a:rPr lang="tr-TR" sz="2000" b="1" dirty="0" smtClean="0">
                <a:solidFill>
                  <a:srgbClr val="000000"/>
                </a:solidFill>
                <a:effectLst/>
                <a:latin typeface="Times New Roman" panose="02020603050405020304" pitchFamily="18" charset="0"/>
                <a:ea typeface="Times New Roman+FPEF"/>
              </a:rPr>
              <a:t> bulunan bireylere yönelik ürünler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Genellikle sütteki beta </a:t>
            </a:r>
            <a:r>
              <a:rPr lang="tr-TR" sz="2000" dirty="0" err="1" smtClean="0">
                <a:solidFill>
                  <a:srgbClr val="000000"/>
                </a:solidFill>
                <a:effectLst/>
                <a:latin typeface="Times New Roman" panose="02020603050405020304" pitchFamily="18" charset="0"/>
                <a:ea typeface="Times New Roman+FPEF"/>
              </a:rPr>
              <a:t>laktoglobülin</a:t>
            </a:r>
            <a:r>
              <a:rPr lang="tr-TR" sz="2000" dirty="0" smtClean="0">
                <a:solidFill>
                  <a:srgbClr val="000000"/>
                </a:solidFill>
                <a:effectLst/>
                <a:latin typeface="Times New Roman" panose="02020603050405020304" pitchFamily="18" charset="0"/>
                <a:ea typeface="Times New Roman+FPEF"/>
              </a:rPr>
              <a:t> </a:t>
            </a:r>
            <a:r>
              <a:rPr lang="tr-TR" sz="2000" dirty="0" err="1" smtClean="0">
                <a:solidFill>
                  <a:srgbClr val="000000"/>
                </a:solidFill>
                <a:effectLst/>
                <a:latin typeface="Times New Roman" panose="02020603050405020304" pitchFamily="18" charset="0"/>
                <a:ea typeface="Times New Roman+FPEF"/>
              </a:rPr>
              <a:t>allerjiye</a:t>
            </a:r>
            <a:r>
              <a:rPr lang="tr-TR" sz="2000" dirty="0" smtClean="0">
                <a:solidFill>
                  <a:srgbClr val="000000"/>
                </a:solidFill>
                <a:effectLst/>
                <a:latin typeface="Times New Roman" panose="02020603050405020304" pitchFamily="18" charset="0"/>
                <a:ea typeface="Times New Roman+FPEF"/>
              </a:rPr>
              <a:t> neden olur. Bu proteinin kazeinle kompleks halde bulunması </a:t>
            </a:r>
            <a:r>
              <a:rPr lang="tr-TR" sz="2000" dirty="0" err="1" smtClean="0">
                <a:solidFill>
                  <a:srgbClr val="000000"/>
                </a:solidFill>
                <a:effectLst/>
                <a:latin typeface="Times New Roman" panose="02020603050405020304" pitchFamily="18" charset="0"/>
                <a:ea typeface="Times New Roman+FPEF"/>
              </a:rPr>
              <a:t>allerji</a:t>
            </a:r>
            <a:r>
              <a:rPr lang="tr-TR" sz="2000" dirty="0" smtClean="0">
                <a:solidFill>
                  <a:srgbClr val="000000"/>
                </a:solidFill>
                <a:effectLst/>
                <a:latin typeface="Times New Roman" panose="02020603050405020304" pitchFamily="18" charset="0"/>
                <a:ea typeface="Times New Roman+FPEF"/>
              </a:rPr>
              <a:t> sorununu en aza indirmektedir. Bu nedenle sütü </a:t>
            </a:r>
            <a:r>
              <a:rPr lang="tr-TR" sz="2000" dirty="0" err="1" smtClean="0">
                <a:solidFill>
                  <a:srgbClr val="000000"/>
                </a:solidFill>
                <a:effectLst/>
                <a:latin typeface="Times New Roman" panose="02020603050405020304" pitchFamily="18" charset="0"/>
                <a:ea typeface="Times New Roman+FPEF"/>
              </a:rPr>
              <a:t>hipo-allerjenhale</a:t>
            </a:r>
            <a:r>
              <a:rPr lang="tr-TR" sz="2000" dirty="0" smtClean="0">
                <a:solidFill>
                  <a:srgbClr val="000000"/>
                </a:solidFill>
                <a:effectLst/>
                <a:latin typeface="Times New Roman" panose="02020603050405020304" pitchFamily="18" charset="0"/>
                <a:ea typeface="Times New Roman+FPEF"/>
              </a:rPr>
              <a:t> getirmek için başvurulan yöntemlerden birisi ısıtmadır. Isıl işlem uygulaması β-</a:t>
            </a:r>
            <a:r>
              <a:rPr lang="tr-TR" sz="2000" dirty="0" err="1" smtClean="0">
                <a:solidFill>
                  <a:srgbClr val="000000"/>
                </a:solidFill>
                <a:effectLst/>
                <a:latin typeface="Times New Roman" panose="02020603050405020304" pitchFamily="18" charset="0"/>
                <a:ea typeface="Times New Roman+FPEF"/>
              </a:rPr>
              <a:t>laktoglobülinin</a:t>
            </a:r>
            <a:r>
              <a:rPr lang="tr-TR" sz="2000" dirty="0" smtClean="0">
                <a:solidFill>
                  <a:srgbClr val="000000"/>
                </a:solidFill>
                <a:effectLst/>
                <a:latin typeface="Times New Roman" panose="02020603050405020304" pitchFamily="18" charset="0"/>
                <a:ea typeface="Times New Roman+FPEF"/>
              </a:rPr>
              <a:t>, midede kazeinle kompleks halinde %99’a ulaşan oranda </a:t>
            </a:r>
            <a:r>
              <a:rPr lang="tr-TR" sz="2000" dirty="0" err="1" smtClean="0">
                <a:solidFill>
                  <a:srgbClr val="000000"/>
                </a:solidFill>
                <a:effectLst/>
                <a:latin typeface="Times New Roman" panose="02020603050405020304" pitchFamily="18" charset="0"/>
                <a:ea typeface="Times New Roman+FPEF"/>
              </a:rPr>
              <a:t>presipite</a:t>
            </a:r>
            <a:r>
              <a:rPr lang="tr-TR" sz="2000" dirty="0" smtClean="0">
                <a:solidFill>
                  <a:srgbClr val="000000"/>
                </a:solidFill>
                <a:effectLst/>
                <a:latin typeface="Times New Roman" panose="02020603050405020304" pitchFamily="18" charset="0"/>
                <a:ea typeface="Times New Roman+FPEF"/>
              </a:rPr>
              <a:t> olmasını sağlayacak bir düzeyde olmalıdır.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1.3.4. Vitamin veya mineral eksikliği durumunda yararlanılan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r>
              <a:rPr lang="tr-TR" sz="2000" dirty="0" smtClean="0">
                <a:solidFill>
                  <a:srgbClr val="000000"/>
                </a:solidFill>
                <a:effectLst/>
                <a:latin typeface="Times New Roman" panose="02020603050405020304" pitchFamily="18" charset="0"/>
                <a:ea typeface="Times New Roman+FPEF"/>
              </a:rPr>
              <a:t>A ve D vitaminlerinin eksikliği sırasıyla körlük ve raşitizm gibi sorunlara yol açar. Böyle durumlarda söz konusu vitaminlerce zenginleştirilmiş yağsız süttozlarından yararlanılmaktadır. Bu vitaminler kurutma aşamasından önce katılabilir, ancak bu durumda </a:t>
            </a:r>
            <a:r>
              <a:rPr lang="tr-TR" sz="2000" dirty="0" err="1" smtClean="0">
                <a:solidFill>
                  <a:srgbClr val="000000"/>
                </a:solidFill>
                <a:effectLst/>
                <a:latin typeface="Times New Roman" panose="02020603050405020304" pitchFamily="18" charset="0"/>
                <a:ea typeface="Times New Roman+FPEF"/>
              </a:rPr>
              <a:t>stabilite</a:t>
            </a:r>
            <a:r>
              <a:rPr lang="tr-TR" sz="2000" dirty="0" smtClean="0">
                <a:solidFill>
                  <a:srgbClr val="000000"/>
                </a:solidFill>
                <a:effectLst/>
                <a:latin typeface="Times New Roman" panose="02020603050405020304" pitchFamily="18" charset="0"/>
                <a:ea typeface="Times New Roman+FPEF"/>
              </a:rPr>
              <a:t> sorunları ile karşılaşılabilir. O nedenle, kurutma işleminden sonra süttozuna dışı jelatinle kaplı kapsüller halinde katılmaları daha yaygın bir uygulamadır. Zenginleştirme için 100 gram süttozuna </a:t>
            </a:r>
            <a:r>
              <a:rPr lang="tr-TR" sz="2000" dirty="0" err="1" smtClean="0">
                <a:solidFill>
                  <a:srgbClr val="000000"/>
                </a:solidFill>
                <a:effectLst/>
                <a:latin typeface="Times New Roman" panose="02020603050405020304" pitchFamily="18" charset="0"/>
                <a:ea typeface="Times New Roman+FPEF"/>
              </a:rPr>
              <a:t>retinol</a:t>
            </a:r>
            <a:r>
              <a:rPr lang="tr-TR" sz="2000" dirty="0" smtClean="0">
                <a:solidFill>
                  <a:srgbClr val="000000"/>
                </a:solidFill>
                <a:effectLst/>
                <a:latin typeface="Times New Roman" panose="02020603050405020304" pitchFamily="18" charset="0"/>
                <a:ea typeface="Times New Roman+FPEF"/>
              </a:rPr>
              <a:t> halinde 1500 mikrogram A vitamini ve </a:t>
            </a:r>
            <a:r>
              <a:rPr lang="tr-TR" sz="2000" dirty="0" err="1" smtClean="0">
                <a:solidFill>
                  <a:srgbClr val="000000"/>
                </a:solidFill>
                <a:effectLst/>
                <a:latin typeface="Times New Roman" panose="02020603050405020304" pitchFamily="18" charset="0"/>
                <a:ea typeface="Times New Roman+FPEF"/>
              </a:rPr>
              <a:t>kolkalsiferol</a:t>
            </a:r>
            <a:r>
              <a:rPr lang="tr-TR" sz="2000" dirty="0" smtClean="0">
                <a:solidFill>
                  <a:srgbClr val="000000"/>
                </a:solidFill>
                <a:effectLst/>
                <a:latin typeface="Times New Roman" panose="02020603050405020304" pitchFamily="18" charset="0"/>
                <a:ea typeface="Times New Roman+FPEF"/>
              </a:rPr>
              <a:t> halinde 12,5 mikrogram D vitamini ilave edilmektedir.</a:t>
            </a:r>
            <a:endParaRPr lang="tr-TR"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083497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92500" lnSpcReduction="20000"/>
          </a:bodyPr>
          <a:lstStyle/>
          <a:p>
            <a:pPr algn="just">
              <a:spcAft>
                <a:spcPts val="0"/>
              </a:spcAft>
            </a:pPr>
            <a:r>
              <a:rPr lang="tr-TR" sz="2000" b="1" dirty="0" smtClean="0">
                <a:solidFill>
                  <a:srgbClr val="000000"/>
                </a:solidFill>
                <a:effectLst/>
                <a:latin typeface="Times New Roman" panose="02020603050405020304" pitchFamily="18" charset="0"/>
                <a:ea typeface="Times New Roman+FPEF"/>
              </a:rPr>
              <a:t>1.1. Besleyici Amaçla Takviye Edilen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1.1.1. Vitamin ve Mineral Takviyeli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1.1.1.1. D vitamini takviyeli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Yağda çözünen vitaminler arasında yer alan D vitamini, kalsiyum metabolizmasını destekleyici işlevlere sahiptir. Bağırsaktan kalsiyum ve fosfor emilimini artırarak bu minerallerin kan serumundaki normal düzeylerinin korunmasına yardımcı olur. D vitamini fazlalığında </a:t>
            </a:r>
            <a:r>
              <a:rPr lang="tr-TR" sz="2000" dirty="0" err="1" smtClean="0">
                <a:solidFill>
                  <a:srgbClr val="000000"/>
                </a:solidFill>
                <a:effectLst/>
                <a:latin typeface="Times New Roman" panose="02020603050405020304" pitchFamily="18" charset="0"/>
                <a:ea typeface="Times New Roman+FPEF"/>
              </a:rPr>
              <a:t>hiperkalsemi</a:t>
            </a:r>
            <a:r>
              <a:rPr lang="tr-TR" sz="2000" dirty="0" smtClean="0">
                <a:solidFill>
                  <a:srgbClr val="000000"/>
                </a:solidFill>
                <a:effectLst/>
                <a:latin typeface="Times New Roman" panose="02020603050405020304" pitchFamily="18" charset="0"/>
                <a:ea typeface="Times New Roman+FPEF"/>
              </a:rPr>
              <a:t> olarak bilinen rahatsızlık meydana gelmektedir. Bazı ülkelerde, aşırı dozda vitamin alma tehlikesine karşı zenginleştirmeye izin verilmemektedir.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D vitamini bakımından iyi bir kaynak olarak kabul edilen sütün, 2 yaşın üzerindeki çocuklar ve yetişkinlerin beslenmesinde günlük D vitamini alımına katkısı %46-68 arasında değişmektedir. Süt yağının </a:t>
            </a:r>
            <a:r>
              <a:rPr lang="tr-TR" sz="2000" dirty="0" err="1" smtClean="0">
                <a:solidFill>
                  <a:srgbClr val="000000"/>
                </a:solidFill>
                <a:effectLst/>
                <a:latin typeface="Times New Roman" panose="02020603050405020304" pitchFamily="18" charset="0"/>
                <a:ea typeface="Times New Roman+FPEF"/>
              </a:rPr>
              <a:t>seperasyonu</a:t>
            </a:r>
            <a:r>
              <a:rPr lang="tr-TR" sz="2000" dirty="0" smtClean="0">
                <a:solidFill>
                  <a:srgbClr val="000000"/>
                </a:solidFill>
                <a:effectLst/>
                <a:latin typeface="Times New Roman" panose="02020603050405020304" pitchFamily="18" charset="0"/>
                <a:ea typeface="Times New Roman+FPEF"/>
              </a:rPr>
              <a:t>, pastörizasyonu, sterilizasyonu gibi teknolojik uygulamalar çiğ sütün D vitamini içeriğinde kayba yol açmakta, ayrıca az yağlı/yağsız süt ürünlerinde de D vitamini düzeyi azalmaktadır. Bu nedenle yağ oranı azaltılan süt ürünlerinde D vitamini ile zenginleştirme yoluna gidilmektedir.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 İçme sütünün D vitamini yönünden zenginleştirilmesi</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a) Süt hayvanının yemlenmesi yoluyla zenginleştirme</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r>
              <a:rPr lang="tr-TR" sz="2000" dirty="0" smtClean="0">
                <a:solidFill>
                  <a:srgbClr val="000000"/>
                </a:solidFill>
                <a:effectLst/>
                <a:latin typeface="Times New Roman" panose="02020603050405020304" pitchFamily="18" charset="0"/>
                <a:ea typeface="Times New Roman+FPEF"/>
              </a:rPr>
              <a:t>Bu yöntem 1 litre sütte 400 IU düzeyinde D vitamini bulunduracak şekilde, süt hayvanının ultraviyole ışığıyla ışınlanmış maya ile yemlenmesi esasına dayalıdır. D vitamininin yemden süte geçişi düşük oranda olduğu için, bu yöntem yerini sütün ışınlanmasına bırakmıştır.</a:t>
            </a:r>
            <a:endParaRPr lang="tr-TR"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539023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85000" lnSpcReduction="10000"/>
          </a:bodyPr>
          <a:lstStyle/>
          <a:p>
            <a:pPr algn="just">
              <a:spcAft>
                <a:spcPts val="0"/>
              </a:spcAft>
            </a:pPr>
            <a:r>
              <a:rPr lang="tr-TR" sz="2000" b="1" dirty="0" smtClean="0">
                <a:solidFill>
                  <a:srgbClr val="000000"/>
                </a:solidFill>
                <a:effectLst/>
                <a:latin typeface="Times New Roman" panose="02020603050405020304" pitchFamily="18" charset="0"/>
                <a:ea typeface="Times New Roman+FPEF"/>
              </a:rPr>
              <a:t>b) Sütün ışınlanması yoluyla zenginleştirme</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Sütün ışınlanması II. Dünya savaşına kadar rağbet görmüş bir yöntem olmakla beraber halen bazı ülkelerde uygulanmaktadır.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Ultraviyole ışığın etkisiyle deri gibi canlı dokularda ya da gıdalarda bulunan D vitamini öncülerinden D vitamini oluşmaktadır. Işınlama yoluyla, 1 litre sütte 150-400 IU düzeyinde D vitamini kazanımı sağlanmış olmaktadır. Ultraviyole ışığı mikroorganizmalar üzerinde öldürücü bir etki yaratmaktadır, buna bağlı olarak sütün raf ömrü uzayabilmektedir. Sütün ışınlanmasının C vitamininde bir miktar kayba yol açtığı bilinmektedir.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c) Süte doğrudan D vitamini ilavesiyle zenginleştirme</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Zenginleştirme işlemi D2 ve D3 vitaminlerinin </a:t>
            </a:r>
            <a:r>
              <a:rPr lang="tr-TR" sz="2000" dirty="0" err="1" smtClean="0">
                <a:solidFill>
                  <a:srgbClr val="000000"/>
                </a:solidFill>
                <a:effectLst/>
                <a:latin typeface="Times New Roman" panose="02020603050405020304" pitchFamily="18" charset="0"/>
                <a:ea typeface="Times New Roman+FPEF"/>
              </a:rPr>
              <a:t>konsantratlarını</a:t>
            </a:r>
            <a:r>
              <a:rPr lang="tr-TR" sz="2000" dirty="0" smtClean="0">
                <a:solidFill>
                  <a:srgbClr val="000000"/>
                </a:solidFill>
                <a:effectLst/>
                <a:latin typeface="Times New Roman" panose="02020603050405020304" pitchFamily="18" charset="0"/>
                <a:ea typeface="Times New Roman+FPEF"/>
              </a:rPr>
              <a:t> sütte </a:t>
            </a:r>
            <a:r>
              <a:rPr lang="tr-TR" sz="2000" dirty="0" err="1" smtClean="0">
                <a:solidFill>
                  <a:srgbClr val="000000"/>
                </a:solidFill>
                <a:effectLst/>
                <a:latin typeface="Times New Roman" panose="02020603050405020304" pitchFamily="18" charset="0"/>
                <a:ea typeface="Times New Roman+FPEF"/>
              </a:rPr>
              <a:t>dispers</a:t>
            </a:r>
            <a:r>
              <a:rPr lang="tr-TR" sz="2000" dirty="0" smtClean="0">
                <a:solidFill>
                  <a:srgbClr val="000000"/>
                </a:solidFill>
                <a:effectLst/>
                <a:latin typeface="Times New Roman" panose="02020603050405020304" pitchFamily="18" charset="0"/>
                <a:ea typeface="Times New Roman+FPEF"/>
              </a:rPr>
              <a:t> hale getirmek suretiyle yapılmaktadır. Bu amaçla, genellikle 2 tip </a:t>
            </a:r>
            <a:r>
              <a:rPr lang="tr-TR" sz="2000" dirty="0" err="1" smtClean="0">
                <a:solidFill>
                  <a:srgbClr val="000000"/>
                </a:solidFill>
                <a:effectLst/>
                <a:latin typeface="Times New Roman" panose="02020603050405020304" pitchFamily="18" charset="0"/>
                <a:ea typeface="Times New Roman+FPEF"/>
              </a:rPr>
              <a:t>konsantrat</a:t>
            </a:r>
            <a:r>
              <a:rPr lang="tr-TR" sz="2000" dirty="0" smtClean="0">
                <a:solidFill>
                  <a:srgbClr val="000000"/>
                </a:solidFill>
                <a:effectLst/>
                <a:latin typeface="Times New Roman" panose="02020603050405020304" pitchFamily="18" charset="0"/>
                <a:ea typeface="Times New Roman+FPEF"/>
              </a:rPr>
              <a:t> kullanılmaktadır: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D vitamininin sıvı yağda </a:t>
            </a:r>
            <a:r>
              <a:rPr lang="tr-TR" sz="2000" dirty="0" err="1" smtClean="0">
                <a:solidFill>
                  <a:srgbClr val="000000"/>
                </a:solidFill>
                <a:effectLst/>
                <a:latin typeface="Times New Roman" panose="02020603050405020304" pitchFamily="18" charset="0"/>
                <a:ea typeface="Times New Roman+FPEF"/>
              </a:rPr>
              <a:t>emülsifiye</a:t>
            </a:r>
            <a:r>
              <a:rPr lang="tr-TR" sz="2000" dirty="0" smtClean="0">
                <a:solidFill>
                  <a:srgbClr val="000000"/>
                </a:solidFill>
                <a:effectLst/>
                <a:latin typeface="Times New Roman" panose="02020603050405020304" pitchFamily="18" charset="0"/>
                <a:ea typeface="Times New Roman+FPEF"/>
              </a:rPr>
              <a:t> haldeki çözeltisi</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r>
              <a:rPr lang="tr-TR" sz="2000" dirty="0" err="1" smtClean="0">
                <a:solidFill>
                  <a:srgbClr val="000000"/>
                </a:solidFill>
                <a:effectLst/>
                <a:latin typeface="Times New Roman" panose="02020603050405020304" pitchFamily="18" charset="0"/>
                <a:ea typeface="Times New Roman+FPEF"/>
              </a:rPr>
              <a:t>Emülsifiyer</a:t>
            </a:r>
            <a:r>
              <a:rPr lang="tr-TR" sz="2000" dirty="0" smtClean="0">
                <a:solidFill>
                  <a:srgbClr val="000000"/>
                </a:solidFill>
                <a:effectLst/>
                <a:latin typeface="Times New Roman" panose="02020603050405020304" pitchFamily="18" charset="0"/>
                <a:ea typeface="Times New Roman+FPEF"/>
              </a:rPr>
              <a:t> bir madde içeren sıvı yağda D vitamini çözeltisi</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 Peynirin D vitamini yönünden zenginleştirilmesi</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Peynir üretiminde D3 vitamininin toz ya da sıvı haldeki preparatlarından yararlanılabilmektedir. Peynir pıhtısında tutulan vitamin miktarı bakımından, toz formundaki preparatların doğrudan peynir sütüne katılmasının daha başarılı sonuç verdiği ve yağlı formdaki preparatların kullanılması halinde de </a:t>
            </a:r>
            <a:r>
              <a:rPr lang="tr-TR" sz="2000" dirty="0" err="1" smtClean="0">
                <a:solidFill>
                  <a:srgbClr val="000000"/>
                </a:solidFill>
                <a:effectLst/>
                <a:latin typeface="Times New Roman" panose="02020603050405020304" pitchFamily="18" charset="0"/>
                <a:ea typeface="Times New Roman+FPEF"/>
              </a:rPr>
              <a:t>homojenizasyon</a:t>
            </a:r>
            <a:r>
              <a:rPr lang="tr-TR" sz="2000" dirty="0" smtClean="0">
                <a:solidFill>
                  <a:srgbClr val="000000"/>
                </a:solidFill>
                <a:effectLst/>
                <a:latin typeface="Times New Roman" panose="02020603050405020304" pitchFamily="18" charset="0"/>
                <a:ea typeface="Times New Roman+FPEF"/>
              </a:rPr>
              <a:t> işleminin yarar sağladığı belirtilmektedir.</a:t>
            </a:r>
            <a:endParaRPr lang="tr-TR"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616863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lnSpcReduction="10000"/>
          </a:bodyPr>
          <a:lstStyle/>
          <a:p>
            <a:pPr algn="just">
              <a:spcAft>
                <a:spcPts val="0"/>
              </a:spcAft>
            </a:pPr>
            <a:r>
              <a:rPr lang="tr-TR" sz="2000" b="1" dirty="0" smtClean="0">
                <a:solidFill>
                  <a:srgbClr val="000000"/>
                </a:solidFill>
                <a:effectLst/>
                <a:latin typeface="Times New Roman" panose="02020603050405020304" pitchFamily="18" charset="0"/>
                <a:ea typeface="Times New Roman+FPEF"/>
              </a:rPr>
              <a:t>- Süttozunun D vitamini ile zenginleştirilmesi</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Yağsız süttozunun zenginleştirilmesinde, D vitamini kurutma aşamasından önce süte katılabilir ancak bu durumda </a:t>
            </a:r>
            <a:r>
              <a:rPr lang="tr-TR" sz="2000" dirty="0" err="1" smtClean="0">
                <a:solidFill>
                  <a:srgbClr val="000000"/>
                </a:solidFill>
                <a:effectLst/>
                <a:latin typeface="Times New Roman" panose="02020603050405020304" pitchFamily="18" charset="0"/>
                <a:ea typeface="Times New Roman+FPEF"/>
              </a:rPr>
              <a:t>stabilite</a:t>
            </a:r>
            <a:r>
              <a:rPr lang="tr-TR" sz="2000" dirty="0" smtClean="0">
                <a:solidFill>
                  <a:srgbClr val="000000"/>
                </a:solidFill>
                <a:effectLst/>
                <a:latin typeface="Times New Roman" panose="02020603050405020304" pitchFamily="18" charset="0"/>
                <a:ea typeface="Times New Roman+FPEF"/>
              </a:rPr>
              <a:t> sorunlarıyla karşılaşılabilir. Bu nedenle vitamin ilavesinin, kurutma işleminden sonra dışı jelatinle kaplı kapsüller halinde yapılması yaygın bir uygulamadır.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1.1.1.2. A vitamini takviyeli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A vitamini takviyesi daha çok az yağlı ve yağsız sütlere yapılmaktadır. Yağın azaltılmasına bağlı olarak ortaya çıkan eksikliği gidermek amacıyla A vitamini ilave edilmektedir.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1.1.1.3. Tamamlayıcı gıdalar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Bu ürünler, besin maddelerince zengin gıda tüketiminin istendiği durumlarda tüketilmek üzere, mineral ve vitamin içeriği yönünden zenginleştirilen süt esaslı ürünlerdir. Bu ürünlerin mineral madde içeriği genellikle tam yağlı sütünkine benzer olup, demir, manganez, bakır, iyot ve çinko gibi elementler yönünden zenginleştirme yapılmaktadır. Vitamin takviyesi amacıyla çoğunlukla A, D, B1 ve B2 vitaminleriyle </a:t>
            </a:r>
            <a:r>
              <a:rPr lang="tr-TR" sz="2000" dirty="0" err="1" smtClean="0">
                <a:solidFill>
                  <a:srgbClr val="000000"/>
                </a:solidFill>
                <a:effectLst/>
                <a:latin typeface="Times New Roman" panose="02020603050405020304" pitchFamily="18" charset="0"/>
                <a:ea typeface="Times New Roman+FPEF"/>
              </a:rPr>
              <a:t>nikotinik</a:t>
            </a:r>
            <a:r>
              <a:rPr lang="tr-TR" sz="2000" dirty="0" smtClean="0">
                <a:solidFill>
                  <a:srgbClr val="000000"/>
                </a:solidFill>
                <a:effectLst/>
                <a:latin typeface="Times New Roman" panose="02020603050405020304" pitchFamily="18" charset="0"/>
                <a:ea typeface="Times New Roman+FPEF"/>
              </a:rPr>
              <a:t> asitten yararlanılmaktadır. Bazı durumlarda E, B6, B12 vitaminleri </a:t>
            </a:r>
            <a:r>
              <a:rPr lang="tr-TR" sz="2000" dirty="0" err="1" smtClean="0">
                <a:solidFill>
                  <a:srgbClr val="000000"/>
                </a:solidFill>
                <a:effectLst/>
                <a:latin typeface="Times New Roman" panose="02020603050405020304" pitchFamily="18" charset="0"/>
                <a:ea typeface="Times New Roman+FPEF"/>
              </a:rPr>
              <a:t>biyotin</a:t>
            </a:r>
            <a:r>
              <a:rPr lang="tr-TR" sz="2000" dirty="0" smtClean="0">
                <a:solidFill>
                  <a:srgbClr val="000000"/>
                </a:solidFill>
                <a:effectLst/>
                <a:latin typeface="Times New Roman" panose="02020603050405020304" pitchFamily="18" charset="0"/>
                <a:ea typeface="Times New Roman+FPEF"/>
              </a:rPr>
              <a:t>, </a:t>
            </a:r>
            <a:r>
              <a:rPr lang="tr-TR" sz="2000" dirty="0" err="1" smtClean="0">
                <a:solidFill>
                  <a:srgbClr val="000000"/>
                </a:solidFill>
                <a:effectLst/>
                <a:latin typeface="Times New Roman" panose="02020603050405020304" pitchFamily="18" charset="0"/>
                <a:ea typeface="Times New Roman+FPEF"/>
              </a:rPr>
              <a:t>folik</a:t>
            </a:r>
            <a:r>
              <a:rPr lang="tr-TR" sz="2000" dirty="0" smtClean="0">
                <a:solidFill>
                  <a:srgbClr val="000000"/>
                </a:solidFill>
                <a:effectLst/>
                <a:latin typeface="Times New Roman" panose="02020603050405020304" pitchFamily="18" charset="0"/>
                <a:ea typeface="Times New Roman+FPEF"/>
              </a:rPr>
              <a:t> asit ve </a:t>
            </a:r>
            <a:r>
              <a:rPr lang="tr-TR" sz="2000" dirty="0" err="1" smtClean="0">
                <a:solidFill>
                  <a:srgbClr val="000000"/>
                </a:solidFill>
                <a:effectLst/>
                <a:latin typeface="Times New Roman" panose="02020603050405020304" pitchFamily="18" charset="0"/>
                <a:ea typeface="Times New Roman+FPEF"/>
              </a:rPr>
              <a:t>pantotenik</a:t>
            </a:r>
            <a:r>
              <a:rPr lang="tr-TR" sz="2000" dirty="0" smtClean="0">
                <a:solidFill>
                  <a:srgbClr val="000000"/>
                </a:solidFill>
                <a:effectLst/>
                <a:latin typeface="Times New Roman" panose="02020603050405020304" pitchFamily="18" charset="0"/>
                <a:ea typeface="Times New Roman+FPEF"/>
              </a:rPr>
              <a:t> asit takviyesi de yapılmaktadır. Ayrıca C vitamini yönünden zenginleştirme yapılabilmektedir. Ancak bu vitaminin işleme ve dağıtım aşamalarında kolayca tahrip olabileceği dikkate alınmalıdır.</a:t>
            </a:r>
            <a:endParaRPr lang="tr-TR"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2601572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92500" lnSpcReduction="20000"/>
          </a:bodyPr>
          <a:lstStyle/>
          <a:p>
            <a:pPr algn="just">
              <a:spcAft>
                <a:spcPts val="0"/>
              </a:spcAft>
            </a:pPr>
            <a:r>
              <a:rPr lang="tr-TR" sz="2000" b="1" dirty="0" smtClean="0">
                <a:solidFill>
                  <a:srgbClr val="000000"/>
                </a:solidFill>
                <a:effectLst/>
                <a:latin typeface="Times New Roman" panose="02020603050405020304" pitchFamily="18" charset="0"/>
                <a:ea typeface="Times New Roman+FPEF"/>
              </a:rPr>
              <a:t>1.1.1.4. Kalsiyum takviyeli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Gıdaların kalsiyum yönünden zenginleştirilmesi konusuna duyulan ilgi giderek artmaktadır. Bunun nedenleri şöyle sıralanabilir: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Birçok bireyin günlük kalsiyum ihtiyacını yeterince karşılayamaması,</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Osteoporozun görülme sıklığının artması,</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Osteoporozla kalsiyum arasındaki ilişkinin pazarlama alanında avantaj olarak kullanılmak istenmesi.</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Endüstriyel açıdan gelişmiş ülkelerde kişilerin çoğu kalsiyum ihtiyaçlarını süt ürünlerini tüketim yoluyla karşılamaktadır. Ancak, dünya nüfusunu oluşturan bireylerin yaklaşık %80’inin laktoza duyarlılık gösterdiği ve bu nedenle sürekli süt tüketemediği tahmin edilmektedir. Ayrıca, süt dışındaki içeceklerin tercih edilmesi de birçok bireyin yetersiz düzeyde kalsiyum almasına neden olmaktadır.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 Takviye amacıyla kullanılacak kalsiyumun seçimi</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Süt ve ürünlerinin zenginleştirilmesinde kullanılacak kalsiyum kaynağının seçiminde aşağıdaki hususlar dikkate alınmalıdır: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Vücut tarafından yüksek düzeyde emilebilmelidir.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Kemik kütlesinde artış sağlamaya elverişli olmalıdır.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Ucuz olmalı ve güvenli bir şekilde kullanılabilmelidir.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Taşıyıcı gıdanın nitelikleri üzerinde olumsuz bir etki yaratmamalıdır.</a:t>
            </a:r>
            <a:endParaRPr lang="tr-TR"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9895493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92500" lnSpcReduction="10000"/>
          </a:bodyPr>
          <a:lstStyle/>
          <a:p>
            <a:pPr algn="just">
              <a:spcAft>
                <a:spcPts val="0"/>
              </a:spcAft>
            </a:pPr>
            <a:r>
              <a:rPr lang="tr-TR" sz="2000" b="1" dirty="0" smtClean="0">
                <a:solidFill>
                  <a:srgbClr val="000000"/>
                </a:solidFill>
                <a:effectLst/>
                <a:latin typeface="Times New Roman" panose="02020603050405020304" pitchFamily="18" charset="0"/>
                <a:ea typeface="Times New Roman+FPEF"/>
              </a:rPr>
              <a:t>1.1.2. Az Yağlı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Sütün yağının çekilmesi, yağsız besin maddelerinin tümünde bir artış yaratarak ürünün besleyici değerini artıracağı için zenginleştirme olarak kabul edilebilir. İçme sütleri bazı ülkelerde aşağıdaki yağ oranlarında satışa sunulmaktadır: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Yağ içeriği en az %3,5 olacak şekilde standardize edilen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Standardize edilmeyen, en az %3 yağ içeren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Yağ içeriği %1,5-1,8 arasında değişen yarım yağlı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En fazla %0,3 yağ oranına sahip yağsız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Yağ içeriği azaltılan sütler tam yağlı süt kadar lezzetli bir tada sahip değildir. Yağ içeriğinin %2,5’in altına düşürülmesi ile lezzetteki azalma belirgin hale gelmektedir. Az yağlı sütlerde karşılaşılan bu olumsuzluğu giderebilmek için yöntemler vardır.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1.1.3. Zayıflamaya Yardımcı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r>
              <a:rPr lang="tr-TR" sz="2000" dirty="0" smtClean="0">
                <a:solidFill>
                  <a:srgbClr val="000000"/>
                </a:solidFill>
                <a:effectLst/>
                <a:latin typeface="Times New Roman" panose="02020603050405020304" pitchFamily="18" charset="0"/>
                <a:ea typeface="Times New Roman+FPEF"/>
              </a:rPr>
              <a:t>Kilosunu kontrol altında tutmak isteyen bireylere yönelik, aynı zamanda 1 litre sütteki </a:t>
            </a:r>
            <a:r>
              <a:rPr lang="tr-TR" sz="2000" dirty="0" err="1" smtClean="0">
                <a:solidFill>
                  <a:srgbClr val="000000"/>
                </a:solidFill>
                <a:effectLst/>
                <a:latin typeface="Times New Roman" panose="02020603050405020304" pitchFamily="18" charset="0"/>
                <a:ea typeface="Times New Roman+FPEF"/>
              </a:rPr>
              <a:t>esansiyel</a:t>
            </a:r>
            <a:r>
              <a:rPr lang="tr-TR" sz="2000" dirty="0" smtClean="0">
                <a:solidFill>
                  <a:srgbClr val="000000"/>
                </a:solidFill>
                <a:effectLst/>
                <a:latin typeface="Times New Roman" panose="02020603050405020304" pitchFamily="18" charset="0"/>
                <a:ea typeface="Times New Roman+FPEF"/>
              </a:rPr>
              <a:t> besin maddelerinin tümünü karşılayan sütlerdir. Bu ürünlerin bir öğünde sağladıkları enerji 125-230 </a:t>
            </a:r>
            <a:r>
              <a:rPr lang="tr-TR" sz="2000" dirty="0" err="1" smtClean="0">
                <a:solidFill>
                  <a:srgbClr val="000000"/>
                </a:solidFill>
                <a:effectLst/>
                <a:latin typeface="Times New Roman" panose="02020603050405020304" pitchFamily="18" charset="0"/>
                <a:ea typeface="Times New Roman+FPEF"/>
              </a:rPr>
              <a:t>kcal</a:t>
            </a:r>
            <a:r>
              <a:rPr lang="tr-TR" sz="2000" dirty="0" smtClean="0">
                <a:solidFill>
                  <a:srgbClr val="000000"/>
                </a:solidFill>
                <a:effectLst/>
                <a:latin typeface="Times New Roman" panose="02020603050405020304" pitchFamily="18" charset="0"/>
                <a:ea typeface="Times New Roman+FPEF"/>
              </a:rPr>
              <a:t> arasında değişir. Toz ya da sıvı (pastörize veya sterilize) halde üretilirler. Toz haldeki ürün tüketilmeden önce suya veya süte (yağlı/yağsız) karıştırılıp sıvı hale getirilir. Çoğunun bileşiminde, süt ve süt kuru maddesine ilaveten, soya ürünleri, mısır özü yağı, nişasta ve aroma maddeleri bulunur.</a:t>
            </a:r>
            <a:endParaRPr lang="tr-TR"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297612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a:bodyPr>
          <a:lstStyle/>
          <a:p>
            <a:pPr algn="just">
              <a:spcAft>
                <a:spcPts val="0"/>
              </a:spcAft>
            </a:pPr>
            <a:r>
              <a:rPr lang="tr-TR" sz="2000" b="1" dirty="0" smtClean="0">
                <a:solidFill>
                  <a:srgbClr val="000000"/>
                </a:solidFill>
                <a:effectLst/>
                <a:latin typeface="Times New Roman" panose="02020603050405020304" pitchFamily="18" charset="0"/>
                <a:ea typeface="Times New Roman+FPEF"/>
              </a:rPr>
              <a:t>1.2. Ürünün Çekiciliğini Artırmak Amacıyla Takviye Edilen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1.2.1. Aromalı Sütler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İçme sütlerinin aromalı olarak piyasaya sunulması daha geniş bir tüketici kitlesi tarafından kabul görmesini sağlamaktadır. Yağ içeriği düşük, yağsız </a:t>
            </a:r>
            <a:r>
              <a:rPr lang="tr-TR" sz="2000" dirty="0" err="1" smtClean="0">
                <a:solidFill>
                  <a:srgbClr val="000000"/>
                </a:solidFill>
                <a:effectLst/>
                <a:latin typeface="Times New Roman" panose="02020603050405020304" pitchFamily="18" charset="0"/>
                <a:ea typeface="Times New Roman+FPEF"/>
              </a:rPr>
              <a:t>kurumadde</a:t>
            </a:r>
            <a:r>
              <a:rPr lang="tr-TR" sz="2000" dirty="0" smtClean="0">
                <a:solidFill>
                  <a:srgbClr val="000000"/>
                </a:solidFill>
                <a:effectLst/>
                <a:latin typeface="Times New Roman" panose="02020603050405020304" pitchFamily="18" charset="0"/>
                <a:ea typeface="Times New Roman+FPEF"/>
              </a:rPr>
              <a:t> içeriği yüksek içme sütleri aromalı olarak tüketilmektedir.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Tipik bir aromalı süt </a:t>
            </a:r>
            <a:r>
              <a:rPr lang="tr-TR" sz="2000" dirty="0" err="1" smtClean="0">
                <a:solidFill>
                  <a:srgbClr val="000000"/>
                </a:solidFill>
                <a:effectLst/>
                <a:latin typeface="Times New Roman" panose="02020603050405020304" pitchFamily="18" charset="0"/>
                <a:ea typeface="Times New Roman+FPEF"/>
              </a:rPr>
              <a:t>formülasyonu</a:t>
            </a:r>
            <a:endParaRPr lang="tr-TR" sz="2000" dirty="0">
              <a:effectLst/>
              <a:latin typeface="Times New Roman" panose="02020603050405020304" pitchFamily="18" charset="0"/>
              <a:ea typeface="Calibri" panose="020F0502020204030204" pitchFamily="34" charset="0"/>
            </a:endParaRPr>
          </a:p>
        </p:txBody>
      </p:sp>
      <p:graphicFrame>
        <p:nvGraphicFramePr>
          <p:cNvPr id="10" name="Tablo 9"/>
          <p:cNvGraphicFramePr>
            <a:graphicFrameLocks noGrp="1"/>
          </p:cNvGraphicFramePr>
          <p:nvPr>
            <p:extLst>
              <p:ext uri="{D42A27DB-BD31-4B8C-83A1-F6EECF244321}">
                <p14:modId xmlns:p14="http://schemas.microsoft.com/office/powerpoint/2010/main" val="1756881799"/>
              </p:ext>
            </p:extLst>
          </p:nvPr>
        </p:nvGraphicFramePr>
        <p:xfrm>
          <a:off x="304799" y="3378630"/>
          <a:ext cx="11604172" cy="2926080"/>
        </p:xfrm>
        <a:graphic>
          <a:graphicData uri="http://schemas.openxmlformats.org/drawingml/2006/table">
            <a:tbl>
              <a:tblPr firstRow="1" firstCol="1" bandRow="1"/>
              <a:tblGrid>
                <a:gridCol w="5802086"/>
                <a:gridCol w="5802086"/>
              </a:tblGrid>
              <a:tr h="349939">
                <a:tc>
                  <a:txBody>
                    <a:bodyPr/>
                    <a:lstStyle/>
                    <a:p>
                      <a:pPr algn="l">
                        <a:spcAft>
                          <a:spcPts val="0"/>
                        </a:spcAft>
                      </a:pPr>
                      <a:r>
                        <a:rPr lang="tr-TR" sz="2400" dirty="0">
                          <a:solidFill>
                            <a:srgbClr val="000000"/>
                          </a:solidFill>
                          <a:effectLst/>
                          <a:latin typeface="Times New Roman" panose="02020603050405020304" pitchFamily="18" charset="0"/>
                          <a:ea typeface="Times New Roman+FPEF"/>
                        </a:rPr>
                        <a:t>Katılan Maddeler</a:t>
                      </a:r>
                      <a:endParaRPr lang="tr-TR" sz="24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2400">
                          <a:solidFill>
                            <a:srgbClr val="000000"/>
                          </a:solidFill>
                          <a:effectLst/>
                          <a:latin typeface="Times New Roman" panose="02020603050405020304" pitchFamily="18" charset="0"/>
                          <a:ea typeface="Times New Roman+FPEF"/>
                        </a:rPr>
                        <a:t>Miktarlar (%)</a:t>
                      </a:r>
                      <a:endParaRPr lang="tr-TR" sz="2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49571">
                <a:tc>
                  <a:txBody>
                    <a:bodyPr/>
                    <a:lstStyle/>
                    <a:p>
                      <a:pPr algn="l">
                        <a:spcAft>
                          <a:spcPts val="0"/>
                        </a:spcAft>
                      </a:pPr>
                      <a:r>
                        <a:rPr lang="tr-TR" sz="2400" dirty="0">
                          <a:solidFill>
                            <a:srgbClr val="000000"/>
                          </a:solidFill>
                          <a:effectLst/>
                          <a:latin typeface="Times New Roman" panose="02020603050405020304" pitchFamily="18" charset="0"/>
                          <a:ea typeface="Times New Roman+FPEF"/>
                        </a:rPr>
                        <a:t> </a:t>
                      </a:r>
                      <a:endParaRPr lang="tr-TR" sz="2400" dirty="0">
                        <a:effectLst/>
                        <a:latin typeface="Times New Roman" panose="02020603050405020304" pitchFamily="18" charset="0"/>
                        <a:ea typeface="Calibri" panose="020F0502020204030204" pitchFamily="34" charset="0"/>
                      </a:endParaRPr>
                    </a:p>
                    <a:p>
                      <a:pPr algn="l">
                        <a:spcAft>
                          <a:spcPts val="0"/>
                        </a:spcAft>
                      </a:pPr>
                      <a:r>
                        <a:rPr lang="tr-TR" sz="2400" dirty="0">
                          <a:solidFill>
                            <a:srgbClr val="000000"/>
                          </a:solidFill>
                          <a:effectLst/>
                          <a:latin typeface="Times New Roman" panose="02020603050405020304" pitchFamily="18" charset="0"/>
                          <a:ea typeface="Times New Roman+FPEF"/>
                        </a:rPr>
                        <a:t>Süt</a:t>
                      </a:r>
                      <a:endParaRPr lang="tr-TR" sz="2400" dirty="0">
                        <a:effectLst/>
                        <a:latin typeface="Times New Roman" panose="02020603050405020304" pitchFamily="18" charset="0"/>
                        <a:ea typeface="Calibri" panose="020F0502020204030204" pitchFamily="34" charset="0"/>
                      </a:endParaRPr>
                    </a:p>
                    <a:p>
                      <a:pPr algn="l">
                        <a:spcAft>
                          <a:spcPts val="0"/>
                        </a:spcAft>
                      </a:pPr>
                      <a:r>
                        <a:rPr lang="tr-TR" sz="2400" dirty="0">
                          <a:solidFill>
                            <a:srgbClr val="000000"/>
                          </a:solidFill>
                          <a:effectLst/>
                          <a:latin typeface="Times New Roman" panose="02020603050405020304" pitchFamily="18" charset="0"/>
                          <a:ea typeface="Times New Roman+FPEF"/>
                        </a:rPr>
                        <a:t>Aroma maddeleri</a:t>
                      </a:r>
                      <a:endParaRPr lang="tr-TR" sz="2400" dirty="0">
                        <a:effectLst/>
                        <a:latin typeface="Times New Roman" panose="02020603050405020304" pitchFamily="18" charset="0"/>
                        <a:ea typeface="Calibri" panose="020F0502020204030204" pitchFamily="34" charset="0"/>
                      </a:endParaRPr>
                    </a:p>
                    <a:p>
                      <a:pPr algn="l">
                        <a:spcAft>
                          <a:spcPts val="0"/>
                        </a:spcAft>
                      </a:pPr>
                      <a:r>
                        <a:rPr lang="tr-TR" sz="2400" dirty="0">
                          <a:solidFill>
                            <a:srgbClr val="000000"/>
                          </a:solidFill>
                          <a:effectLst/>
                          <a:latin typeface="Times New Roman" panose="02020603050405020304" pitchFamily="18" charset="0"/>
                          <a:ea typeface="Times New Roman+FPEF"/>
                        </a:rPr>
                        <a:t>Renk maddeleri</a:t>
                      </a:r>
                      <a:endParaRPr lang="tr-TR" sz="2400" dirty="0">
                        <a:effectLst/>
                        <a:latin typeface="Times New Roman" panose="02020603050405020304" pitchFamily="18" charset="0"/>
                        <a:ea typeface="Calibri" panose="020F0502020204030204" pitchFamily="34" charset="0"/>
                      </a:endParaRPr>
                    </a:p>
                    <a:p>
                      <a:pPr algn="l">
                        <a:spcAft>
                          <a:spcPts val="0"/>
                        </a:spcAft>
                      </a:pPr>
                      <a:r>
                        <a:rPr lang="tr-TR" sz="2400" dirty="0">
                          <a:solidFill>
                            <a:srgbClr val="000000"/>
                          </a:solidFill>
                          <a:effectLst/>
                          <a:latin typeface="Times New Roman" panose="02020603050405020304" pitchFamily="18" charset="0"/>
                          <a:ea typeface="Times New Roman+FPEF"/>
                        </a:rPr>
                        <a:t>Tatlandırıcılar</a:t>
                      </a:r>
                      <a:endParaRPr lang="tr-TR" sz="2400" dirty="0">
                        <a:effectLst/>
                        <a:latin typeface="Times New Roman" panose="02020603050405020304" pitchFamily="18" charset="0"/>
                        <a:ea typeface="Calibri" panose="020F0502020204030204" pitchFamily="34" charset="0"/>
                      </a:endParaRPr>
                    </a:p>
                    <a:p>
                      <a:pPr algn="l">
                        <a:spcAft>
                          <a:spcPts val="0"/>
                        </a:spcAft>
                      </a:pPr>
                      <a:r>
                        <a:rPr lang="tr-TR" sz="2400" dirty="0" err="1">
                          <a:solidFill>
                            <a:srgbClr val="000000"/>
                          </a:solidFill>
                          <a:effectLst/>
                          <a:latin typeface="Times New Roman" panose="02020603050405020304" pitchFamily="18" charset="0"/>
                          <a:ea typeface="Times New Roman+FPEF"/>
                        </a:rPr>
                        <a:t>Stabilizerler</a:t>
                      </a:r>
                      <a:r>
                        <a:rPr lang="tr-TR" sz="2400" dirty="0">
                          <a:solidFill>
                            <a:srgbClr val="000000"/>
                          </a:solidFill>
                          <a:effectLst/>
                          <a:latin typeface="Times New Roman" panose="02020603050405020304" pitchFamily="18" charset="0"/>
                          <a:ea typeface="Times New Roman+FPEF"/>
                        </a:rPr>
                        <a:t> (isteğe bağlı)</a:t>
                      </a:r>
                      <a:endParaRPr lang="tr-TR" sz="2400" dirty="0">
                        <a:effectLst/>
                        <a:latin typeface="Times New Roman" panose="02020603050405020304" pitchFamily="18" charset="0"/>
                        <a:ea typeface="Calibri" panose="020F0502020204030204" pitchFamily="34" charset="0"/>
                      </a:endParaRPr>
                    </a:p>
                    <a:p>
                      <a:pPr algn="l">
                        <a:spcAft>
                          <a:spcPts val="0"/>
                        </a:spcAft>
                      </a:pPr>
                      <a:r>
                        <a:rPr lang="tr-TR" sz="2400" dirty="0">
                          <a:solidFill>
                            <a:srgbClr val="000000"/>
                          </a:solidFill>
                          <a:effectLst/>
                          <a:latin typeface="Times New Roman" panose="02020603050405020304" pitchFamily="18" charset="0"/>
                          <a:ea typeface="Times New Roman+FPEF"/>
                        </a:rPr>
                        <a:t>Diğer katkı maddeleri (isteğe bağlı)</a:t>
                      </a:r>
                      <a:endParaRPr lang="tr-TR" sz="24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2400" dirty="0">
                          <a:solidFill>
                            <a:srgbClr val="000000"/>
                          </a:solidFill>
                          <a:effectLst/>
                          <a:latin typeface="Times New Roman" panose="02020603050405020304" pitchFamily="18" charset="0"/>
                          <a:ea typeface="Times New Roman+FPEF"/>
                        </a:rPr>
                        <a:t> </a:t>
                      </a:r>
                      <a:endParaRPr lang="tr-TR" sz="2400" dirty="0">
                        <a:effectLst/>
                        <a:latin typeface="Times New Roman" panose="02020603050405020304" pitchFamily="18" charset="0"/>
                        <a:ea typeface="Calibri" panose="020F0502020204030204" pitchFamily="34" charset="0"/>
                      </a:endParaRPr>
                    </a:p>
                    <a:p>
                      <a:pPr algn="ctr">
                        <a:spcAft>
                          <a:spcPts val="0"/>
                        </a:spcAft>
                      </a:pPr>
                      <a:r>
                        <a:rPr lang="tr-TR" sz="2400" dirty="0">
                          <a:solidFill>
                            <a:srgbClr val="000000"/>
                          </a:solidFill>
                          <a:effectLst/>
                          <a:latin typeface="Times New Roman" panose="02020603050405020304" pitchFamily="18" charset="0"/>
                          <a:ea typeface="Times New Roman+FPEF"/>
                        </a:rPr>
                        <a:t>95,00</a:t>
                      </a:r>
                      <a:endParaRPr lang="tr-TR" sz="2400" dirty="0">
                        <a:effectLst/>
                        <a:latin typeface="Times New Roman" panose="02020603050405020304" pitchFamily="18" charset="0"/>
                        <a:ea typeface="Calibri" panose="020F0502020204030204" pitchFamily="34" charset="0"/>
                      </a:endParaRPr>
                    </a:p>
                    <a:p>
                      <a:pPr algn="ctr">
                        <a:spcAft>
                          <a:spcPts val="0"/>
                        </a:spcAft>
                      </a:pPr>
                      <a:r>
                        <a:rPr lang="tr-TR" sz="2400" dirty="0">
                          <a:solidFill>
                            <a:srgbClr val="000000"/>
                          </a:solidFill>
                          <a:effectLst/>
                          <a:latin typeface="Times New Roman" panose="02020603050405020304" pitchFamily="18" charset="0"/>
                          <a:ea typeface="Times New Roman+FPEF"/>
                        </a:rPr>
                        <a:t>0,10</a:t>
                      </a:r>
                      <a:endParaRPr lang="tr-TR" sz="2400" dirty="0">
                        <a:effectLst/>
                        <a:latin typeface="Times New Roman" panose="02020603050405020304" pitchFamily="18" charset="0"/>
                        <a:ea typeface="Calibri" panose="020F0502020204030204" pitchFamily="34" charset="0"/>
                      </a:endParaRPr>
                    </a:p>
                    <a:p>
                      <a:pPr algn="ctr">
                        <a:spcAft>
                          <a:spcPts val="0"/>
                        </a:spcAft>
                      </a:pPr>
                      <a:r>
                        <a:rPr lang="tr-TR" sz="2400" dirty="0">
                          <a:solidFill>
                            <a:srgbClr val="000000"/>
                          </a:solidFill>
                          <a:effectLst/>
                          <a:latin typeface="Times New Roman" panose="02020603050405020304" pitchFamily="18" charset="0"/>
                          <a:ea typeface="Times New Roman+FPEF"/>
                        </a:rPr>
                        <a:t>0,01</a:t>
                      </a:r>
                      <a:endParaRPr lang="tr-TR" sz="2400" dirty="0">
                        <a:effectLst/>
                        <a:latin typeface="Times New Roman" panose="02020603050405020304" pitchFamily="18" charset="0"/>
                        <a:ea typeface="Calibri" panose="020F0502020204030204" pitchFamily="34" charset="0"/>
                      </a:endParaRPr>
                    </a:p>
                    <a:p>
                      <a:pPr algn="ctr">
                        <a:spcAft>
                          <a:spcPts val="0"/>
                        </a:spcAft>
                      </a:pPr>
                      <a:r>
                        <a:rPr lang="tr-TR" sz="2400" dirty="0">
                          <a:solidFill>
                            <a:srgbClr val="000000"/>
                          </a:solidFill>
                          <a:effectLst/>
                          <a:latin typeface="Times New Roman" panose="02020603050405020304" pitchFamily="18" charset="0"/>
                          <a:ea typeface="Times New Roman+FPEF"/>
                        </a:rPr>
                        <a:t>5,00</a:t>
                      </a:r>
                      <a:endParaRPr lang="tr-TR" sz="2400" dirty="0">
                        <a:effectLst/>
                        <a:latin typeface="Times New Roman" panose="02020603050405020304" pitchFamily="18" charset="0"/>
                        <a:ea typeface="Calibri" panose="020F0502020204030204" pitchFamily="34" charset="0"/>
                      </a:endParaRPr>
                    </a:p>
                    <a:p>
                      <a:pPr algn="ctr">
                        <a:spcAft>
                          <a:spcPts val="0"/>
                        </a:spcAft>
                      </a:pPr>
                      <a:r>
                        <a:rPr lang="tr-TR" sz="2400" dirty="0">
                          <a:solidFill>
                            <a:srgbClr val="000000"/>
                          </a:solidFill>
                          <a:effectLst/>
                          <a:latin typeface="Times New Roman" panose="02020603050405020304" pitchFamily="18" charset="0"/>
                          <a:ea typeface="Times New Roman+FPEF"/>
                        </a:rPr>
                        <a:t>0,05</a:t>
                      </a:r>
                      <a:endParaRPr lang="tr-TR" sz="2400" dirty="0">
                        <a:effectLst/>
                        <a:latin typeface="Times New Roman" panose="02020603050405020304" pitchFamily="18" charset="0"/>
                        <a:ea typeface="Calibri" panose="020F0502020204030204" pitchFamily="34" charset="0"/>
                      </a:endParaRPr>
                    </a:p>
                    <a:p>
                      <a:pPr algn="ctr">
                        <a:spcAft>
                          <a:spcPts val="0"/>
                        </a:spcAft>
                      </a:pPr>
                      <a:r>
                        <a:rPr lang="tr-TR" sz="2400" dirty="0">
                          <a:solidFill>
                            <a:srgbClr val="000000"/>
                          </a:solidFill>
                          <a:effectLst/>
                          <a:latin typeface="Times New Roman" panose="02020603050405020304" pitchFamily="18" charset="0"/>
                          <a:ea typeface="Times New Roman+FPEF"/>
                        </a:rPr>
                        <a:t>-</a:t>
                      </a:r>
                      <a:endParaRPr lang="tr-TR" sz="24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8952592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lnSpcReduction="10000"/>
          </a:bodyPr>
          <a:lstStyle/>
          <a:p>
            <a:pPr algn="just">
              <a:spcAft>
                <a:spcPts val="0"/>
              </a:spcAft>
            </a:pPr>
            <a:r>
              <a:rPr lang="tr-TR" sz="2000" b="1" dirty="0" smtClean="0">
                <a:solidFill>
                  <a:srgbClr val="000000"/>
                </a:solidFill>
                <a:effectLst/>
                <a:latin typeface="Times New Roman" panose="02020603050405020304" pitchFamily="18" charset="0"/>
                <a:ea typeface="Times New Roman+FPEF"/>
              </a:rPr>
              <a:t>1.2.1.1. Aromalı süt üretiminde yararlanılan maddeler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1.2.1.1.1. Aroma maddeleri</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Temel olarak bir aroma, çözücü bir sistemde çözündürülmüş aroma materyallerinin karışımından oluşur. Kullanılan aroma materyalleri </a:t>
            </a:r>
            <a:r>
              <a:rPr lang="tr-TR" sz="2000" dirty="0" err="1" smtClean="0">
                <a:solidFill>
                  <a:srgbClr val="000000"/>
                </a:solidFill>
                <a:effectLst/>
                <a:latin typeface="Times New Roman" panose="02020603050405020304" pitchFamily="18" charset="0"/>
                <a:ea typeface="Times New Roman+FPEF"/>
              </a:rPr>
              <a:t>esansiyel</a:t>
            </a:r>
            <a:r>
              <a:rPr lang="tr-TR" sz="2000" dirty="0" smtClean="0">
                <a:solidFill>
                  <a:srgbClr val="000000"/>
                </a:solidFill>
                <a:effectLst/>
                <a:latin typeface="Times New Roman" panose="02020603050405020304" pitchFamily="18" charset="0"/>
                <a:ea typeface="Times New Roman+FPEF"/>
              </a:rPr>
              <a:t> yağlar, </a:t>
            </a:r>
            <a:r>
              <a:rPr lang="tr-TR" sz="2000" dirty="0" err="1" smtClean="0">
                <a:solidFill>
                  <a:srgbClr val="000000"/>
                </a:solidFill>
                <a:effectLst/>
                <a:latin typeface="Times New Roman" panose="02020603050405020304" pitchFamily="18" charset="0"/>
                <a:ea typeface="Times New Roman+FPEF"/>
              </a:rPr>
              <a:t>turunçgil</a:t>
            </a:r>
            <a:r>
              <a:rPr lang="tr-TR" sz="2000" dirty="0" smtClean="0">
                <a:solidFill>
                  <a:srgbClr val="000000"/>
                </a:solidFill>
                <a:effectLst/>
                <a:latin typeface="Times New Roman" panose="02020603050405020304" pitchFamily="18" charset="0"/>
                <a:ea typeface="Times New Roman+FPEF"/>
              </a:rPr>
              <a:t> yağları, meyve suları, yumuşak meyveler ve </a:t>
            </a:r>
            <a:r>
              <a:rPr lang="tr-TR" sz="2000" dirty="0" err="1" smtClean="0">
                <a:solidFill>
                  <a:srgbClr val="000000"/>
                </a:solidFill>
                <a:effectLst/>
                <a:latin typeface="Times New Roman" panose="02020603050405020304" pitchFamily="18" charset="0"/>
                <a:ea typeface="Times New Roman+FPEF"/>
              </a:rPr>
              <a:t>ekstraktlarıdır</a:t>
            </a:r>
            <a:r>
              <a:rPr lang="tr-TR" sz="2000" dirty="0" smtClean="0">
                <a:solidFill>
                  <a:srgbClr val="000000"/>
                </a:solidFill>
                <a:effectLst/>
                <a:latin typeface="Times New Roman" panose="02020603050405020304" pitchFamily="18" charset="0"/>
                <a:ea typeface="Times New Roman+FPEF"/>
              </a:rPr>
              <a:t>. Bunlar dışında baharatlar da kullanılır. Kimyasal kökenli aroma materyalleri hidrokarbonlar, alkoller, aldehitler, </a:t>
            </a:r>
            <a:r>
              <a:rPr lang="tr-TR" sz="2000" dirty="0" err="1" smtClean="0">
                <a:solidFill>
                  <a:srgbClr val="000000"/>
                </a:solidFill>
                <a:effectLst/>
                <a:latin typeface="Times New Roman" panose="02020603050405020304" pitchFamily="18" charset="0"/>
                <a:ea typeface="Times New Roman+FPEF"/>
              </a:rPr>
              <a:t>asitler,esterler</a:t>
            </a:r>
            <a:r>
              <a:rPr lang="tr-TR" sz="2000" dirty="0" smtClean="0">
                <a:solidFill>
                  <a:srgbClr val="000000"/>
                </a:solidFill>
                <a:effectLst/>
                <a:latin typeface="Times New Roman" panose="02020603050405020304" pitchFamily="18" charset="0"/>
                <a:ea typeface="Times New Roman+FPEF"/>
              </a:rPr>
              <a:t>, ketonlar ve </a:t>
            </a:r>
            <a:r>
              <a:rPr lang="tr-TR" sz="2000" dirty="0" err="1" smtClean="0">
                <a:solidFill>
                  <a:srgbClr val="000000"/>
                </a:solidFill>
                <a:effectLst/>
                <a:latin typeface="Times New Roman" panose="02020603050405020304" pitchFamily="18" charset="0"/>
                <a:ea typeface="Times New Roman+FPEF"/>
              </a:rPr>
              <a:t>laktonlardır</a:t>
            </a:r>
            <a:r>
              <a:rPr lang="tr-TR" sz="2000" dirty="0" smtClean="0">
                <a:solidFill>
                  <a:srgbClr val="000000"/>
                </a:solidFill>
                <a:effectLst/>
                <a:latin typeface="Times New Roman" panose="02020603050405020304" pitchFamily="18" charset="0"/>
                <a:ea typeface="Times New Roman+FPEF"/>
              </a:rPr>
              <a:t>. Bunların birçoğu doğada bulunanlara özdeş maddelerdir. Doğada olmayan fakat güvenli bir şekilde kullanılan aroma materyalleri de vardır, etil </a:t>
            </a:r>
            <a:r>
              <a:rPr lang="tr-TR" sz="2000" dirty="0" err="1" smtClean="0">
                <a:solidFill>
                  <a:srgbClr val="000000"/>
                </a:solidFill>
                <a:effectLst/>
                <a:latin typeface="Times New Roman" panose="02020603050405020304" pitchFamily="18" charset="0"/>
                <a:ea typeface="Times New Roman+FPEF"/>
              </a:rPr>
              <a:t>vanilin</a:t>
            </a:r>
            <a:r>
              <a:rPr lang="tr-TR" sz="2000" dirty="0" smtClean="0">
                <a:solidFill>
                  <a:srgbClr val="000000"/>
                </a:solidFill>
                <a:effectLst/>
                <a:latin typeface="Times New Roman" panose="02020603050405020304" pitchFamily="18" charset="0"/>
                <a:ea typeface="Times New Roman+FPEF"/>
              </a:rPr>
              <a:t> böyle bir maddedir. Çözücü olarak kullanılan maddeler, </a:t>
            </a:r>
            <a:r>
              <a:rPr lang="tr-TR" sz="2000" dirty="0" err="1" smtClean="0">
                <a:solidFill>
                  <a:srgbClr val="000000"/>
                </a:solidFill>
                <a:effectLst/>
                <a:latin typeface="Times New Roman" panose="02020603050405020304" pitchFamily="18" charset="0"/>
                <a:ea typeface="Times New Roman+FPEF"/>
              </a:rPr>
              <a:t>propilen</a:t>
            </a:r>
            <a:r>
              <a:rPr lang="tr-TR" sz="2000" dirty="0" smtClean="0">
                <a:solidFill>
                  <a:srgbClr val="000000"/>
                </a:solidFill>
                <a:effectLst/>
                <a:latin typeface="Times New Roman" panose="02020603050405020304" pitchFamily="18" charset="0"/>
                <a:ea typeface="Times New Roman+FPEF"/>
              </a:rPr>
              <a:t> </a:t>
            </a:r>
            <a:r>
              <a:rPr lang="tr-TR" sz="2000" dirty="0" err="1" smtClean="0">
                <a:solidFill>
                  <a:srgbClr val="000000"/>
                </a:solidFill>
                <a:effectLst/>
                <a:latin typeface="Times New Roman" panose="02020603050405020304" pitchFamily="18" charset="0"/>
                <a:ea typeface="Times New Roman+FPEF"/>
              </a:rPr>
              <a:t>glikol,etanol</a:t>
            </a:r>
            <a:r>
              <a:rPr lang="tr-TR" sz="2000" dirty="0" smtClean="0">
                <a:solidFill>
                  <a:srgbClr val="000000"/>
                </a:solidFill>
                <a:effectLst/>
                <a:latin typeface="Times New Roman" panose="02020603050405020304" pitchFamily="18" charset="0"/>
                <a:ea typeface="Times New Roman+FPEF"/>
              </a:rPr>
              <a:t> veya </a:t>
            </a:r>
            <a:r>
              <a:rPr lang="tr-TR" sz="2000" dirty="0" err="1" smtClean="0">
                <a:solidFill>
                  <a:srgbClr val="000000"/>
                </a:solidFill>
                <a:effectLst/>
                <a:latin typeface="Times New Roman" panose="02020603050405020304" pitchFamily="18" charset="0"/>
                <a:ea typeface="Times New Roman+FPEF"/>
              </a:rPr>
              <a:t>gliserol</a:t>
            </a:r>
            <a:r>
              <a:rPr lang="tr-TR" sz="2000" dirty="0" smtClean="0">
                <a:solidFill>
                  <a:srgbClr val="000000"/>
                </a:solidFill>
                <a:effectLst/>
                <a:latin typeface="Times New Roman" panose="02020603050405020304" pitchFamily="18" charset="0"/>
                <a:ea typeface="Times New Roman+FPEF"/>
              </a:rPr>
              <a:t> </a:t>
            </a:r>
            <a:r>
              <a:rPr lang="tr-TR" sz="2000" dirty="0" err="1" smtClean="0">
                <a:solidFill>
                  <a:srgbClr val="000000"/>
                </a:solidFill>
                <a:effectLst/>
                <a:latin typeface="Times New Roman" panose="02020603050405020304" pitchFamily="18" charset="0"/>
                <a:ea typeface="Times New Roman+FPEF"/>
              </a:rPr>
              <a:t>diasetattır</a:t>
            </a:r>
            <a:r>
              <a:rPr lang="tr-TR" sz="2000" dirty="0" smtClean="0">
                <a:solidFill>
                  <a:srgbClr val="000000"/>
                </a:solidFill>
                <a:effectLst/>
                <a:latin typeface="Times New Roman" panose="02020603050405020304" pitchFamily="18" charset="0"/>
                <a:ea typeface="Times New Roman+FPEF"/>
              </a:rPr>
              <a:t>. İçme sütlerinin </a:t>
            </a:r>
            <a:r>
              <a:rPr lang="tr-TR" sz="2000" dirty="0" err="1" smtClean="0">
                <a:solidFill>
                  <a:srgbClr val="000000"/>
                </a:solidFill>
                <a:effectLst/>
                <a:latin typeface="Times New Roman" panose="02020603050405020304" pitchFamily="18" charset="0"/>
                <a:ea typeface="Times New Roman+FPEF"/>
              </a:rPr>
              <a:t>aromalandırılmasında</a:t>
            </a:r>
            <a:r>
              <a:rPr lang="tr-TR" sz="2000" dirty="0" smtClean="0">
                <a:solidFill>
                  <a:srgbClr val="000000"/>
                </a:solidFill>
                <a:effectLst/>
                <a:latin typeface="Times New Roman" panose="02020603050405020304" pitchFamily="18" charset="0"/>
                <a:ea typeface="Times New Roman+FPEF"/>
              </a:rPr>
              <a:t> karşılaşılan sorunlar iki grupta toplanabilir;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a) Süt </a:t>
            </a:r>
            <a:r>
              <a:rPr lang="tr-TR" sz="2000" dirty="0" err="1" smtClean="0">
                <a:solidFill>
                  <a:srgbClr val="000000"/>
                </a:solidFill>
                <a:effectLst/>
                <a:latin typeface="Times New Roman" panose="02020603050405020304" pitchFamily="18" charset="0"/>
                <a:ea typeface="Times New Roman+FPEF"/>
              </a:rPr>
              <a:t>bileşenenlerinin</a:t>
            </a:r>
            <a:r>
              <a:rPr lang="tr-TR" sz="2000" dirty="0" smtClean="0">
                <a:solidFill>
                  <a:srgbClr val="000000"/>
                </a:solidFill>
                <a:effectLst/>
                <a:latin typeface="Times New Roman" panose="02020603050405020304" pitchFamily="18" charset="0"/>
                <a:ea typeface="Times New Roman+FPEF"/>
              </a:rPr>
              <a:t> niteliğinden kaynaklanan sorunlar; </a:t>
            </a:r>
            <a:r>
              <a:rPr lang="tr-TR" sz="2000" dirty="0" err="1" smtClean="0">
                <a:solidFill>
                  <a:srgbClr val="000000"/>
                </a:solidFill>
                <a:effectLst/>
                <a:latin typeface="Times New Roman" panose="02020603050405020304" pitchFamily="18" charset="0"/>
                <a:ea typeface="Times New Roman+FPEF"/>
              </a:rPr>
              <a:t>Lipofil</a:t>
            </a:r>
            <a:r>
              <a:rPr lang="tr-TR" sz="2000" dirty="0" smtClean="0">
                <a:solidFill>
                  <a:srgbClr val="000000"/>
                </a:solidFill>
                <a:effectLst/>
                <a:latin typeface="Times New Roman" panose="02020603050405020304" pitchFamily="18" charset="0"/>
                <a:ea typeface="Times New Roman+FPEF"/>
              </a:rPr>
              <a:t> karakterli aroma maddeleri sütteki yağ </a:t>
            </a:r>
            <a:r>
              <a:rPr lang="tr-TR" sz="2000" dirty="0" err="1" smtClean="0">
                <a:solidFill>
                  <a:srgbClr val="000000"/>
                </a:solidFill>
                <a:effectLst/>
                <a:latin typeface="Times New Roman" panose="02020603050405020304" pitchFamily="18" charset="0"/>
                <a:ea typeface="Times New Roman+FPEF"/>
              </a:rPr>
              <a:t>globüllerine</a:t>
            </a:r>
            <a:r>
              <a:rPr lang="tr-TR" sz="2000" dirty="0" smtClean="0">
                <a:solidFill>
                  <a:srgbClr val="000000"/>
                </a:solidFill>
                <a:effectLst/>
                <a:latin typeface="Times New Roman" panose="02020603050405020304" pitchFamily="18" charset="0"/>
                <a:ea typeface="Times New Roman+FPEF"/>
              </a:rPr>
              <a:t> doğru göç edebilir, bu da lezzetli tat sağlayıcı etkilerini maskeler ve depolama sırasında tüm tat profili değişebilir. Sütün yağ oranı da önemli bir noktadır.</a:t>
            </a:r>
            <a:endParaRPr lang="tr-TR" sz="1800" dirty="0" smtClean="0">
              <a:effectLst/>
              <a:latin typeface="Times New Roman" panose="02020603050405020304" pitchFamily="18" charset="0"/>
              <a:ea typeface="Calibri" panose="020F0502020204030204" pitchFamily="34" charset="0"/>
            </a:endParaRPr>
          </a:p>
          <a:p>
            <a:pPr algn="just"/>
            <a:r>
              <a:rPr lang="tr-TR" sz="2000" dirty="0" smtClean="0">
                <a:solidFill>
                  <a:srgbClr val="000000"/>
                </a:solidFill>
                <a:effectLst/>
                <a:latin typeface="Times New Roman" panose="02020603050405020304" pitchFamily="18" charset="0"/>
                <a:ea typeface="Times New Roman+FPEF"/>
              </a:rPr>
              <a:t>b) Süte uygulanan işlemlerin yol açtığı sorunlar; Birçok aroma materyali pastörizasyonda uygulanan sıcaklık ve süre koşullarında stabil durumdadır ancak UHT yöntemiyle sterilizasyonda değişik aroma materyalleri birbiriyle ya da süt bileşenleri ile reaksiyona girebilir. Ayrıca UHT sütün kendine özgü bir tadı vardır, bu nedenle katılacak aroma maddelerinin bu tada uygun olmalıdır. Çikolatalı sütlerde kakao tozu kullanımı tat profilinin tam olarak sağlanmasında yetersiz kalır. Kakao tozu ile uyumlu bir aroma maddesi seçilerek hem üstün nitelikte bir ürün elde edilebilir hem de kullanılacak kakao tozunun miktarında bir azaltma sağlanarak üretim maliyeti düşebilir.</a:t>
            </a:r>
            <a:endParaRPr lang="tr-TR"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556085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79400" y="180000"/>
            <a:ext cx="11833200" cy="6498000"/>
          </a:xfrm>
        </p:spPr>
        <p:txBody>
          <a:bodyPr>
            <a:normAutofit fontScale="85000" lnSpcReduction="20000"/>
          </a:bodyPr>
          <a:lstStyle/>
          <a:p>
            <a:pPr algn="just">
              <a:spcAft>
                <a:spcPts val="0"/>
              </a:spcAft>
            </a:pPr>
            <a:r>
              <a:rPr lang="tr-TR" sz="2000" b="1" dirty="0" smtClean="0">
                <a:solidFill>
                  <a:srgbClr val="000000"/>
                </a:solidFill>
                <a:effectLst/>
                <a:latin typeface="Times New Roman" panose="02020603050405020304" pitchFamily="18" charset="0"/>
                <a:ea typeface="Times New Roman+FPEF"/>
              </a:rPr>
              <a:t>1.2.1.1.2. Renk Maddeleri</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Renk maddeleri piyasada suda çözünen toz ya da sıvı halinde bulunmaktadır. Renk maddelerinin seçiminde etkili faktör kullanılacağı ürünün sahip olduğu koşullarda </a:t>
            </a:r>
            <a:r>
              <a:rPr lang="tr-TR" sz="2000" dirty="0" err="1" smtClean="0">
                <a:solidFill>
                  <a:srgbClr val="000000"/>
                </a:solidFill>
                <a:effectLst/>
                <a:latin typeface="Times New Roman" panose="02020603050405020304" pitchFamily="18" charset="0"/>
                <a:ea typeface="Times New Roman+FPEF"/>
              </a:rPr>
              <a:t>stabilitesini</a:t>
            </a:r>
            <a:r>
              <a:rPr lang="tr-TR" sz="2000" dirty="0" smtClean="0">
                <a:solidFill>
                  <a:srgbClr val="000000"/>
                </a:solidFill>
                <a:effectLst/>
                <a:latin typeface="Times New Roman" panose="02020603050405020304" pitchFamily="18" charset="0"/>
                <a:ea typeface="Times New Roman+FPEF"/>
              </a:rPr>
              <a:t> koruyabilmesidir. Aromalı sütlerde renk maddelerinin </a:t>
            </a:r>
            <a:r>
              <a:rPr lang="tr-TR" sz="2000" dirty="0" err="1" smtClean="0">
                <a:solidFill>
                  <a:srgbClr val="000000"/>
                </a:solidFill>
                <a:effectLst/>
                <a:latin typeface="Times New Roman" panose="02020603050405020304" pitchFamily="18" charset="0"/>
                <a:ea typeface="Times New Roman+FPEF"/>
              </a:rPr>
              <a:t>stabilitesi</a:t>
            </a:r>
            <a:r>
              <a:rPr lang="tr-TR" sz="2000" dirty="0" smtClean="0">
                <a:solidFill>
                  <a:srgbClr val="000000"/>
                </a:solidFill>
                <a:effectLst/>
                <a:latin typeface="Times New Roman" panose="02020603050405020304" pitchFamily="18" charset="0"/>
                <a:ea typeface="Times New Roman+FPEF"/>
              </a:rPr>
              <a:t> üzerine etkili faktörler; ışık, </a:t>
            </a:r>
            <a:r>
              <a:rPr lang="tr-TR" sz="2000" dirty="0" err="1" smtClean="0">
                <a:solidFill>
                  <a:srgbClr val="000000"/>
                </a:solidFill>
                <a:effectLst/>
                <a:latin typeface="Times New Roman" panose="02020603050405020304" pitchFamily="18" charset="0"/>
                <a:ea typeface="Times New Roman+FPEF"/>
              </a:rPr>
              <a:t>pH</a:t>
            </a:r>
            <a:r>
              <a:rPr lang="tr-TR" sz="2000" dirty="0" smtClean="0">
                <a:solidFill>
                  <a:srgbClr val="000000"/>
                </a:solidFill>
                <a:effectLst/>
                <a:latin typeface="Times New Roman" panose="02020603050405020304" pitchFamily="18" charset="0"/>
                <a:ea typeface="Times New Roman+FPEF"/>
              </a:rPr>
              <a:t> değeri, işleme sıcaklığı, ve indirgen maddelerin varlığıdır. Aromalı sütlerde en fazla kullanılan doğal renk maddeleri; </a:t>
            </a:r>
            <a:r>
              <a:rPr lang="tr-TR" sz="2000" dirty="0" err="1" smtClean="0">
                <a:solidFill>
                  <a:srgbClr val="000000"/>
                </a:solidFill>
                <a:effectLst/>
                <a:latin typeface="Times New Roman" panose="02020603050405020304" pitchFamily="18" charset="0"/>
                <a:ea typeface="Times New Roman+FPEF"/>
              </a:rPr>
              <a:t>carmine</a:t>
            </a:r>
            <a:r>
              <a:rPr lang="tr-TR" sz="2000" dirty="0" smtClean="0">
                <a:solidFill>
                  <a:srgbClr val="000000"/>
                </a:solidFill>
                <a:effectLst/>
                <a:latin typeface="Times New Roman" panose="02020603050405020304" pitchFamily="18" charset="0"/>
                <a:ea typeface="Times New Roman+FPEF"/>
              </a:rPr>
              <a:t>, </a:t>
            </a:r>
            <a:r>
              <a:rPr lang="tr-TR" sz="2000" dirty="0" err="1" smtClean="0">
                <a:solidFill>
                  <a:srgbClr val="000000"/>
                </a:solidFill>
                <a:effectLst/>
                <a:latin typeface="Times New Roman" panose="02020603050405020304" pitchFamily="18" charset="0"/>
                <a:ea typeface="Times New Roman+FPEF"/>
              </a:rPr>
              <a:t>annatto</a:t>
            </a:r>
            <a:r>
              <a:rPr lang="tr-TR" sz="2000" dirty="0" smtClean="0">
                <a:solidFill>
                  <a:srgbClr val="000000"/>
                </a:solidFill>
                <a:effectLst/>
                <a:latin typeface="Times New Roman" panose="02020603050405020304" pitchFamily="18" charset="0"/>
                <a:ea typeface="Times New Roman+FPEF"/>
              </a:rPr>
              <a:t>, karameldir.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b="1" dirty="0" smtClean="0">
                <a:solidFill>
                  <a:srgbClr val="000000"/>
                </a:solidFill>
                <a:effectLst/>
                <a:latin typeface="Times New Roman" panose="02020603050405020304" pitchFamily="18" charset="0"/>
                <a:ea typeface="Times New Roman+FPEF"/>
              </a:rPr>
              <a:t>1.2.1.1.3. Tatlandırıcılar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Bu maddelerin aromalı sütlerde fonksiyonları;</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a) Ürünü tatlandırmak,</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b) Karbonhidratın sağladığı aromayı daha da arttırmak,</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c) Ürüne iyi bir yapı kazandırmak ve lezzetini arttırmak,</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d) </a:t>
            </a:r>
            <a:r>
              <a:rPr lang="tr-TR" sz="2000" dirty="0" err="1" smtClean="0">
                <a:solidFill>
                  <a:srgbClr val="000000"/>
                </a:solidFill>
                <a:effectLst/>
                <a:latin typeface="Times New Roman" panose="02020603050405020304" pitchFamily="18" charset="0"/>
                <a:ea typeface="Times New Roman+FPEF"/>
              </a:rPr>
              <a:t>Stabilizerlerin</a:t>
            </a:r>
            <a:r>
              <a:rPr lang="tr-TR" sz="2000" dirty="0" smtClean="0">
                <a:solidFill>
                  <a:srgbClr val="000000"/>
                </a:solidFill>
                <a:effectLst/>
                <a:latin typeface="Times New Roman" panose="02020603050405020304" pitchFamily="18" charset="0"/>
                <a:ea typeface="Times New Roman+FPEF"/>
              </a:rPr>
              <a:t> ve toz halindeki aroma maddelerinin sütle </a:t>
            </a:r>
            <a:r>
              <a:rPr lang="tr-TR" sz="2000" dirty="0" err="1" smtClean="0">
                <a:solidFill>
                  <a:srgbClr val="000000"/>
                </a:solidFill>
                <a:effectLst/>
                <a:latin typeface="Times New Roman" panose="02020603050405020304" pitchFamily="18" charset="0"/>
                <a:ea typeface="Times New Roman+FPEF"/>
              </a:rPr>
              <a:t>dispers</a:t>
            </a:r>
            <a:r>
              <a:rPr lang="tr-TR" sz="2000" dirty="0" smtClean="0">
                <a:solidFill>
                  <a:srgbClr val="000000"/>
                </a:solidFill>
                <a:effectLst/>
                <a:latin typeface="Times New Roman" panose="02020603050405020304" pitchFamily="18" charset="0"/>
                <a:ea typeface="Times New Roman+FPEF"/>
              </a:rPr>
              <a:t> hale gelmesini sağlamak.</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err="1" smtClean="0">
                <a:solidFill>
                  <a:srgbClr val="000000"/>
                </a:solidFill>
                <a:effectLst/>
                <a:latin typeface="Times New Roman" panose="02020603050405020304" pitchFamily="18" charset="0"/>
                <a:ea typeface="Times New Roman+FPEF"/>
              </a:rPr>
              <a:t>Sakkaroz</a:t>
            </a:r>
            <a:r>
              <a:rPr lang="tr-TR" sz="2000" dirty="0" smtClean="0">
                <a:solidFill>
                  <a:srgbClr val="000000"/>
                </a:solidFill>
                <a:effectLst/>
                <a:latin typeface="Times New Roman" panose="02020603050405020304" pitchFamily="18" charset="0"/>
                <a:ea typeface="Times New Roman+FPEF"/>
              </a:rPr>
              <a:t>, asitlendirilmeyen sütlü içeceklerde çocuklar ve yetişkinlere göre değişmek üzere sırasıyla ortalama %4-5 ve %2,5-3,5 oranlarında kullanılır. Asitli içeceklerde ise %5-10 arasındadır. Glikoz, </a:t>
            </a:r>
            <a:r>
              <a:rPr lang="tr-TR" sz="2000" dirty="0" err="1" smtClean="0">
                <a:solidFill>
                  <a:srgbClr val="000000"/>
                </a:solidFill>
                <a:effectLst/>
                <a:latin typeface="Times New Roman" panose="02020603050405020304" pitchFamily="18" charset="0"/>
                <a:ea typeface="Times New Roman+FPEF"/>
              </a:rPr>
              <a:t>fruktoz</a:t>
            </a:r>
            <a:r>
              <a:rPr lang="tr-TR" sz="2000" dirty="0" smtClean="0">
                <a:solidFill>
                  <a:srgbClr val="000000"/>
                </a:solidFill>
                <a:effectLst/>
                <a:latin typeface="Times New Roman" panose="02020603050405020304" pitchFamily="18" charset="0"/>
                <a:ea typeface="Times New Roman+FPEF"/>
              </a:rPr>
              <a:t> ve </a:t>
            </a:r>
            <a:r>
              <a:rPr lang="tr-TR" sz="2000" dirty="0" err="1" smtClean="0">
                <a:solidFill>
                  <a:srgbClr val="000000"/>
                </a:solidFill>
                <a:effectLst/>
                <a:latin typeface="Times New Roman" panose="02020603050405020304" pitchFamily="18" charset="0"/>
                <a:ea typeface="Times New Roman+FPEF"/>
              </a:rPr>
              <a:t>invert</a:t>
            </a:r>
            <a:r>
              <a:rPr lang="tr-TR" sz="2000" dirty="0" smtClean="0">
                <a:solidFill>
                  <a:srgbClr val="000000"/>
                </a:solidFill>
                <a:effectLst/>
                <a:latin typeface="Times New Roman" panose="02020603050405020304" pitchFamily="18" charset="0"/>
                <a:ea typeface="Times New Roman+FPEF"/>
              </a:rPr>
              <a:t> şeker belirli amaçlarla tüketilecek ürünlerin üretiminde kullanılır.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Laktoz kullanımı, aynı zamanda bir yan ürün olan </a:t>
            </a:r>
            <a:r>
              <a:rPr lang="tr-TR" sz="2000" dirty="0" err="1" smtClean="0">
                <a:solidFill>
                  <a:srgbClr val="000000"/>
                </a:solidFill>
                <a:effectLst/>
                <a:latin typeface="Times New Roman" panose="02020603050405020304" pitchFamily="18" charset="0"/>
                <a:ea typeface="Times New Roman+FPEF"/>
              </a:rPr>
              <a:t>peyniraltı</a:t>
            </a:r>
            <a:r>
              <a:rPr lang="tr-TR" sz="2000" dirty="0" smtClean="0">
                <a:solidFill>
                  <a:srgbClr val="000000"/>
                </a:solidFill>
                <a:effectLst/>
                <a:latin typeface="Times New Roman" panose="02020603050405020304" pitchFamily="18" charset="0"/>
                <a:ea typeface="Times New Roman+FPEF"/>
              </a:rPr>
              <a:t> suyunun değerlendirilmesi bakımından avantajlıdır. Olumsuz yönleri ise çözünürlüğünün düşük olması ve tatlılık derecesinin </a:t>
            </a:r>
            <a:r>
              <a:rPr lang="tr-TR" sz="2000" dirty="0" err="1" smtClean="0">
                <a:solidFill>
                  <a:srgbClr val="000000"/>
                </a:solidFill>
                <a:effectLst/>
                <a:latin typeface="Times New Roman" panose="02020603050405020304" pitchFamily="18" charset="0"/>
                <a:ea typeface="Times New Roman+FPEF"/>
              </a:rPr>
              <a:t>sakkaroza</a:t>
            </a:r>
            <a:r>
              <a:rPr lang="tr-TR" sz="2000" dirty="0" smtClean="0">
                <a:solidFill>
                  <a:srgbClr val="000000"/>
                </a:solidFill>
                <a:effectLst/>
                <a:latin typeface="Times New Roman" panose="02020603050405020304" pitchFamily="18" charset="0"/>
                <a:ea typeface="Times New Roman+FPEF"/>
              </a:rPr>
              <a:t> göre düşük olmasıdır.</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 </a:t>
            </a:r>
            <a:endParaRPr lang="tr-TR" sz="1800" dirty="0" smtClean="0">
              <a:effectLst/>
              <a:latin typeface="Times New Roman" panose="02020603050405020304" pitchFamily="18" charset="0"/>
              <a:ea typeface="Calibri" panose="020F0502020204030204" pitchFamily="34" charset="0"/>
            </a:endParaRPr>
          </a:p>
          <a:p>
            <a:pPr algn="just">
              <a:spcAft>
                <a:spcPts val="0"/>
              </a:spcAft>
            </a:pPr>
            <a:r>
              <a:rPr lang="tr-TR" sz="2000" dirty="0" smtClean="0">
                <a:solidFill>
                  <a:srgbClr val="000000"/>
                </a:solidFill>
                <a:effectLst/>
                <a:latin typeface="Times New Roman" panose="02020603050405020304" pitchFamily="18" charset="0"/>
                <a:ea typeface="Times New Roman+FPEF"/>
              </a:rPr>
              <a:t>Mısır şurupları çikolatalı sütlerde </a:t>
            </a:r>
            <a:r>
              <a:rPr lang="tr-TR" sz="2000" dirty="0" err="1" smtClean="0">
                <a:solidFill>
                  <a:srgbClr val="000000"/>
                </a:solidFill>
                <a:effectLst/>
                <a:latin typeface="Times New Roman" panose="02020603050405020304" pitchFamily="18" charset="0"/>
                <a:ea typeface="Times New Roman+FPEF"/>
              </a:rPr>
              <a:t>sakkarozdan</a:t>
            </a:r>
            <a:r>
              <a:rPr lang="tr-TR" sz="2000" dirty="0" smtClean="0">
                <a:solidFill>
                  <a:srgbClr val="000000"/>
                </a:solidFill>
                <a:effectLst/>
                <a:latin typeface="Times New Roman" panose="02020603050405020304" pitchFamily="18" charset="0"/>
                <a:ea typeface="Times New Roman+FPEF"/>
              </a:rPr>
              <a:t> daha iyi sonuç verirler, çünkü çikolata aromasını daha az maskeleyici etkiye sahiptirler. Sterilize sütlerde ise esmerleşmeye neden olurlar.</a:t>
            </a:r>
            <a:endParaRPr lang="tr-TR"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5807175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docProps/app.xml><?xml version="1.0" encoding="utf-8"?>
<Properties xmlns="http://schemas.openxmlformats.org/officeDocument/2006/extended-properties" xmlns:vt="http://schemas.openxmlformats.org/officeDocument/2006/docPropsVTypes">
  <Template>Slice</Template>
  <TotalTime>10</TotalTime>
  <Words>82</Words>
  <Application>Microsoft Office PowerPoint</Application>
  <PresentationFormat>Geniş ekran</PresentationFormat>
  <Paragraphs>209</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Calibri</vt:lpstr>
      <vt:lpstr>Century Gothic</vt:lpstr>
      <vt:lpstr>Times New Roman</vt:lpstr>
      <vt:lpstr>Times New Roman+FPEF</vt:lpstr>
      <vt:lpstr>Wingdings 3</vt:lpstr>
      <vt:lpstr>Dilim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dc:creator>
  <cp:lastModifiedBy>Dr.</cp:lastModifiedBy>
  <cp:revision>3</cp:revision>
  <dcterms:created xsi:type="dcterms:W3CDTF">2019-05-27T09:44:30Z</dcterms:created>
  <dcterms:modified xsi:type="dcterms:W3CDTF">2019-05-27T09:40:35Z</dcterms:modified>
</cp:coreProperties>
</file>