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57" r:id="rId2"/>
    <p:sldId id="258" r:id="rId3"/>
    <p:sldId id="259" r:id="rId4"/>
    <p:sldId id="260" r:id="rId5"/>
    <p:sldId id="286" r:id="rId6"/>
    <p:sldId id="288" r:id="rId7"/>
    <p:sldId id="261" r:id="rId8"/>
    <p:sldId id="262" r:id="rId9"/>
    <p:sldId id="263" r:id="rId10"/>
    <p:sldId id="268" r:id="rId11"/>
    <p:sldId id="270" r:id="rId12"/>
    <p:sldId id="271" r:id="rId13"/>
    <p:sldId id="272" r:id="rId14"/>
    <p:sldId id="273" r:id="rId15"/>
    <p:sldId id="274" r:id="rId16"/>
    <p:sldId id="275" r:id="rId17"/>
    <p:sldId id="276" r:id="rId18"/>
    <p:sldId id="277" r:id="rId19"/>
    <p:sldId id="278" r:id="rId20"/>
    <p:sldId id="279" r:id="rId21"/>
  </p:sldIdLst>
  <p:sldSz cx="12192000" cy="6858000"/>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86B6F0B-9047-4DFC-AD40-3F89669D3A0B}" type="datetimeFigureOut">
              <a:rPr lang="tr-TR" smtClean="0"/>
              <a:t>8.11.2017</a:t>
            </a:fld>
            <a:endParaRPr lang="tr-TR"/>
          </a:p>
        </p:txBody>
      </p:sp>
      <p:sp>
        <p:nvSpPr>
          <p:cNvPr id="4" name="Altbilgi Yer Tutucusu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B8EE68B-9626-45DD-8562-A0E69B264FB0}" type="slidenum">
              <a:rPr lang="tr-TR" smtClean="0"/>
              <a:t>‹#›</a:t>
            </a:fld>
            <a:endParaRPr lang="tr-TR"/>
          </a:p>
        </p:txBody>
      </p:sp>
    </p:spTree>
    <p:extLst>
      <p:ext uri="{BB962C8B-B14F-4D97-AF65-F5344CB8AC3E}">
        <p14:creationId xmlns:p14="http://schemas.microsoft.com/office/powerpoint/2010/main" val="311256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BE0B7EF-353E-410B-94CA-07DE37493A6F}" type="datetimeFigureOut">
              <a:rPr lang="tr-TR" smtClean="0"/>
              <a:t>8.11.2017</a:t>
            </a:fld>
            <a:endParaRPr lang="tr-TR"/>
          </a:p>
        </p:txBody>
      </p:sp>
      <p:sp>
        <p:nvSpPr>
          <p:cNvPr id="4" name="Slayt Görüntüsü Yer Tutucus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E1DB24-C8B0-4E92-9B83-6D358B947B91}" type="slidenum">
              <a:rPr lang="tr-TR" smtClean="0"/>
              <a:t>‹#›</a:t>
            </a:fld>
            <a:endParaRPr lang="tr-TR"/>
          </a:p>
        </p:txBody>
      </p:sp>
    </p:spTree>
    <p:extLst>
      <p:ext uri="{BB962C8B-B14F-4D97-AF65-F5344CB8AC3E}">
        <p14:creationId xmlns:p14="http://schemas.microsoft.com/office/powerpoint/2010/main" val="221809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Hipernatemi</a:t>
            </a:r>
            <a:r>
              <a:rPr lang="tr-TR" dirty="0" smtClean="0"/>
              <a:t> : 145 </a:t>
            </a:r>
            <a:r>
              <a:rPr lang="tr-TR" dirty="0" err="1" smtClean="0"/>
              <a:t>mEq</a:t>
            </a:r>
            <a:r>
              <a:rPr lang="tr-TR" dirty="0" smtClean="0"/>
              <a:t>/L</a:t>
            </a:r>
          </a:p>
          <a:p>
            <a:r>
              <a:rPr lang="tr-TR" dirty="0" err="1" smtClean="0"/>
              <a:t>Hiponatremi</a:t>
            </a:r>
            <a:r>
              <a:rPr lang="tr-TR" dirty="0" smtClean="0"/>
              <a:t>: 130 </a:t>
            </a:r>
            <a:r>
              <a:rPr lang="tr-TR" dirty="0" err="1" smtClean="0"/>
              <a:t>mEq</a:t>
            </a:r>
            <a:r>
              <a:rPr lang="tr-TR" dirty="0" smtClean="0"/>
              <a:t>/L</a:t>
            </a:r>
            <a:endParaRPr lang="tr-TR" dirty="0"/>
          </a:p>
        </p:txBody>
      </p:sp>
      <p:sp>
        <p:nvSpPr>
          <p:cNvPr id="4" name="Slayt Numarası Yer Tutucusu 3"/>
          <p:cNvSpPr>
            <a:spLocks noGrp="1"/>
          </p:cNvSpPr>
          <p:nvPr>
            <p:ph type="sldNum" sz="quarter" idx="10"/>
          </p:nvPr>
        </p:nvSpPr>
        <p:spPr/>
        <p:txBody>
          <a:bodyPr/>
          <a:lstStyle/>
          <a:p>
            <a:fld id="{54E1DB24-C8B0-4E92-9B83-6D358B947B91}" type="slidenum">
              <a:rPr lang="tr-TR" smtClean="0"/>
              <a:t>8</a:t>
            </a:fld>
            <a:endParaRPr lang="tr-TR"/>
          </a:p>
        </p:txBody>
      </p:sp>
    </p:spTree>
    <p:extLst>
      <p:ext uri="{BB962C8B-B14F-4D97-AF65-F5344CB8AC3E}">
        <p14:creationId xmlns:p14="http://schemas.microsoft.com/office/powerpoint/2010/main" val="46418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Lb</a:t>
            </a:r>
            <a:r>
              <a:rPr lang="tr-TR" dirty="0" smtClean="0"/>
              <a:t>: 0.45 kg </a:t>
            </a:r>
            <a:endParaRPr lang="tr-TR" dirty="0"/>
          </a:p>
        </p:txBody>
      </p:sp>
      <p:sp>
        <p:nvSpPr>
          <p:cNvPr id="4" name="Slayt Numarası Yer Tutucusu 3"/>
          <p:cNvSpPr>
            <a:spLocks noGrp="1"/>
          </p:cNvSpPr>
          <p:nvPr>
            <p:ph type="sldNum" sz="quarter" idx="10"/>
          </p:nvPr>
        </p:nvSpPr>
        <p:spPr/>
        <p:txBody>
          <a:bodyPr/>
          <a:lstStyle/>
          <a:p>
            <a:fld id="{54E1DB24-C8B0-4E92-9B83-6D358B947B91}" type="slidenum">
              <a:rPr lang="tr-TR" smtClean="0"/>
              <a:t>14</a:t>
            </a:fld>
            <a:endParaRPr lang="tr-TR"/>
          </a:p>
        </p:txBody>
      </p:sp>
    </p:spTree>
    <p:extLst>
      <p:ext uri="{BB962C8B-B14F-4D97-AF65-F5344CB8AC3E}">
        <p14:creationId xmlns:p14="http://schemas.microsoft.com/office/powerpoint/2010/main" val="801845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0446641-1E9A-43CD-BB7E-55F743F64D4C}" type="datetimeFigureOut">
              <a:rPr lang="tr-TR" smtClean="0"/>
              <a:t>8.11.2017</a:t>
            </a:fld>
            <a:endParaRPr lang="tr-T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tr-T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27A85019-B406-44EB-8783-86FAB43C48CE}" type="slidenum">
              <a:rPr lang="tr-TR" smtClean="0"/>
              <a:t>‹#›</a:t>
            </a:fld>
            <a:endParaRPr lang="tr-TR"/>
          </a:p>
        </p:txBody>
      </p:sp>
    </p:spTree>
    <p:extLst>
      <p:ext uri="{BB962C8B-B14F-4D97-AF65-F5344CB8AC3E}">
        <p14:creationId xmlns:p14="http://schemas.microsoft.com/office/powerpoint/2010/main" val="201067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0446641-1E9A-43CD-BB7E-55F743F64D4C}" type="datetimeFigureOut">
              <a:rPr lang="tr-TR" smtClean="0"/>
              <a:t>8.11.2017</a:t>
            </a:fld>
            <a:endParaRPr lang="tr-TR"/>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13758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446641-1E9A-43CD-BB7E-55F743F64D4C}" type="datetimeFigureOut">
              <a:rPr lang="tr-TR" smtClean="0"/>
              <a:t>8.11.2017</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55556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446641-1E9A-43CD-BB7E-55F743F64D4C}" type="datetimeFigureOut">
              <a:rPr lang="tr-TR" smtClean="0"/>
              <a:t>8.11.2017</a:t>
            </a:fld>
            <a:endParaRPr lang="tr-TR"/>
          </a:p>
        </p:txBody>
      </p:sp>
      <p:sp>
        <p:nvSpPr>
          <p:cNvPr id="5" name="Footer Placeholder 4"/>
          <p:cNvSpPr>
            <a:spLocks noGrp="1"/>
          </p:cNvSpPr>
          <p:nvPr>
            <p:ph type="ftr" sz="quarter" idx="11"/>
          </p:nvPr>
        </p:nvSpPr>
        <p:spPr/>
        <p:txBody>
          <a:bodyPr/>
          <a:lstStyle/>
          <a:p>
            <a:endParaRPr lang="tr-T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23576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446641-1E9A-43CD-BB7E-55F743F64D4C}" type="datetimeFigureOut">
              <a:rPr lang="tr-TR" smtClean="0"/>
              <a:t>8.11.2017</a:t>
            </a:fld>
            <a:endParaRPr lang="tr-TR"/>
          </a:p>
        </p:txBody>
      </p:sp>
      <p:sp>
        <p:nvSpPr>
          <p:cNvPr id="5" name="Footer Placeholder 4"/>
          <p:cNvSpPr>
            <a:spLocks noGrp="1"/>
          </p:cNvSpPr>
          <p:nvPr>
            <p:ph type="ftr" sz="quarter" idx="11"/>
          </p:nvPr>
        </p:nvSpPr>
        <p:spPr/>
        <p:txBody>
          <a:bodyPr/>
          <a:lstStyle/>
          <a:p>
            <a:endParaRPr lang="tr-T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2896966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446641-1E9A-43CD-BB7E-55F743F64D4C}" type="datetimeFigureOut">
              <a:rPr lang="tr-TR" smtClean="0"/>
              <a:t>8.11.2017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240285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446641-1E9A-43CD-BB7E-55F743F64D4C}" type="datetimeFigureOut">
              <a:rPr lang="tr-TR" smtClean="0"/>
              <a:t>8.11.2017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633745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0446641-1E9A-43CD-BB7E-55F743F64D4C}" type="datetimeFigureOut">
              <a:rPr lang="tr-TR" smtClean="0"/>
              <a:t>8.11.2017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751904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0446641-1E9A-43CD-BB7E-55F743F64D4C}" type="datetimeFigureOut">
              <a:rPr lang="tr-TR" smtClean="0"/>
              <a:t>8.11.2017</a:t>
            </a:fld>
            <a:endParaRPr lang="tr-TR"/>
          </a:p>
        </p:txBody>
      </p:sp>
      <p:sp>
        <p:nvSpPr>
          <p:cNvPr id="5" name="Footer Placeholder 4"/>
          <p:cNvSpPr>
            <a:spLocks noGrp="1"/>
          </p:cNvSpPr>
          <p:nvPr>
            <p:ph type="ftr" sz="quarter" idx="11"/>
          </p:nvPr>
        </p:nvSpPr>
        <p:spPr/>
        <p:txBody>
          <a:bodyPr/>
          <a:lstStyle/>
          <a:p>
            <a:endParaRPr lang="tr-T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26101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0446641-1E9A-43CD-BB7E-55F743F64D4C}" type="datetimeFigureOut">
              <a:rPr lang="tr-TR" smtClean="0"/>
              <a:t>8.11.2017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57160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446641-1E9A-43CD-BB7E-55F743F64D4C}" type="datetimeFigureOut">
              <a:rPr lang="tr-TR" smtClean="0"/>
              <a:t>8.11.2017</a:t>
            </a:fld>
            <a:endParaRPr lang="tr-TR"/>
          </a:p>
        </p:txBody>
      </p:sp>
      <p:sp>
        <p:nvSpPr>
          <p:cNvPr id="5" name="Footer Placeholder 4"/>
          <p:cNvSpPr>
            <a:spLocks noGrp="1"/>
          </p:cNvSpPr>
          <p:nvPr>
            <p:ph type="ftr" sz="quarter" idx="11"/>
          </p:nvPr>
        </p:nvSpPr>
        <p:spPr/>
        <p:txBody>
          <a:bodyPr/>
          <a:lstStyle/>
          <a:p>
            <a:endParaRPr lang="tr-T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281498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0446641-1E9A-43CD-BB7E-55F743F64D4C}" type="datetimeFigureOut">
              <a:rPr lang="tr-TR" smtClean="0"/>
              <a:t>8.11.2017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303173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0446641-1E9A-43CD-BB7E-55F743F64D4C}" type="datetimeFigureOut">
              <a:rPr lang="tr-TR" smtClean="0"/>
              <a:t>8.11.2017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28042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0446641-1E9A-43CD-BB7E-55F743F64D4C}" type="datetimeFigureOut">
              <a:rPr lang="tr-TR" smtClean="0"/>
              <a:t>8.11.2017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32157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46641-1E9A-43CD-BB7E-55F743F64D4C}" type="datetimeFigureOut">
              <a:rPr lang="tr-TR" smtClean="0"/>
              <a:t>8.11.2017</a:t>
            </a:fld>
            <a:endParaRPr lang="tr-TR"/>
          </a:p>
        </p:txBody>
      </p:sp>
      <p:sp>
        <p:nvSpPr>
          <p:cNvPr id="3" name="Footer Placeholder 2"/>
          <p:cNvSpPr>
            <a:spLocks noGrp="1"/>
          </p:cNvSpPr>
          <p:nvPr>
            <p:ph type="ftr" sz="quarter" idx="11"/>
          </p:nvPr>
        </p:nvSpPr>
        <p:spPr/>
        <p:txBody>
          <a:bodyPr/>
          <a:lstStyle/>
          <a:p>
            <a:endParaRPr lang="tr-T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2732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0446641-1E9A-43CD-BB7E-55F743F64D4C}" type="datetimeFigureOut">
              <a:rPr lang="tr-TR" smtClean="0"/>
              <a:t>8.11.2017</a:t>
            </a:fld>
            <a:endParaRPr lang="tr-TR"/>
          </a:p>
        </p:txBody>
      </p:sp>
      <p:sp>
        <p:nvSpPr>
          <p:cNvPr id="6" name="Footer Placeholder 5"/>
          <p:cNvSpPr>
            <a:spLocks noGrp="1"/>
          </p:cNvSpPr>
          <p:nvPr>
            <p:ph type="ftr" sz="quarter" idx="11"/>
          </p:nvPr>
        </p:nvSpPr>
        <p:spPr/>
        <p:txBody>
          <a:bodyPr/>
          <a:lstStyle/>
          <a:p>
            <a:endParaRPr lang="tr-T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12262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0446641-1E9A-43CD-BB7E-55F743F64D4C}" type="datetimeFigureOut">
              <a:rPr lang="tr-TR" smtClean="0"/>
              <a:t>8.11.2017</a:t>
            </a:fld>
            <a:endParaRPr lang="tr-TR"/>
          </a:p>
        </p:txBody>
      </p:sp>
      <p:sp>
        <p:nvSpPr>
          <p:cNvPr id="6" name="Footer Placeholder 5"/>
          <p:cNvSpPr>
            <a:spLocks noGrp="1"/>
          </p:cNvSpPr>
          <p:nvPr>
            <p:ph type="ftr" sz="quarter" idx="11"/>
          </p:nvPr>
        </p:nvSpPr>
        <p:spPr/>
        <p:txBody>
          <a:bodyPr/>
          <a:lstStyle/>
          <a:p>
            <a:endParaRPr lang="tr-T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A85019-B406-44EB-8783-86FAB43C48CE}" type="slidenum">
              <a:rPr lang="tr-TR" smtClean="0"/>
              <a:t>‹#›</a:t>
            </a:fld>
            <a:endParaRPr lang="tr-TR"/>
          </a:p>
        </p:txBody>
      </p:sp>
    </p:spTree>
    <p:extLst>
      <p:ext uri="{BB962C8B-B14F-4D97-AF65-F5344CB8AC3E}">
        <p14:creationId xmlns:p14="http://schemas.microsoft.com/office/powerpoint/2010/main" val="270589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0446641-1E9A-43CD-BB7E-55F743F64D4C}" type="datetimeFigureOut">
              <a:rPr lang="tr-TR" smtClean="0"/>
              <a:t>8.11.2017</a:t>
            </a:fld>
            <a:endParaRPr lang="tr-T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7A85019-B406-44EB-8783-86FAB43C48CE}" type="slidenum">
              <a:rPr lang="tr-TR" smtClean="0"/>
              <a:t>‹#›</a:t>
            </a:fld>
            <a:endParaRPr lang="tr-TR"/>
          </a:p>
        </p:txBody>
      </p:sp>
    </p:spTree>
    <p:extLst>
      <p:ext uri="{BB962C8B-B14F-4D97-AF65-F5344CB8AC3E}">
        <p14:creationId xmlns:p14="http://schemas.microsoft.com/office/powerpoint/2010/main" val="22496642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1042593"/>
            <a:ext cx="8761413" cy="728480"/>
          </a:xfrm>
        </p:spPr>
        <p:txBody>
          <a:bodyPr/>
          <a:lstStyle/>
          <a:p>
            <a:r>
              <a:rPr lang="tr-TR" b="1" dirty="0" smtClean="0"/>
              <a:t>SU</a:t>
            </a:r>
            <a:endParaRPr lang="tr-TR" b="1" dirty="0"/>
          </a:p>
        </p:txBody>
      </p:sp>
      <p:sp>
        <p:nvSpPr>
          <p:cNvPr id="3" name="İçerik Yer Tutucusu 2"/>
          <p:cNvSpPr>
            <a:spLocks noGrp="1"/>
          </p:cNvSpPr>
          <p:nvPr>
            <p:ph idx="1"/>
          </p:nvPr>
        </p:nvSpPr>
        <p:spPr>
          <a:xfrm>
            <a:off x="431055" y="2488046"/>
            <a:ext cx="5027636" cy="4217554"/>
          </a:xfrm>
        </p:spPr>
        <p:txBody>
          <a:bodyPr>
            <a:normAutofit fontScale="92500" lnSpcReduction="20000"/>
          </a:bodyPr>
          <a:lstStyle/>
          <a:p>
            <a:pPr marL="0" indent="0">
              <a:buNone/>
            </a:pPr>
            <a:r>
              <a:rPr lang="tr-TR" dirty="0" smtClean="0"/>
              <a:t>Su</a:t>
            </a:r>
            <a:r>
              <a:rPr lang="tr-TR" dirty="0"/>
              <a:t>; temel vazgeçilmez ve benzersiz bir besin ögesidir. Suyun vücuttaki </a:t>
            </a:r>
            <a:r>
              <a:rPr lang="tr-TR" dirty="0" smtClean="0"/>
              <a:t>önemli görevleri </a:t>
            </a:r>
            <a:r>
              <a:rPr lang="tr-TR" dirty="0"/>
              <a:t>şunlardır:</a:t>
            </a:r>
          </a:p>
          <a:p>
            <a:r>
              <a:rPr lang="tr-TR" dirty="0" smtClean="0"/>
              <a:t>Tükürük </a:t>
            </a:r>
            <a:r>
              <a:rPr lang="tr-TR" dirty="0"/>
              <a:t>ve mide sıvısı içerisinde yiyeceklerin sindirimini sağlar,</a:t>
            </a:r>
          </a:p>
          <a:p>
            <a:r>
              <a:rPr lang="tr-TR" dirty="0"/>
              <a:t>V</a:t>
            </a:r>
            <a:r>
              <a:rPr lang="tr-TR" dirty="0" smtClean="0"/>
              <a:t>ücut </a:t>
            </a:r>
            <a:r>
              <a:rPr lang="tr-TR" dirty="0"/>
              <a:t>sıvıları ile eklemlerin kayganlığını sağlar, organ ve dokular için yastık </a:t>
            </a:r>
            <a:r>
              <a:rPr lang="tr-TR" dirty="0" smtClean="0"/>
              <a:t>görevi görür</a:t>
            </a:r>
            <a:r>
              <a:rPr lang="tr-TR" dirty="0"/>
              <a:t>,</a:t>
            </a:r>
          </a:p>
          <a:p>
            <a:r>
              <a:rPr lang="tr-TR" dirty="0" smtClean="0"/>
              <a:t>Kan </a:t>
            </a:r>
            <a:r>
              <a:rPr lang="tr-TR" dirty="0"/>
              <a:t>yoluyla besin ögeleri ve hormonların taşınmasını sağlar. Çalışan </a:t>
            </a:r>
            <a:r>
              <a:rPr lang="tr-TR" dirty="0" smtClean="0"/>
              <a:t>kaslara oksijen </a:t>
            </a:r>
            <a:r>
              <a:rPr lang="tr-TR" dirty="0"/>
              <a:t>taşır, karbondioksit, amonyak ve laktik asit gibi maddeleri uzaklaştırır</a:t>
            </a:r>
            <a:r>
              <a:rPr lang="tr-TR" dirty="0" smtClean="0"/>
              <a:t>, </a:t>
            </a:r>
          </a:p>
          <a:p>
            <a:r>
              <a:rPr lang="tr-TR" dirty="0" smtClean="0"/>
              <a:t>İdrarla </a:t>
            </a:r>
            <a:r>
              <a:rPr lang="tr-TR" dirty="0"/>
              <a:t>vücuttan atık ürünleri uzaklaştırır. Egzersiz atık ürün </a:t>
            </a:r>
            <a:r>
              <a:rPr lang="tr-TR" dirty="0" smtClean="0"/>
              <a:t>oluşumunu artırmaktadır. </a:t>
            </a:r>
          </a:p>
          <a:p>
            <a:r>
              <a:rPr lang="tr-TR" dirty="0" smtClean="0"/>
              <a:t>Terleme </a:t>
            </a:r>
            <a:r>
              <a:rPr lang="tr-TR" dirty="0"/>
              <a:t>ile egzersiz sırasında oluşan vücut ısısını uzaklaştırır</a:t>
            </a:r>
          </a:p>
        </p:txBody>
      </p:sp>
      <p:pic>
        <p:nvPicPr>
          <p:cNvPr id="2050" name="Picture 2" descr="sporcularda s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957" y="2555586"/>
            <a:ext cx="5915025" cy="374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82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SIVI KAYBI VE PERFORMANS</a:t>
            </a:r>
            <a:endParaRPr lang="tr-TR" b="1" dirty="0"/>
          </a:p>
        </p:txBody>
      </p:sp>
      <p:sp>
        <p:nvSpPr>
          <p:cNvPr id="3" name="İçerik Yer Tutucusu 2"/>
          <p:cNvSpPr>
            <a:spLocks noGrp="1"/>
          </p:cNvSpPr>
          <p:nvPr>
            <p:ph idx="1"/>
          </p:nvPr>
        </p:nvSpPr>
        <p:spPr>
          <a:xfrm>
            <a:off x="642336" y="2382982"/>
            <a:ext cx="8761413" cy="3416300"/>
          </a:xfrm>
        </p:spPr>
        <p:txBody>
          <a:bodyPr/>
          <a:lstStyle/>
          <a:p>
            <a:pPr marL="0" indent="0">
              <a:buNone/>
            </a:pPr>
            <a:r>
              <a:rPr lang="tr-TR" dirty="0"/>
              <a:t>Vücutta oluşan sıvı kaybı beraberinde organizmada şu değişimleri meydana getirmektedir.</a:t>
            </a:r>
          </a:p>
          <a:p>
            <a:r>
              <a:rPr lang="tr-TR" dirty="0" smtClean="0"/>
              <a:t>Toplam </a:t>
            </a:r>
            <a:r>
              <a:rPr lang="tr-TR" dirty="0"/>
              <a:t>plazma hacminde düşme</a:t>
            </a:r>
          </a:p>
          <a:p>
            <a:r>
              <a:rPr lang="tr-TR" dirty="0" smtClean="0"/>
              <a:t>Vücut </a:t>
            </a:r>
            <a:r>
              <a:rPr lang="tr-TR" dirty="0"/>
              <a:t>iç ısısında artış (</a:t>
            </a:r>
            <a:r>
              <a:rPr lang="tr-TR" dirty="0" err="1"/>
              <a:t>rektal</a:t>
            </a:r>
            <a:r>
              <a:rPr lang="tr-TR" dirty="0"/>
              <a:t> ısı)</a:t>
            </a:r>
          </a:p>
          <a:p>
            <a:r>
              <a:rPr lang="tr-TR" dirty="0" smtClean="0"/>
              <a:t>Kalp </a:t>
            </a:r>
            <a:r>
              <a:rPr lang="tr-TR" dirty="0"/>
              <a:t>atım hızında artış</a:t>
            </a:r>
          </a:p>
          <a:p>
            <a:r>
              <a:rPr lang="tr-TR" dirty="0" smtClean="0"/>
              <a:t>Kalp </a:t>
            </a:r>
            <a:r>
              <a:rPr lang="tr-TR" dirty="0"/>
              <a:t>dakika </a:t>
            </a:r>
            <a:r>
              <a:rPr lang="tr-TR" dirty="0" smtClean="0"/>
              <a:t>volümünde </a:t>
            </a:r>
            <a:r>
              <a:rPr lang="tr-TR" dirty="0"/>
              <a:t>azalma</a:t>
            </a:r>
          </a:p>
        </p:txBody>
      </p:sp>
      <p:pic>
        <p:nvPicPr>
          <p:cNvPr id="11266" name="Picture 2" descr="terlemek karikatü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798" y="3517469"/>
            <a:ext cx="3114735" cy="2834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kan volümü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533" y="2743200"/>
            <a:ext cx="4134812" cy="360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4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SIVI KAYBI VE PERFORMANS</a:t>
            </a:r>
          </a:p>
        </p:txBody>
      </p:sp>
      <p:sp>
        <p:nvSpPr>
          <p:cNvPr id="3" name="İçerik Yer Tutucusu 2"/>
          <p:cNvSpPr>
            <a:spLocks noGrp="1"/>
          </p:cNvSpPr>
          <p:nvPr>
            <p:ph idx="1"/>
          </p:nvPr>
        </p:nvSpPr>
        <p:spPr>
          <a:xfrm>
            <a:off x="1154953" y="2897435"/>
            <a:ext cx="9674627" cy="2876591"/>
          </a:xfrm>
        </p:spPr>
        <p:txBody>
          <a:bodyPr>
            <a:normAutofit/>
          </a:bodyPr>
          <a:lstStyle/>
          <a:p>
            <a:pPr algn="just"/>
            <a:r>
              <a:rPr lang="tr-TR" dirty="0"/>
              <a:t>Uzun </a:t>
            </a:r>
            <a:r>
              <a:rPr lang="tr-TR" dirty="0" smtClean="0"/>
              <a:t>süreli egzersiz </a:t>
            </a:r>
            <a:r>
              <a:rPr lang="tr-TR" dirty="0"/>
              <a:t>sonucu oluşan sıvı kaybı ile birlikte plazma da kaybedilmekte, dolayısıyla kan basıncı düşmekte, kas ve </a:t>
            </a:r>
            <a:r>
              <a:rPr lang="tr-TR" dirty="0" smtClean="0"/>
              <a:t>deriye kan </a:t>
            </a:r>
            <a:r>
              <a:rPr lang="tr-TR" dirty="0"/>
              <a:t>akışı azalmaktadır</a:t>
            </a:r>
            <a:r>
              <a:rPr lang="tr-TR" dirty="0" smtClean="0"/>
              <a:t>.</a:t>
            </a:r>
          </a:p>
          <a:p>
            <a:pPr algn="just"/>
            <a:r>
              <a:rPr lang="tr-TR" dirty="0"/>
              <a:t>Deri kan akımındaki azalma, egzersizle birlikte artan iç sıcaklığın dış ortama </a:t>
            </a:r>
            <a:r>
              <a:rPr lang="tr-TR" dirty="0" smtClean="0"/>
              <a:t>iletilmesini engellemektedir</a:t>
            </a:r>
            <a:r>
              <a:rPr lang="tr-TR" dirty="0"/>
              <a:t>. Oluşan bu fizyolojik döngü beraberinde egzersiz performansının azalmasına yol </a:t>
            </a:r>
            <a:r>
              <a:rPr lang="tr-TR" dirty="0" smtClean="0"/>
              <a:t>açabilmektedir.</a:t>
            </a:r>
          </a:p>
        </p:txBody>
      </p:sp>
    </p:spTree>
    <p:extLst>
      <p:ext uri="{BB962C8B-B14F-4D97-AF65-F5344CB8AC3E}">
        <p14:creationId xmlns:p14="http://schemas.microsoft.com/office/powerpoint/2010/main" val="175038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SIVI KAYBI VE PERFORMANS</a:t>
            </a:r>
          </a:p>
        </p:txBody>
      </p:sp>
      <p:sp>
        <p:nvSpPr>
          <p:cNvPr id="3" name="İçerik Yer Tutucusu 2"/>
          <p:cNvSpPr>
            <a:spLocks noGrp="1"/>
          </p:cNvSpPr>
          <p:nvPr>
            <p:ph idx="1"/>
          </p:nvPr>
        </p:nvSpPr>
        <p:spPr>
          <a:xfrm>
            <a:off x="406809" y="2298699"/>
            <a:ext cx="6243373" cy="4393045"/>
          </a:xfrm>
        </p:spPr>
        <p:txBody>
          <a:bodyPr>
            <a:normAutofit/>
          </a:bodyPr>
          <a:lstStyle/>
          <a:p>
            <a:pPr algn="just"/>
            <a:r>
              <a:rPr lang="tr-TR" dirty="0"/>
              <a:t>Çevre ısısının artmasıyla beraber, vücuttan sıvı kaybının artması performansı olumsuz </a:t>
            </a:r>
            <a:r>
              <a:rPr lang="tr-TR" dirty="0" smtClean="0"/>
              <a:t>etkiler.</a:t>
            </a:r>
          </a:p>
          <a:p>
            <a:pPr algn="just"/>
            <a:r>
              <a:rPr lang="tr-TR" dirty="0" smtClean="0"/>
              <a:t>Serin </a:t>
            </a:r>
            <a:r>
              <a:rPr lang="tr-TR" dirty="0"/>
              <a:t>çevre şartlarında </a:t>
            </a:r>
            <a:r>
              <a:rPr lang="tr-TR" dirty="0" smtClean="0"/>
              <a:t>oluşan </a:t>
            </a:r>
            <a:r>
              <a:rPr lang="tr-TR" dirty="0" err="1" smtClean="0"/>
              <a:t>dehidrasyonun</a:t>
            </a:r>
            <a:r>
              <a:rPr lang="tr-TR" dirty="0" smtClean="0"/>
              <a:t> </a:t>
            </a:r>
            <a:r>
              <a:rPr lang="tr-TR" dirty="0"/>
              <a:t>daha sıcak çevre şartlarında oluşan </a:t>
            </a:r>
            <a:r>
              <a:rPr lang="tr-TR" dirty="0" err="1"/>
              <a:t>dehidrasyona</a:t>
            </a:r>
            <a:r>
              <a:rPr lang="tr-TR" dirty="0"/>
              <a:t> göre daha kolay </a:t>
            </a:r>
            <a:r>
              <a:rPr lang="tr-TR" dirty="0" err="1"/>
              <a:t>tolere</a:t>
            </a:r>
            <a:r>
              <a:rPr lang="tr-TR" dirty="0"/>
              <a:t> edilebildiği ve </a:t>
            </a:r>
            <a:r>
              <a:rPr lang="tr-TR" dirty="0" smtClean="0"/>
              <a:t>performans üzerine </a:t>
            </a:r>
            <a:r>
              <a:rPr lang="tr-TR" dirty="0"/>
              <a:t>daha az olumsuz etkiye neden olduğunu </a:t>
            </a:r>
            <a:r>
              <a:rPr lang="tr-TR" dirty="0" smtClean="0"/>
              <a:t>göstermektedir.</a:t>
            </a:r>
          </a:p>
          <a:p>
            <a:pPr algn="just"/>
            <a:r>
              <a:rPr lang="tr-TR" dirty="0"/>
              <a:t>Örneğin </a:t>
            </a:r>
            <a:r>
              <a:rPr lang="tr-TR" dirty="0" smtClean="0"/>
              <a:t>20ºC’lik </a:t>
            </a:r>
            <a:r>
              <a:rPr lang="tr-TR" dirty="0"/>
              <a:t>iklim sıcaklığındaki </a:t>
            </a:r>
            <a:r>
              <a:rPr lang="tr-TR" dirty="0" smtClean="0"/>
              <a:t>enerji harcaması </a:t>
            </a:r>
            <a:r>
              <a:rPr lang="tr-TR" dirty="0"/>
              <a:t>için gereken sıvı miktarı, 40 º</a:t>
            </a:r>
            <a:r>
              <a:rPr lang="tr-TR" dirty="0" err="1"/>
              <a:t>C’lik</a:t>
            </a:r>
            <a:r>
              <a:rPr lang="tr-TR" dirty="0"/>
              <a:t> çok sıcak bir havada 3 misline çıkabilir. Hava sıcaklığının yanında; </a:t>
            </a:r>
            <a:r>
              <a:rPr lang="tr-TR" dirty="0" smtClean="0"/>
              <a:t>nem oranı</a:t>
            </a:r>
            <a:r>
              <a:rPr lang="tr-TR" dirty="0"/>
              <a:t>, rüzgâr hızı, güneş ışınları gibi çevresel faktörlerde vücut ter kaybı miktarını </a:t>
            </a:r>
            <a:r>
              <a:rPr lang="tr-TR" dirty="0" smtClean="0"/>
              <a:t>değiştirebilir.</a:t>
            </a:r>
          </a:p>
        </p:txBody>
      </p:sp>
      <p:pic>
        <p:nvPicPr>
          <p:cNvPr id="14338" name="Picture 2" descr="dehydration performance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5143" t="7582" r="18173" b="9994"/>
          <a:stretch/>
        </p:blipFill>
        <p:spPr bwMode="auto">
          <a:xfrm>
            <a:off x="7162801" y="2466136"/>
            <a:ext cx="4558147" cy="422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89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Kaybedilen Sıvının Yerine Konması</a:t>
            </a:r>
            <a:endParaRPr lang="tr-TR" b="1" dirty="0"/>
          </a:p>
        </p:txBody>
      </p:sp>
      <p:sp>
        <p:nvSpPr>
          <p:cNvPr id="3" name="İçerik Yer Tutucusu 2"/>
          <p:cNvSpPr>
            <a:spLocks noGrp="1"/>
          </p:cNvSpPr>
          <p:nvPr>
            <p:ph idx="1"/>
          </p:nvPr>
        </p:nvSpPr>
        <p:spPr>
          <a:xfrm>
            <a:off x="379100" y="2354118"/>
            <a:ext cx="7213192" cy="3416300"/>
          </a:xfrm>
        </p:spPr>
        <p:txBody>
          <a:bodyPr/>
          <a:lstStyle/>
          <a:p>
            <a:pPr marL="0" indent="0">
              <a:buNone/>
            </a:pPr>
            <a:r>
              <a:rPr lang="tr-TR" dirty="0"/>
              <a:t>Egzersiz sırasında sıvı kaybının oluşturacağı etkinin en aza indirilebilmesi için egzersiz öncesinde, </a:t>
            </a:r>
            <a:r>
              <a:rPr lang="tr-TR" dirty="0" smtClean="0"/>
              <a:t>sonrasında sıvı </a:t>
            </a:r>
            <a:r>
              <a:rPr lang="tr-TR" dirty="0"/>
              <a:t>alımını iyi programlamak gerekir</a:t>
            </a:r>
            <a:r>
              <a:rPr lang="tr-TR" dirty="0" smtClean="0"/>
              <a:t>.</a:t>
            </a:r>
          </a:p>
          <a:p>
            <a:pPr marL="0" indent="0">
              <a:buNone/>
            </a:pPr>
            <a:r>
              <a:rPr lang="tr-TR" dirty="0" smtClean="0"/>
              <a:t>Amaç:</a:t>
            </a:r>
          </a:p>
          <a:p>
            <a:r>
              <a:rPr lang="tr-TR" dirty="0" smtClean="0"/>
              <a:t>Egzersize </a:t>
            </a:r>
            <a:r>
              <a:rPr lang="tr-TR" dirty="0" err="1" smtClean="0"/>
              <a:t>hidrate</a:t>
            </a:r>
            <a:r>
              <a:rPr lang="tr-TR" dirty="0" smtClean="0"/>
              <a:t> başlatmak</a:t>
            </a:r>
          </a:p>
          <a:p>
            <a:r>
              <a:rPr lang="tr-TR" dirty="0" smtClean="0"/>
              <a:t>Egzersiz esnasında oluşabilecek </a:t>
            </a:r>
            <a:r>
              <a:rPr lang="tr-TR" dirty="0" err="1"/>
              <a:t>dehidrasyonu</a:t>
            </a:r>
            <a:r>
              <a:rPr lang="tr-TR" dirty="0"/>
              <a:t> </a:t>
            </a:r>
            <a:r>
              <a:rPr lang="tr-TR" dirty="0" smtClean="0"/>
              <a:t>engellemek</a:t>
            </a:r>
          </a:p>
          <a:p>
            <a:r>
              <a:rPr lang="tr-TR" dirty="0" smtClean="0"/>
              <a:t>Bir </a:t>
            </a:r>
            <a:r>
              <a:rPr lang="tr-TR" dirty="0"/>
              <a:t>sonraki antrenman öncesinde </a:t>
            </a:r>
            <a:r>
              <a:rPr lang="tr-TR" dirty="0" err="1"/>
              <a:t>rehidrasyonu</a:t>
            </a:r>
            <a:r>
              <a:rPr lang="tr-TR" dirty="0"/>
              <a:t> sağlamaktır</a:t>
            </a:r>
            <a:endParaRPr lang="tr-TR" dirty="0" smtClean="0"/>
          </a:p>
          <a:p>
            <a:pPr>
              <a:buFontTx/>
              <a:buChar char="-"/>
            </a:pPr>
            <a:endParaRPr lang="tr-TR" dirty="0"/>
          </a:p>
        </p:txBody>
      </p:sp>
      <p:pic>
        <p:nvPicPr>
          <p:cNvPr id="15362" name="Picture 2" descr="aim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2292" y="2354118"/>
            <a:ext cx="3681557" cy="368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17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Kaybedilen Sıvının Yerine Konması</a:t>
            </a:r>
          </a:p>
        </p:txBody>
      </p:sp>
      <p:sp>
        <p:nvSpPr>
          <p:cNvPr id="3" name="İçerik Yer Tutucusu 2"/>
          <p:cNvSpPr>
            <a:spLocks noGrp="1"/>
          </p:cNvSpPr>
          <p:nvPr>
            <p:ph idx="1"/>
          </p:nvPr>
        </p:nvSpPr>
        <p:spPr>
          <a:xfrm>
            <a:off x="420664" y="2492663"/>
            <a:ext cx="8761413" cy="3416300"/>
          </a:xfrm>
        </p:spPr>
        <p:txBody>
          <a:bodyPr>
            <a:normAutofit/>
          </a:bodyPr>
          <a:lstStyle/>
          <a:p>
            <a:pPr algn="just"/>
            <a:r>
              <a:rPr lang="tr-TR" dirty="0"/>
              <a:t>Amerikan Spor Hekimliği Koleji (</a:t>
            </a:r>
            <a:r>
              <a:rPr lang="tr-TR" i="1" dirty="0"/>
              <a:t>ACSM</a:t>
            </a:r>
            <a:r>
              <a:rPr lang="tr-TR" dirty="0"/>
              <a:t>), egzersizden önceki 2 saatte en </a:t>
            </a:r>
            <a:r>
              <a:rPr lang="tr-TR" dirty="0" smtClean="0"/>
              <a:t>az 500 </a:t>
            </a:r>
            <a:r>
              <a:rPr lang="tr-TR" dirty="0"/>
              <a:t>ml sıvı tüketiminin optimal </a:t>
            </a:r>
            <a:r>
              <a:rPr lang="tr-TR" dirty="0" err="1"/>
              <a:t>hidrasyonun</a:t>
            </a:r>
            <a:r>
              <a:rPr lang="tr-TR" dirty="0"/>
              <a:t> sağlanması için gereken sıvıyı sağladığını ve idrar yoluyla fazla sıvının </a:t>
            </a:r>
            <a:r>
              <a:rPr lang="tr-TR" dirty="0" smtClean="0"/>
              <a:t>dışarı atılımına </a:t>
            </a:r>
            <a:r>
              <a:rPr lang="tr-TR" dirty="0"/>
              <a:t>fırsat verdiğini </a:t>
            </a:r>
            <a:r>
              <a:rPr lang="tr-TR" dirty="0" smtClean="0"/>
              <a:t>belirtmektedir.</a:t>
            </a:r>
          </a:p>
          <a:p>
            <a:pPr algn="just"/>
            <a:r>
              <a:rPr lang="tr-TR" dirty="0" smtClean="0"/>
              <a:t>Egzersizden 4 saat önce: 5-7 ml/kg su veya sporcu içeceği</a:t>
            </a:r>
          </a:p>
          <a:p>
            <a:pPr algn="just"/>
            <a:r>
              <a:rPr lang="tr-TR" dirty="0" smtClean="0"/>
              <a:t>Egzersizden 2 saat önce: 3-5 ml/kg serin su veya sporcu içeceği</a:t>
            </a:r>
          </a:p>
          <a:p>
            <a:pPr algn="just"/>
            <a:r>
              <a:rPr lang="tr-TR" dirty="0" smtClean="0"/>
              <a:t>Egzersiz esnasında : 15-20 </a:t>
            </a:r>
            <a:r>
              <a:rPr lang="tr-TR" dirty="0" err="1" smtClean="0"/>
              <a:t>dk</a:t>
            </a:r>
            <a:r>
              <a:rPr lang="tr-TR" dirty="0" smtClean="0"/>
              <a:t> da bir 125-250 ml serin su veya sporcu içeceği veya 400-800 ml/</a:t>
            </a:r>
            <a:r>
              <a:rPr lang="tr-TR" dirty="0" err="1" smtClean="0"/>
              <a:t>sa</a:t>
            </a:r>
            <a:r>
              <a:rPr lang="tr-TR" dirty="0" smtClean="0"/>
              <a:t> </a:t>
            </a:r>
          </a:p>
          <a:p>
            <a:pPr algn="just"/>
            <a:r>
              <a:rPr lang="tr-TR" dirty="0" smtClean="0"/>
              <a:t>Egzersiz sonrasında: 450-675 ml/</a:t>
            </a:r>
            <a:r>
              <a:rPr lang="tr-TR" dirty="0" err="1" smtClean="0"/>
              <a:t>lb</a:t>
            </a:r>
            <a:r>
              <a:rPr lang="tr-TR" dirty="0" smtClean="0"/>
              <a:t> ter kabı veya 1 L/kg (kaybedilen) önermektedir.</a:t>
            </a:r>
          </a:p>
        </p:txBody>
      </p:sp>
    </p:spTree>
    <p:extLst>
      <p:ext uri="{BB962C8B-B14F-4D97-AF65-F5344CB8AC3E}">
        <p14:creationId xmlns:p14="http://schemas.microsoft.com/office/powerpoint/2010/main" val="862513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Kaybedilen Sıvının Yerine Konması</a:t>
            </a:r>
          </a:p>
        </p:txBody>
      </p:sp>
      <p:sp>
        <p:nvSpPr>
          <p:cNvPr id="3" name="İçerik Yer Tutucusu 2"/>
          <p:cNvSpPr>
            <a:spLocks noGrp="1"/>
          </p:cNvSpPr>
          <p:nvPr>
            <p:ph idx="1"/>
          </p:nvPr>
        </p:nvSpPr>
        <p:spPr>
          <a:xfrm>
            <a:off x="628482" y="2464953"/>
            <a:ext cx="7213192" cy="3908137"/>
          </a:xfrm>
        </p:spPr>
        <p:txBody>
          <a:bodyPr>
            <a:normAutofit/>
          </a:bodyPr>
          <a:lstStyle/>
          <a:p>
            <a:pPr algn="just"/>
            <a:r>
              <a:rPr lang="tr-TR" dirty="0"/>
              <a:t>Sporcular susama hissi ortaya çıkmadan önce sıvı almaya başlamalı ve </a:t>
            </a:r>
            <a:r>
              <a:rPr lang="tr-TR" dirty="0" smtClean="0"/>
              <a:t>düzenli aralıklarla </a:t>
            </a:r>
            <a:r>
              <a:rPr lang="tr-TR" dirty="0"/>
              <a:t>sıvı almaya devam </a:t>
            </a:r>
            <a:r>
              <a:rPr lang="tr-TR" dirty="0" smtClean="0"/>
              <a:t>etmelidirler.</a:t>
            </a:r>
          </a:p>
          <a:p>
            <a:pPr algn="just"/>
            <a:r>
              <a:rPr lang="tr-TR" dirty="0"/>
              <a:t>Sıvı alımında tüketilen sıvının mideden boşalması yanında </a:t>
            </a:r>
            <a:r>
              <a:rPr lang="tr-TR" dirty="0" smtClean="0"/>
              <a:t>bağırsak emilim </a:t>
            </a:r>
            <a:r>
              <a:rPr lang="tr-TR" dirty="0"/>
              <a:t>hızı da dikkate alınmalıdır. Alınan sıvının miktarı, sıcaklığı, çevresel stres, sıvının niteliği (</a:t>
            </a:r>
            <a:r>
              <a:rPr lang="tr-TR" dirty="0" err="1"/>
              <a:t>osmolalitesi</a:t>
            </a:r>
            <a:r>
              <a:rPr lang="tr-TR" dirty="0"/>
              <a:t> ve </a:t>
            </a:r>
            <a:r>
              <a:rPr lang="tr-TR" dirty="0" smtClean="0"/>
              <a:t>kalori içeriği</a:t>
            </a:r>
            <a:r>
              <a:rPr lang="tr-TR" dirty="0"/>
              <a:t>) ve egzersizin şiddeti sıvının mideden boşalması yanında ince bağırsak emilim hızını da belirleyen en </a:t>
            </a:r>
            <a:r>
              <a:rPr lang="tr-TR" dirty="0" smtClean="0"/>
              <a:t>önemli faktörlerdir.</a:t>
            </a:r>
          </a:p>
          <a:p>
            <a:pPr algn="just"/>
            <a:r>
              <a:rPr lang="tr-TR" dirty="0" smtClean="0"/>
              <a:t>Vücuda </a:t>
            </a:r>
            <a:r>
              <a:rPr lang="tr-TR" dirty="0"/>
              <a:t>alınan sıvıdaki glikoz konsantrasyonunun </a:t>
            </a:r>
            <a:r>
              <a:rPr lang="tr-TR" dirty="0" smtClean="0"/>
              <a:t>% </a:t>
            </a:r>
            <a:r>
              <a:rPr lang="tr-TR" dirty="0"/>
              <a:t>8’den daha fazla olması </a:t>
            </a:r>
            <a:r>
              <a:rPr lang="tr-TR" dirty="0" smtClean="0"/>
              <a:t>durumunda mideden </a:t>
            </a:r>
            <a:r>
              <a:rPr lang="tr-TR" dirty="0"/>
              <a:t>sıvının boşalma hızı göreceli olarak </a:t>
            </a:r>
            <a:r>
              <a:rPr lang="tr-TR" dirty="0" smtClean="0"/>
              <a:t>yavaşlamaktadır.</a:t>
            </a:r>
            <a:endParaRPr lang="tr-TR" dirty="0"/>
          </a:p>
        </p:txBody>
      </p:sp>
      <p:pic>
        <p:nvPicPr>
          <p:cNvPr id="21506" name="Picture 2" descr="enerji içecek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617" y="2464953"/>
            <a:ext cx="3619500" cy="3619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5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Kaybedilen Sıvının Yerine Konması</a:t>
            </a:r>
            <a:endParaRPr lang="tr-TR" dirty="0"/>
          </a:p>
        </p:txBody>
      </p:sp>
      <p:sp>
        <p:nvSpPr>
          <p:cNvPr id="3" name="İçerik Yer Tutucusu 2"/>
          <p:cNvSpPr>
            <a:spLocks noGrp="1"/>
          </p:cNvSpPr>
          <p:nvPr>
            <p:ph idx="1"/>
          </p:nvPr>
        </p:nvSpPr>
        <p:spPr>
          <a:xfrm>
            <a:off x="517646" y="2298700"/>
            <a:ext cx="7185482" cy="3797300"/>
          </a:xfrm>
        </p:spPr>
        <p:txBody>
          <a:bodyPr>
            <a:normAutofit lnSpcReduction="10000"/>
          </a:bodyPr>
          <a:lstStyle/>
          <a:p>
            <a:pPr algn="just"/>
            <a:r>
              <a:rPr lang="tr-TR" dirty="0"/>
              <a:t>Bundan dolayı mide boşalımını </a:t>
            </a:r>
            <a:r>
              <a:rPr lang="tr-TR" dirty="0" smtClean="0"/>
              <a:t>hızlandırabilmek için </a:t>
            </a:r>
            <a:r>
              <a:rPr lang="tr-TR" dirty="0"/>
              <a:t>alınan sıvıda özellikle % 4–8 oranında karbonhidrat bulunması midede daha fazla miktarda sıvının </a:t>
            </a:r>
            <a:r>
              <a:rPr lang="tr-TR" dirty="0" err="1" smtClean="0"/>
              <a:t>tolere</a:t>
            </a:r>
            <a:r>
              <a:rPr lang="tr-TR" dirty="0"/>
              <a:t> </a:t>
            </a:r>
            <a:r>
              <a:rPr lang="tr-TR" dirty="0" smtClean="0"/>
              <a:t>edilebilmesini sağlar.</a:t>
            </a:r>
          </a:p>
          <a:p>
            <a:pPr algn="just"/>
            <a:r>
              <a:rPr lang="tr-TR" dirty="0"/>
              <a:t>Egzersiz sonrası </a:t>
            </a:r>
            <a:r>
              <a:rPr lang="tr-TR" dirty="0" err="1"/>
              <a:t>rehidrasyon</a:t>
            </a:r>
            <a:r>
              <a:rPr lang="tr-TR" dirty="0"/>
              <a:t> (sıvı alımı) sürecini etkileyen başlıca faktörler tüketilen sıvının bileşimi </a:t>
            </a:r>
            <a:r>
              <a:rPr lang="tr-TR" dirty="0" smtClean="0"/>
              <a:t>ve miktarıdır</a:t>
            </a:r>
            <a:r>
              <a:rPr lang="tr-TR" dirty="0"/>
              <a:t>. Tüketilen sıvı, içeceğin lezzeti ve onun susama mekanizması üzerindeki etkilerini etkileyen çok </a:t>
            </a:r>
            <a:r>
              <a:rPr lang="tr-TR" dirty="0" smtClean="0"/>
              <a:t>sayıda değişken vardır.</a:t>
            </a:r>
          </a:p>
          <a:p>
            <a:pPr algn="just"/>
            <a:r>
              <a:rPr lang="tr-TR" dirty="0"/>
              <a:t>Sıvı kaybının en aza indirilmesi ve eksilen glikojen depolarının yenilenmesi birçok vücut </a:t>
            </a:r>
            <a:r>
              <a:rPr lang="tr-TR" dirty="0" smtClean="0"/>
              <a:t>işlevinin yerine </a:t>
            </a:r>
            <a:r>
              <a:rPr lang="tr-TR" dirty="0"/>
              <a:t>getirilmesi açısından önemlidir. Sadece saf su tüketimi </a:t>
            </a:r>
            <a:r>
              <a:rPr lang="tr-TR" dirty="0" err="1"/>
              <a:t>osmolalitiyi</a:t>
            </a:r>
            <a:r>
              <a:rPr lang="tr-TR" dirty="0"/>
              <a:t> düşürür; bu durum sıvı alımının </a:t>
            </a:r>
            <a:r>
              <a:rPr lang="tr-TR" dirty="0" smtClean="0"/>
              <a:t>sürdürülmesini sınırlandırır </a:t>
            </a:r>
            <a:r>
              <a:rPr lang="tr-TR" dirty="0"/>
              <a:t>ve idrar çıkışını hafifçe </a:t>
            </a:r>
            <a:r>
              <a:rPr lang="tr-TR" dirty="0" smtClean="0"/>
              <a:t>yükseltir.</a:t>
            </a:r>
            <a:endParaRPr lang="tr-TR" dirty="0"/>
          </a:p>
        </p:txBody>
      </p:sp>
      <p:pic>
        <p:nvPicPr>
          <p:cNvPr id="22530" name="Picture 2" descr="osmolalit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394" y="2549524"/>
            <a:ext cx="3305175" cy="3295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1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Kaybedilen Sıvının Yerine Konması</a:t>
            </a:r>
            <a:endParaRPr lang="tr-TR" dirty="0"/>
          </a:p>
        </p:txBody>
      </p:sp>
      <p:sp>
        <p:nvSpPr>
          <p:cNvPr id="3" name="İçerik Yer Tutucusu 2"/>
          <p:cNvSpPr>
            <a:spLocks noGrp="1"/>
          </p:cNvSpPr>
          <p:nvPr>
            <p:ph idx="1"/>
          </p:nvPr>
        </p:nvSpPr>
        <p:spPr>
          <a:xfrm>
            <a:off x="462228" y="2451100"/>
            <a:ext cx="6852972" cy="3741882"/>
          </a:xfrm>
        </p:spPr>
        <p:txBody>
          <a:bodyPr/>
          <a:lstStyle/>
          <a:p>
            <a:pPr algn="just"/>
            <a:r>
              <a:rPr lang="tr-TR" dirty="0"/>
              <a:t>V</a:t>
            </a:r>
            <a:r>
              <a:rPr lang="tr-TR" dirty="0" smtClean="0"/>
              <a:t>ücutta </a:t>
            </a:r>
            <a:r>
              <a:rPr lang="tr-TR" dirty="0"/>
              <a:t>elektrolitlerin </a:t>
            </a:r>
            <a:r>
              <a:rPr lang="tr-TR" dirty="0" smtClean="0"/>
              <a:t>yerine konmasının</a:t>
            </a:r>
            <a:r>
              <a:rPr lang="tr-TR" dirty="0"/>
              <a:t>, özellikle sodyumun, sıvının vücutta tutulması ve bunun sonucunda da sıvı dengesinin sağlanmasında </a:t>
            </a:r>
            <a:r>
              <a:rPr lang="tr-TR" dirty="0" smtClean="0"/>
              <a:t>en etkin yoldur.</a:t>
            </a:r>
          </a:p>
          <a:p>
            <a:pPr algn="just"/>
            <a:r>
              <a:rPr lang="tr-TR" dirty="0"/>
              <a:t>Bu nedenle, antrenman sonrası, toparlanma içeceğinin </a:t>
            </a:r>
            <a:r>
              <a:rPr lang="tr-TR" dirty="0" smtClean="0"/>
              <a:t>sodyum ilavesiyle </a:t>
            </a:r>
            <a:r>
              <a:rPr lang="tr-TR" dirty="0"/>
              <a:t>yaklaşık 50 </a:t>
            </a:r>
            <a:r>
              <a:rPr lang="tr-TR" dirty="0" err="1"/>
              <a:t>mmol</a:t>
            </a:r>
            <a:r>
              <a:rPr lang="tr-TR" dirty="0"/>
              <a:t>/L düzeyinde olmasının vücutta sıvının maksimum düzeyde tutulumunda </a:t>
            </a:r>
            <a:r>
              <a:rPr lang="tr-TR" dirty="0" smtClean="0"/>
              <a:t>etkilidir.</a:t>
            </a:r>
          </a:p>
          <a:p>
            <a:pPr algn="just"/>
            <a:r>
              <a:rPr lang="tr-TR" dirty="0"/>
              <a:t>Egzersiz sonrası vücutta sıvının yerine konmasının ayarlanmasında, toparlanma periyodu </a:t>
            </a:r>
            <a:r>
              <a:rPr lang="tr-TR" dirty="0" smtClean="0"/>
              <a:t>süresince özellikle </a:t>
            </a:r>
            <a:r>
              <a:rPr lang="tr-TR" dirty="0"/>
              <a:t>idrar kayıplarından dolayı sıvı kaybının devam etmesi dikkate </a:t>
            </a:r>
            <a:r>
              <a:rPr lang="tr-TR" dirty="0" smtClean="0"/>
              <a:t>alınmalıdır.</a:t>
            </a:r>
          </a:p>
          <a:p>
            <a:pPr algn="just"/>
            <a:endParaRPr lang="tr-TR" dirty="0"/>
          </a:p>
        </p:txBody>
      </p:sp>
      <p:pic>
        <p:nvPicPr>
          <p:cNvPr id="23556" name="Picture 4" descr="rehydra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038" y="2645063"/>
            <a:ext cx="4558144" cy="3082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57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Hidrasyon</a:t>
            </a:r>
            <a:r>
              <a:rPr lang="tr-TR" b="1" dirty="0" smtClean="0"/>
              <a:t> Düzeyinin Belirlenmesi</a:t>
            </a:r>
            <a:endParaRPr lang="tr-TR" b="1" dirty="0"/>
          </a:p>
        </p:txBody>
      </p:sp>
      <p:sp>
        <p:nvSpPr>
          <p:cNvPr id="3" name="İçerik Yer Tutucusu 2"/>
          <p:cNvSpPr>
            <a:spLocks noGrp="1"/>
          </p:cNvSpPr>
          <p:nvPr>
            <p:ph idx="1"/>
          </p:nvPr>
        </p:nvSpPr>
        <p:spPr>
          <a:xfrm>
            <a:off x="1154953" y="2506518"/>
            <a:ext cx="8761413" cy="3416300"/>
          </a:xfrm>
        </p:spPr>
        <p:txBody>
          <a:bodyPr/>
          <a:lstStyle/>
          <a:p>
            <a:pPr algn="just"/>
            <a:r>
              <a:rPr lang="tr-TR" dirty="0" smtClean="0"/>
              <a:t>Gelişen teknoloji ile birlikte vücudun </a:t>
            </a:r>
            <a:r>
              <a:rPr lang="tr-TR" dirty="0" err="1"/>
              <a:t>hidrasyon</a:t>
            </a:r>
            <a:r>
              <a:rPr lang="tr-TR" dirty="0"/>
              <a:t> düzeyinin doğru değerlendirilmesi için </a:t>
            </a:r>
            <a:r>
              <a:rPr lang="tr-TR" dirty="0" smtClean="0"/>
              <a:t>laboratuvar </a:t>
            </a:r>
            <a:r>
              <a:rPr lang="tr-TR" dirty="0"/>
              <a:t>ve </a:t>
            </a:r>
            <a:r>
              <a:rPr lang="tr-TR" dirty="0" smtClean="0"/>
              <a:t>saha tekniklerinden </a:t>
            </a:r>
            <a:r>
              <a:rPr lang="tr-TR" dirty="0"/>
              <a:t>oluşan birçok yöntem </a:t>
            </a:r>
            <a:r>
              <a:rPr lang="tr-TR" dirty="0" smtClean="0"/>
              <a:t>geliştirilmiştir. Vücut </a:t>
            </a:r>
            <a:r>
              <a:rPr lang="tr-TR" dirty="0"/>
              <a:t>ağırlığındaki değişimlerin, idrar ve kan </a:t>
            </a:r>
            <a:r>
              <a:rPr lang="tr-TR" dirty="0" smtClean="0"/>
              <a:t>parametreleriyle beraber izlenmesi, bununla birlikte </a:t>
            </a:r>
            <a:r>
              <a:rPr lang="tr-TR" dirty="0"/>
              <a:t>tükürük </a:t>
            </a:r>
            <a:r>
              <a:rPr lang="tr-TR" dirty="0" err="1"/>
              <a:t>osmolalitesinin</a:t>
            </a:r>
            <a:r>
              <a:rPr lang="tr-TR" dirty="0"/>
              <a:t> </a:t>
            </a:r>
            <a:r>
              <a:rPr lang="tr-TR" dirty="0" smtClean="0"/>
              <a:t>ölçülmesi de kullanılan </a:t>
            </a:r>
            <a:r>
              <a:rPr lang="tr-TR" dirty="0"/>
              <a:t>yöntemler </a:t>
            </a:r>
            <a:r>
              <a:rPr lang="tr-TR" dirty="0" smtClean="0"/>
              <a:t>arasında sayılmaktadır.</a:t>
            </a:r>
            <a:endParaRPr lang="tr-TR" dirty="0"/>
          </a:p>
        </p:txBody>
      </p:sp>
      <p:pic>
        <p:nvPicPr>
          <p:cNvPr id="16386" name="Picture 2" descr="Hidrasyon Düzey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4" y="4276147"/>
            <a:ext cx="5649480" cy="214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34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Hidrasyon</a:t>
            </a:r>
            <a:r>
              <a:rPr lang="tr-TR" b="1" dirty="0"/>
              <a:t> Düzeyinin Belirlenmesi</a:t>
            </a:r>
          </a:p>
        </p:txBody>
      </p:sp>
      <p:sp>
        <p:nvSpPr>
          <p:cNvPr id="3" name="İçerik Yer Tutucusu 2"/>
          <p:cNvSpPr>
            <a:spLocks noGrp="1"/>
          </p:cNvSpPr>
          <p:nvPr>
            <p:ph idx="1"/>
          </p:nvPr>
        </p:nvSpPr>
        <p:spPr/>
        <p:txBody>
          <a:bodyPr/>
          <a:lstStyle/>
          <a:p>
            <a:r>
              <a:rPr lang="tr-TR" dirty="0" smtClean="0"/>
              <a:t>En sık kullanılan yöntemler ise;</a:t>
            </a:r>
            <a:endParaRPr lang="tr-TR" dirty="0"/>
          </a:p>
        </p:txBody>
      </p:sp>
      <p:pic>
        <p:nvPicPr>
          <p:cNvPr id="4" name="Resim 3"/>
          <p:cNvPicPr>
            <a:picLocks noChangeAspect="1"/>
          </p:cNvPicPr>
          <p:nvPr/>
        </p:nvPicPr>
        <p:blipFill rotWithShape="1">
          <a:blip r:embed="rId2"/>
          <a:srcRect l="9537" t="43655" r="12837" b="28693"/>
          <a:stretch/>
        </p:blipFill>
        <p:spPr>
          <a:xfrm>
            <a:off x="623455" y="3300268"/>
            <a:ext cx="10099963" cy="2022764"/>
          </a:xfrm>
          <a:prstGeom prst="rect">
            <a:avLst/>
          </a:prstGeom>
        </p:spPr>
      </p:pic>
      <p:sp>
        <p:nvSpPr>
          <p:cNvPr id="5" name="Metin kutusu 4"/>
          <p:cNvSpPr txBox="1"/>
          <p:nvPr/>
        </p:nvSpPr>
        <p:spPr>
          <a:xfrm>
            <a:off x="734291" y="5652655"/>
            <a:ext cx="10616666" cy="646331"/>
          </a:xfrm>
          <a:prstGeom prst="rect">
            <a:avLst/>
          </a:prstGeom>
          <a:noFill/>
        </p:spPr>
        <p:txBody>
          <a:bodyPr wrap="square" rtlCol="0">
            <a:spAutoFit/>
          </a:bodyPr>
          <a:lstStyle/>
          <a:p>
            <a:r>
              <a:rPr lang="tr-TR" dirty="0" smtClean="0">
                <a:solidFill>
                  <a:srgbClr val="FF0000"/>
                </a:solidFill>
              </a:rPr>
              <a:t>USG: </a:t>
            </a:r>
            <a:r>
              <a:rPr lang="tr-TR" dirty="0" smtClean="0"/>
              <a:t>Suyun </a:t>
            </a:r>
            <a:r>
              <a:rPr lang="tr-TR" dirty="0"/>
              <a:t>yoğunluğu ile idrarın yoğunluğunun karşılaştırılması </a:t>
            </a:r>
            <a:r>
              <a:rPr lang="tr-TR" dirty="0" smtClean="0"/>
              <a:t>sürecidir.</a:t>
            </a:r>
          </a:p>
          <a:p>
            <a:r>
              <a:rPr lang="tr-TR" dirty="0" smtClean="0"/>
              <a:t>Herhangi </a:t>
            </a:r>
            <a:r>
              <a:rPr lang="tr-TR" dirty="0"/>
              <a:t>bir sıvı sudan </a:t>
            </a:r>
            <a:r>
              <a:rPr lang="tr-TR" dirty="0" smtClean="0"/>
              <a:t>daha yoğun </a:t>
            </a:r>
            <a:r>
              <a:rPr lang="tr-TR" dirty="0"/>
              <a:t>ise 1,000 g/cm³’den daha büyük özgül ağırlığa sahiptir.</a:t>
            </a:r>
          </a:p>
        </p:txBody>
      </p:sp>
    </p:spTree>
    <p:extLst>
      <p:ext uri="{BB962C8B-B14F-4D97-AF65-F5344CB8AC3E}">
        <p14:creationId xmlns:p14="http://schemas.microsoft.com/office/powerpoint/2010/main" val="287525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SU</a:t>
            </a:r>
            <a:endParaRPr lang="tr-TR" dirty="0"/>
          </a:p>
        </p:txBody>
      </p:sp>
      <p:sp>
        <p:nvSpPr>
          <p:cNvPr id="3" name="İçerik Yer Tutucusu 2"/>
          <p:cNvSpPr>
            <a:spLocks noGrp="1"/>
          </p:cNvSpPr>
          <p:nvPr>
            <p:ph idx="1"/>
          </p:nvPr>
        </p:nvSpPr>
        <p:spPr>
          <a:xfrm>
            <a:off x="320218" y="2258290"/>
            <a:ext cx="7895527" cy="4599709"/>
          </a:xfrm>
        </p:spPr>
        <p:txBody>
          <a:bodyPr>
            <a:normAutofit/>
          </a:bodyPr>
          <a:lstStyle/>
          <a:p>
            <a:pPr algn="just"/>
            <a:r>
              <a:rPr lang="tr-TR" dirty="0"/>
              <a:t>Su, hücrelerdeki fizyolojik dağılımı ve vücudumuzdaki (hücre, damar içi ve </a:t>
            </a:r>
            <a:r>
              <a:rPr lang="tr-TR" dirty="0" smtClean="0"/>
              <a:t>damar dışı</a:t>
            </a:r>
            <a:r>
              <a:rPr lang="tr-TR" dirty="0"/>
              <a:t>) çeşitli su kompartımanlarını denetler ve korur. Ayrıca su, hücrelerin ve </a:t>
            </a:r>
            <a:r>
              <a:rPr lang="tr-TR" dirty="0" smtClean="0"/>
              <a:t>organların (kalp</a:t>
            </a:r>
            <a:r>
              <a:rPr lang="tr-TR" dirty="0"/>
              <a:t>, kaslar, kan damarları, böbrekler, mide-bağırsak sistemi) fizyolojik </a:t>
            </a:r>
            <a:r>
              <a:rPr lang="tr-TR" dirty="0" smtClean="0"/>
              <a:t>fonksiyonlarını sürdürür.</a:t>
            </a:r>
          </a:p>
          <a:p>
            <a:pPr algn="just"/>
            <a:r>
              <a:rPr lang="tr-TR" dirty="0"/>
              <a:t>Organizmada önemli görevleri olan su, vücut ağırlığının da büyük </a:t>
            </a:r>
            <a:r>
              <a:rPr lang="tr-TR" dirty="0" smtClean="0"/>
              <a:t>bölümünü oluşturmaktadır</a:t>
            </a:r>
            <a:r>
              <a:rPr lang="tr-TR" dirty="0"/>
              <a:t>. Vücut ağırlığının % </a:t>
            </a:r>
            <a:r>
              <a:rPr lang="tr-TR" dirty="0" smtClean="0"/>
              <a:t>60-70'i</a:t>
            </a:r>
            <a:r>
              <a:rPr lang="tr-TR" dirty="0"/>
              <a:t>, kas dokusunun %70-75'i su içermekte, </a:t>
            </a:r>
            <a:r>
              <a:rPr lang="tr-TR" dirty="0" smtClean="0"/>
              <a:t>yağ dokusunun </a:t>
            </a:r>
            <a:r>
              <a:rPr lang="tr-TR" dirty="0"/>
              <a:t>ise %10-15'i sudan oluşmaktadır</a:t>
            </a:r>
            <a:r>
              <a:rPr lang="tr-TR" dirty="0" smtClean="0"/>
              <a:t>.</a:t>
            </a:r>
          </a:p>
          <a:p>
            <a:pPr algn="just"/>
            <a:r>
              <a:rPr lang="tr-TR" dirty="0"/>
              <a:t>İnsan besin almadan haftalarca </a:t>
            </a:r>
            <a:r>
              <a:rPr lang="tr-TR" dirty="0" smtClean="0"/>
              <a:t>canlılığını sürdürebilmesine </a:t>
            </a:r>
            <a:r>
              <a:rPr lang="tr-TR" dirty="0"/>
              <a:t>karşın susuz ancak birkaç gün yaşayabilmektedir (en uygun şartlarda </a:t>
            </a:r>
            <a:r>
              <a:rPr lang="tr-TR" dirty="0" smtClean="0"/>
              <a:t>en fazla </a:t>
            </a:r>
            <a:r>
              <a:rPr lang="tr-TR" dirty="0"/>
              <a:t>7 gün</a:t>
            </a:r>
            <a:r>
              <a:rPr lang="tr-TR" dirty="0" smtClean="0"/>
              <a:t>).</a:t>
            </a:r>
          </a:p>
          <a:p>
            <a:pPr algn="just"/>
            <a:r>
              <a:rPr lang="tr-TR" dirty="0"/>
              <a:t>İnsan vücudundaki karbonhidrat ve yağın tümü, proteinlerin yarısı, </a:t>
            </a:r>
            <a:r>
              <a:rPr lang="tr-TR" dirty="0" smtClean="0"/>
              <a:t>vücut suyunun </a:t>
            </a:r>
            <a:r>
              <a:rPr lang="tr-TR" dirty="0"/>
              <a:t>ise %10'u yitirildiğinde yaşam tehlikeye girmekte, vücut suyunun </a:t>
            </a:r>
            <a:r>
              <a:rPr lang="tr-TR" dirty="0" smtClean="0"/>
              <a:t>% </a:t>
            </a:r>
            <a:r>
              <a:rPr lang="tr-TR" dirty="0"/>
              <a:t>20 </a:t>
            </a:r>
            <a:r>
              <a:rPr lang="tr-TR" dirty="0" smtClean="0"/>
              <a:t>oranda kaybı </a:t>
            </a:r>
            <a:r>
              <a:rPr lang="tr-TR" dirty="0"/>
              <a:t>ölümle </a:t>
            </a:r>
            <a:r>
              <a:rPr lang="tr-TR" dirty="0" smtClean="0"/>
              <a:t>sonuçlanmaktadır.</a:t>
            </a:r>
            <a:endParaRPr lang="tr-TR" dirty="0"/>
          </a:p>
        </p:txBody>
      </p:sp>
      <p:pic>
        <p:nvPicPr>
          <p:cNvPr id="3078" name="Picture 6" descr="sporcularda s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745" y="2787794"/>
            <a:ext cx="3726873" cy="321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92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Hidrasyon</a:t>
            </a:r>
            <a:r>
              <a:rPr lang="tr-TR" dirty="0"/>
              <a:t> Düzeyinin Belirlenmesi</a:t>
            </a: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13476" t="55208" r="13796" b="24716"/>
          <a:stretch/>
        </p:blipFill>
        <p:spPr>
          <a:xfrm>
            <a:off x="804333" y="2285999"/>
            <a:ext cx="9462654" cy="1704109"/>
          </a:xfrm>
          <a:prstGeom prst="rect">
            <a:avLst/>
          </a:prstGeom>
        </p:spPr>
      </p:pic>
      <p:pic>
        <p:nvPicPr>
          <p:cNvPr id="1026" name="Picture 2" descr="idrar rengi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b="21086"/>
          <a:stretch/>
        </p:blipFill>
        <p:spPr bwMode="auto">
          <a:xfrm>
            <a:off x="7837007" y="4307609"/>
            <a:ext cx="4158720" cy="2461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rotWithShape="1">
          <a:blip r:embed="rId4">
            <a:extLst>
              <a:ext uri="{28A0092B-C50C-407E-A947-70E740481C1C}">
                <a14:useLocalDpi xmlns:a14="http://schemas.microsoft.com/office/drawing/2010/main" val="0"/>
              </a:ext>
            </a:extLst>
          </a:blip>
          <a:srcRect t="-2940"/>
          <a:stretch/>
        </p:blipFill>
        <p:spPr bwMode="auto">
          <a:xfrm>
            <a:off x="804333" y="3990108"/>
            <a:ext cx="4294140" cy="282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544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SIVI TÜKETİMİ</a:t>
            </a:r>
            <a:endParaRPr lang="tr-TR" b="1" dirty="0"/>
          </a:p>
        </p:txBody>
      </p:sp>
      <p:sp>
        <p:nvSpPr>
          <p:cNvPr id="3" name="İçerik Yer Tutucusu 2"/>
          <p:cNvSpPr>
            <a:spLocks noGrp="1"/>
          </p:cNvSpPr>
          <p:nvPr>
            <p:ph idx="1"/>
          </p:nvPr>
        </p:nvSpPr>
        <p:spPr>
          <a:xfrm>
            <a:off x="600773" y="2451100"/>
            <a:ext cx="7116210" cy="3416300"/>
          </a:xfrm>
        </p:spPr>
        <p:txBody>
          <a:bodyPr/>
          <a:lstStyle/>
          <a:p>
            <a:pPr algn="just"/>
            <a:r>
              <a:rPr lang="tr-TR" dirty="0"/>
              <a:t>Günde 8-10 bardak sıvı tüketimi sporcu olmayan kişiler için yeterli olmasına </a:t>
            </a:r>
            <a:r>
              <a:rPr lang="tr-TR" dirty="0" smtClean="0"/>
              <a:t>karşın sporcular </a:t>
            </a:r>
            <a:r>
              <a:rPr lang="tr-TR" dirty="0"/>
              <a:t>için bu miktar yetersizdir. Pratik olarak, her 1000 </a:t>
            </a:r>
            <a:r>
              <a:rPr lang="tr-TR" dirty="0" err="1" smtClean="0"/>
              <a:t>kkal</a:t>
            </a:r>
            <a:r>
              <a:rPr lang="tr-TR" dirty="0" smtClean="0"/>
              <a:t> </a:t>
            </a:r>
            <a:r>
              <a:rPr lang="tr-TR" dirty="0"/>
              <a:t>için 1 litre </a:t>
            </a:r>
            <a:r>
              <a:rPr lang="tr-TR" dirty="0" smtClean="0"/>
              <a:t>sıvı tüketmek </a:t>
            </a:r>
            <a:r>
              <a:rPr lang="tr-TR" dirty="0"/>
              <a:t>en doğru kuraldır. Örneğin günde 4000-5000 </a:t>
            </a:r>
            <a:r>
              <a:rPr lang="tr-TR" dirty="0" err="1" smtClean="0"/>
              <a:t>kkal</a:t>
            </a:r>
            <a:r>
              <a:rPr lang="tr-TR" dirty="0" smtClean="0"/>
              <a:t> </a:t>
            </a:r>
            <a:r>
              <a:rPr lang="tr-TR" dirty="0"/>
              <a:t>harcanıyorsa 4-5 litre </a:t>
            </a:r>
            <a:r>
              <a:rPr lang="tr-TR" dirty="0" smtClean="0"/>
              <a:t>sıvı tüketimine </a:t>
            </a:r>
            <a:r>
              <a:rPr lang="tr-TR" dirty="0"/>
              <a:t>gereksinim duyulmaktadır</a:t>
            </a:r>
            <a:r>
              <a:rPr lang="tr-TR" dirty="0" smtClean="0"/>
              <a:t>. </a:t>
            </a:r>
          </a:p>
          <a:p>
            <a:pPr algn="just"/>
            <a:r>
              <a:rPr lang="tr-TR" dirty="0" smtClean="0"/>
              <a:t>Aktif </a:t>
            </a:r>
            <a:r>
              <a:rPr lang="tr-TR" dirty="0"/>
              <a:t>olmayan, 1500 k. kalori/gün harcayan </a:t>
            </a:r>
            <a:r>
              <a:rPr lang="tr-TR" dirty="0" smtClean="0"/>
              <a:t>kişiler ise </a:t>
            </a:r>
            <a:r>
              <a:rPr lang="tr-TR" dirty="0"/>
              <a:t>1,5 litre sıvıya gereksinim duymaktadır</a:t>
            </a:r>
            <a:r>
              <a:rPr lang="tr-TR" dirty="0" smtClean="0"/>
              <a:t>.</a:t>
            </a:r>
          </a:p>
          <a:p>
            <a:pPr algn="just"/>
            <a:r>
              <a:rPr lang="tr-TR" dirty="0"/>
              <a:t>Yeterli sıvı alımı, egzersiz sırasında normal </a:t>
            </a:r>
            <a:r>
              <a:rPr lang="tr-TR" dirty="0" smtClean="0"/>
              <a:t>ısı düzenleyici </a:t>
            </a:r>
            <a:r>
              <a:rPr lang="tr-TR" dirty="0"/>
              <a:t>fonksiyonların sürdürülmesi için gereklidir. </a:t>
            </a:r>
          </a:p>
        </p:txBody>
      </p:sp>
      <p:sp>
        <p:nvSpPr>
          <p:cNvPr id="5" name="Aşağı Ok 4"/>
          <p:cNvSpPr/>
          <p:nvPr/>
        </p:nvSpPr>
        <p:spPr>
          <a:xfrm>
            <a:off x="9171709" y="3182504"/>
            <a:ext cx="914400" cy="1953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185246" y="2259174"/>
            <a:ext cx="3358613" cy="923330"/>
          </a:xfrm>
          <a:prstGeom prst="rect">
            <a:avLst/>
          </a:prstGeom>
          <a:noFill/>
        </p:spPr>
        <p:txBody>
          <a:bodyPr wrap="none" lIns="91440" tIns="45720" rIns="91440" bIns="45720">
            <a:spAutoFit/>
          </a:bodyPr>
          <a:lstStyle/>
          <a:p>
            <a:pPr algn="ctr"/>
            <a:r>
              <a:rPr lang="tr-TR" sz="5400" b="1" dirty="0" smtClean="0">
                <a:ln w="9525">
                  <a:solidFill>
                    <a:schemeClr val="bg1"/>
                  </a:solidFill>
                  <a:prstDash val="solid"/>
                </a:ln>
                <a:effectLst>
                  <a:outerShdw blurRad="12700" dist="38100" dir="2700000" algn="tl" rotWithShape="0">
                    <a:schemeClr val="bg1">
                      <a:lumMod val="50000"/>
                    </a:schemeClr>
                  </a:outerShdw>
                </a:effectLst>
              </a:rPr>
              <a:t>1000 </a:t>
            </a:r>
            <a:r>
              <a:rPr lang="tr-TR" sz="5400" b="1" dirty="0" err="1" smtClean="0">
                <a:ln w="9525">
                  <a:solidFill>
                    <a:schemeClr val="bg1"/>
                  </a:solidFill>
                  <a:prstDash val="solid"/>
                </a:ln>
                <a:effectLst>
                  <a:outerShdw blurRad="12700" dist="38100" dir="2700000" algn="tl" rotWithShape="0">
                    <a:schemeClr val="bg1">
                      <a:lumMod val="50000"/>
                    </a:schemeClr>
                  </a:outerShdw>
                </a:effectLst>
              </a:rPr>
              <a:t>kkal</a:t>
            </a:r>
            <a:endParaRPr lang="tr-TR"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7" name="Dikdörtgen 6"/>
          <p:cNvSpPr/>
          <p:nvPr/>
        </p:nvSpPr>
        <p:spPr>
          <a:xfrm>
            <a:off x="8185246" y="4944070"/>
            <a:ext cx="3193503" cy="923330"/>
          </a:xfrm>
          <a:prstGeom prst="rect">
            <a:avLst/>
          </a:prstGeom>
          <a:noFill/>
        </p:spPr>
        <p:txBody>
          <a:bodyPr wrap="non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litre sıvı</a:t>
            </a:r>
            <a:endParaRPr lang="tr-T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81168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VÜCUTTAKİ SIVI</a:t>
            </a:r>
            <a:endParaRPr lang="tr-TR" b="1" dirty="0"/>
          </a:p>
        </p:txBody>
      </p:sp>
      <p:sp>
        <p:nvSpPr>
          <p:cNvPr id="3" name="İçerik Yer Tutucusu 2"/>
          <p:cNvSpPr>
            <a:spLocks noGrp="1"/>
          </p:cNvSpPr>
          <p:nvPr>
            <p:ph idx="1"/>
          </p:nvPr>
        </p:nvSpPr>
        <p:spPr>
          <a:xfrm>
            <a:off x="489936" y="2298699"/>
            <a:ext cx="8761413" cy="3783445"/>
          </a:xfrm>
        </p:spPr>
        <p:txBody>
          <a:bodyPr>
            <a:normAutofit fontScale="92500" lnSpcReduction="10000"/>
          </a:bodyPr>
          <a:lstStyle/>
          <a:p>
            <a:pPr algn="just"/>
            <a:r>
              <a:rPr lang="tr-TR" dirty="0"/>
              <a:t>Yaklaşık bir kilogram vücut kütlesindeki oranı 600 ml olan toplam vücut suyunun, 2/3’lük kısmı hücre </a:t>
            </a:r>
            <a:r>
              <a:rPr lang="tr-TR" dirty="0" smtClean="0"/>
              <a:t>içi bölümde </a:t>
            </a:r>
            <a:r>
              <a:rPr lang="tr-TR" dirty="0"/>
              <a:t>(400 ml/kg), 1/3’lük kısmı ise hücre dışı bölümde yer alır (200 ml/kg). Ayrıca hücre dışı sıvının % 75’lik </a:t>
            </a:r>
            <a:r>
              <a:rPr lang="tr-TR" dirty="0" smtClean="0"/>
              <a:t>kısmı (150 </a:t>
            </a:r>
            <a:r>
              <a:rPr lang="tr-TR" dirty="0"/>
              <a:t>ml/kg) dokular arasında, %25’lik kısmı ise plazma bulunur (50 </a:t>
            </a:r>
            <a:r>
              <a:rPr lang="tr-TR" dirty="0" smtClean="0"/>
              <a:t>ml/kg).</a:t>
            </a:r>
          </a:p>
          <a:p>
            <a:pPr algn="just"/>
            <a:r>
              <a:rPr lang="tr-TR" dirty="0"/>
              <a:t>Bununla birlikte, yaşamsal </a:t>
            </a:r>
            <a:r>
              <a:rPr lang="tr-TR" dirty="0" smtClean="0"/>
              <a:t>fonksiyonların yerine </a:t>
            </a:r>
            <a:r>
              <a:rPr lang="tr-TR" dirty="0"/>
              <a:t>getirilebilmesi için vücutta, hücre içi ve hücre dışı sıvının dengede olması önemlidir. Bu dengeyi elektrolit </a:t>
            </a:r>
            <a:r>
              <a:rPr lang="tr-TR" dirty="0" smtClean="0"/>
              <a:t>adı verilen </a:t>
            </a:r>
            <a:r>
              <a:rPr lang="tr-TR" dirty="0">
                <a:solidFill>
                  <a:srgbClr val="FF0000"/>
                </a:solidFill>
              </a:rPr>
              <a:t>hücre içindeki potasyum ve hücre dışındaki sodyum</a:t>
            </a:r>
            <a:r>
              <a:rPr lang="tr-TR" dirty="0"/>
              <a:t> ile diğer bazı mineral ve proteinler </a:t>
            </a:r>
            <a:r>
              <a:rPr lang="tr-TR" dirty="0" smtClean="0"/>
              <a:t>sağlar. </a:t>
            </a:r>
          </a:p>
          <a:p>
            <a:pPr algn="just"/>
            <a:r>
              <a:rPr lang="tr-TR" dirty="0" smtClean="0"/>
              <a:t>Elektrolitler vücut </a:t>
            </a:r>
            <a:r>
              <a:rPr lang="tr-TR" dirty="0"/>
              <a:t>sıvılarında bulunan elektrik yüklü iyonlardır. İyonlar sinir iletilerinin taşınması, kas kasılması, suyun ve </a:t>
            </a:r>
            <a:r>
              <a:rPr lang="tr-TR" dirty="0" smtClean="0"/>
              <a:t>diğer maddelerin </a:t>
            </a:r>
            <a:r>
              <a:rPr lang="tr-TR" dirty="0"/>
              <a:t>hücre içi ve dışına akışı için gerekli olan uyarıların </a:t>
            </a:r>
            <a:r>
              <a:rPr lang="tr-TR" dirty="0" smtClean="0"/>
              <a:t>oluşmasında </a:t>
            </a:r>
            <a:r>
              <a:rPr lang="tr-TR" dirty="0"/>
              <a:t>rol alırlar. </a:t>
            </a:r>
            <a:endParaRPr lang="tr-TR" dirty="0" smtClean="0"/>
          </a:p>
          <a:p>
            <a:pPr algn="just"/>
            <a:r>
              <a:rPr lang="tr-TR" dirty="0" smtClean="0"/>
              <a:t>Normal vücut </a:t>
            </a:r>
            <a:r>
              <a:rPr lang="tr-TR" dirty="0"/>
              <a:t>işlevinin birçoğu bu maddelere </a:t>
            </a:r>
            <a:r>
              <a:rPr lang="tr-TR" dirty="0" smtClean="0"/>
              <a:t>bağlıdır. </a:t>
            </a:r>
            <a:r>
              <a:rPr lang="tr-TR" dirty="0"/>
              <a:t>İnsan vücudunda kusma, anlamlı derecede elektrolit kaybına </a:t>
            </a:r>
            <a:r>
              <a:rPr lang="tr-TR" dirty="0" smtClean="0"/>
              <a:t>neden olsa </a:t>
            </a:r>
            <a:r>
              <a:rPr lang="tr-TR" dirty="0"/>
              <a:t>da, esas elektrolit kaybının meydana geldiği yollar idrar, dışkı ve </a:t>
            </a:r>
            <a:r>
              <a:rPr lang="tr-TR" dirty="0" err="1"/>
              <a:t>ter’dir</a:t>
            </a:r>
            <a:endParaRPr lang="tr-TR" dirty="0"/>
          </a:p>
        </p:txBody>
      </p:sp>
      <p:pic>
        <p:nvPicPr>
          <p:cNvPr id="4098" name="Picture 2" descr="sodyum ve potasyu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4694" y="2723570"/>
            <a:ext cx="190500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46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Dehidratasyon</a:t>
            </a:r>
            <a:endParaRPr lang="tr-TR" b="1" dirty="0"/>
          </a:p>
        </p:txBody>
      </p:sp>
      <p:sp>
        <p:nvSpPr>
          <p:cNvPr id="3" name="İçerik Yer Tutucusu 2"/>
          <p:cNvSpPr>
            <a:spLocks noGrp="1"/>
          </p:cNvSpPr>
          <p:nvPr>
            <p:ph idx="1"/>
          </p:nvPr>
        </p:nvSpPr>
        <p:spPr>
          <a:xfrm>
            <a:off x="365243" y="2395682"/>
            <a:ext cx="8058320" cy="4088245"/>
          </a:xfrm>
        </p:spPr>
        <p:txBody>
          <a:bodyPr/>
          <a:lstStyle/>
          <a:p>
            <a:pPr algn="just"/>
            <a:r>
              <a:rPr lang="tr-TR" dirty="0" smtClean="0"/>
              <a:t>Vücut (su) sıvı hacminin azalmasıdır. </a:t>
            </a:r>
          </a:p>
          <a:p>
            <a:pPr algn="just"/>
            <a:r>
              <a:rPr lang="tr-TR" dirty="0"/>
              <a:t>Vücutta sıvı kaybı ile beraber kan hacmi azalır. Azalan kan hacmi ile ihtiyaçlarını karşılamak isteyen vücut kalp atış hızını arttırır, </a:t>
            </a:r>
            <a:r>
              <a:rPr lang="tr-TR" dirty="0" err="1"/>
              <a:t>periferik</a:t>
            </a:r>
            <a:r>
              <a:rPr lang="tr-TR" dirty="0"/>
              <a:t> (dış) organlara ve dokulara kan akımını azaltarak daha </a:t>
            </a:r>
            <a:r>
              <a:rPr lang="tr-TR" dirty="0" err="1"/>
              <a:t>vital</a:t>
            </a:r>
            <a:r>
              <a:rPr lang="tr-TR" dirty="0"/>
              <a:t> </a:t>
            </a:r>
            <a:r>
              <a:rPr lang="tr-TR" dirty="0" smtClean="0"/>
              <a:t>organlara </a:t>
            </a:r>
            <a:r>
              <a:rPr lang="tr-TR" dirty="0"/>
              <a:t>kan akımını yönlendirir.</a:t>
            </a:r>
            <a:endParaRPr lang="tr-TR" dirty="0" smtClean="0"/>
          </a:p>
          <a:p>
            <a:pPr algn="just"/>
            <a:r>
              <a:rPr lang="tr-TR" dirty="0"/>
              <a:t>Deri ve daha dış dokulara giden kan miktarının azalması ile birlikte vücutta oluşan ısıyı atmak için kullanılan ana yollardan biri kapanmış olur. Bu nedenle vücut ısısı hızlı bir şekilde artmaya başlar. Devam eden süreçte sıvı kaybı devam eder ve volüm </a:t>
            </a:r>
            <a:r>
              <a:rPr lang="tr-TR" dirty="0" smtClean="0"/>
              <a:t>açığı </a:t>
            </a:r>
            <a:r>
              <a:rPr lang="tr-TR" dirty="0"/>
              <a:t>tamamlanamaz ise kalp atışı </a:t>
            </a:r>
            <a:r>
              <a:rPr lang="tr-TR" dirty="0" smtClean="0"/>
              <a:t>yavaşlar, </a:t>
            </a:r>
            <a:r>
              <a:rPr lang="tr-TR" dirty="0"/>
              <a:t>yorgunluk ciddi bir şekilde hissedilmeye başlar.</a:t>
            </a:r>
          </a:p>
        </p:txBody>
      </p:sp>
      <p:pic>
        <p:nvPicPr>
          <p:cNvPr id="5122" name="Picture 2" descr="dehidratasy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527" y="2879099"/>
            <a:ext cx="3068494" cy="255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Dehidratasyon</a:t>
            </a:r>
            <a:r>
              <a:rPr lang="tr-TR" b="1" dirty="0" smtClean="0"/>
              <a:t> Sonucu</a:t>
            </a:r>
            <a:endParaRPr lang="tr-TR" b="1" dirty="0"/>
          </a:p>
        </p:txBody>
      </p:sp>
      <p:sp>
        <p:nvSpPr>
          <p:cNvPr id="3" name="İçerik Yer Tutucusu 2"/>
          <p:cNvSpPr>
            <a:spLocks noGrp="1"/>
          </p:cNvSpPr>
          <p:nvPr>
            <p:ph idx="1"/>
          </p:nvPr>
        </p:nvSpPr>
        <p:spPr>
          <a:xfrm>
            <a:off x="282117" y="2506518"/>
            <a:ext cx="8761413" cy="3416300"/>
          </a:xfrm>
        </p:spPr>
        <p:txBody>
          <a:bodyPr>
            <a:normAutofit fontScale="92500" lnSpcReduction="20000"/>
          </a:bodyPr>
          <a:lstStyle/>
          <a:p>
            <a:r>
              <a:rPr lang="tr-TR" dirty="0" smtClean="0"/>
              <a:t>Kas </a:t>
            </a:r>
            <a:r>
              <a:rPr lang="tr-TR" dirty="0"/>
              <a:t>gücünde kayıplar,</a:t>
            </a:r>
          </a:p>
          <a:p>
            <a:r>
              <a:rPr lang="tr-TR" dirty="0" smtClean="0"/>
              <a:t>Performansta kayıplar,</a:t>
            </a:r>
            <a:endParaRPr lang="tr-TR" dirty="0"/>
          </a:p>
          <a:p>
            <a:r>
              <a:rPr lang="tr-TR" dirty="0" smtClean="0"/>
              <a:t>Kan </a:t>
            </a:r>
            <a:r>
              <a:rPr lang="tr-TR" dirty="0"/>
              <a:t>volümünde azalma,</a:t>
            </a:r>
          </a:p>
          <a:p>
            <a:r>
              <a:rPr lang="tr-TR" dirty="0" smtClean="0"/>
              <a:t>Kalp </a:t>
            </a:r>
            <a:r>
              <a:rPr lang="tr-TR" dirty="0"/>
              <a:t>fonksiyonlarında </a:t>
            </a:r>
            <a:r>
              <a:rPr lang="tr-TR" dirty="0" smtClean="0"/>
              <a:t>düşme</a:t>
            </a:r>
            <a:r>
              <a:rPr lang="tr-TR" dirty="0"/>
              <a:t>,</a:t>
            </a:r>
          </a:p>
          <a:p>
            <a:r>
              <a:rPr lang="tr-TR" dirty="0" smtClean="0"/>
              <a:t>Azalan </a:t>
            </a:r>
            <a:r>
              <a:rPr lang="tr-TR" dirty="0"/>
              <a:t>miktarda oksijen kullanımı,</a:t>
            </a:r>
          </a:p>
          <a:p>
            <a:r>
              <a:rPr lang="tr-TR" dirty="0" smtClean="0"/>
              <a:t>Vücut </a:t>
            </a:r>
            <a:r>
              <a:rPr lang="tr-TR" dirty="0"/>
              <a:t>ısısını düzenleyen (</a:t>
            </a:r>
            <a:r>
              <a:rPr lang="tr-TR" dirty="0" err="1" smtClean="0"/>
              <a:t>termoregülasyon</a:t>
            </a:r>
            <a:r>
              <a:rPr lang="tr-TR" dirty="0"/>
              <a:t>) </a:t>
            </a:r>
            <a:endParaRPr lang="tr-TR" dirty="0" smtClean="0"/>
          </a:p>
          <a:p>
            <a:pPr marL="0" indent="0">
              <a:buNone/>
            </a:pPr>
            <a:r>
              <a:rPr lang="tr-TR" dirty="0" smtClean="0"/>
              <a:t>mekanizmasında </a:t>
            </a:r>
            <a:r>
              <a:rPr lang="tr-TR" dirty="0"/>
              <a:t>bozukluk,</a:t>
            </a:r>
          </a:p>
          <a:p>
            <a:r>
              <a:rPr lang="tr-TR" dirty="0" smtClean="0"/>
              <a:t>Böbreklerde </a:t>
            </a:r>
            <a:r>
              <a:rPr lang="tr-TR" dirty="0"/>
              <a:t>kan akımında azalma,</a:t>
            </a:r>
          </a:p>
          <a:p>
            <a:r>
              <a:rPr lang="tr-TR" dirty="0" smtClean="0"/>
              <a:t>Elektrolit </a:t>
            </a:r>
            <a:r>
              <a:rPr lang="tr-TR" dirty="0"/>
              <a:t>kaybında </a:t>
            </a:r>
            <a:r>
              <a:rPr lang="tr-TR" dirty="0" smtClean="0"/>
              <a:t>artış,</a:t>
            </a:r>
            <a:endParaRPr lang="tr-TR" dirty="0"/>
          </a:p>
          <a:p>
            <a:r>
              <a:rPr lang="tr-TR" dirty="0" smtClean="0"/>
              <a:t>Karaciğerde </a:t>
            </a:r>
            <a:r>
              <a:rPr lang="tr-TR" dirty="0"/>
              <a:t>bulunan glikoz depolarının dengesinin bozulması</a:t>
            </a:r>
          </a:p>
        </p:txBody>
      </p:sp>
      <p:pic>
        <p:nvPicPr>
          <p:cNvPr id="614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503" y="2723883"/>
            <a:ext cx="6640282" cy="265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1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SIVI KAYBI</a:t>
            </a:r>
            <a:endParaRPr lang="tr-TR" b="1" dirty="0"/>
          </a:p>
        </p:txBody>
      </p:sp>
      <p:sp>
        <p:nvSpPr>
          <p:cNvPr id="3" name="İçerik Yer Tutucusu 2"/>
          <p:cNvSpPr>
            <a:spLocks noGrp="1"/>
          </p:cNvSpPr>
          <p:nvPr>
            <p:ph idx="1"/>
          </p:nvPr>
        </p:nvSpPr>
        <p:spPr>
          <a:xfrm>
            <a:off x="489937" y="2534227"/>
            <a:ext cx="6562028" cy="3416300"/>
          </a:xfrm>
        </p:spPr>
        <p:txBody>
          <a:bodyPr>
            <a:normAutofit fontScale="92500" lnSpcReduction="10000"/>
          </a:bodyPr>
          <a:lstStyle/>
          <a:p>
            <a:pPr algn="just"/>
            <a:r>
              <a:rPr lang="tr-TR" dirty="0"/>
              <a:t>İnsan vücudundaki normal koşullarda ortalama günlük deri yoluyla 500 ml, akciğerlerle 400 ml, idrarla 1500 </a:t>
            </a:r>
            <a:r>
              <a:rPr lang="tr-TR" dirty="0" smtClean="0"/>
              <a:t>ml ve </a:t>
            </a:r>
            <a:r>
              <a:rPr lang="tr-TR" dirty="0"/>
              <a:t>bağırsaklar yoluyla da 200 ml sıvı </a:t>
            </a:r>
            <a:r>
              <a:rPr lang="tr-TR" dirty="0" smtClean="0"/>
              <a:t>kaybedilir. </a:t>
            </a:r>
          </a:p>
          <a:p>
            <a:pPr algn="just"/>
            <a:r>
              <a:rPr lang="tr-TR" dirty="0" smtClean="0"/>
              <a:t>Vücuda </a:t>
            </a:r>
            <a:r>
              <a:rPr lang="tr-TR" dirty="0"/>
              <a:t>alınan suyun yaklaşık 1300 ml’si sıvı, 1000 ml’si </a:t>
            </a:r>
            <a:r>
              <a:rPr lang="tr-TR" dirty="0" smtClean="0"/>
              <a:t>besin ve </a:t>
            </a:r>
            <a:r>
              <a:rPr lang="tr-TR" dirty="0"/>
              <a:t>300 ml’si </a:t>
            </a:r>
            <a:r>
              <a:rPr lang="tr-TR" dirty="0" err="1"/>
              <a:t>metabolik</a:t>
            </a:r>
            <a:r>
              <a:rPr lang="tr-TR" dirty="0"/>
              <a:t> tepkimeler sonucu </a:t>
            </a:r>
            <a:r>
              <a:rPr lang="tr-TR" dirty="0" smtClean="0"/>
              <a:t>karşılanır.</a:t>
            </a:r>
          </a:p>
          <a:p>
            <a:pPr algn="just"/>
            <a:r>
              <a:rPr lang="tr-TR" dirty="0"/>
              <a:t>Günlük sıvı gereksinimi ılıman iklim de yaşayan </a:t>
            </a:r>
            <a:r>
              <a:rPr lang="tr-TR" dirty="0" err="1"/>
              <a:t>sedanter</a:t>
            </a:r>
            <a:r>
              <a:rPr lang="tr-TR" dirty="0"/>
              <a:t> </a:t>
            </a:r>
            <a:r>
              <a:rPr lang="tr-TR" dirty="0" smtClean="0"/>
              <a:t>ve aktif </a:t>
            </a:r>
            <a:r>
              <a:rPr lang="tr-TR" dirty="0"/>
              <a:t>bir yaşam süren kişilerde 2-4 litre arasındadır, sıcak iklimlerde yaşayan kişilerde bu rakam 8-16 litreye </a:t>
            </a:r>
            <a:r>
              <a:rPr lang="tr-TR" dirty="0" smtClean="0"/>
              <a:t>kadar çıkmaktadır.</a:t>
            </a:r>
          </a:p>
          <a:p>
            <a:pPr algn="just"/>
            <a:r>
              <a:rPr lang="tr-TR" dirty="0"/>
              <a:t>Bu miktarlar iklim ve çalışma koşulları, hastalıklar, diyetin bileşimi ve vücudun hormon </a:t>
            </a:r>
            <a:r>
              <a:rPr lang="tr-TR" dirty="0" smtClean="0"/>
              <a:t>dengesine göre </a:t>
            </a:r>
            <a:r>
              <a:rPr lang="tr-TR" dirty="0"/>
              <a:t>değişme </a:t>
            </a:r>
            <a:r>
              <a:rPr lang="tr-TR" dirty="0" smtClean="0"/>
              <a:t>gösterir.</a:t>
            </a:r>
            <a:endParaRPr lang="tr-TR" dirty="0"/>
          </a:p>
        </p:txBody>
      </p:sp>
      <p:pic>
        <p:nvPicPr>
          <p:cNvPr id="7170" name="Picture 2" descr="sıvı kayb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753" y="2958820"/>
            <a:ext cx="4664811" cy="2567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7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SIVI KAYBI</a:t>
            </a:r>
            <a:endParaRPr lang="tr-TR" b="1" dirty="0"/>
          </a:p>
        </p:txBody>
      </p:sp>
      <p:sp>
        <p:nvSpPr>
          <p:cNvPr id="3" name="İçerik Yer Tutucusu 2"/>
          <p:cNvSpPr>
            <a:spLocks noGrp="1"/>
          </p:cNvSpPr>
          <p:nvPr>
            <p:ph idx="1"/>
          </p:nvPr>
        </p:nvSpPr>
        <p:spPr>
          <a:xfrm>
            <a:off x="559208" y="3051671"/>
            <a:ext cx="10259355" cy="3487673"/>
          </a:xfrm>
        </p:spPr>
        <p:txBody>
          <a:bodyPr>
            <a:normAutofit/>
          </a:bodyPr>
          <a:lstStyle/>
          <a:p>
            <a:pPr algn="just"/>
            <a:r>
              <a:rPr lang="tr-TR" dirty="0"/>
              <a:t>Sıcak çevre koşullarında yapılan yoğun egzersiz süresince ısı kaybının birincil yolunu </a:t>
            </a:r>
            <a:r>
              <a:rPr lang="tr-TR" dirty="0" smtClean="0"/>
              <a:t>cilt üstünde </a:t>
            </a:r>
            <a:r>
              <a:rPr lang="tr-TR" dirty="0"/>
              <a:t>biriken ter tabakasının buharlaşması </a:t>
            </a:r>
            <a:r>
              <a:rPr lang="tr-TR" dirty="0" smtClean="0"/>
              <a:t>oluşturur.</a:t>
            </a:r>
          </a:p>
          <a:p>
            <a:pPr algn="just"/>
            <a:r>
              <a:rPr lang="tr-TR" dirty="0"/>
              <a:t>Ter suyun yanında elektrolitte içerdiğinden, ter kaybına </a:t>
            </a:r>
            <a:r>
              <a:rPr lang="tr-TR" dirty="0" smtClean="0"/>
              <a:t>bağlı olarak </a:t>
            </a:r>
            <a:r>
              <a:rPr lang="tr-TR" dirty="0"/>
              <a:t>hem sıvı hem de elektrolit kaybı meydana </a:t>
            </a:r>
            <a:r>
              <a:rPr lang="tr-TR" dirty="0" smtClean="0"/>
              <a:t>gelmektedir.</a:t>
            </a:r>
          </a:p>
          <a:p>
            <a:pPr algn="just"/>
            <a:r>
              <a:rPr lang="tr-TR" dirty="0"/>
              <a:t>Terleme sonrası vücutta kaybedilen bu </a:t>
            </a:r>
            <a:r>
              <a:rPr lang="tr-TR" dirty="0" smtClean="0"/>
              <a:t>iki bileşeninin </a:t>
            </a:r>
            <a:r>
              <a:rPr lang="tr-TR" dirty="0"/>
              <a:t>uygun şekilde yerine konulmaması, </a:t>
            </a:r>
            <a:r>
              <a:rPr lang="tr-TR" dirty="0" smtClean="0"/>
              <a:t>sıvı </a:t>
            </a:r>
            <a:r>
              <a:rPr lang="tr-TR" dirty="0"/>
              <a:t>ve elektrolit dengesinin bozulmasına neden olmaktadır. Vücutta </a:t>
            </a:r>
            <a:r>
              <a:rPr lang="tr-TR" dirty="0" smtClean="0"/>
              <a:t>elektrolit dengesinin </a:t>
            </a:r>
            <a:r>
              <a:rPr lang="tr-TR" dirty="0"/>
              <a:t>bozulması </a:t>
            </a:r>
            <a:r>
              <a:rPr lang="tr-TR" dirty="0" err="1"/>
              <a:t>hipernatremi</a:t>
            </a:r>
            <a:r>
              <a:rPr lang="tr-TR" dirty="0"/>
              <a:t> veya </a:t>
            </a:r>
            <a:r>
              <a:rPr lang="tr-TR" dirty="0" err="1"/>
              <a:t>hiponatremi’ye</a:t>
            </a:r>
            <a:r>
              <a:rPr lang="tr-TR" dirty="0"/>
              <a:t> yol açmaktadır. Bu durum, bireylerin egzersiz performansı </a:t>
            </a:r>
            <a:r>
              <a:rPr lang="tr-TR" dirty="0" smtClean="0"/>
              <a:t>ve sağlığını </a:t>
            </a:r>
            <a:r>
              <a:rPr lang="tr-TR" dirty="0"/>
              <a:t>olumsuz yönde </a:t>
            </a:r>
            <a:r>
              <a:rPr lang="tr-TR" dirty="0" smtClean="0"/>
              <a:t>etkileyebilmektedir.</a:t>
            </a:r>
            <a:endParaRPr lang="tr-TR" dirty="0"/>
          </a:p>
        </p:txBody>
      </p:sp>
    </p:spTree>
    <p:extLst>
      <p:ext uri="{BB962C8B-B14F-4D97-AF65-F5344CB8AC3E}">
        <p14:creationId xmlns:p14="http://schemas.microsoft.com/office/powerpoint/2010/main" val="190114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SIVI KAYBI</a:t>
            </a:r>
            <a:endParaRPr lang="tr-TR" b="1" dirty="0"/>
          </a:p>
        </p:txBody>
      </p:sp>
      <p:sp>
        <p:nvSpPr>
          <p:cNvPr id="3" name="İçerik Yer Tutucusu 2"/>
          <p:cNvSpPr>
            <a:spLocks noGrp="1"/>
          </p:cNvSpPr>
          <p:nvPr>
            <p:ph idx="1"/>
          </p:nvPr>
        </p:nvSpPr>
        <p:spPr>
          <a:xfrm>
            <a:off x="808591" y="2367973"/>
            <a:ext cx="8761413" cy="3416300"/>
          </a:xfrm>
        </p:spPr>
        <p:txBody>
          <a:bodyPr/>
          <a:lstStyle/>
          <a:p>
            <a:pPr algn="just"/>
            <a:r>
              <a:rPr lang="tr-TR" dirty="0"/>
              <a:t>Terle kaybedilen temel elektrolitler sodyum, klor </a:t>
            </a:r>
            <a:r>
              <a:rPr lang="tr-TR" dirty="0" smtClean="0"/>
              <a:t>ve potasyumdur</a:t>
            </a:r>
            <a:r>
              <a:rPr lang="tr-TR" dirty="0"/>
              <a:t>. Zamanla antrene olan ve sıcak çevre koşullarına uyum sağlayan bir sporcuda, fizyolojik </a:t>
            </a:r>
            <a:r>
              <a:rPr lang="tr-TR" dirty="0" smtClean="0"/>
              <a:t>uyum mekanizmaları </a:t>
            </a:r>
            <a:r>
              <a:rPr lang="tr-TR" dirty="0"/>
              <a:t>ağır egzersiz periyotları süresince idrar ve terdeki elektrolit kayıplarını </a:t>
            </a:r>
            <a:r>
              <a:rPr lang="tr-TR" dirty="0" smtClean="0"/>
              <a:t>düşürür. </a:t>
            </a:r>
            <a:r>
              <a:rPr lang="tr-TR" dirty="0"/>
              <a:t>Böylece antrene olmuş </a:t>
            </a:r>
            <a:r>
              <a:rPr lang="tr-TR" dirty="0" smtClean="0"/>
              <a:t>bir sporcunun </a:t>
            </a:r>
            <a:r>
              <a:rPr lang="tr-TR" dirty="0"/>
              <a:t>teri, antrene olmamış bir sporcunun terine oranla daha az elektrolit içermektedir.</a:t>
            </a:r>
            <a:endParaRPr lang="tr-TR" dirty="0" smtClean="0"/>
          </a:p>
          <a:p>
            <a:pPr algn="just"/>
            <a:endParaRPr lang="tr-TR" dirty="0"/>
          </a:p>
        </p:txBody>
      </p:sp>
      <p:pic>
        <p:nvPicPr>
          <p:cNvPr id="9218" name="Picture 2" descr="antrenman ter kayb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9" y="3955375"/>
            <a:ext cx="6096000" cy="2782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52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1066</TotalTime>
  <Words>1506</Words>
  <Application>Microsoft Office PowerPoint</Application>
  <PresentationFormat>Geniş ekran</PresentationFormat>
  <Paragraphs>98</Paragraphs>
  <Slides>20</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Century Gothic</vt:lpstr>
      <vt:lpstr>Wingdings 3</vt:lpstr>
      <vt:lpstr>İyon Toplantı Odası</vt:lpstr>
      <vt:lpstr>SU</vt:lpstr>
      <vt:lpstr>SU</vt:lpstr>
      <vt:lpstr>SIVI TÜKETİMİ</vt:lpstr>
      <vt:lpstr>VÜCUTTAKİ SIVI</vt:lpstr>
      <vt:lpstr>Dehidratasyon</vt:lpstr>
      <vt:lpstr>Dehidratasyon Sonucu</vt:lpstr>
      <vt:lpstr>SIVI KAYBI</vt:lpstr>
      <vt:lpstr>SIVI KAYBI</vt:lpstr>
      <vt:lpstr>SIVI KAYBI</vt:lpstr>
      <vt:lpstr>SIVI KAYBI VE PERFORMANS</vt:lpstr>
      <vt:lpstr>SIVI KAYBI VE PERFORMANS</vt:lpstr>
      <vt:lpstr>SIVI KAYBI VE PERFORMANS</vt:lpstr>
      <vt:lpstr>Kaybedilen Sıvının Yerine Konması</vt:lpstr>
      <vt:lpstr>Kaybedilen Sıvının Yerine Konması</vt:lpstr>
      <vt:lpstr>Kaybedilen Sıvının Yerine Konması</vt:lpstr>
      <vt:lpstr>Kaybedilen Sıvının Yerine Konması</vt:lpstr>
      <vt:lpstr>Kaybedilen Sıvının Yerine Konması</vt:lpstr>
      <vt:lpstr>Hidrasyon Düzeyinin Belirlenmesi</vt:lpstr>
      <vt:lpstr>Hidrasyon Düzeyinin Belirlenmesi</vt:lpstr>
      <vt:lpstr>Hidrasyon Düzeyinin Belirlenmesi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SPORCULARDA SIVI TÜKETİMİ</dc:title>
  <dc:creator>ömer</dc:creator>
  <cp:lastModifiedBy>exper</cp:lastModifiedBy>
  <cp:revision>37</cp:revision>
  <cp:lastPrinted>2017-11-03T09:44:42Z</cp:lastPrinted>
  <dcterms:created xsi:type="dcterms:W3CDTF">2017-11-01T06:45:21Z</dcterms:created>
  <dcterms:modified xsi:type="dcterms:W3CDTF">2017-11-08T10:49:14Z</dcterms:modified>
</cp:coreProperties>
</file>