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2"/>
  </p:notesMasterIdLst>
  <p:sldIdLst>
    <p:sldId id="1082" r:id="rId4"/>
    <p:sldId id="1083" r:id="rId5"/>
    <p:sldId id="1084" r:id="rId6"/>
    <p:sldId id="1085" r:id="rId7"/>
    <p:sldId id="1086" r:id="rId8"/>
    <p:sldId id="1087" r:id="rId9"/>
    <p:sldId id="1088" r:id="rId10"/>
    <p:sldId id="1089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81" d="100"/>
          <a:sy n="81" d="100"/>
        </p:scale>
        <p:origin x="1068" y="7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2/26/2020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2/26/2020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2/26/2020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2/26/2020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2/26/2020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4501" y="51739"/>
            <a:ext cx="7654996" cy="51308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9320" y="1357782"/>
            <a:ext cx="4191000" cy="3683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600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168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  <p:sldLayoutId id="2147483698" r:id="rId5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432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Sürdürülebilir Tasarım ve Uygulamaları</a:t>
            </a: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Mustafa YILMAZ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338374" y="1198842"/>
            <a:ext cx="5314315" cy="453713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3204" indent="-231140">
              <a:lnSpc>
                <a:spcPct val="100000"/>
              </a:lnSpc>
              <a:spcBef>
                <a:spcPts val="700"/>
              </a:spcBef>
              <a:buFont typeface="Wingdings"/>
              <a:buChar char=""/>
              <a:tabLst>
                <a:tab pos="243840" algn="l"/>
              </a:tabLst>
            </a:pPr>
            <a:r>
              <a:rPr sz="1600" b="1" spc="-195" dirty="0">
                <a:latin typeface="Arial"/>
                <a:cs typeface="Arial"/>
              </a:rPr>
              <a:t>GİRİŞ</a:t>
            </a:r>
            <a:endParaRPr sz="16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600" b="1" spc="-225" dirty="0">
                <a:latin typeface="Arial"/>
                <a:cs typeface="Arial"/>
              </a:rPr>
              <a:t>SÜRDÜRÜLEBİLİRLİK</a:t>
            </a:r>
            <a:endParaRPr sz="1600" dirty="0">
              <a:latin typeface="Arial"/>
              <a:cs typeface="Arial"/>
            </a:endParaRPr>
          </a:p>
          <a:p>
            <a:pPr marL="626745" lvl="1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sz="1600" spc="-125" dirty="0">
                <a:latin typeface="Arial"/>
                <a:cs typeface="Arial"/>
              </a:rPr>
              <a:t>Çevresel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Sürdürülebilirlik</a:t>
            </a:r>
            <a:endParaRPr sz="1600" dirty="0">
              <a:latin typeface="Arial"/>
              <a:cs typeface="Arial"/>
            </a:endParaRPr>
          </a:p>
          <a:p>
            <a:pPr marL="626745" lvl="1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sz="1600" spc="-100" dirty="0">
                <a:latin typeface="Arial"/>
                <a:cs typeface="Arial"/>
              </a:rPr>
              <a:t>Ekonomik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Sürdürülebilirlik</a:t>
            </a:r>
            <a:endParaRPr sz="1600" dirty="0">
              <a:latin typeface="Arial"/>
              <a:cs typeface="Arial"/>
            </a:endParaRPr>
          </a:p>
          <a:p>
            <a:pPr marL="626745" lvl="1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sz="1600" spc="-155" dirty="0">
                <a:latin typeface="Arial"/>
                <a:cs typeface="Arial"/>
              </a:rPr>
              <a:t>Sosyal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Sürdürülebilirlik</a:t>
            </a:r>
            <a:endParaRPr sz="16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600" b="1" spc="-225" dirty="0">
                <a:latin typeface="Arial"/>
                <a:cs typeface="Arial"/>
              </a:rPr>
              <a:t>SÜRDÜRÜLEBİLİRLİK</a:t>
            </a:r>
            <a:r>
              <a:rPr sz="1600" b="1" spc="-110" dirty="0">
                <a:latin typeface="Arial"/>
                <a:cs typeface="Arial"/>
              </a:rPr>
              <a:t> </a:t>
            </a:r>
            <a:r>
              <a:rPr sz="1600" b="1" spc="-280" dirty="0">
                <a:latin typeface="Arial"/>
                <a:cs typeface="Arial"/>
              </a:rPr>
              <a:t>ÖLÇEKLERİ</a:t>
            </a:r>
            <a:endParaRPr sz="16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600" b="1" spc="-225" dirty="0">
                <a:latin typeface="Arial"/>
                <a:cs typeface="Arial"/>
              </a:rPr>
              <a:t>SÜRDÜRÜLEBİLİR  </a:t>
            </a:r>
            <a:r>
              <a:rPr sz="1600" b="1" spc="-185" dirty="0">
                <a:latin typeface="Arial"/>
                <a:cs typeface="Arial"/>
              </a:rPr>
              <a:t>KALKINMA</a:t>
            </a:r>
            <a:r>
              <a:rPr sz="1600" b="1" spc="-235" dirty="0">
                <a:latin typeface="Arial"/>
                <a:cs typeface="Arial"/>
              </a:rPr>
              <a:t> </a:t>
            </a:r>
            <a:r>
              <a:rPr sz="1600" b="1" spc="-265" dirty="0">
                <a:latin typeface="Arial"/>
                <a:cs typeface="Arial"/>
              </a:rPr>
              <a:t>STRATEJİLERİ</a:t>
            </a:r>
            <a:endParaRPr sz="16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600" b="1" spc="-215" dirty="0">
                <a:latin typeface="Arial"/>
                <a:cs typeface="Arial"/>
              </a:rPr>
              <a:t>İNŞAAT </a:t>
            </a:r>
            <a:r>
              <a:rPr sz="1600" b="1" spc="-245" dirty="0">
                <a:latin typeface="Arial"/>
                <a:cs typeface="Arial"/>
              </a:rPr>
              <a:t>SEKTÖRÜNDE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225" dirty="0">
                <a:latin typeface="Arial"/>
                <a:cs typeface="Arial"/>
              </a:rPr>
              <a:t>SÜRDÜRÜLEBİLİRLİK</a:t>
            </a:r>
            <a:endParaRPr sz="1600" dirty="0">
              <a:latin typeface="Arial"/>
              <a:cs typeface="Arial"/>
            </a:endParaRPr>
          </a:p>
          <a:p>
            <a:pPr marL="626745" lvl="1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sz="1600" spc="-45" dirty="0">
                <a:latin typeface="Arial"/>
                <a:cs typeface="Arial"/>
              </a:rPr>
              <a:t>Sürdürülebilirlik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Mimarlık</a:t>
            </a:r>
            <a:endParaRPr sz="1600" dirty="0">
              <a:latin typeface="Arial"/>
              <a:cs typeface="Arial"/>
            </a:endParaRPr>
          </a:p>
          <a:p>
            <a:pPr marL="626745" lvl="1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sz="1600" spc="-50" dirty="0">
                <a:latin typeface="Arial"/>
                <a:cs typeface="Arial"/>
              </a:rPr>
              <a:t>Sürdürülebilirlik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Yapım</a:t>
            </a:r>
            <a:endParaRPr sz="16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600" b="1" spc="-305" dirty="0">
                <a:latin typeface="Arial"/>
                <a:cs typeface="Arial"/>
              </a:rPr>
              <a:t>KÜRESEL  </a:t>
            </a:r>
            <a:r>
              <a:rPr sz="1600" b="1" spc="-300" dirty="0">
                <a:latin typeface="Arial"/>
                <a:cs typeface="Arial"/>
              </a:rPr>
              <a:t>ÖLÇEKTE  </a:t>
            </a:r>
            <a:r>
              <a:rPr sz="1600" b="1" spc="-225" dirty="0">
                <a:latin typeface="Arial"/>
                <a:cs typeface="Arial"/>
              </a:rPr>
              <a:t>SÜRDÜRÜLEBİLİR  YAPI</a:t>
            </a:r>
            <a:r>
              <a:rPr sz="1600" b="1" spc="-215" dirty="0">
                <a:latin typeface="Arial"/>
                <a:cs typeface="Arial"/>
              </a:rPr>
              <a:t> </a:t>
            </a:r>
            <a:r>
              <a:rPr sz="1600" b="1" spc="-200" dirty="0">
                <a:latin typeface="Arial"/>
                <a:cs typeface="Arial"/>
              </a:rPr>
              <a:t>ENDÜSTRİSİ</a:t>
            </a:r>
            <a:endParaRPr sz="16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600" b="1" spc="-260" dirty="0">
                <a:latin typeface="Arial"/>
                <a:cs typeface="Arial"/>
              </a:rPr>
              <a:t>ULUSAL  </a:t>
            </a:r>
            <a:r>
              <a:rPr sz="1600" b="1" spc="-300" dirty="0">
                <a:latin typeface="Arial"/>
                <a:cs typeface="Arial"/>
              </a:rPr>
              <a:t>ÖLÇEKTE  </a:t>
            </a:r>
            <a:r>
              <a:rPr sz="1600" b="1" spc="-225" dirty="0">
                <a:latin typeface="Arial"/>
                <a:cs typeface="Arial"/>
              </a:rPr>
              <a:t>SÜRDÜRÜLEBİLİR  YAPI</a:t>
            </a:r>
            <a:r>
              <a:rPr sz="1600" b="1" spc="-325" dirty="0">
                <a:latin typeface="Arial"/>
                <a:cs typeface="Arial"/>
              </a:rPr>
              <a:t> </a:t>
            </a:r>
            <a:r>
              <a:rPr sz="1600" b="1" spc="-200" dirty="0">
                <a:latin typeface="Arial"/>
                <a:cs typeface="Arial"/>
              </a:rPr>
              <a:t>ENDÜSTRİSİ</a:t>
            </a:r>
            <a:endParaRPr sz="16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600" b="1" spc="-225" dirty="0">
                <a:latin typeface="Arial"/>
                <a:cs typeface="Arial"/>
              </a:rPr>
              <a:t>SÜRDÜRÜLEBİLİR YAPI</a:t>
            </a:r>
            <a:r>
              <a:rPr sz="1600" b="1" spc="-250" dirty="0">
                <a:latin typeface="Arial"/>
                <a:cs typeface="Arial"/>
              </a:rPr>
              <a:t> </a:t>
            </a:r>
            <a:r>
              <a:rPr sz="1600" b="1" spc="-245" dirty="0">
                <a:latin typeface="Arial"/>
                <a:cs typeface="Arial"/>
              </a:rPr>
              <a:t>ÖRNEKLERİ</a:t>
            </a:r>
            <a:endParaRPr sz="16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600" b="1" spc="-225" dirty="0">
                <a:latin typeface="Arial"/>
                <a:cs typeface="Arial"/>
              </a:rPr>
              <a:t>SONUÇ </a:t>
            </a:r>
            <a:r>
              <a:rPr sz="1600" b="1" spc="-135" dirty="0">
                <a:latin typeface="Arial"/>
                <a:cs typeface="Arial"/>
              </a:rPr>
              <a:t>ve</a:t>
            </a:r>
            <a:r>
              <a:rPr sz="1600" b="1" spc="-254" dirty="0">
                <a:latin typeface="Arial"/>
                <a:cs typeface="Arial"/>
              </a:rPr>
              <a:t> </a:t>
            </a:r>
            <a:r>
              <a:rPr sz="1600" b="1" spc="-240" dirty="0">
                <a:latin typeface="Arial"/>
                <a:cs typeface="Arial"/>
              </a:rPr>
              <a:t>ÖNERİLER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149854" y="431747"/>
            <a:ext cx="24834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0" dirty="0"/>
              <a:t>TAKDİM</a:t>
            </a:r>
            <a:r>
              <a:rPr spc="-220" dirty="0"/>
              <a:t> </a:t>
            </a:r>
            <a:r>
              <a:rPr spc="-335" dirty="0"/>
              <a:t>PLANI</a:t>
            </a:r>
          </a:p>
        </p:txBody>
      </p:sp>
    </p:spTree>
    <p:extLst>
      <p:ext uri="{BB962C8B-B14F-4D97-AF65-F5344CB8AC3E}">
        <p14:creationId xmlns:p14="http://schemas.microsoft.com/office/powerpoint/2010/main" val="236101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467" y="514869"/>
            <a:ext cx="5846445" cy="2369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5540">
              <a:lnSpc>
                <a:spcPct val="100000"/>
              </a:lnSpc>
              <a:spcBef>
                <a:spcPts val="95"/>
              </a:spcBef>
            </a:pPr>
            <a:r>
              <a:rPr sz="3200" b="1" spc="-400" dirty="0">
                <a:latin typeface="Arial"/>
                <a:cs typeface="Arial"/>
              </a:rPr>
              <a:t>SÜRDÜRÜLEBİLİRLİK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spc="-90" dirty="0">
                <a:latin typeface="Arial"/>
                <a:cs typeface="Arial"/>
              </a:rPr>
              <a:t>II. </a:t>
            </a:r>
            <a:r>
              <a:rPr sz="3200" spc="-210" dirty="0">
                <a:latin typeface="Arial"/>
                <a:cs typeface="Arial"/>
              </a:rPr>
              <a:t>Dünya </a:t>
            </a:r>
            <a:r>
              <a:rPr sz="3200" spc="-275" dirty="0">
                <a:latin typeface="Arial"/>
                <a:cs typeface="Arial"/>
              </a:rPr>
              <a:t>savaşı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sonrası;</a:t>
            </a:r>
            <a:endParaRPr sz="32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Char char="•"/>
              <a:tabLst>
                <a:tab pos="298450" algn="l"/>
              </a:tabLst>
            </a:pPr>
            <a:r>
              <a:rPr sz="3200" spc="-145" dirty="0">
                <a:latin typeface="Arial"/>
                <a:cs typeface="Arial"/>
              </a:rPr>
              <a:t>Nüfus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patlaması</a:t>
            </a:r>
            <a:endParaRPr sz="32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Char char="•"/>
              <a:tabLst>
                <a:tab pos="298450" algn="l"/>
              </a:tabLst>
            </a:pPr>
            <a:r>
              <a:rPr sz="3200" spc="-210" dirty="0">
                <a:latin typeface="Arial"/>
                <a:cs typeface="Arial"/>
              </a:rPr>
              <a:t>Köyden </a:t>
            </a:r>
            <a:r>
              <a:rPr sz="3200" spc="-145" dirty="0">
                <a:latin typeface="Arial"/>
                <a:cs typeface="Arial"/>
              </a:rPr>
              <a:t>kente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215" dirty="0">
                <a:latin typeface="Arial"/>
                <a:cs typeface="Arial"/>
              </a:rPr>
              <a:t>göç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37906" y="964450"/>
            <a:ext cx="1398587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2069350"/>
            <a:ext cx="9086215" cy="4556125"/>
            <a:chOff x="0" y="2069350"/>
            <a:chExt cx="9086215" cy="4556125"/>
          </a:xfrm>
        </p:grpSpPr>
        <p:sp>
          <p:nvSpPr>
            <p:cNvPr id="5" name="object 5"/>
            <p:cNvSpPr/>
            <p:nvPr/>
          </p:nvSpPr>
          <p:spPr>
            <a:xfrm>
              <a:off x="0" y="3602875"/>
              <a:ext cx="2133600" cy="28955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76400" y="3926725"/>
              <a:ext cx="3044037" cy="26987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57812" y="2069350"/>
              <a:ext cx="2133600" cy="20685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29125" y="2945650"/>
              <a:ext cx="1471612" cy="31241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92277" y="3324948"/>
              <a:ext cx="1993900" cy="320039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90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559" y="3262953"/>
            <a:ext cx="4248285" cy="2472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6079" y="206118"/>
            <a:ext cx="8328025" cy="2840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35635" algn="ctr">
              <a:lnSpc>
                <a:spcPct val="100000"/>
              </a:lnSpc>
              <a:spcBef>
                <a:spcPts val="95"/>
              </a:spcBef>
            </a:pPr>
            <a:r>
              <a:rPr sz="3200" b="1" spc="-400" dirty="0">
                <a:latin typeface="Arial"/>
                <a:cs typeface="Arial"/>
              </a:rPr>
              <a:t>SÜRDÜRÜLEBİLİRLİK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40" dirty="0">
                <a:latin typeface="Arial"/>
                <a:cs typeface="Arial"/>
              </a:rPr>
              <a:t>Teknolojiden alınan </a:t>
            </a:r>
            <a:r>
              <a:rPr sz="3200" spc="-160" dirty="0">
                <a:latin typeface="Arial"/>
                <a:cs typeface="Arial"/>
              </a:rPr>
              <a:t>güçle </a:t>
            </a:r>
            <a:r>
              <a:rPr sz="3200" spc="-200" dirty="0">
                <a:latin typeface="Arial"/>
                <a:cs typeface="Arial"/>
              </a:rPr>
              <a:t>doğa </a:t>
            </a:r>
            <a:r>
              <a:rPr sz="3200" spc="-114" dirty="0">
                <a:latin typeface="Arial"/>
                <a:cs typeface="Arial"/>
              </a:rPr>
              <a:t>üstünde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egemenlik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5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3200" spc="-204" dirty="0">
                <a:latin typeface="Arial"/>
                <a:cs typeface="Arial"/>
              </a:rPr>
              <a:t>Doğal </a:t>
            </a:r>
            <a:r>
              <a:rPr sz="3200" spc="-125" dirty="0">
                <a:latin typeface="Arial"/>
                <a:cs typeface="Arial"/>
              </a:rPr>
              <a:t>çevrenin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tahribatı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83240" y="1544091"/>
            <a:ext cx="510540" cy="1003935"/>
            <a:chOff x="3983240" y="1544091"/>
            <a:chExt cx="510540" cy="1003935"/>
          </a:xfrm>
        </p:grpSpPr>
        <p:sp>
          <p:nvSpPr>
            <p:cNvPr id="5" name="object 5"/>
            <p:cNvSpPr/>
            <p:nvPr/>
          </p:nvSpPr>
          <p:spPr>
            <a:xfrm>
              <a:off x="3995940" y="1556791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363474" y="0"/>
                  </a:moveTo>
                  <a:lnTo>
                    <a:pt x="121157" y="0"/>
                  </a:lnTo>
                  <a:lnTo>
                    <a:pt x="121157" y="736091"/>
                  </a:lnTo>
                  <a:lnTo>
                    <a:pt x="0" y="736091"/>
                  </a:lnTo>
                  <a:lnTo>
                    <a:pt x="242315" y="978407"/>
                  </a:lnTo>
                  <a:lnTo>
                    <a:pt x="484631" y="736091"/>
                  </a:lnTo>
                  <a:lnTo>
                    <a:pt x="363474" y="736091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95940" y="1556791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0" y="736091"/>
                  </a:moveTo>
                  <a:lnTo>
                    <a:pt x="121157" y="736091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736091"/>
                  </a:lnTo>
                  <a:lnTo>
                    <a:pt x="484631" y="736091"/>
                  </a:lnTo>
                  <a:lnTo>
                    <a:pt x="242315" y="978407"/>
                  </a:lnTo>
                  <a:lnTo>
                    <a:pt x="0" y="736091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226799" y="4735156"/>
            <a:ext cx="332486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spc="-240" dirty="0">
                <a:latin typeface="Arial"/>
                <a:cs typeface="Arial"/>
              </a:rPr>
              <a:t>Plansız </a:t>
            </a:r>
            <a:r>
              <a:rPr sz="3200" spc="-190" dirty="0">
                <a:latin typeface="Arial"/>
                <a:cs typeface="Arial"/>
              </a:rPr>
              <a:t>ve </a:t>
            </a:r>
            <a:r>
              <a:rPr sz="3200" spc="-20" dirty="0">
                <a:latin typeface="Arial"/>
                <a:cs typeface="Arial"/>
              </a:rPr>
              <a:t>alt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225" dirty="0">
                <a:latin typeface="Arial"/>
                <a:cs typeface="Arial"/>
              </a:rPr>
              <a:t>yapısız  </a:t>
            </a:r>
            <a:r>
              <a:rPr sz="3200" spc="-15" dirty="0">
                <a:latin typeface="Arial"/>
                <a:cs typeface="Arial"/>
              </a:rPr>
              <a:t>bir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kentleşme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0096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807" y="431746"/>
            <a:ext cx="7347584" cy="1936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635">
              <a:lnSpc>
                <a:spcPct val="100000"/>
              </a:lnSpc>
              <a:spcBef>
                <a:spcPts val="95"/>
              </a:spcBef>
            </a:pPr>
            <a:r>
              <a:rPr sz="3200" b="1" spc="-400" dirty="0">
                <a:latin typeface="Arial"/>
                <a:cs typeface="Arial"/>
              </a:rPr>
              <a:t>SÜRDÜRÜLEBİLİRLİK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5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Char char="•"/>
              <a:tabLst>
                <a:tab pos="298450" algn="l"/>
              </a:tabLst>
            </a:pPr>
            <a:r>
              <a:rPr sz="3200" spc="-265" dirty="0">
                <a:latin typeface="Arial"/>
                <a:cs typeface="Arial"/>
              </a:rPr>
              <a:t>Yeşil </a:t>
            </a:r>
            <a:r>
              <a:rPr sz="3200" spc="-114" dirty="0">
                <a:latin typeface="Arial"/>
                <a:cs typeface="Arial"/>
              </a:rPr>
              <a:t>alanların </a:t>
            </a:r>
            <a:r>
              <a:rPr sz="3200" spc="-130" dirty="0">
                <a:latin typeface="Arial"/>
                <a:cs typeface="Arial"/>
              </a:rPr>
              <a:t>giderek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204" dirty="0">
                <a:latin typeface="Arial"/>
                <a:cs typeface="Arial"/>
              </a:rPr>
              <a:t>azalması,</a:t>
            </a:r>
            <a:endParaRPr sz="32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Char char="•"/>
              <a:tabLst>
                <a:tab pos="298450" algn="l"/>
              </a:tabLst>
            </a:pPr>
            <a:r>
              <a:rPr sz="3200" spc="-200" dirty="0">
                <a:latin typeface="Arial"/>
                <a:cs typeface="Arial"/>
              </a:rPr>
              <a:t>Kişi </a:t>
            </a:r>
            <a:r>
              <a:rPr sz="3200" spc="-204" dirty="0">
                <a:latin typeface="Arial"/>
                <a:cs typeface="Arial"/>
              </a:rPr>
              <a:t>başına </a:t>
            </a:r>
            <a:r>
              <a:rPr sz="3200" spc="-175" dirty="0">
                <a:latin typeface="Arial"/>
                <a:cs typeface="Arial"/>
              </a:rPr>
              <a:t>düşen </a:t>
            </a:r>
            <a:r>
              <a:rPr sz="3200" spc="-60" dirty="0">
                <a:latin typeface="Arial"/>
                <a:cs typeface="Arial"/>
              </a:rPr>
              <a:t>enerji </a:t>
            </a:r>
            <a:r>
              <a:rPr sz="3200" spc="-105" dirty="0">
                <a:latin typeface="Arial"/>
                <a:cs typeface="Arial"/>
              </a:rPr>
              <a:t>ihtiyacının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artması</a:t>
            </a:r>
            <a:r>
              <a:rPr sz="1800" spc="-120" dirty="0">
                <a:latin typeface="Arial"/>
                <a:cs typeface="Arial"/>
              </a:rPr>
              <a:t>,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559" y="2760215"/>
            <a:ext cx="4393323" cy="3082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332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984" y="3343855"/>
            <a:ext cx="4032440" cy="2537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5812" y="431745"/>
            <a:ext cx="6998334" cy="2912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635">
              <a:lnSpc>
                <a:spcPct val="100000"/>
              </a:lnSpc>
              <a:spcBef>
                <a:spcPts val="95"/>
              </a:spcBef>
            </a:pPr>
            <a:r>
              <a:rPr sz="3200" b="1" spc="-400" dirty="0">
                <a:latin typeface="Arial"/>
                <a:cs typeface="Arial"/>
              </a:rPr>
              <a:t>SÜRDÜRÜLEBİLİRLİK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50" dirty="0">
              <a:latin typeface="Arial"/>
              <a:cs typeface="Arial"/>
            </a:endParaRPr>
          </a:p>
          <a:p>
            <a:pPr marL="309880" marR="5080" indent="-297815">
              <a:lnSpc>
                <a:spcPct val="100000"/>
              </a:lnSpc>
              <a:buChar char="•"/>
              <a:tabLst>
                <a:tab pos="298450" algn="l"/>
              </a:tabLst>
            </a:pPr>
            <a:r>
              <a:rPr sz="3200" spc="-204" dirty="0">
                <a:latin typeface="Arial"/>
                <a:cs typeface="Arial"/>
              </a:rPr>
              <a:t>Doğal </a:t>
            </a:r>
            <a:r>
              <a:rPr sz="3200" spc="-150" dirty="0">
                <a:latin typeface="Arial"/>
                <a:cs typeface="Arial"/>
              </a:rPr>
              <a:t>kaynakların </a:t>
            </a:r>
            <a:r>
              <a:rPr sz="3200" spc="-225" dirty="0">
                <a:latin typeface="Arial"/>
                <a:cs typeface="Arial"/>
              </a:rPr>
              <a:t>sınırsızca </a:t>
            </a:r>
            <a:r>
              <a:rPr sz="3200" spc="-190" dirty="0">
                <a:latin typeface="Arial"/>
                <a:cs typeface="Arial"/>
              </a:rPr>
              <a:t>ve </a:t>
            </a:r>
            <a:r>
              <a:rPr sz="3200" spc="-145" dirty="0">
                <a:latin typeface="Arial"/>
                <a:cs typeface="Arial"/>
              </a:rPr>
              <a:t>bilinçsizce  </a:t>
            </a:r>
            <a:r>
              <a:rPr sz="3200" spc="-105" dirty="0">
                <a:latin typeface="Arial"/>
                <a:cs typeface="Arial"/>
              </a:rPr>
              <a:t>tüketilmesi,</a:t>
            </a:r>
            <a:endParaRPr sz="3200" dirty="0">
              <a:latin typeface="Arial"/>
              <a:cs typeface="Arial"/>
            </a:endParaRPr>
          </a:p>
          <a:p>
            <a:pPr marL="298450" marR="276225" indent="-285750">
              <a:lnSpc>
                <a:spcPct val="100000"/>
              </a:lnSpc>
              <a:buChar char="•"/>
              <a:tabLst>
                <a:tab pos="298450" algn="l"/>
              </a:tabLst>
            </a:pPr>
            <a:r>
              <a:rPr sz="3200" spc="-200" dirty="0">
                <a:latin typeface="Arial"/>
                <a:cs typeface="Arial"/>
              </a:rPr>
              <a:t>Fosil </a:t>
            </a:r>
            <a:r>
              <a:rPr sz="3200" spc="-125" dirty="0">
                <a:latin typeface="Arial"/>
                <a:cs typeface="Arial"/>
              </a:rPr>
              <a:t>kökenli </a:t>
            </a:r>
            <a:r>
              <a:rPr sz="3200" spc="-65" dirty="0">
                <a:latin typeface="Arial"/>
                <a:cs typeface="Arial"/>
              </a:rPr>
              <a:t>enerji </a:t>
            </a:r>
            <a:r>
              <a:rPr sz="3200" spc="-145" dirty="0">
                <a:latin typeface="Arial"/>
                <a:cs typeface="Arial"/>
              </a:rPr>
              <a:t>kaynaklarının </a:t>
            </a:r>
            <a:r>
              <a:rPr sz="3200" spc="-160" dirty="0">
                <a:latin typeface="Arial"/>
                <a:cs typeface="Arial"/>
              </a:rPr>
              <a:t>yoğun  </a:t>
            </a:r>
            <a:r>
              <a:rPr sz="3200" spc="-135" dirty="0">
                <a:latin typeface="Arial"/>
                <a:cs typeface="Arial"/>
              </a:rPr>
              <a:t>kullanılması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7947" y="2371136"/>
            <a:ext cx="2306053" cy="3509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5308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7047" y="3331983"/>
            <a:ext cx="4399478" cy="25106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69689" y="3099463"/>
            <a:ext cx="2733675" cy="274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5784" y="419873"/>
            <a:ext cx="5843905" cy="2912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635">
              <a:lnSpc>
                <a:spcPct val="100000"/>
              </a:lnSpc>
              <a:spcBef>
                <a:spcPts val="95"/>
              </a:spcBef>
            </a:pPr>
            <a:r>
              <a:rPr sz="3200" b="1" spc="-400" dirty="0">
                <a:latin typeface="Arial"/>
                <a:cs typeface="Arial"/>
              </a:rPr>
              <a:t>SÜRDÜRÜLEBİLİRLİK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50" dirty="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3200" spc="-290" dirty="0">
                <a:latin typeface="Arial"/>
                <a:cs typeface="Arial"/>
              </a:rPr>
              <a:t>Sera </a:t>
            </a:r>
            <a:r>
              <a:rPr sz="3200" spc="-270" dirty="0">
                <a:latin typeface="Arial"/>
                <a:cs typeface="Arial"/>
              </a:rPr>
              <a:t>gazı </a:t>
            </a:r>
            <a:r>
              <a:rPr sz="3200" spc="-130" dirty="0">
                <a:latin typeface="Arial"/>
                <a:cs typeface="Arial"/>
              </a:rPr>
              <a:t>salınımlarının</a:t>
            </a:r>
            <a:r>
              <a:rPr sz="3200" spc="11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artması,</a:t>
            </a:r>
            <a:endParaRPr sz="3200" dirty="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3200" spc="-195" dirty="0">
                <a:latin typeface="Arial"/>
                <a:cs typeface="Arial"/>
              </a:rPr>
              <a:t>Küresel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ısınma,</a:t>
            </a:r>
            <a:endParaRPr sz="3200" dirty="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3200" spc="-250" dirty="0">
                <a:latin typeface="Arial"/>
                <a:cs typeface="Arial"/>
              </a:rPr>
              <a:t>Ozon </a:t>
            </a:r>
            <a:r>
              <a:rPr sz="3200" spc="-165" dirty="0">
                <a:latin typeface="Arial"/>
                <a:cs typeface="Arial"/>
              </a:rPr>
              <a:t>tabakasının </a:t>
            </a:r>
            <a:r>
              <a:rPr sz="3200" spc="-215" dirty="0">
                <a:latin typeface="Arial"/>
                <a:cs typeface="Arial"/>
              </a:rPr>
              <a:t>aşınması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204" dirty="0">
                <a:latin typeface="Arial"/>
                <a:cs typeface="Arial"/>
              </a:rPr>
              <a:t>ve</a:t>
            </a:r>
            <a:endParaRPr sz="32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Char char="•"/>
              <a:tabLst>
                <a:tab pos="298450" algn="l"/>
              </a:tabLst>
            </a:pPr>
            <a:r>
              <a:rPr sz="3200" spc="-95" dirty="0">
                <a:latin typeface="Arial"/>
                <a:cs typeface="Arial"/>
              </a:rPr>
              <a:t>Biyo-çeşitliliğin </a:t>
            </a:r>
            <a:r>
              <a:rPr sz="3200" spc="-220" dirty="0">
                <a:latin typeface="Arial"/>
                <a:cs typeface="Arial"/>
              </a:rPr>
              <a:t>azalması</a:t>
            </a:r>
            <a:r>
              <a:rPr sz="3200" spc="-200" dirty="0">
                <a:latin typeface="Arial"/>
                <a:cs typeface="Arial"/>
              </a:rPr>
              <a:t> </a:t>
            </a:r>
            <a:r>
              <a:rPr sz="3200" spc="-540" dirty="0">
                <a:latin typeface="Arial"/>
                <a:cs typeface="Arial"/>
              </a:rPr>
              <a:t>….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7917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2445" y="3430544"/>
            <a:ext cx="4471555" cy="2457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191141" y="2279269"/>
            <a:ext cx="510540" cy="704850"/>
            <a:chOff x="3191141" y="2279269"/>
            <a:chExt cx="510540" cy="704850"/>
          </a:xfrm>
        </p:grpSpPr>
        <p:sp>
          <p:nvSpPr>
            <p:cNvPr id="4" name="object 4"/>
            <p:cNvSpPr/>
            <p:nvPr/>
          </p:nvSpPr>
          <p:spPr>
            <a:xfrm>
              <a:off x="3203841" y="2291969"/>
              <a:ext cx="485140" cy="679450"/>
            </a:xfrm>
            <a:custGeom>
              <a:avLst/>
              <a:gdLst/>
              <a:ahLst/>
              <a:cxnLst/>
              <a:rect l="l" t="t" r="r" b="b"/>
              <a:pathLst>
                <a:path w="485139" h="679450">
                  <a:moveTo>
                    <a:pt x="363474" y="0"/>
                  </a:moveTo>
                  <a:lnTo>
                    <a:pt x="121157" y="0"/>
                  </a:lnTo>
                  <a:lnTo>
                    <a:pt x="121157" y="436740"/>
                  </a:lnTo>
                  <a:lnTo>
                    <a:pt x="0" y="436740"/>
                  </a:lnTo>
                  <a:lnTo>
                    <a:pt x="242315" y="679056"/>
                  </a:lnTo>
                  <a:lnTo>
                    <a:pt x="484631" y="436740"/>
                  </a:lnTo>
                  <a:lnTo>
                    <a:pt x="363474" y="436740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03841" y="2291969"/>
              <a:ext cx="485140" cy="679450"/>
            </a:xfrm>
            <a:custGeom>
              <a:avLst/>
              <a:gdLst/>
              <a:ahLst/>
              <a:cxnLst/>
              <a:rect l="l" t="t" r="r" b="b"/>
              <a:pathLst>
                <a:path w="485139" h="679450">
                  <a:moveTo>
                    <a:pt x="0" y="436740"/>
                  </a:moveTo>
                  <a:lnTo>
                    <a:pt x="121157" y="436740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436740"/>
                  </a:lnTo>
                  <a:lnTo>
                    <a:pt x="484631" y="436740"/>
                  </a:lnTo>
                  <a:lnTo>
                    <a:pt x="242315" y="679056"/>
                  </a:lnTo>
                  <a:lnTo>
                    <a:pt x="0" y="43674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99388" y="1040041"/>
            <a:ext cx="756920" cy="1226820"/>
            <a:chOff x="299388" y="1040041"/>
            <a:chExt cx="756920" cy="1226820"/>
          </a:xfrm>
        </p:grpSpPr>
        <p:sp>
          <p:nvSpPr>
            <p:cNvPr id="7" name="object 7"/>
            <p:cNvSpPr/>
            <p:nvPr/>
          </p:nvSpPr>
          <p:spPr>
            <a:xfrm>
              <a:off x="312088" y="1523657"/>
              <a:ext cx="731520" cy="730885"/>
            </a:xfrm>
            <a:custGeom>
              <a:avLst/>
              <a:gdLst/>
              <a:ahLst/>
              <a:cxnLst/>
              <a:rect l="l" t="t" r="r" b="b"/>
              <a:pathLst>
                <a:path w="731519" h="730885">
                  <a:moveTo>
                    <a:pt x="0" y="0"/>
                  </a:moveTo>
                  <a:lnTo>
                    <a:pt x="0" y="182880"/>
                  </a:lnTo>
                  <a:lnTo>
                    <a:pt x="2613" y="222797"/>
                  </a:lnTo>
                  <a:lnTo>
                    <a:pt x="10327" y="261921"/>
                  </a:lnTo>
                  <a:lnTo>
                    <a:pt x="22954" y="300095"/>
                  </a:lnTo>
                  <a:lnTo>
                    <a:pt x="40306" y="337163"/>
                  </a:lnTo>
                  <a:lnTo>
                    <a:pt x="62195" y="372969"/>
                  </a:lnTo>
                  <a:lnTo>
                    <a:pt x="88434" y="407356"/>
                  </a:lnTo>
                  <a:lnTo>
                    <a:pt x="118833" y="440169"/>
                  </a:lnTo>
                  <a:lnTo>
                    <a:pt x="153204" y="471250"/>
                  </a:lnTo>
                  <a:lnTo>
                    <a:pt x="191361" y="500445"/>
                  </a:lnTo>
                  <a:lnTo>
                    <a:pt x="233115" y="527595"/>
                  </a:lnTo>
                  <a:lnTo>
                    <a:pt x="278277" y="552546"/>
                  </a:lnTo>
                  <a:lnTo>
                    <a:pt x="326660" y="575141"/>
                  </a:lnTo>
                  <a:lnTo>
                    <a:pt x="378076" y="595224"/>
                  </a:lnTo>
                  <a:lnTo>
                    <a:pt x="432336" y="612638"/>
                  </a:lnTo>
                  <a:lnTo>
                    <a:pt x="489254" y="627227"/>
                  </a:lnTo>
                  <a:lnTo>
                    <a:pt x="548640" y="638835"/>
                  </a:lnTo>
                  <a:lnTo>
                    <a:pt x="548640" y="730288"/>
                  </a:lnTo>
                  <a:lnTo>
                    <a:pt x="731520" y="562356"/>
                  </a:lnTo>
                  <a:lnTo>
                    <a:pt x="548640" y="364515"/>
                  </a:lnTo>
                  <a:lnTo>
                    <a:pt x="548640" y="455968"/>
                  </a:lnTo>
                  <a:lnTo>
                    <a:pt x="489251" y="444357"/>
                  </a:lnTo>
                  <a:lnTo>
                    <a:pt x="432333" y="429766"/>
                  </a:lnTo>
                  <a:lnTo>
                    <a:pt x="378071" y="412350"/>
                  </a:lnTo>
                  <a:lnTo>
                    <a:pt x="326655" y="392266"/>
                  </a:lnTo>
                  <a:lnTo>
                    <a:pt x="278271" y="369670"/>
                  </a:lnTo>
                  <a:lnTo>
                    <a:pt x="233109" y="344718"/>
                  </a:lnTo>
                  <a:lnTo>
                    <a:pt x="191356" y="317567"/>
                  </a:lnTo>
                  <a:lnTo>
                    <a:pt x="153200" y="288372"/>
                  </a:lnTo>
                  <a:lnTo>
                    <a:pt x="118828" y="257290"/>
                  </a:lnTo>
                  <a:lnTo>
                    <a:pt x="88430" y="224477"/>
                  </a:lnTo>
                  <a:lnTo>
                    <a:pt x="62193" y="190090"/>
                  </a:lnTo>
                  <a:lnTo>
                    <a:pt x="40305" y="154283"/>
                  </a:lnTo>
                  <a:lnTo>
                    <a:pt x="22953" y="117215"/>
                  </a:lnTo>
                  <a:lnTo>
                    <a:pt x="10326" y="79041"/>
                  </a:lnTo>
                  <a:lnTo>
                    <a:pt x="2613" y="39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2358" y="1052741"/>
              <a:ext cx="731520" cy="562610"/>
            </a:xfrm>
            <a:custGeom>
              <a:avLst/>
              <a:gdLst/>
              <a:ahLst/>
              <a:cxnLst/>
              <a:rect l="l" t="t" r="r" b="b"/>
              <a:pathLst>
                <a:path w="731519" h="562610">
                  <a:moveTo>
                    <a:pt x="731248" y="0"/>
                  </a:moveTo>
                  <a:lnTo>
                    <a:pt x="659887" y="2244"/>
                  </a:lnTo>
                  <a:lnTo>
                    <a:pt x="589211" y="8966"/>
                  </a:lnTo>
                  <a:lnTo>
                    <a:pt x="530827" y="17996"/>
                  </a:lnTo>
                  <a:lnTo>
                    <a:pt x="474670" y="29842"/>
                  </a:lnTo>
                  <a:lnTo>
                    <a:pt x="420889" y="44363"/>
                  </a:lnTo>
                  <a:lnTo>
                    <a:pt x="369631" y="61416"/>
                  </a:lnTo>
                  <a:lnTo>
                    <a:pt x="321047" y="80858"/>
                  </a:lnTo>
                  <a:lnTo>
                    <a:pt x="275282" y="102547"/>
                  </a:lnTo>
                  <a:lnTo>
                    <a:pt x="232486" y="126340"/>
                  </a:lnTo>
                  <a:lnTo>
                    <a:pt x="192806" y="152095"/>
                  </a:lnTo>
                  <a:lnTo>
                    <a:pt x="156391" y="179670"/>
                  </a:lnTo>
                  <a:lnTo>
                    <a:pt x="123388" y="208922"/>
                  </a:lnTo>
                  <a:lnTo>
                    <a:pt x="93946" y="239709"/>
                  </a:lnTo>
                  <a:lnTo>
                    <a:pt x="68214" y="271889"/>
                  </a:lnTo>
                  <a:lnTo>
                    <a:pt x="46338" y="305318"/>
                  </a:lnTo>
                  <a:lnTo>
                    <a:pt x="28468" y="339854"/>
                  </a:lnTo>
                  <a:lnTo>
                    <a:pt x="5335" y="411680"/>
                  </a:lnTo>
                  <a:lnTo>
                    <a:pt x="0" y="486227"/>
                  </a:lnTo>
                  <a:lnTo>
                    <a:pt x="4377" y="524165"/>
                  </a:lnTo>
                  <a:lnTo>
                    <a:pt x="13647" y="562355"/>
                  </a:lnTo>
                  <a:lnTo>
                    <a:pt x="27074" y="526185"/>
                  </a:lnTo>
                  <a:lnTo>
                    <a:pt x="44620" y="491255"/>
                  </a:lnTo>
                  <a:lnTo>
                    <a:pt x="66097" y="457667"/>
                  </a:lnTo>
                  <a:lnTo>
                    <a:pt x="91317" y="425520"/>
                  </a:lnTo>
                  <a:lnTo>
                    <a:pt x="120088" y="394915"/>
                  </a:lnTo>
                  <a:lnTo>
                    <a:pt x="152222" y="365951"/>
                  </a:lnTo>
                  <a:lnTo>
                    <a:pt x="187530" y="338730"/>
                  </a:lnTo>
                  <a:lnTo>
                    <a:pt x="225823" y="313350"/>
                  </a:lnTo>
                  <a:lnTo>
                    <a:pt x="266911" y="289912"/>
                  </a:lnTo>
                  <a:lnTo>
                    <a:pt x="310604" y="268516"/>
                  </a:lnTo>
                  <a:lnTo>
                    <a:pt x="356715" y="249263"/>
                  </a:lnTo>
                  <a:lnTo>
                    <a:pt x="405052" y="232251"/>
                  </a:lnTo>
                  <a:lnTo>
                    <a:pt x="455427" y="217583"/>
                  </a:lnTo>
                  <a:lnTo>
                    <a:pt x="507651" y="205357"/>
                  </a:lnTo>
                  <a:lnTo>
                    <a:pt x="561535" y="195673"/>
                  </a:lnTo>
                  <a:lnTo>
                    <a:pt x="616888" y="188632"/>
                  </a:lnTo>
                  <a:lnTo>
                    <a:pt x="673523" y="184334"/>
                  </a:lnTo>
                  <a:lnTo>
                    <a:pt x="731248" y="182879"/>
                  </a:lnTo>
                  <a:lnTo>
                    <a:pt x="731248" y="0"/>
                  </a:lnTo>
                  <a:close/>
                </a:path>
              </a:pathLst>
            </a:custGeom>
            <a:solidFill>
              <a:srgbClr val="406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2088" y="1052741"/>
              <a:ext cx="731520" cy="1201420"/>
            </a:xfrm>
            <a:custGeom>
              <a:avLst/>
              <a:gdLst/>
              <a:ahLst/>
              <a:cxnLst/>
              <a:rect l="l" t="t" r="r" b="b"/>
              <a:pathLst>
                <a:path w="731519" h="1201420">
                  <a:moveTo>
                    <a:pt x="0" y="470915"/>
                  </a:moveTo>
                  <a:lnTo>
                    <a:pt x="2613" y="510833"/>
                  </a:lnTo>
                  <a:lnTo>
                    <a:pt x="10326" y="549957"/>
                  </a:lnTo>
                  <a:lnTo>
                    <a:pt x="22953" y="588131"/>
                  </a:lnTo>
                  <a:lnTo>
                    <a:pt x="40305" y="625199"/>
                  </a:lnTo>
                  <a:lnTo>
                    <a:pt x="62193" y="661006"/>
                  </a:lnTo>
                  <a:lnTo>
                    <a:pt x="88430" y="695393"/>
                  </a:lnTo>
                  <a:lnTo>
                    <a:pt x="118828" y="728206"/>
                  </a:lnTo>
                  <a:lnTo>
                    <a:pt x="153200" y="759288"/>
                  </a:lnTo>
                  <a:lnTo>
                    <a:pt x="191356" y="788483"/>
                  </a:lnTo>
                  <a:lnTo>
                    <a:pt x="233109" y="815634"/>
                  </a:lnTo>
                  <a:lnTo>
                    <a:pt x="278271" y="840586"/>
                  </a:lnTo>
                  <a:lnTo>
                    <a:pt x="326655" y="863182"/>
                  </a:lnTo>
                  <a:lnTo>
                    <a:pt x="378071" y="883266"/>
                  </a:lnTo>
                  <a:lnTo>
                    <a:pt x="432333" y="900682"/>
                  </a:lnTo>
                  <a:lnTo>
                    <a:pt x="489251" y="915273"/>
                  </a:lnTo>
                  <a:lnTo>
                    <a:pt x="548640" y="926884"/>
                  </a:lnTo>
                  <a:lnTo>
                    <a:pt x="548640" y="835431"/>
                  </a:lnTo>
                  <a:lnTo>
                    <a:pt x="731520" y="1033271"/>
                  </a:lnTo>
                  <a:lnTo>
                    <a:pt x="548640" y="1201204"/>
                  </a:lnTo>
                  <a:lnTo>
                    <a:pt x="548640" y="1109751"/>
                  </a:lnTo>
                  <a:lnTo>
                    <a:pt x="489254" y="1098143"/>
                  </a:lnTo>
                  <a:lnTo>
                    <a:pt x="432336" y="1083554"/>
                  </a:lnTo>
                  <a:lnTo>
                    <a:pt x="378076" y="1066140"/>
                  </a:lnTo>
                  <a:lnTo>
                    <a:pt x="326660" y="1046057"/>
                  </a:lnTo>
                  <a:lnTo>
                    <a:pt x="278277" y="1023462"/>
                  </a:lnTo>
                  <a:lnTo>
                    <a:pt x="233115" y="998511"/>
                  </a:lnTo>
                  <a:lnTo>
                    <a:pt x="191361" y="971361"/>
                  </a:lnTo>
                  <a:lnTo>
                    <a:pt x="153204" y="942166"/>
                  </a:lnTo>
                  <a:lnTo>
                    <a:pt x="118833" y="911085"/>
                  </a:lnTo>
                  <a:lnTo>
                    <a:pt x="88434" y="878272"/>
                  </a:lnTo>
                  <a:lnTo>
                    <a:pt x="62195" y="843885"/>
                  </a:lnTo>
                  <a:lnTo>
                    <a:pt x="40306" y="808079"/>
                  </a:lnTo>
                  <a:lnTo>
                    <a:pt x="22954" y="771011"/>
                  </a:lnTo>
                  <a:lnTo>
                    <a:pt x="10327" y="732837"/>
                  </a:lnTo>
                  <a:lnTo>
                    <a:pt x="2613" y="693713"/>
                  </a:lnTo>
                  <a:lnTo>
                    <a:pt x="0" y="653795"/>
                  </a:lnTo>
                  <a:lnTo>
                    <a:pt x="0" y="470915"/>
                  </a:lnTo>
                  <a:lnTo>
                    <a:pt x="2200" y="434113"/>
                  </a:lnTo>
                  <a:lnTo>
                    <a:pt x="8694" y="398086"/>
                  </a:lnTo>
                  <a:lnTo>
                    <a:pt x="33912" y="328774"/>
                  </a:lnTo>
                  <a:lnTo>
                    <a:pt x="74351" y="263817"/>
                  </a:lnTo>
                  <a:lnTo>
                    <a:pt x="99872" y="233234"/>
                  </a:lnTo>
                  <a:lnTo>
                    <a:pt x="128711" y="204053"/>
                  </a:lnTo>
                  <a:lnTo>
                    <a:pt x="160705" y="176380"/>
                  </a:lnTo>
                  <a:lnTo>
                    <a:pt x="195691" y="150319"/>
                  </a:lnTo>
                  <a:lnTo>
                    <a:pt x="233506" y="125976"/>
                  </a:lnTo>
                  <a:lnTo>
                    <a:pt x="273989" y="103453"/>
                  </a:lnTo>
                  <a:lnTo>
                    <a:pt x="316976" y="82857"/>
                  </a:lnTo>
                  <a:lnTo>
                    <a:pt x="362305" y="64293"/>
                  </a:lnTo>
                  <a:lnTo>
                    <a:pt x="409813" y="47863"/>
                  </a:lnTo>
                  <a:lnTo>
                    <a:pt x="459338" y="33674"/>
                  </a:lnTo>
                  <a:lnTo>
                    <a:pt x="510717" y="21831"/>
                  </a:lnTo>
                  <a:lnTo>
                    <a:pt x="563787" y="12437"/>
                  </a:lnTo>
                  <a:lnTo>
                    <a:pt x="618386" y="5597"/>
                  </a:lnTo>
                  <a:lnTo>
                    <a:pt x="674351" y="1416"/>
                  </a:lnTo>
                  <a:lnTo>
                    <a:pt x="731520" y="0"/>
                  </a:lnTo>
                  <a:lnTo>
                    <a:pt x="731520" y="182879"/>
                  </a:lnTo>
                  <a:lnTo>
                    <a:pt x="673794" y="184334"/>
                  </a:lnTo>
                  <a:lnTo>
                    <a:pt x="617160" y="188632"/>
                  </a:lnTo>
                  <a:lnTo>
                    <a:pt x="561806" y="195673"/>
                  </a:lnTo>
                  <a:lnTo>
                    <a:pt x="507923" y="205357"/>
                  </a:lnTo>
                  <a:lnTo>
                    <a:pt x="455699" y="217583"/>
                  </a:lnTo>
                  <a:lnTo>
                    <a:pt x="405323" y="232251"/>
                  </a:lnTo>
                  <a:lnTo>
                    <a:pt x="356986" y="249263"/>
                  </a:lnTo>
                  <a:lnTo>
                    <a:pt x="310876" y="268516"/>
                  </a:lnTo>
                  <a:lnTo>
                    <a:pt x="267182" y="289912"/>
                  </a:lnTo>
                  <a:lnTo>
                    <a:pt x="226094" y="313350"/>
                  </a:lnTo>
                  <a:lnTo>
                    <a:pt x="187802" y="338730"/>
                  </a:lnTo>
                  <a:lnTo>
                    <a:pt x="152494" y="365951"/>
                  </a:lnTo>
                  <a:lnTo>
                    <a:pt x="120359" y="394915"/>
                  </a:lnTo>
                  <a:lnTo>
                    <a:pt x="91588" y="425520"/>
                  </a:lnTo>
                  <a:lnTo>
                    <a:pt x="66369" y="457667"/>
                  </a:lnTo>
                  <a:lnTo>
                    <a:pt x="44891" y="491255"/>
                  </a:lnTo>
                  <a:lnTo>
                    <a:pt x="27345" y="526185"/>
                  </a:lnTo>
                  <a:lnTo>
                    <a:pt x="13919" y="562355"/>
                  </a:lnTo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4236" y="324870"/>
            <a:ext cx="7287259" cy="54444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065">
              <a:lnSpc>
                <a:spcPct val="100000"/>
              </a:lnSpc>
              <a:spcBef>
                <a:spcPts val="95"/>
              </a:spcBef>
            </a:pPr>
            <a:r>
              <a:rPr sz="3200" b="1" spc="-400" dirty="0">
                <a:latin typeface="Arial"/>
                <a:cs typeface="Arial"/>
              </a:rPr>
              <a:t>SÜRDÜRÜLEBİLİRLİK</a:t>
            </a:r>
            <a:endParaRPr sz="3200" dirty="0">
              <a:latin typeface="Arial"/>
              <a:cs typeface="Arial"/>
            </a:endParaRPr>
          </a:p>
          <a:p>
            <a:pPr marR="43815" algn="ctr">
              <a:lnSpc>
                <a:spcPct val="100000"/>
              </a:lnSpc>
              <a:spcBef>
                <a:spcPts val="2400"/>
              </a:spcBef>
            </a:pPr>
            <a:r>
              <a:rPr sz="3200" spc="-155" dirty="0">
                <a:latin typeface="Arial"/>
                <a:cs typeface="Arial"/>
              </a:rPr>
              <a:t>doğal </a:t>
            </a:r>
            <a:r>
              <a:rPr sz="3200" spc="-150" dirty="0">
                <a:latin typeface="Arial"/>
                <a:cs typeface="Arial"/>
              </a:rPr>
              <a:t>kaynakların </a:t>
            </a:r>
            <a:r>
              <a:rPr sz="3200" spc="-175" dirty="0">
                <a:latin typeface="Arial"/>
                <a:cs typeface="Arial"/>
              </a:rPr>
              <a:t>aşırı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tüketimi</a:t>
            </a:r>
            <a:endParaRPr sz="3200" dirty="0">
              <a:latin typeface="Arial"/>
              <a:cs typeface="Arial"/>
            </a:endParaRPr>
          </a:p>
          <a:p>
            <a:pPr marL="1537335" marR="5080" indent="-553085">
              <a:lnSpc>
                <a:spcPct val="200000"/>
              </a:lnSpc>
            </a:pPr>
            <a:r>
              <a:rPr sz="3200" spc="-155" dirty="0">
                <a:latin typeface="Arial"/>
                <a:cs typeface="Arial"/>
              </a:rPr>
              <a:t>Canlıların </a:t>
            </a:r>
            <a:r>
              <a:rPr sz="3200" spc="-235" dirty="0">
                <a:latin typeface="Arial"/>
                <a:cs typeface="Arial"/>
              </a:rPr>
              <a:t>yaşam </a:t>
            </a:r>
            <a:r>
              <a:rPr sz="3200" spc="-50" dirty="0">
                <a:latin typeface="Arial"/>
                <a:cs typeface="Arial"/>
              </a:rPr>
              <a:t>temellerini </a:t>
            </a:r>
            <a:r>
              <a:rPr sz="3200" spc="-150" dirty="0">
                <a:latin typeface="Arial"/>
                <a:cs typeface="Arial"/>
              </a:rPr>
              <a:t>yok </a:t>
            </a:r>
            <a:r>
              <a:rPr sz="3200" spc="-105" dirty="0">
                <a:latin typeface="Arial"/>
                <a:cs typeface="Arial"/>
              </a:rPr>
              <a:t>etme  </a:t>
            </a:r>
            <a:r>
              <a:rPr sz="3200" spc="-135" dirty="0">
                <a:latin typeface="Arial"/>
                <a:cs typeface="Arial"/>
              </a:rPr>
              <a:t>mevcut </a:t>
            </a:r>
            <a:r>
              <a:rPr sz="3200" spc="-125" dirty="0">
                <a:latin typeface="Arial"/>
                <a:cs typeface="Arial"/>
              </a:rPr>
              <a:t>ekonomik </a:t>
            </a:r>
            <a:r>
              <a:rPr sz="3200" spc="-155" dirty="0">
                <a:latin typeface="Arial"/>
                <a:cs typeface="Arial"/>
              </a:rPr>
              <a:t>kalkınma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modeli</a:t>
            </a:r>
            <a:endParaRPr sz="32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3200" spc="-165" dirty="0" err="1" smtClean="0">
                <a:latin typeface="Arial"/>
                <a:cs typeface="Arial"/>
              </a:rPr>
              <a:t>çevre</a:t>
            </a:r>
            <a:r>
              <a:rPr sz="3200" spc="-175" dirty="0" smtClean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sorunları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7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165" dirty="0" err="1" smtClean="0">
                <a:latin typeface="Arial"/>
                <a:cs typeface="Arial"/>
              </a:rPr>
              <a:t>Tehdit</a:t>
            </a:r>
            <a:endParaRPr lang="tr-TR"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114" dirty="0" err="1" smtClean="0">
                <a:latin typeface="Arial"/>
                <a:cs typeface="Arial"/>
              </a:rPr>
              <a:t>toplumsal</a:t>
            </a:r>
            <a:r>
              <a:rPr sz="2400" spc="-125" dirty="0" smtClean="0">
                <a:latin typeface="Arial"/>
                <a:cs typeface="Arial"/>
              </a:rPr>
              <a:t> </a:t>
            </a:r>
            <a:r>
              <a:rPr sz="2400" spc="-125" dirty="0" err="1" smtClean="0">
                <a:latin typeface="Arial"/>
                <a:cs typeface="Arial"/>
              </a:rPr>
              <a:t>refah</a:t>
            </a:r>
            <a:endParaRPr lang="tr-TR"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220" dirty="0" err="1" smtClean="0">
                <a:latin typeface="Arial"/>
                <a:cs typeface="Arial"/>
              </a:rPr>
              <a:t>sosyal</a:t>
            </a:r>
            <a:r>
              <a:rPr sz="2400" spc="-155" dirty="0" smtClean="0">
                <a:latin typeface="Arial"/>
                <a:cs typeface="Arial"/>
              </a:rPr>
              <a:t> </a:t>
            </a:r>
            <a:r>
              <a:rPr sz="2400" spc="-225" dirty="0">
                <a:latin typeface="Arial"/>
                <a:cs typeface="Arial"/>
              </a:rPr>
              <a:t>yaşamı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91141" y="4064368"/>
            <a:ext cx="756920" cy="1659889"/>
            <a:chOff x="3191141" y="4064368"/>
            <a:chExt cx="756920" cy="1659889"/>
          </a:xfrm>
        </p:grpSpPr>
        <p:sp>
          <p:nvSpPr>
            <p:cNvPr id="12" name="object 12"/>
            <p:cNvSpPr/>
            <p:nvPr/>
          </p:nvSpPr>
          <p:spPr>
            <a:xfrm>
              <a:off x="3203841" y="4859438"/>
              <a:ext cx="732155" cy="852169"/>
            </a:xfrm>
            <a:custGeom>
              <a:avLst/>
              <a:gdLst/>
              <a:ahLst/>
              <a:cxnLst/>
              <a:rect l="l" t="t" r="r" b="b"/>
              <a:pathLst>
                <a:path w="732154" h="852170">
                  <a:moveTo>
                    <a:pt x="182880" y="486105"/>
                  </a:moveTo>
                  <a:lnTo>
                    <a:pt x="0" y="690930"/>
                  </a:lnTo>
                  <a:lnTo>
                    <a:pt x="182880" y="851865"/>
                  </a:lnTo>
                  <a:lnTo>
                    <a:pt x="182880" y="760425"/>
                  </a:lnTo>
                  <a:lnTo>
                    <a:pt x="230958" y="747045"/>
                  </a:lnTo>
                  <a:lnTo>
                    <a:pt x="277392" y="730825"/>
                  </a:lnTo>
                  <a:lnTo>
                    <a:pt x="322093" y="711887"/>
                  </a:lnTo>
                  <a:lnTo>
                    <a:pt x="364973" y="690356"/>
                  </a:lnTo>
                  <a:lnTo>
                    <a:pt x="405944" y="666355"/>
                  </a:lnTo>
                  <a:lnTo>
                    <a:pt x="444918" y="640007"/>
                  </a:lnTo>
                  <a:lnTo>
                    <a:pt x="481807" y="611436"/>
                  </a:lnTo>
                  <a:lnTo>
                    <a:pt x="516523" y="580765"/>
                  </a:lnTo>
                  <a:lnTo>
                    <a:pt x="519724" y="577545"/>
                  </a:lnTo>
                  <a:lnTo>
                    <a:pt x="182880" y="577545"/>
                  </a:lnTo>
                  <a:lnTo>
                    <a:pt x="182880" y="486105"/>
                  </a:lnTo>
                  <a:close/>
                </a:path>
                <a:path w="732154" h="852170">
                  <a:moveTo>
                    <a:pt x="725081" y="0"/>
                  </a:moveTo>
                  <a:lnTo>
                    <a:pt x="716909" y="45984"/>
                  </a:lnTo>
                  <a:lnTo>
                    <a:pt x="705601" y="90923"/>
                  </a:lnTo>
                  <a:lnTo>
                    <a:pt x="691259" y="134708"/>
                  </a:lnTo>
                  <a:lnTo>
                    <a:pt x="673988" y="177227"/>
                  </a:lnTo>
                  <a:lnTo>
                    <a:pt x="653891" y="218370"/>
                  </a:lnTo>
                  <a:lnTo>
                    <a:pt x="631074" y="258025"/>
                  </a:lnTo>
                  <a:lnTo>
                    <a:pt x="605639" y="296082"/>
                  </a:lnTo>
                  <a:lnTo>
                    <a:pt x="577691" y="332430"/>
                  </a:lnTo>
                  <a:lnTo>
                    <a:pt x="547335" y="366958"/>
                  </a:lnTo>
                  <a:lnTo>
                    <a:pt x="514673" y="399556"/>
                  </a:lnTo>
                  <a:lnTo>
                    <a:pt x="479810" y="430112"/>
                  </a:lnTo>
                  <a:lnTo>
                    <a:pt x="442850" y="458517"/>
                  </a:lnTo>
                  <a:lnTo>
                    <a:pt x="403897" y="484658"/>
                  </a:lnTo>
                  <a:lnTo>
                    <a:pt x="363055" y="508426"/>
                  </a:lnTo>
                  <a:lnTo>
                    <a:pt x="320429" y="529709"/>
                  </a:lnTo>
                  <a:lnTo>
                    <a:pt x="276121" y="548397"/>
                  </a:lnTo>
                  <a:lnTo>
                    <a:pt x="230237" y="564379"/>
                  </a:lnTo>
                  <a:lnTo>
                    <a:pt x="182880" y="577545"/>
                  </a:lnTo>
                  <a:lnTo>
                    <a:pt x="519724" y="577545"/>
                  </a:lnTo>
                  <a:lnTo>
                    <a:pt x="548977" y="548117"/>
                  </a:lnTo>
                  <a:lnTo>
                    <a:pt x="579083" y="513616"/>
                  </a:lnTo>
                  <a:lnTo>
                    <a:pt x="606752" y="477386"/>
                  </a:lnTo>
                  <a:lnTo>
                    <a:pt x="631895" y="439550"/>
                  </a:lnTo>
                  <a:lnTo>
                    <a:pt x="654425" y="400230"/>
                  </a:lnTo>
                  <a:lnTo>
                    <a:pt x="674254" y="359552"/>
                  </a:lnTo>
                  <a:lnTo>
                    <a:pt x="691294" y="317637"/>
                  </a:lnTo>
                  <a:lnTo>
                    <a:pt x="705456" y="274610"/>
                  </a:lnTo>
                  <a:lnTo>
                    <a:pt x="716654" y="230595"/>
                  </a:lnTo>
                  <a:lnTo>
                    <a:pt x="724798" y="185713"/>
                  </a:lnTo>
                  <a:lnTo>
                    <a:pt x="729800" y="140089"/>
                  </a:lnTo>
                  <a:lnTo>
                    <a:pt x="731574" y="93847"/>
                  </a:lnTo>
                  <a:lnTo>
                    <a:pt x="730030" y="47109"/>
                  </a:lnTo>
                  <a:lnTo>
                    <a:pt x="72508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03841" y="4077068"/>
              <a:ext cx="731520" cy="874394"/>
            </a:xfrm>
            <a:custGeom>
              <a:avLst/>
              <a:gdLst/>
              <a:ahLst/>
              <a:cxnLst/>
              <a:rect l="l" t="t" r="r" b="b"/>
              <a:pathLst>
                <a:path w="731520" h="874395">
                  <a:moveTo>
                    <a:pt x="0" y="0"/>
                  </a:moveTo>
                  <a:lnTo>
                    <a:pt x="0" y="182879"/>
                  </a:lnTo>
                  <a:lnTo>
                    <a:pt x="50084" y="184473"/>
                  </a:lnTo>
                  <a:lnTo>
                    <a:pt x="99263" y="189187"/>
                  </a:lnTo>
                  <a:lnTo>
                    <a:pt x="147428" y="196916"/>
                  </a:lnTo>
                  <a:lnTo>
                    <a:pt x="194468" y="207560"/>
                  </a:lnTo>
                  <a:lnTo>
                    <a:pt x="240276" y="221014"/>
                  </a:lnTo>
                  <a:lnTo>
                    <a:pt x="284742" y="237175"/>
                  </a:lnTo>
                  <a:lnTo>
                    <a:pt x="327758" y="255942"/>
                  </a:lnTo>
                  <a:lnTo>
                    <a:pt x="369214" y="277210"/>
                  </a:lnTo>
                  <a:lnTo>
                    <a:pt x="409002" y="300878"/>
                  </a:lnTo>
                  <a:lnTo>
                    <a:pt x="447012" y="326842"/>
                  </a:lnTo>
                  <a:lnTo>
                    <a:pt x="483136" y="354999"/>
                  </a:lnTo>
                  <a:lnTo>
                    <a:pt x="517264" y="385246"/>
                  </a:lnTo>
                  <a:lnTo>
                    <a:pt x="549288" y="417481"/>
                  </a:lnTo>
                  <a:lnTo>
                    <a:pt x="579100" y="451600"/>
                  </a:lnTo>
                  <a:lnTo>
                    <a:pt x="606589" y="487502"/>
                  </a:lnTo>
                  <a:lnTo>
                    <a:pt x="631647" y="525081"/>
                  </a:lnTo>
                  <a:lnTo>
                    <a:pt x="654165" y="564237"/>
                  </a:lnTo>
                  <a:lnTo>
                    <a:pt x="674034" y="604866"/>
                  </a:lnTo>
                  <a:lnTo>
                    <a:pt x="691145" y="646865"/>
                  </a:lnTo>
                  <a:lnTo>
                    <a:pt x="705389" y="690131"/>
                  </a:lnTo>
                  <a:lnTo>
                    <a:pt x="716658" y="734562"/>
                  </a:lnTo>
                  <a:lnTo>
                    <a:pt x="724842" y="780054"/>
                  </a:lnTo>
                  <a:lnTo>
                    <a:pt x="729832" y="826504"/>
                  </a:lnTo>
                  <a:lnTo>
                    <a:pt x="731519" y="873810"/>
                  </a:lnTo>
                  <a:lnTo>
                    <a:pt x="731491" y="690131"/>
                  </a:lnTo>
                  <a:lnTo>
                    <a:pt x="729832" y="643624"/>
                  </a:lnTo>
                  <a:lnTo>
                    <a:pt x="724842" y="597174"/>
                  </a:lnTo>
                  <a:lnTo>
                    <a:pt x="716658" y="551682"/>
                  </a:lnTo>
                  <a:lnTo>
                    <a:pt x="705389" y="507251"/>
                  </a:lnTo>
                  <a:lnTo>
                    <a:pt x="691145" y="463985"/>
                  </a:lnTo>
                  <a:lnTo>
                    <a:pt x="674034" y="421986"/>
                  </a:lnTo>
                  <a:lnTo>
                    <a:pt x="654165" y="381357"/>
                  </a:lnTo>
                  <a:lnTo>
                    <a:pt x="631647" y="342201"/>
                  </a:lnTo>
                  <a:lnTo>
                    <a:pt x="606589" y="304622"/>
                  </a:lnTo>
                  <a:lnTo>
                    <a:pt x="579100" y="268720"/>
                  </a:lnTo>
                  <a:lnTo>
                    <a:pt x="549288" y="234601"/>
                  </a:lnTo>
                  <a:lnTo>
                    <a:pt x="517264" y="202366"/>
                  </a:lnTo>
                  <a:lnTo>
                    <a:pt x="483136" y="172119"/>
                  </a:lnTo>
                  <a:lnTo>
                    <a:pt x="447012" y="143962"/>
                  </a:lnTo>
                  <a:lnTo>
                    <a:pt x="409002" y="117998"/>
                  </a:lnTo>
                  <a:lnTo>
                    <a:pt x="369214" y="94330"/>
                  </a:lnTo>
                  <a:lnTo>
                    <a:pt x="327758" y="73062"/>
                  </a:lnTo>
                  <a:lnTo>
                    <a:pt x="284742" y="54295"/>
                  </a:lnTo>
                  <a:lnTo>
                    <a:pt x="240276" y="38134"/>
                  </a:lnTo>
                  <a:lnTo>
                    <a:pt x="194468" y="24680"/>
                  </a:lnTo>
                  <a:lnTo>
                    <a:pt x="147428" y="14036"/>
                  </a:lnTo>
                  <a:lnTo>
                    <a:pt x="99263" y="6307"/>
                  </a:lnTo>
                  <a:lnTo>
                    <a:pt x="50084" y="1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6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03841" y="4077068"/>
              <a:ext cx="731520" cy="1634489"/>
            </a:xfrm>
            <a:custGeom>
              <a:avLst/>
              <a:gdLst/>
              <a:ahLst/>
              <a:cxnLst/>
              <a:rect l="l" t="t" r="r" b="b"/>
              <a:pathLst>
                <a:path w="731520" h="1634489">
                  <a:moveTo>
                    <a:pt x="731519" y="873810"/>
                  </a:moveTo>
                  <a:lnTo>
                    <a:pt x="729832" y="826504"/>
                  </a:lnTo>
                  <a:lnTo>
                    <a:pt x="724842" y="780054"/>
                  </a:lnTo>
                  <a:lnTo>
                    <a:pt x="716658" y="734562"/>
                  </a:lnTo>
                  <a:lnTo>
                    <a:pt x="705389" y="690131"/>
                  </a:lnTo>
                  <a:lnTo>
                    <a:pt x="691145" y="646865"/>
                  </a:lnTo>
                  <a:lnTo>
                    <a:pt x="674034" y="604866"/>
                  </a:lnTo>
                  <a:lnTo>
                    <a:pt x="654165" y="564237"/>
                  </a:lnTo>
                  <a:lnTo>
                    <a:pt x="631647" y="525081"/>
                  </a:lnTo>
                  <a:lnTo>
                    <a:pt x="606589" y="487502"/>
                  </a:lnTo>
                  <a:lnTo>
                    <a:pt x="579100" y="451600"/>
                  </a:lnTo>
                  <a:lnTo>
                    <a:pt x="549288" y="417481"/>
                  </a:lnTo>
                  <a:lnTo>
                    <a:pt x="517264" y="385246"/>
                  </a:lnTo>
                  <a:lnTo>
                    <a:pt x="483136" y="354999"/>
                  </a:lnTo>
                  <a:lnTo>
                    <a:pt x="447012" y="326842"/>
                  </a:lnTo>
                  <a:lnTo>
                    <a:pt x="409002" y="300878"/>
                  </a:lnTo>
                  <a:lnTo>
                    <a:pt x="369214" y="277210"/>
                  </a:lnTo>
                  <a:lnTo>
                    <a:pt x="327758" y="255942"/>
                  </a:lnTo>
                  <a:lnTo>
                    <a:pt x="284742" y="237175"/>
                  </a:lnTo>
                  <a:lnTo>
                    <a:pt x="240276" y="221014"/>
                  </a:lnTo>
                  <a:lnTo>
                    <a:pt x="194468" y="207560"/>
                  </a:lnTo>
                  <a:lnTo>
                    <a:pt x="147428" y="196916"/>
                  </a:lnTo>
                  <a:lnTo>
                    <a:pt x="99263" y="189187"/>
                  </a:lnTo>
                  <a:lnTo>
                    <a:pt x="50084" y="184473"/>
                  </a:lnTo>
                  <a:lnTo>
                    <a:pt x="0" y="182879"/>
                  </a:lnTo>
                  <a:lnTo>
                    <a:pt x="0" y="0"/>
                  </a:lnTo>
                  <a:lnTo>
                    <a:pt x="50084" y="1593"/>
                  </a:lnTo>
                  <a:lnTo>
                    <a:pt x="99263" y="6307"/>
                  </a:lnTo>
                  <a:lnTo>
                    <a:pt x="147428" y="14036"/>
                  </a:lnTo>
                  <a:lnTo>
                    <a:pt x="194468" y="24680"/>
                  </a:lnTo>
                  <a:lnTo>
                    <a:pt x="240276" y="38134"/>
                  </a:lnTo>
                  <a:lnTo>
                    <a:pt x="284742" y="54295"/>
                  </a:lnTo>
                  <a:lnTo>
                    <a:pt x="327758" y="73062"/>
                  </a:lnTo>
                  <a:lnTo>
                    <a:pt x="369214" y="94330"/>
                  </a:lnTo>
                  <a:lnTo>
                    <a:pt x="409002" y="117998"/>
                  </a:lnTo>
                  <a:lnTo>
                    <a:pt x="447012" y="143962"/>
                  </a:lnTo>
                  <a:lnTo>
                    <a:pt x="483136" y="172119"/>
                  </a:lnTo>
                  <a:lnTo>
                    <a:pt x="517264" y="202366"/>
                  </a:lnTo>
                  <a:lnTo>
                    <a:pt x="549288" y="234601"/>
                  </a:lnTo>
                  <a:lnTo>
                    <a:pt x="579100" y="268720"/>
                  </a:lnTo>
                  <a:lnTo>
                    <a:pt x="606589" y="304622"/>
                  </a:lnTo>
                  <a:lnTo>
                    <a:pt x="631647" y="342201"/>
                  </a:lnTo>
                  <a:lnTo>
                    <a:pt x="654165" y="381357"/>
                  </a:lnTo>
                  <a:lnTo>
                    <a:pt x="674034" y="421986"/>
                  </a:lnTo>
                  <a:lnTo>
                    <a:pt x="691145" y="463985"/>
                  </a:lnTo>
                  <a:lnTo>
                    <a:pt x="705389" y="507251"/>
                  </a:lnTo>
                  <a:lnTo>
                    <a:pt x="716658" y="551682"/>
                  </a:lnTo>
                  <a:lnTo>
                    <a:pt x="724842" y="597174"/>
                  </a:lnTo>
                  <a:lnTo>
                    <a:pt x="729832" y="643624"/>
                  </a:lnTo>
                  <a:lnTo>
                    <a:pt x="731519" y="690930"/>
                  </a:lnTo>
                  <a:lnTo>
                    <a:pt x="731519" y="873810"/>
                  </a:lnTo>
                  <a:lnTo>
                    <a:pt x="729843" y="920751"/>
                  </a:lnTo>
                  <a:lnTo>
                    <a:pt x="724878" y="966975"/>
                  </a:lnTo>
                  <a:lnTo>
                    <a:pt x="716720" y="1012366"/>
                  </a:lnTo>
                  <a:lnTo>
                    <a:pt x="705466" y="1056807"/>
                  </a:lnTo>
                  <a:lnTo>
                    <a:pt x="691213" y="1100180"/>
                  </a:lnTo>
                  <a:lnTo>
                    <a:pt x="674055" y="1142367"/>
                  </a:lnTo>
                  <a:lnTo>
                    <a:pt x="654091" y="1183252"/>
                  </a:lnTo>
                  <a:lnTo>
                    <a:pt x="631415" y="1222716"/>
                  </a:lnTo>
                  <a:lnTo>
                    <a:pt x="606124" y="1260643"/>
                  </a:lnTo>
                  <a:lnTo>
                    <a:pt x="578315" y="1296916"/>
                  </a:lnTo>
                  <a:lnTo>
                    <a:pt x="548083" y="1331416"/>
                  </a:lnTo>
                  <a:lnTo>
                    <a:pt x="515525" y="1364027"/>
                  </a:lnTo>
                  <a:lnTo>
                    <a:pt x="480738" y="1394630"/>
                  </a:lnTo>
                  <a:lnTo>
                    <a:pt x="443817" y="1423110"/>
                  </a:lnTo>
                  <a:lnTo>
                    <a:pt x="404859" y="1449348"/>
                  </a:lnTo>
                  <a:lnTo>
                    <a:pt x="363960" y="1473228"/>
                  </a:lnTo>
                  <a:lnTo>
                    <a:pt x="321216" y="1494631"/>
                  </a:lnTo>
                  <a:lnTo>
                    <a:pt x="276724" y="1513440"/>
                  </a:lnTo>
                  <a:lnTo>
                    <a:pt x="230580" y="1529538"/>
                  </a:lnTo>
                  <a:lnTo>
                    <a:pt x="182879" y="1542808"/>
                  </a:lnTo>
                  <a:lnTo>
                    <a:pt x="182879" y="1634248"/>
                  </a:lnTo>
                  <a:lnTo>
                    <a:pt x="0" y="1473301"/>
                  </a:lnTo>
                  <a:lnTo>
                    <a:pt x="182879" y="1268488"/>
                  </a:lnTo>
                  <a:lnTo>
                    <a:pt x="182879" y="1359928"/>
                  </a:lnTo>
                  <a:lnTo>
                    <a:pt x="230237" y="1346761"/>
                  </a:lnTo>
                  <a:lnTo>
                    <a:pt x="276121" y="1330777"/>
                  </a:lnTo>
                  <a:lnTo>
                    <a:pt x="320429" y="1312087"/>
                  </a:lnTo>
                  <a:lnTo>
                    <a:pt x="363055" y="1290803"/>
                  </a:lnTo>
                  <a:lnTo>
                    <a:pt x="403897" y="1267034"/>
                  </a:lnTo>
                  <a:lnTo>
                    <a:pt x="442850" y="1240891"/>
                  </a:lnTo>
                  <a:lnTo>
                    <a:pt x="479810" y="1212486"/>
                  </a:lnTo>
                  <a:lnTo>
                    <a:pt x="514673" y="1181929"/>
                  </a:lnTo>
                  <a:lnTo>
                    <a:pt x="547335" y="1149330"/>
                  </a:lnTo>
                  <a:lnTo>
                    <a:pt x="577691" y="1114802"/>
                  </a:lnTo>
                  <a:lnTo>
                    <a:pt x="605639" y="1078453"/>
                  </a:lnTo>
                  <a:lnTo>
                    <a:pt x="631074" y="1040396"/>
                  </a:lnTo>
                  <a:lnTo>
                    <a:pt x="653891" y="1000741"/>
                  </a:lnTo>
                  <a:lnTo>
                    <a:pt x="673988" y="959598"/>
                  </a:lnTo>
                  <a:lnTo>
                    <a:pt x="691259" y="917079"/>
                  </a:lnTo>
                  <a:lnTo>
                    <a:pt x="705601" y="873294"/>
                  </a:lnTo>
                  <a:lnTo>
                    <a:pt x="716909" y="828354"/>
                  </a:lnTo>
                  <a:lnTo>
                    <a:pt x="725081" y="782370"/>
                  </a:lnTo>
                </a:path>
              </a:pathLst>
            </a:custGeom>
            <a:ln w="25399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7367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12442</TotalTime>
  <Words>140</Words>
  <Application>Microsoft Office PowerPoint</Application>
  <PresentationFormat>Ekran Gösterisi (4:3)</PresentationFormat>
  <Paragraphs>52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TAKDİM PLANI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sinan güneş</cp:lastModifiedBy>
  <cp:revision>809</cp:revision>
  <cp:lastPrinted>2016-10-24T07:53:35Z</cp:lastPrinted>
  <dcterms:created xsi:type="dcterms:W3CDTF">2016-09-18T09:35:24Z</dcterms:created>
  <dcterms:modified xsi:type="dcterms:W3CDTF">2020-02-26T13:49:42Z</dcterms:modified>
</cp:coreProperties>
</file>