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0"/>
  </p:notesMasterIdLst>
  <p:handoutMasterIdLst>
    <p:handoutMasterId r:id="rId11"/>
  </p:handoutMasterIdLst>
  <p:sldIdLst>
    <p:sldId id="256" r:id="rId2"/>
    <p:sldId id="257" r:id="rId3"/>
    <p:sldId id="258" r:id="rId4"/>
    <p:sldId id="259" r:id="rId5"/>
    <p:sldId id="260" r:id="rId6"/>
    <p:sldId id="261" r:id="rId7"/>
    <p:sldId id="262" r:id="rId8"/>
    <p:sldId id="263" r:id="rId9"/>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88" autoAdjust="0"/>
    <p:restoredTop sz="94624" autoAdjust="0"/>
  </p:normalViewPr>
  <p:slideViewPr>
    <p:cSldViewPr>
      <p:cViewPr varScale="1">
        <p:scale>
          <a:sx n="109" d="100"/>
          <a:sy n="109" d="100"/>
        </p:scale>
        <p:origin x="1680" y="10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55" d="100"/>
          <a:sy n="55" d="100"/>
        </p:scale>
        <p:origin x="-2904" y="-102"/>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D804C852-C358-48F4-956F-E474A6B4DBC2}" type="datetimeFigureOut">
              <a:rPr lang="tr-TR" smtClean="0"/>
              <a:pPr/>
              <a:t>18.11.2019</a:t>
            </a:fld>
            <a:endParaRPr lang="tr-TR"/>
          </a:p>
        </p:txBody>
      </p:sp>
      <p:sp>
        <p:nvSpPr>
          <p:cNvPr id="4" name="3 Altbilgi Yer Tutucusu"/>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5" name="4 Slayt Numarası Yer Tutucusu"/>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86B112F7-94AC-4F00-9800-3630211B3F87}" type="slidenum">
              <a:rPr lang="tr-TR" smtClean="0"/>
              <a:pPr/>
              <a:t>‹#›</a:t>
            </a:fld>
            <a:endParaRPr lang="tr-TR"/>
          </a:p>
        </p:txBody>
      </p:sp>
    </p:spTree>
    <p:extLst>
      <p:ext uri="{BB962C8B-B14F-4D97-AF65-F5344CB8AC3E}">
        <p14:creationId xmlns:p14="http://schemas.microsoft.com/office/powerpoint/2010/main" val="132835899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1CFBE92-F3B8-4C68-9F49-3081F8139553}" type="datetimeFigureOut">
              <a:rPr lang="tr-TR" smtClean="0"/>
              <a:pPr/>
              <a:t>18.11.2019</a:t>
            </a:fld>
            <a:endParaRPr lang="tr-TR"/>
          </a:p>
        </p:txBody>
      </p:sp>
      <p:sp>
        <p:nvSpPr>
          <p:cNvPr id="4" name="3 Slayt Görüntüsü Yer Tutucusu"/>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4 Not Yer Tutucusu"/>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5 Altbilgi Yer Tutucusu"/>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6 Slayt Numarası Yer Tutucusu"/>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A01D4E3-99B9-4F6A-851C-4BFD8E381B91}" type="slidenum">
              <a:rPr lang="tr-TR" smtClean="0"/>
              <a:pPr/>
              <a:t>‹#›</a:t>
            </a:fld>
            <a:endParaRPr lang="tr-TR"/>
          </a:p>
        </p:txBody>
      </p:sp>
    </p:spTree>
    <p:extLst>
      <p:ext uri="{BB962C8B-B14F-4D97-AF65-F5344CB8AC3E}">
        <p14:creationId xmlns:p14="http://schemas.microsoft.com/office/powerpoint/2010/main" val="330875456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7A01D4E3-99B9-4F6A-851C-4BFD8E381B91}" type="slidenum">
              <a:rPr lang="tr-TR" smtClean="0"/>
              <a:pPr/>
              <a:t>1</a:t>
            </a:fld>
            <a:endParaRPr lang="tr-T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A91B531D-ADD3-4D46-B7B2-7324ED823087}" type="datetimeFigureOut">
              <a:rPr lang="tr-TR" smtClean="0"/>
              <a:pPr/>
              <a:t>18.11.2019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48CD909F-2E76-4DB0-9252-8E2C8C82C905}"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91B531D-ADD3-4D46-B7B2-7324ED823087}" type="datetimeFigureOut">
              <a:rPr lang="tr-TR" smtClean="0"/>
              <a:pPr/>
              <a:t>18.11.2019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48CD909F-2E76-4DB0-9252-8E2C8C82C905}"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91B531D-ADD3-4D46-B7B2-7324ED823087}" type="datetimeFigureOut">
              <a:rPr lang="tr-TR" smtClean="0"/>
              <a:pPr/>
              <a:t>18.11.2019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48CD909F-2E76-4DB0-9252-8E2C8C82C905}"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91B531D-ADD3-4D46-B7B2-7324ED823087}" type="datetimeFigureOut">
              <a:rPr lang="tr-TR" smtClean="0"/>
              <a:pPr/>
              <a:t>18.11.2019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48CD909F-2E76-4DB0-9252-8E2C8C82C905}"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A91B531D-ADD3-4D46-B7B2-7324ED823087}" type="datetimeFigureOut">
              <a:rPr lang="tr-TR" smtClean="0"/>
              <a:pPr/>
              <a:t>18.11.2019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48CD909F-2E76-4DB0-9252-8E2C8C82C905}"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A91B531D-ADD3-4D46-B7B2-7324ED823087}" type="datetimeFigureOut">
              <a:rPr lang="tr-TR" smtClean="0"/>
              <a:pPr/>
              <a:t>18.11.2019</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48CD909F-2E76-4DB0-9252-8E2C8C82C905}"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A91B531D-ADD3-4D46-B7B2-7324ED823087}" type="datetimeFigureOut">
              <a:rPr lang="tr-TR" smtClean="0"/>
              <a:pPr/>
              <a:t>18.11.2019</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48CD909F-2E76-4DB0-9252-8E2C8C82C905}"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A91B531D-ADD3-4D46-B7B2-7324ED823087}" type="datetimeFigureOut">
              <a:rPr lang="tr-TR" smtClean="0"/>
              <a:pPr/>
              <a:t>18.11.2019</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48CD909F-2E76-4DB0-9252-8E2C8C82C905}"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A91B531D-ADD3-4D46-B7B2-7324ED823087}" type="datetimeFigureOut">
              <a:rPr lang="tr-TR" smtClean="0"/>
              <a:pPr/>
              <a:t>18.11.2019</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48CD909F-2E76-4DB0-9252-8E2C8C82C905}"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A91B531D-ADD3-4D46-B7B2-7324ED823087}" type="datetimeFigureOut">
              <a:rPr lang="tr-TR" smtClean="0"/>
              <a:pPr/>
              <a:t>18.11.2019</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48CD909F-2E76-4DB0-9252-8E2C8C82C905}"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A91B531D-ADD3-4D46-B7B2-7324ED823087}" type="datetimeFigureOut">
              <a:rPr lang="tr-TR" smtClean="0"/>
              <a:pPr/>
              <a:t>18.11.2019</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48CD909F-2E76-4DB0-9252-8E2C8C82C905}"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91B531D-ADD3-4D46-B7B2-7324ED823087}" type="datetimeFigureOut">
              <a:rPr lang="tr-TR" smtClean="0"/>
              <a:pPr/>
              <a:t>18.11.2019</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8CD909F-2E76-4DB0-9252-8E2C8C82C905}" type="slidenum">
              <a:rPr lang="tr-TR" smtClean="0"/>
              <a:pPr/>
              <a:t>‹#›</a:t>
            </a:fld>
            <a:endParaRPr lang="tr-TR"/>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p:txBody>
          <a:bodyPr/>
          <a:lstStyle/>
          <a:p>
            <a:r>
              <a:rPr lang="tr-TR" dirty="0" smtClean="0"/>
              <a:t>TOPLUMSAL HAREKETLER KAVRAMI ÜZERİNE BİRTARTIŞMA</a:t>
            </a:r>
            <a:endParaRPr lang="tr-TR" dirty="0"/>
          </a:p>
        </p:txBody>
      </p:sp>
      <p:sp>
        <p:nvSpPr>
          <p:cNvPr id="3" name="2 Alt Başlık"/>
          <p:cNvSpPr>
            <a:spLocks noGrp="1"/>
          </p:cNvSpPr>
          <p:nvPr>
            <p:ph type="subTitle" idx="1"/>
          </p:nvPr>
        </p:nvSpPr>
        <p:spPr/>
        <p:txBody>
          <a:bodyPr/>
          <a:lstStyle/>
          <a:p>
            <a:endParaRPr lang="tr-TR" dirty="0"/>
          </a:p>
        </p:txBody>
      </p:sp>
    </p:spTree>
  </p:cSld>
  <p:clrMapOvr>
    <a:masterClrMapping/>
  </p:clrMapOvr>
  <p:transition advTm="0"/>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smtClean="0"/>
              <a:t>Toplumsal Hareketler Tartışmasının Bağlamı</a:t>
            </a:r>
            <a:endParaRPr lang="tr-TR" dirty="0"/>
          </a:p>
        </p:txBody>
      </p:sp>
      <p:sp>
        <p:nvSpPr>
          <p:cNvPr id="3" name="2 İçerik Yer Tutucusu"/>
          <p:cNvSpPr>
            <a:spLocks noGrp="1"/>
          </p:cNvSpPr>
          <p:nvPr>
            <p:ph idx="1"/>
          </p:nvPr>
        </p:nvSpPr>
        <p:spPr/>
        <p:txBody>
          <a:bodyPr>
            <a:normAutofit fontScale="62500" lnSpcReduction="20000"/>
          </a:bodyPr>
          <a:lstStyle/>
          <a:p>
            <a:r>
              <a:rPr lang="tr-TR" dirty="0"/>
              <a:t>Toplumsal hareketleri yeniden düşünmek ve bu alanda bugüne kadar üretilen literatürü yeniden değerlendirme ihtiyacı son beş yılda dünyanın farklı bölgelerinde ortaya çıkan toplumsal kalkışma ve isyan dalgasını, yani içinde yaşadığımız tarihsel momenti daha iyi anlayabilmek açısından son derece anlaşılır bir şey. </a:t>
            </a:r>
            <a:endParaRPr lang="tr-TR" dirty="0" smtClean="0"/>
          </a:p>
          <a:p>
            <a:r>
              <a:rPr lang="tr-TR" dirty="0" smtClean="0"/>
              <a:t> </a:t>
            </a:r>
            <a:r>
              <a:rPr lang="tr-TR" dirty="0"/>
              <a:t>Arap coğrafyasında 2011 sonrasında ortaya çıkan isyan dalgası </a:t>
            </a:r>
            <a:r>
              <a:rPr lang="tr-TR" dirty="0" smtClean="0"/>
              <a:t>Ortadoğu’nun </a:t>
            </a:r>
            <a:r>
              <a:rPr lang="tr-TR" dirty="0"/>
              <a:t>bütününde nasıl bir süreçten geçilmekte olduğuna dair sorular </a:t>
            </a:r>
            <a:r>
              <a:rPr lang="tr-TR" dirty="0" smtClean="0"/>
              <a:t>sordurdu,</a:t>
            </a:r>
          </a:p>
          <a:p>
            <a:r>
              <a:rPr lang="tr-TR" dirty="0"/>
              <a:t>Y</a:t>
            </a:r>
            <a:r>
              <a:rPr lang="tr-TR" dirty="0" smtClean="0"/>
              <a:t>ine </a:t>
            </a:r>
            <a:r>
              <a:rPr lang="tr-TR" dirty="0"/>
              <a:t>Ekim 2011’deki Wall Street’i İşgal Et eylemleri kapitalizmin küresel krizinin toplumsal sonuçları hakkında bizi düşünmeye </a:t>
            </a:r>
            <a:r>
              <a:rPr lang="tr-TR" dirty="0" smtClean="0"/>
              <a:t>zorladı</a:t>
            </a:r>
          </a:p>
          <a:p>
            <a:r>
              <a:rPr lang="tr-TR" dirty="0" smtClean="0"/>
              <a:t>2013’teki </a:t>
            </a:r>
            <a:r>
              <a:rPr lang="tr-TR" dirty="0"/>
              <a:t>Gezi </a:t>
            </a:r>
            <a:r>
              <a:rPr lang="tr-TR" dirty="0" smtClean="0"/>
              <a:t>Eylemleri </a:t>
            </a:r>
            <a:r>
              <a:rPr lang="tr-TR" dirty="0"/>
              <a:t>Türkiye’nin nasıl bir süreçten geçmekte olduğuna ve bu sürecin olası sonuçları hakkında bizi düşünmeye </a:t>
            </a:r>
            <a:r>
              <a:rPr lang="tr-TR" dirty="0" smtClean="0"/>
              <a:t>yöneltti. </a:t>
            </a:r>
          </a:p>
          <a:p>
            <a:r>
              <a:rPr lang="tr-TR" dirty="0" smtClean="0"/>
              <a:t>Bunlarla ilgili son dönemlerde pek çok akademik makale ve araştırma yayınlandı</a:t>
            </a:r>
          </a:p>
          <a:p>
            <a:pPr marL="0" indent="0">
              <a:buNone/>
            </a:pPr>
            <a:r>
              <a:rPr lang="tr-TR" dirty="0" smtClean="0"/>
              <a:t>.</a:t>
            </a:r>
            <a:endParaRPr lang="tr-TR" dirty="0"/>
          </a:p>
          <a:p>
            <a:pPr lvl="0"/>
            <a:endParaRPr lang="tr-TR" dirty="0"/>
          </a:p>
        </p:txBody>
      </p:sp>
    </p:spTree>
  </p:cSld>
  <p:clrMapOvr>
    <a:masterClrMapping/>
  </p:clrMapOvr>
  <p:transition advTm="0"/>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smtClean="0"/>
              <a:t>Toplumsal Hareketler Tartışmasının Bağlamı</a:t>
            </a:r>
            <a:endParaRPr lang="tr-TR" dirty="0"/>
          </a:p>
        </p:txBody>
      </p:sp>
      <p:sp>
        <p:nvSpPr>
          <p:cNvPr id="3" name="2 İçerik Yer Tutucusu"/>
          <p:cNvSpPr>
            <a:spLocks noGrp="1"/>
          </p:cNvSpPr>
          <p:nvPr>
            <p:ph idx="1"/>
          </p:nvPr>
        </p:nvSpPr>
        <p:spPr/>
        <p:txBody>
          <a:bodyPr>
            <a:normAutofit fontScale="92500" lnSpcReduction="20000"/>
          </a:bodyPr>
          <a:lstStyle/>
          <a:p>
            <a:pPr>
              <a:buNone/>
            </a:pPr>
            <a:r>
              <a:rPr lang="tr-TR" dirty="0" smtClean="0"/>
              <a:t>	- Bu </a:t>
            </a:r>
            <a:r>
              <a:rPr lang="tr-TR" dirty="0"/>
              <a:t>isyan dalgasını daha soğukkanlı bir mesafede değerlendirebileceğimiz bugünkü koşullarda acaba mevcut toplumsal hareketler yaklaşımlarının bir değerlendirmesi üzerinden bu </a:t>
            </a:r>
            <a:r>
              <a:rPr lang="tr-TR" dirty="0" smtClean="0"/>
              <a:t>hareketleri bütünlüklü </a:t>
            </a:r>
            <a:r>
              <a:rPr lang="tr-TR" dirty="0"/>
              <a:t>bir şekilde anlamamız sağlayacak bir perspektif ve yöntemi nasıl </a:t>
            </a:r>
            <a:r>
              <a:rPr lang="tr-TR" dirty="0" smtClean="0"/>
              <a:t>geliştiririz? </a:t>
            </a:r>
          </a:p>
          <a:p>
            <a:pPr>
              <a:buNone/>
            </a:pPr>
            <a:r>
              <a:rPr lang="tr-TR" dirty="0"/>
              <a:t>	</a:t>
            </a:r>
            <a:r>
              <a:rPr lang="tr-TR" dirty="0" smtClean="0"/>
              <a:t>- Ya da tersi: Son </a:t>
            </a:r>
            <a:r>
              <a:rPr lang="tr-TR" dirty="0"/>
              <a:t>dönem toplumsal kalkışmalara dair olgusal bazı verileri aklımızda tutarak toplumsal hareketlere yönelik sosyolojik yaklaşımları nasıl yeniden değerlendirebiliriz? </a:t>
            </a:r>
          </a:p>
          <a:p>
            <a:pPr>
              <a:buNone/>
            </a:pPr>
            <a:endParaRPr lang="tr-TR" dirty="0"/>
          </a:p>
        </p:txBody>
      </p:sp>
    </p:spTree>
  </p:cSld>
  <p:clrMapOvr>
    <a:masterClrMapping/>
  </p:clrMapOvr>
  <p:transition advTm="390"/>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Toplumsal Hareketleri Tanımlamak</a:t>
            </a:r>
            <a:endParaRPr lang="tr-TR" dirty="0"/>
          </a:p>
        </p:txBody>
      </p:sp>
      <p:sp>
        <p:nvSpPr>
          <p:cNvPr id="3" name="2 İçerik Yer Tutucusu"/>
          <p:cNvSpPr>
            <a:spLocks noGrp="1"/>
          </p:cNvSpPr>
          <p:nvPr>
            <p:ph idx="1"/>
          </p:nvPr>
        </p:nvSpPr>
        <p:spPr/>
        <p:txBody>
          <a:bodyPr>
            <a:normAutofit fontScale="92500" lnSpcReduction="20000"/>
          </a:bodyPr>
          <a:lstStyle/>
          <a:p>
            <a:pPr>
              <a:buFontTx/>
              <a:buChar char="-"/>
            </a:pPr>
            <a:r>
              <a:rPr lang="tr-TR" dirty="0"/>
              <a:t>Bunu yapmaya başlarken öncelikle kapsamımızı belirlemek açısından kavramsal bir netleşmeye ihtiyacımız var. </a:t>
            </a:r>
            <a:endParaRPr lang="tr-TR" dirty="0" smtClean="0"/>
          </a:p>
          <a:p>
            <a:pPr>
              <a:buFontTx/>
              <a:buChar char="-"/>
            </a:pPr>
            <a:r>
              <a:rPr lang="tr-TR" dirty="0" smtClean="0"/>
              <a:t>Toplumsal </a:t>
            </a:r>
            <a:r>
              <a:rPr lang="tr-TR" dirty="0"/>
              <a:t>hareket derken neyi </a:t>
            </a:r>
            <a:r>
              <a:rPr lang="tr-TR" dirty="0" err="1"/>
              <a:t>kastetiğimizi</a:t>
            </a:r>
            <a:r>
              <a:rPr lang="tr-TR" dirty="0"/>
              <a:t> açmamız gerekiyor. “Toplumsal hareket” bir araştırma nesnesi olarak neyi ifade ediyor</a:t>
            </a:r>
            <a:r>
              <a:rPr lang="tr-TR" dirty="0" smtClean="0"/>
              <a:t>?</a:t>
            </a:r>
          </a:p>
          <a:p>
            <a:pPr>
              <a:buFontTx/>
              <a:buChar char="-"/>
            </a:pPr>
            <a:r>
              <a:rPr lang="tr-TR" dirty="0" smtClean="0"/>
              <a:t> Farklı tanımlamalar</a:t>
            </a:r>
          </a:p>
          <a:p>
            <a:pPr lvl="1">
              <a:buFontTx/>
              <a:buChar char="-"/>
            </a:pPr>
            <a:r>
              <a:rPr lang="tr-TR" dirty="0" smtClean="0"/>
              <a:t>Ya bir </a:t>
            </a:r>
            <a:r>
              <a:rPr lang="tr-TR" dirty="0"/>
              <a:t>araya gelmesi epey zor belirli kriterlere uyan örgütlü </a:t>
            </a:r>
            <a:r>
              <a:rPr lang="tr-TR" dirty="0" smtClean="0"/>
              <a:t>eylemlilikleri </a:t>
            </a:r>
            <a:r>
              <a:rPr lang="tr-TR" dirty="0"/>
              <a:t>içine alacak şekilde </a:t>
            </a:r>
            <a:r>
              <a:rPr lang="tr-TR" dirty="0" smtClean="0"/>
              <a:t>dar tanımlar</a:t>
            </a:r>
          </a:p>
          <a:p>
            <a:pPr lvl="1">
              <a:buFontTx/>
              <a:buChar char="-"/>
            </a:pPr>
            <a:r>
              <a:rPr lang="tr-TR" dirty="0" smtClean="0"/>
              <a:t>Ya da neredeyse </a:t>
            </a:r>
            <a:r>
              <a:rPr lang="tr-TR" dirty="0"/>
              <a:t>bütün “kolektif eylemleri” içine alacak şekilde </a:t>
            </a:r>
            <a:r>
              <a:rPr lang="tr-TR" dirty="0" smtClean="0"/>
              <a:t>geniş tanımlamalar yapıldı.</a:t>
            </a:r>
            <a:endParaRPr lang="tr-TR"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Toplumsal Hareketleri Tanımlamak</a:t>
            </a:r>
            <a:endParaRPr lang="tr-TR" dirty="0"/>
          </a:p>
        </p:txBody>
      </p:sp>
      <p:sp>
        <p:nvSpPr>
          <p:cNvPr id="3" name="2 İçerik Yer Tutucusu"/>
          <p:cNvSpPr>
            <a:spLocks noGrp="1"/>
          </p:cNvSpPr>
          <p:nvPr>
            <p:ph idx="1"/>
          </p:nvPr>
        </p:nvSpPr>
        <p:spPr/>
        <p:txBody>
          <a:bodyPr>
            <a:normAutofit fontScale="77500" lnSpcReduction="20000"/>
          </a:bodyPr>
          <a:lstStyle/>
          <a:p>
            <a:pPr lvl="1"/>
            <a:r>
              <a:rPr lang="tr-TR" dirty="0"/>
              <a:t>İtalyan siyaset bilimciler </a:t>
            </a:r>
            <a:r>
              <a:rPr lang="tr-TR" dirty="0" err="1"/>
              <a:t>Donatelle</a:t>
            </a:r>
            <a:r>
              <a:rPr lang="tr-TR" dirty="0"/>
              <a:t> </a:t>
            </a:r>
            <a:r>
              <a:rPr lang="tr-TR" dirty="0" err="1"/>
              <a:t>Della</a:t>
            </a:r>
            <a:r>
              <a:rPr lang="tr-TR" dirty="0"/>
              <a:t> Porta ve </a:t>
            </a:r>
            <a:r>
              <a:rPr lang="tr-TR" dirty="0" err="1"/>
              <a:t>Mario</a:t>
            </a:r>
            <a:r>
              <a:rPr lang="tr-TR" dirty="0"/>
              <a:t> </a:t>
            </a:r>
            <a:r>
              <a:rPr lang="tr-TR" dirty="0" err="1"/>
              <a:t>Diani’nin</a:t>
            </a:r>
            <a:r>
              <a:rPr lang="tr-TR" dirty="0"/>
              <a:t> 1998 yılında yazdıkları “Toplumsal Hareketlere Giriş” kitabındaki </a:t>
            </a:r>
            <a:r>
              <a:rPr lang="tr-TR" dirty="0" smtClean="0"/>
              <a:t>tanım üzerinden biz toplumsal hareketleri inceleyeceğiz</a:t>
            </a:r>
          </a:p>
          <a:p>
            <a:pPr lvl="1"/>
            <a:r>
              <a:rPr lang="tr-TR" dirty="0" smtClean="0"/>
              <a:t> </a:t>
            </a:r>
            <a:r>
              <a:rPr lang="tr-TR" dirty="0" err="1" smtClean="0"/>
              <a:t>Della</a:t>
            </a:r>
            <a:r>
              <a:rPr lang="tr-TR" dirty="0" smtClean="0"/>
              <a:t> Porta </a:t>
            </a:r>
            <a:r>
              <a:rPr lang="tr-TR" dirty="0"/>
              <a:t>ve </a:t>
            </a:r>
            <a:r>
              <a:rPr lang="tr-TR" dirty="0" err="1"/>
              <a:t>Diani</a:t>
            </a:r>
            <a:r>
              <a:rPr lang="tr-TR" dirty="0"/>
              <a:t> bu kitapta bir kolektif eylemin toplumsal hareket olarak değerlendirilebilmesi için üç özelliği taşıması gerektiğini söylüyorlar: </a:t>
            </a:r>
            <a:endParaRPr lang="tr-TR" dirty="0" smtClean="0"/>
          </a:p>
          <a:p>
            <a:pPr lvl="2"/>
            <a:r>
              <a:rPr lang="tr-TR" dirty="0" smtClean="0"/>
              <a:t>a</a:t>
            </a:r>
            <a:r>
              <a:rPr lang="tr-TR" dirty="0"/>
              <a:t>) bu kolektif eylemin karşısına aldığı belirgin bir odağının (güç </a:t>
            </a:r>
            <a:r>
              <a:rPr lang="tr-TR" dirty="0" smtClean="0"/>
              <a:t>odağının) </a:t>
            </a:r>
            <a:r>
              <a:rPr lang="tr-TR" dirty="0"/>
              <a:t>olması ve onunla çatışmalı bir ilişki içerisine girmesi; </a:t>
            </a:r>
            <a:endParaRPr lang="tr-TR" dirty="0" smtClean="0"/>
          </a:p>
          <a:p>
            <a:pPr lvl="2"/>
            <a:r>
              <a:rPr lang="tr-TR" dirty="0" smtClean="0"/>
              <a:t>b</a:t>
            </a:r>
            <a:r>
              <a:rPr lang="tr-TR" dirty="0"/>
              <a:t>) hareketin katılımcılarının ve aktörlerinin arasında asgari düzeyde bir enformel ağ yaratmış olmaları; </a:t>
            </a:r>
            <a:endParaRPr lang="tr-TR" dirty="0" smtClean="0"/>
          </a:p>
          <a:p>
            <a:pPr lvl="2"/>
            <a:r>
              <a:rPr lang="tr-TR" dirty="0" smtClean="0"/>
              <a:t>c</a:t>
            </a:r>
            <a:r>
              <a:rPr lang="tr-TR" dirty="0"/>
              <a:t>) hareketin katılımcılarının ortak bir kimliğe ve gündeme sahip olması (bu kimliğin ne derece güçlü, kalıcı, belirgin ve ideolojik temelleri sağlam olduğu değişebilir; ama hareketin üyelerini karşıtıyla çatışma içerisinde bir araya getiren bir ortak kimliğin varlığı </a:t>
            </a:r>
            <a:r>
              <a:rPr lang="tr-TR" dirty="0" smtClean="0"/>
              <a:t>esastır).</a:t>
            </a:r>
            <a:endParaRPr lang="tr-TR" dirty="0"/>
          </a:p>
          <a:p>
            <a:pPr lvl="1"/>
            <a:endParaRPr lang="tr-TR" dirty="0" smtClean="0"/>
          </a:p>
          <a:p>
            <a:pPr marL="0" indent="0">
              <a:buNone/>
            </a:pPr>
            <a:endParaRPr lang="tr-TR"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Toplumsal Hareketleri Tanımlamak</a:t>
            </a:r>
            <a:endParaRPr lang="tr-TR" dirty="0"/>
          </a:p>
        </p:txBody>
      </p:sp>
      <p:sp>
        <p:nvSpPr>
          <p:cNvPr id="3" name="2 İçerik Yer Tutucusu"/>
          <p:cNvSpPr>
            <a:spLocks noGrp="1"/>
          </p:cNvSpPr>
          <p:nvPr>
            <p:ph idx="1"/>
          </p:nvPr>
        </p:nvSpPr>
        <p:spPr/>
        <p:txBody>
          <a:bodyPr>
            <a:normAutofit fontScale="85000" lnSpcReduction="10000"/>
          </a:bodyPr>
          <a:lstStyle/>
          <a:p>
            <a:pPr>
              <a:buFontTx/>
              <a:buChar char="-"/>
            </a:pPr>
            <a:r>
              <a:rPr lang="tr-TR" dirty="0" smtClean="0"/>
              <a:t>Neden </a:t>
            </a:r>
            <a:r>
              <a:rPr lang="tr-TR" dirty="0" err="1" smtClean="0"/>
              <a:t>Della</a:t>
            </a:r>
            <a:r>
              <a:rPr lang="tr-TR" dirty="0" smtClean="0"/>
              <a:t> Porta ve </a:t>
            </a:r>
            <a:r>
              <a:rPr lang="tr-TR" dirty="0" err="1" smtClean="0"/>
              <a:t>Diani’nin</a:t>
            </a:r>
            <a:r>
              <a:rPr lang="tr-TR" dirty="0" smtClean="0"/>
              <a:t> tanımına başvuruyoruz</a:t>
            </a:r>
          </a:p>
          <a:p>
            <a:pPr lvl="1">
              <a:buFontTx/>
              <a:buChar char="-"/>
            </a:pPr>
            <a:r>
              <a:rPr lang="tr-TR" dirty="0" smtClean="0"/>
              <a:t>Wright </a:t>
            </a:r>
            <a:r>
              <a:rPr lang="tr-TR" dirty="0" err="1"/>
              <a:t>Mills’in</a:t>
            </a:r>
            <a:r>
              <a:rPr lang="tr-TR" dirty="0"/>
              <a:t> </a:t>
            </a:r>
            <a:r>
              <a:rPr lang="tr-TR" i="1" dirty="0"/>
              <a:t>Sosyolojik Tahayyül</a:t>
            </a:r>
            <a:r>
              <a:rPr lang="tr-TR" dirty="0"/>
              <a:t> isimli ünlü çalışmasına esinle denilebilir ki toplumsal analizin asıl amacı </a:t>
            </a:r>
            <a:endParaRPr lang="tr-TR" dirty="0" smtClean="0"/>
          </a:p>
          <a:p>
            <a:pPr lvl="2">
              <a:buFontTx/>
              <a:buChar char="-"/>
            </a:pPr>
            <a:r>
              <a:rPr lang="tr-TR" dirty="0" smtClean="0"/>
              <a:t>“</a:t>
            </a:r>
            <a:r>
              <a:rPr lang="tr-TR" dirty="0"/>
              <a:t>İ</a:t>
            </a:r>
            <a:r>
              <a:rPr lang="tr-TR" dirty="0" smtClean="0"/>
              <a:t>çinde </a:t>
            </a:r>
            <a:r>
              <a:rPr lang="tr-TR" dirty="0"/>
              <a:t>yaşadığımız toplumun bütün olarak nasıl yapılandırıldığını anlamaya çalışmak”; “içinde yaşadığımız toplumun insanlık tarihi içerisindeki konumu hakkında fikir üretmek; yani eskiden nelerin devralındığının nelerden kopulduğunu çözümleyebilmek” olmalıdır. </a:t>
            </a:r>
            <a:endParaRPr lang="tr-TR" dirty="0" smtClean="0"/>
          </a:p>
          <a:p>
            <a:pPr lvl="2">
              <a:buFontTx/>
              <a:buChar char="-"/>
            </a:pPr>
            <a:r>
              <a:rPr lang="tr-TR" dirty="0" smtClean="0"/>
              <a:t>Yani </a:t>
            </a:r>
            <a:r>
              <a:rPr lang="tr-TR" dirty="0" err="1"/>
              <a:t>toplumbilimsel</a:t>
            </a:r>
            <a:r>
              <a:rPr lang="tr-TR" dirty="0"/>
              <a:t> analiz, toplumsal yapının genel örgütlenmesini </a:t>
            </a:r>
            <a:r>
              <a:rPr lang="tr-TR" dirty="0" smtClean="0"/>
              <a:t>anlama </a:t>
            </a:r>
            <a:r>
              <a:rPr lang="tr-TR" dirty="0"/>
              <a:t>çabasını içermesi açısından bütüncül, bugünkü yapının nasıl oluştuğunu, bugüne nasıl gelindiğini sorgulaması açısından tarihsel ve mücadele ve çatışma yoluyla bir değişim arayışı içerisinde olması açısından diyalektik </a:t>
            </a:r>
            <a:r>
              <a:rPr lang="tr-TR" dirty="0" smtClean="0"/>
              <a:t>olmalıdır. </a:t>
            </a:r>
          </a:p>
          <a:p>
            <a:pPr lvl="2">
              <a:buFontTx/>
              <a:buChar char="-"/>
            </a:pPr>
            <a:r>
              <a:rPr lang="tr-TR" dirty="0" err="1" smtClean="0"/>
              <a:t>Della</a:t>
            </a:r>
            <a:r>
              <a:rPr lang="tr-TR" dirty="0" smtClean="0"/>
              <a:t> Porta ve </a:t>
            </a:r>
            <a:r>
              <a:rPr lang="tr-TR" dirty="0" err="1" smtClean="0"/>
              <a:t>Diani’nin</a:t>
            </a:r>
            <a:r>
              <a:rPr lang="tr-TR" dirty="0" smtClean="0"/>
              <a:t> tanımı her ikisini de yapabilmenin önünü açmaya uygundur</a:t>
            </a:r>
          </a:p>
          <a:p>
            <a:pPr marL="0" indent="0">
              <a:buNone/>
            </a:pPr>
            <a:endParaRPr lang="tr-TR"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Toplumsal Hareketleri Tanımlamak</a:t>
            </a:r>
            <a:endParaRPr lang="tr-TR" dirty="0"/>
          </a:p>
        </p:txBody>
      </p:sp>
      <p:sp>
        <p:nvSpPr>
          <p:cNvPr id="3" name="İçerik Yer Tutucusu 2"/>
          <p:cNvSpPr>
            <a:spLocks noGrp="1"/>
          </p:cNvSpPr>
          <p:nvPr>
            <p:ph idx="1"/>
          </p:nvPr>
        </p:nvSpPr>
        <p:spPr/>
        <p:txBody>
          <a:bodyPr>
            <a:normAutofit lnSpcReduction="10000"/>
          </a:bodyPr>
          <a:lstStyle/>
          <a:p>
            <a:pPr lvl="0"/>
            <a:r>
              <a:rPr lang="tr-TR" dirty="0" smtClean="0"/>
              <a:t> </a:t>
            </a:r>
            <a:r>
              <a:rPr lang="tr-TR" dirty="0"/>
              <a:t>Onların toplumsal hareketin karşısına bir güç odağını alması ve onunla çatışmaya girmesine dair belirlediği </a:t>
            </a:r>
            <a:r>
              <a:rPr lang="tr-TR" dirty="0" smtClean="0"/>
              <a:t>ölçüt</a:t>
            </a:r>
          </a:p>
          <a:p>
            <a:pPr lvl="1"/>
            <a:r>
              <a:rPr lang="tr-TR" dirty="0"/>
              <a:t>Bizim toplumsal hareketleri incelerken içinde yaşadığımız toplumsal yapının ne tür çelişkilerle maruf olduğunu ve bu çelişkilerin nereden türediğine dair fikir </a:t>
            </a:r>
            <a:r>
              <a:rPr lang="tr-TR" dirty="0" smtClean="0"/>
              <a:t>yürütmemizi</a:t>
            </a:r>
          </a:p>
          <a:p>
            <a:pPr lvl="1"/>
            <a:r>
              <a:rPr lang="tr-TR" dirty="0"/>
              <a:t>Bu çatışmanın </a:t>
            </a:r>
            <a:r>
              <a:rPr lang="tr-TR" dirty="0" err="1"/>
              <a:t>mevudun</a:t>
            </a:r>
            <a:r>
              <a:rPr lang="tr-TR" dirty="0"/>
              <a:t> değiştirilmesini ne derece zorlayabileceğine dair muhakemede </a:t>
            </a:r>
            <a:r>
              <a:rPr lang="tr-TR" dirty="0" smtClean="0"/>
              <a:t>bulunmamızı sağlar</a:t>
            </a:r>
          </a:p>
        </p:txBody>
      </p:sp>
    </p:spTree>
    <p:extLst>
      <p:ext uri="{BB962C8B-B14F-4D97-AF65-F5344CB8AC3E}">
        <p14:creationId xmlns:p14="http://schemas.microsoft.com/office/powerpoint/2010/main" val="221417921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Toplumsal Hareketleri Tanımlamak</a:t>
            </a:r>
            <a:endParaRPr lang="tr-TR" dirty="0"/>
          </a:p>
        </p:txBody>
      </p:sp>
      <p:sp>
        <p:nvSpPr>
          <p:cNvPr id="3" name="İçerik Yer Tutucusu 2"/>
          <p:cNvSpPr>
            <a:spLocks noGrp="1"/>
          </p:cNvSpPr>
          <p:nvPr>
            <p:ph idx="1"/>
          </p:nvPr>
        </p:nvSpPr>
        <p:spPr/>
        <p:txBody>
          <a:bodyPr>
            <a:normAutofit fontScale="85000" lnSpcReduction="10000"/>
          </a:bodyPr>
          <a:lstStyle/>
          <a:p>
            <a:pPr lvl="0"/>
            <a:r>
              <a:rPr lang="tr-TR" dirty="0" err="1" smtClean="0"/>
              <a:t>Della</a:t>
            </a:r>
            <a:r>
              <a:rPr lang="tr-TR" dirty="0" smtClean="0"/>
              <a:t> Porta ve </a:t>
            </a:r>
            <a:r>
              <a:rPr lang="tr-TR" dirty="0" err="1" smtClean="0"/>
              <a:t>Diani’nin</a:t>
            </a:r>
            <a:r>
              <a:rPr lang="tr-TR" dirty="0" smtClean="0"/>
              <a:t> </a:t>
            </a:r>
            <a:r>
              <a:rPr lang="tr-TR" dirty="0"/>
              <a:t>katılımcılar arasında bir kolektif kimliğin olmasını </a:t>
            </a:r>
            <a:r>
              <a:rPr lang="tr-TR" dirty="0" smtClean="0"/>
              <a:t>bir </a:t>
            </a:r>
            <a:r>
              <a:rPr lang="tr-TR" dirty="0"/>
              <a:t>ölçüt olarak ortaya koyması</a:t>
            </a:r>
          </a:p>
          <a:p>
            <a:pPr lvl="1"/>
            <a:r>
              <a:rPr lang="tr-TR" dirty="0"/>
              <a:t> toplumsal değişimin öznesinin kimler olması gerektiğine dair sorulara yanıt verecek bir tartışma alanı açmasından </a:t>
            </a:r>
            <a:r>
              <a:rPr lang="tr-TR" dirty="0" smtClean="0"/>
              <a:t>elverişli</a:t>
            </a:r>
          </a:p>
          <a:p>
            <a:pPr lvl="1"/>
            <a:endParaRPr lang="tr-TR" dirty="0"/>
          </a:p>
          <a:p>
            <a:pPr marL="457200" lvl="1" indent="0">
              <a:buNone/>
            </a:pPr>
            <a:r>
              <a:rPr lang="tr-TR" dirty="0" smtClean="0"/>
              <a:t>Kısacası </a:t>
            </a:r>
            <a:r>
              <a:rPr lang="tr-TR" dirty="0"/>
              <a:t>bu tanımdan hareketle bir toplumsal hareketi içerisinden çıktığı toplumsal ve tarihsel bütünlük içerisinde değerlendirebilir; hem onun üzerinden bütünü, hem de bütün </a:t>
            </a:r>
            <a:r>
              <a:rPr lang="tr-TR" dirty="0" smtClean="0"/>
              <a:t>üzerinden </a:t>
            </a:r>
            <a:r>
              <a:rPr lang="tr-TR" dirty="0"/>
              <a:t>onu anlayabilecek bir başlangıç noktasına ulaşabiliriz. (Yani parça-bütün diyalektiğini bu tanım üzerinden işler kılabiliriz)</a:t>
            </a:r>
          </a:p>
          <a:p>
            <a:pPr marL="457200" lvl="1" indent="0">
              <a:buNone/>
            </a:pPr>
            <a:endParaRPr lang="tr-TR" dirty="0" smtClean="0"/>
          </a:p>
          <a:p>
            <a:pPr lvl="1"/>
            <a:endParaRPr lang="tr-TR" dirty="0" smtClean="0"/>
          </a:p>
          <a:p>
            <a:pPr lvl="1"/>
            <a:endParaRPr lang="tr-TR" dirty="0" smtClean="0"/>
          </a:p>
        </p:txBody>
      </p:sp>
    </p:spTree>
    <p:extLst>
      <p:ext uri="{BB962C8B-B14F-4D97-AF65-F5344CB8AC3E}">
        <p14:creationId xmlns:p14="http://schemas.microsoft.com/office/powerpoint/2010/main" val="1580471547"/>
      </p:ext>
    </p:extLst>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1549</TotalTime>
  <Words>559</Words>
  <Application>Microsoft Office PowerPoint</Application>
  <PresentationFormat>Ekran Gösterisi (4:3)</PresentationFormat>
  <Paragraphs>40</Paragraphs>
  <Slides>8</Slides>
  <Notes>1</Notes>
  <HiddenSlides>0</HiddenSlides>
  <MMClips>0</MMClips>
  <ScaleCrop>false</ScaleCrop>
  <HeadingPairs>
    <vt:vector size="6" baseType="variant">
      <vt:variant>
        <vt:lpstr>Kullanılan Yazı Tipleri</vt:lpstr>
      </vt:variant>
      <vt:variant>
        <vt:i4>2</vt:i4>
      </vt:variant>
      <vt:variant>
        <vt:lpstr>Tema</vt:lpstr>
      </vt:variant>
      <vt:variant>
        <vt:i4>1</vt:i4>
      </vt:variant>
      <vt:variant>
        <vt:lpstr>Slayt Başlıkları</vt:lpstr>
      </vt:variant>
      <vt:variant>
        <vt:i4>8</vt:i4>
      </vt:variant>
    </vt:vector>
  </HeadingPairs>
  <TitlesOfParts>
    <vt:vector size="11" baseType="lpstr">
      <vt:lpstr>Arial</vt:lpstr>
      <vt:lpstr>Calibri</vt:lpstr>
      <vt:lpstr>Ofis Teması</vt:lpstr>
      <vt:lpstr>TOPLUMSAL HAREKETLER KAVRAMI ÜZERİNE BİRTARTIŞMA</vt:lpstr>
      <vt:lpstr>Toplumsal Hareketler Tartışmasının Bağlamı</vt:lpstr>
      <vt:lpstr>Toplumsal Hareketler Tartışmasının Bağlamı</vt:lpstr>
      <vt:lpstr>Toplumsal Hareketleri Tanımlamak</vt:lpstr>
      <vt:lpstr>Toplumsal Hareketleri Tanımlamak</vt:lpstr>
      <vt:lpstr>Toplumsal Hareketleri Tanımlamak</vt:lpstr>
      <vt:lpstr>Toplumsal Hareketleri Tanımlamak</vt:lpstr>
      <vt:lpstr>Toplumsal Hareketleri Tanımlamak</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ULUSLARI İLİŞKİLER TEORİLERİ VE ÖRGÜTLER</dc:title>
  <dc:creator>Cenk</dc:creator>
  <cp:lastModifiedBy>CENK</cp:lastModifiedBy>
  <cp:revision>34</cp:revision>
  <dcterms:created xsi:type="dcterms:W3CDTF">2014-02-18T21:50:20Z</dcterms:created>
  <dcterms:modified xsi:type="dcterms:W3CDTF">2019-11-18T07:54:56Z</dcterms:modified>
</cp:coreProperties>
</file>