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1" d="100"/>
          <a:sy n="71" d="100"/>
        </p:scale>
        <p:origin x="-112" y="-72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93776" y="3776472"/>
            <a:ext cx="7196328" cy="1470025"/>
          </a:xfrm>
        </p:spPr>
        <p:txBody>
          <a:bodyPr vert="horz" lIns="91440" tIns="45720" rIns="91440" bIns="45720" rtlCol="0" anchor="b" anchorCtr="0">
            <a:noAutofit/>
          </a:bodyPr>
          <a:lstStyle>
            <a:lvl1pPr algn="l"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a:lstStyle>
          <a:p>
            <a:r>
              <a:rPr lang="tr-TR" smtClean="0"/>
              <a:t>Click to edit Master title style</a:t>
            </a:r>
            <a:endParaRPr/>
          </a:p>
        </p:txBody>
      </p:sp>
      <p:sp>
        <p:nvSpPr>
          <p:cNvPr id="3" name="Subtitle 2"/>
          <p:cNvSpPr>
            <a:spLocks noGrp="1"/>
          </p:cNvSpPr>
          <p:nvPr>
            <p:ph type="subTitle" idx="1"/>
          </p:nvPr>
        </p:nvSpPr>
        <p:spPr>
          <a:xfrm>
            <a:off x="493776" y="5257800"/>
            <a:ext cx="7196328" cy="987552"/>
          </a:xfrm>
        </p:spPr>
        <p:txBody>
          <a:bodyPr vert="horz" lIns="91440" tIns="45720" rIns="91440" bIns="45720" rtlCol="0" anchor="t" anchorCtr="0">
            <a:noAutofit/>
          </a:bodyPr>
          <a:lstStyle>
            <a:lvl1pPr marL="0" indent="0" algn="l" defTabSz="914400" rtl="0" eaLnBrk="1" latinLnBrk="0" hangingPunct="1">
              <a:spcBef>
                <a:spcPct val="0"/>
              </a:spcBef>
              <a:buFont typeface="Wingdings 2" pitchFamily="18" charset="2"/>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30/10/17</a:t>
            </a:fld>
            <a:endParaRPr lang="en-US"/>
          </a:p>
        </p:txBody>
      </p:sp>
      <p:sp>
        <p:nvSpPr>
          <p:cNvPr id="5" name="Footer Placeholder 4"/>
          <p:cNvSpPr>
            <a:spLocks noGrp="1"/>
          </p:cNvSpPr>
          <p:nvPr>
            <p:ph type="ftr" sz="quarter" idx="11"/>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5175" y="4267200"/>
            <a:ext cx="7612063" cy="1100138"/>
          </a:xfrm>
        </p:spPr>
        <p:txBody>
          <a:bodyPr anchor="b"/>
          <a:lstStyle>
            <a:lvl1pPr algn="ctr">
              <a:defRPr sz="4400" b="0">
                <a:solidFill>
                  <a:schemeClr val="bg1"/>
                </a:solidFill>
                <a:effectLst>
                  <a:outerShdw blurRad="63500" dist="50800" dir="2700000" algn="tl" rotWithShape="0">
                    <a:prstClr val="black">
                      <a:alpha val="50000"/>
                    </a:prstClr>
                  </a:outerShdw>
                </a:effectLst>
              </a:defRPr>
            </a:lvl1pPr>
          </a:lstStyle>
          <a:p>
            <a:r>
              <a:rPr lang="tr-TR" smtClean="0"/>
              <a:t>Click to edit Master title style</a:t>
            </a:r>
            <a:endParaRPr/>
          </a:p>
        </p:txBody>
      </p:sp>
      <p:sp>
        <p:nvSpPr>
          <p:cNvPr id="3" name="Picture Placeholder 2"/>
          <p:cNvSpPr>
            <a:spLocks noGrp="1"/>
          </p:cNvSpPr>
          <p:nvPr>
            <p:ph type="pic" idx="1"/>
          </p:nvPr>
        </p:nvSpPr>
        <p:spPr>
          <a:xfrm rot="21414040">
            <a:off x="1779080" y="450465"/>
            <a:ext cx="5486400" cy="3626214"/>
          </a:xfrm>
          <a:solidFill>
            <a:srgbClr val="FFFFFF">
              <a:shade val="85000"/>
            </a:srgbClr>
          </a:solidFill>
          <a:ln w="38100" cap="sq">
            <a:solidFill>
              <a:srgbClr val="FDFDFD"/>
            </a:solidFill>
            <a:miter lim="800000"/>
          </a:ln>
          <a:effectLst>
            <a:outerShdw blurRad="88900" dist="25400" dir="54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vert="horz" lIns="91440" tIns="45720" rIns="91440" bIns="45720" rtlCol="0">
            <a:normAutofit/>
          </a:bodyPr>
          <a:lstStyle>
            <a:lvl1pPr marL="342900" indent="-342900" algn="l" defTabSz="914400" rtl="0" eaLnBrk="1" latinLnBrk="0" hangingPunct="1">
              <a:spcBef>
                <a:spcPts val="2000"/>
              </a:spcBef>
              <a:buFont typeface="Wingdings 2" pitchFamily="18" charset="2"/>
              <a:buNone/>
              <a:defRPr sz="1800" kern="1200">
                <a:solidFill>
                  <a:schemeClr val="bg1"/>
                </a:solidFill>
                <a:effectLst>
                  <a:outerShdw blurRad="63500" dist="50800" dir="2700000" algn="tl" rotWithShape="0">
                    <a:prstClr val="black">
                      <a:alpha val="5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4" name="Text Placeholder 3"/>
          <p:cNvSpPr>
            <a:spLocks noGrp="1"/>
          </p:cNvSpPr>
          <p:nvPr>
            <p:ph type="body" sz="half" idx="2"/>
          </p:nvPr>
        </p:nvSpPr>
        <p:spPr>
          <a:xfrm>
            <a:off x="765175" y="5443538"/>
            <a:ext cx="7612063" cy="804862"/>
          </a:xfrm>
        </p:spPr>
        <p:txBody>
          <a:bodyPr>
            <a:normAutofit/>
          </a:bodyPr>
          <a:lstStyle>
            <a:lvl1pPr marL="0" indent="0" algn="ctr">
              <a:spcBef>
                <a:spcPts val="300"/>
              </a:spcBef>
              <a:buNone/>
              <a:defRPr sz="1800">
                <a:effectLst>
                  <a:outerShdw blurRad="63500" dist="50800" dir="2700000" algn="tl" rotWithShape="0">
                    <a:prstClr val="black">
                      <a:alpha val="50000"/>
                    </a:prstClr>
                  </a:outerShdw>
                </a:effectLs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03CEC41E-48BD-4881-B6FF-D82EEBBCD904}" type="datetimeFigureOut">
              <a:rPr lang="en-US" smtClean="0"/>
              <a:t>30/10/17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 Pictures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8946" y="381000"/>
            <a:ext cx="3250360" cy="1631950"/>
          </a:xfrm>
        </p:spPr>
        <p:txBody>
          <a:bodyPr anchor="b"/>
          <a:lstStyle>
            <a:lvl1pPr algn="ctr">
              <a:defRPr sz="3600" b="0"/>
            </a:lvl1pPr>
          </a:lstStyle>
          <a:p>
            <a:r>
              <a:rPr lang="tr-TR" smtClean="0"/>
              <a:t>Click to edit Master title style</a:t>
            </a:r>
            <a:endParaRPr/>
          </a:p>
        </p:txBody>
      </p:sp>
      <p:sp>
        <p:nvSpPr>
          <p:cNvPr id="4" name="Text Placeholder 3"/>
          <p:cNvSpPr>
            <a:spLocks noGrp="1"/>
          </p:cNvSpPr>
          <p:nvPr>
            <p:ph type="body" sz="half" idx="2"/>
          </p:nvPr>
        </p:nvSpPr>
        <p:spPr>
          <a:xfrm>
            <a:off x="608946" y="2084389"/>
            <a:ext cx="3250360" cy="3935412"/>
          </a:xfrm>
        </p:spPr>
        <p:txBody>
          <a:bodyPr vert="horz" lIns="91440" tIns="45720" rIns="91440" bIns="45720" rtlCol="0" anchor="t" anchorCtr="0">
            <a:noAutofit/>
          </a:bodyPr>
          <a:lstStyle>
            <a:lvl1pPr marL="0" indent="0" algn="ctr" defTabSz="914400" rtl="0" eaLnBrk="1" latinLnBrk="0" hangingPunct="1">
              <a:spcBef>
                <a:spcPts val="600"/>
              </a:spcBef>
              <a:buNone/>
              <a:defRPr sz="1800" b="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a:xfrm>
            <a:off x="4495800" y="6356350"/>
            <a:ext cx="1143000" cy="365125"/>
          </a:xfrm>
        </p:spPr>
        <p:txBody>
          <a:bodyPr/>
          <a:lstStyle>
            <a:lvl1pPr algn="l">
              <a:defRPr/>
            </a:lvl1pPr>
          </a:lstStyle>
          <a:p>
            <a:fld id="{03CEC41E-48BD-4881-B6FF-D82EEBBCD904}" type="datetimeFigureOut">
              <a:rPr lang="en-US" smtClean="0"/>
              <a:t>30/10/17</a:t>
            </a:fld>
            <a:endParaRPr lang="en-US"/>
          </a:p>
        </p:txBody>
      </p:sp>
      <p:sp>
        <p:nvSpPr>
          <p:cNvPr id="6" name="Footer Placeholder 5"/>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7" name="Slide Number Placeholder 6"/>
          <p:cNvSpPr>
            <a:spLocks noGrp="1"/>
          </p:cNvSpPr>
          <p:nvPr>
            <p:ph type="sldNum" sz="quarter" idx="12"/>
          </p:nvPr>
        </p:nvSpPr>
        <p:spPr>
          <a:xfrm>
            <a:off x="1967426" y="6356350"/>
            <a:ext cx="533400" cy="365125"/>
          </a:xfrm>
        </p:spPr>
        <p:txBody>
          <a:bodyPr/>
          <a:lstStyle>
            <a:lvl1pPr>
              <a:defRPr>
                <a:solidFill>
                  <a:schemeClr val="tx2"/>
                </a:solidFill>
              </a:defRPr>
            </a:lvl1pPr>
          </a:lstStyle>
          <a:p>
            <a:fld id="{459A5F39-4CE7-434C-A5CB-50A363451602}" type="slidenum">
              <a:rPr lang="en-US" smtClean="0"/>
              <a:t>‹#›</a:t>
            </a:fld>
            <a:endParaRPr lang="en-US"/>
          </a:p>
        </p:txBody>
      </p:sp>
      <p:sp>
        <p:nvSpPr>
          <p:cNvPr id="9" name="Picture Placeholder 7"/>
          <p:cNvSpPr>
            <a:spLocks noGrp="1"/>
          </p:cNvSpPr>
          <p:nvPr>
            <p:ph type="pic" sz="quarter" idx="14"/>
          </p:nvPr>
        </p:nvSpPr>
        <p:spPr>
          <a:xfrm rot="307655">
            <a:off x="4082874" y="3187732"/>
            <a:ext cx="4141140" cy="2881378"/>
          </a:xfrm>
          <a:solidFill>
            <a:srgbClr val="FFFFFF">
              <a:shade val="85000"/>
            </a:srgbClr>
          </a:solidFill>
          <a:ln w="38100" cap="sq">
            <a:solidFill>
              <a:srgbClr val="FDFDFD"/>
            </a:solidFill>
            <a:miter lim="800000"/>
          </a:ln>
          <a:effectLst>
            <a:outerShdw blurRad="88900" dist="25400" dir="72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a:normAutofit/>
          </a:bodyPr>
          <a:lstStyle>
            <a:lvl1pPr>
              <a:buNone/>
              <a:defRPr sz="1800"/>
            </a:lvl1pPr>
          </a:lstStyle>
          <a:p>
            <a:r>
              <a:rPr lang="tr-TR" smtClean="0"/>
              <a:t>Drag picture to placeholder or click icon to add</a:t>
            </a:r>
            <a:endParaRPr/>
          </a:p>
        </p:txBody>
      </p:sp>
      <p:sp>
        <p:nvSpPr>
          <p:cNvPr id="8" name="Picture Placeholder 7"/>
          <p:cNvSpPr>
            <a:spLocks noGrp="1"/>
          </p:cNvSpPr>
          <p:nvPr>
            <p:ph type="pic" sz="quarter" idx="13"/>
          </p:nvPr>
        </p:nvSpPr>
        <p:spPr>
          <a:xfrm rot="21414752">
            <a:off x="4623469" y="338031"/>
            <a:ext cx="4141140" cy="2881378"/>
          </a:xfrm>
          <a:solidFill>
            <a:srgbClr val="FFFFFF">
              <a:shade val="85000"/>
            </a:srgbClr>
          </a:solidFill>
          <a:ln w="38100" cap="sq">
            <a:solidFill>
              <a:srgbClr val="FDFDFD"/>
            </a:solidFill>
            <a:miter lim="800000"/>
          </a:ln>
          <a:effectLst>
            <a:outerShdw blurRad="88900" dist="25400" dir="54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a:normAutofit/>
          </a:bodyPr>
          <a:lstStyle>
            <a:lvl1pPr>
              <a:buNone/>
              <a:defRPr sz="1800"/>
            </a:lvl1pPr>
          </a:lstStyle>
          <a:p>
            <a:r>
              <a:rPr lang="tr-TR"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30/10/17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0" y="457200"/>
            <a:ext cx="1497106" cy="5810250"/>
          </a:xfrm>
        </p:spPr>
        <p:txBody>
          <a:bodyPr vert="eaVert"/>
          <a:lstStyle/>
          <a:p>
            <a:r>
              <a:rPr lang="tr-TR" smtClean="0"/>
              <a:t>Click to edit Master title style</a:t>
            </a:r>
            <a:endParaRPr/>
          </a:p>
        </p:txBody>
      </p:sp>
      <p:sp>
        <p:nvSpPr>
          <p:cNvPr id="3" name="Vertical Text Placeholder 2"/>
          <p:cNvSpPr>
            <a:spLocks noGrp="1"/>
          </p:cNvSpPr>
          <p:nvPr>
            <p:ph type="body" orient="vert" idx="1"/>
          </p:nvPr>
        </p:nvSpPr>
        <p:spPr>
          <a:xfrm>
            <a:off x="496888" y="457200"/>
            <a:ext cx="6513511" cy="5810250"/>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30/10/17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30/10/17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96889" y="3774328"/>
            <a:ext cx="7199311" cy="1470025"/>
          </a:xfrm>
        </p:spPr>
        <p:txBody>
          <a:bodyPr anchor="b" anchorCtr="0"/>
          <a:lstStyle>
            <a:lvl1pPr algn="l">
              <a:defRPr sz="4800"/>
            </a:lvl1pPr>
          </a:lstStyle>
          <a:p>
            <a:r>
              <a:rPr lang="tr-TR" smtClean="0"/>
              <a:t>Click to edit Master title style</a:t>
            </a:r>
            <a:endParaRPr/>
          </a:p>
        </p:txBody>
      </p:sp>
      <p:sp>
        <p:nvSpPr>
          <p:cNvPr id="3" name="Subtitle 2"/>
          <p:cNvSpPr>
            <a:spLocks noGrp="1"/>
          </p:cNvSpPr>
          <p:nvPr>
            <p:ph type="subTitle" idx="1"/>
          </p:nvPr>
        </p:nvSpPr>
        <p:spPr>
          <a:xfrm>
            <a:off x="496888" y="5257800"/>
            <a:ext cx="7199312" cy="990600"/>
          </a:xfrm>
        </p:spPr>
        <p:txBody>
          <a:bodyPr vert="horz" lIns="91440" tIns="45720" rIns="91440" bIns="45720" rtlCol="0" anchor="t" anchorCtr="0">
            <a:noAutofit/>
          </a:bodyPr>
          <a:lstStyle>
            <a:lvl1pPr marL="0" indent="0" algn="l" defTabSz="914400" rtl="0" eaLnBrk="1" latinLnBrk="0" hangingPunct="1">
              <a:spcBef>
                <a:spcPct val="0"/>
              </a:spcBef>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03CEC41E-48BD-4881-B6FF-D82EEBBCD904}" type="datetimeFigureOut">
              <a:rPr lang="en-US" smtClean="0"/>
              <a:t>30/10/17</a:t>
            </a:fld>
            <a:endParaRPr lang="en-US"/>
          </a:p>
        </p:txBody>
      </p:sp>
      <p:sp>
        <p:nvSpPr>
          <p:cNvPr id="5" name="Footer Placeholder 4"/>
          <p:cNvSpPr>
            <a:spLocks noGrp="1"/>
          </p:cNvSpPr>
          <p:nvPr>
            <p:ph type="ftr" sz="quarter" idx="11"/>
          </p:nvPr>
        </p:nvSpPr>
        <p:spPr/>
        <p:txBody>
          <a:bodyPr/>
          <a:lstStyle/>
          <a:p>
            <a:endParaRPr lang="en-US"/>
          </a:p>
        </p:txBody>
      </p:sp>
      <p:sp>
        <p:nvSpPr>
          <p:cNvPr id="8" name="Picture Placeholder 7"/>
          <p:cNvSpPr>
            <a:spLocks noGrp="1"/>
          </p:cNvSpPr>
          <p:nvPr>
            <p:ph type="pic" sz="quarter" idx="12"/>
          </p:nvPr>
        </p:nvSpPr>
        <p:spPr>
          <a:xfrm rot="504148">
            <a:off x="4493544" y="555043"/>
            <a:ext cx="4142460" cy="3085398"/>
          </a:xfrm>
          <a:solidFill>
            <a:srgbClr val="FFFFFF">
              <a:shade val="85000"/>
            </a:srgbClr>
          </a:solidFill>
          <a:ln w="38100" cap="sq">
            <a:solidFill>
              <a:srgbClr val="FDFDFD"/>
            </a:solidFill>
            <a:miter lim="800000"/>
          </a:ln>
          <a:effectLst>
            <a:outerShdw blurRad="57150" dist="37500" dir="7560000" sy="98000" kx="110000" ky="200000" algn="tl" rotWithShape="0">
              <a:srgbClr val="000000">
                <a:alpha val="20000"/>
              </a:srgbClr>
            </a:outerShdw>
          </a:effectLst>
          <a:scene3d>
            <a:camera prst="orthographicFront"/>
            <a:lightRig rig="twoPt" dir="t">
              <a:rot lat="0" lon="0" rev="7200000"/>
            </a:lightRig>
          </a:scene3d>
          <a:sp3d prstMaterial="matte">
            <a:bevelT w="22860" h="12700"/>
            <a:contourClr>
              <a:srgbClr val="FFFFFF"/>
            </a:contourClr>
          </a:sp3d>
        </p:spPr>
        <p:txBody>
          <a:bodyPr>
            <a:normAutofit/>
          </a:bodyPr>
          <a:lstStyle>
            <a:lvl1pPr>
              <a:buNone/>
              <a:defRPr sz="1800"/>
            </a:lvl1pPr>
          </a:lstStyle>
          <a:p>
            <a:r>
              <a:rPr lang="tr-TR" smtClean="0"/>
              <a:t>Drag picture to placeholder or click icon to add</a:t>
            </a:r>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5175" y="2236694"/>
            <a:ext cx="7612063" cy="1362075"/>
          </a:xfrm>
        </p:spPr>
        <p:txBody>
          <a:bodyPr vert="horz" lIns="91440" tIns="45720" rIns="91440" bIns="45720" rtlCol="0" anchor="b" anchorCtr="0">
            <a:noAutofit/>
          </a:bodyPr>
          <a:lstStyle>
            <a:lvl1pPr algn="ctr"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a:lstStyle>
          <a:p>
            <a:r>
              <a:rPr lang="tr-TR" smtClean="0"/>
              <a:t>Click to edit Master title style</a:t>
            </a:r>
            <a:endParaRPr/>
          </a:p>
        </p:txBody>
      </p:sp>
      <p:sp>
        <p:nvSpPr>
          <p:cNvPr id="3" name="Text Placeholder 2"/>
          <p:cNvSpPr>
            <a:spLocks noGrp="1"/>
          </p:cNvSpPr>
          <p:nvPr>
            <p:ph type="body" idx="1"/>
          </p:nvPr>
        </p:nvSpPr>
        <p:spPr>
          <a:xfrm>
            <a:off x="765175" y="3617259"/>
            <a:ext cx="7612063" cy="1500187"/>
          </a:xfrm>
        </p:spPr>
        <p:txBody>
          <a:bodyPr vert="horz" lIns="91440" tIns="45720" rIns="91440" bIns="45720" rtlCol="0" anchor="t" anchorCtr="0">
            <a:noAutofit/>
          </a:bodyPr>
          <a:lstStyle>
            <a:lvl1pPr marL="0" indent="0" algn="ctr" defTabSz="914400" rtl="0" eaLnBrk="1" latinLnBrk="0" hangingPunct="1">
              <a:spcBef>
                <a:spcPct val="0"/>
              </a:spcBef>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03CEC41E-48BD-4881-B6FF-D82EEBBCD904}" type="datetimeFigureOut">
              <a:rPr lang="en-US" smtClean="0"/>
              <a:t>30/10/17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5174" y="79468"/>
            <a:ext cx="7612063" cy="1417638"/>
          </a:xfrm>
        </p:spPr>
        <p:txBody>
          <a:bodyPr/>
          <a:lstStyle/>
          <a:p>
            <a:r>
              <a:rPr lang="tr-TR" smtClean="0"/>
              <a:t>Click to edit Master title style</a:t>
            </a:r>
            <a:endParaRPr/>
          </a:p>
        </p:txBody>
      </p:sp>
      <p:sp>
        <p:nvSpPr>
          <p:cNvPr id="3" name="Content Placeholder 2"/>
          <p:cNvSpPr>
            <a:spLocks noGrp="1"/>
          </p:cNvSpPr>
          <p:nvPr>
            <p:ph sz="half" idx="1"/>
          </p:nvPr>
        </p:nvSpPr>
        <p:spPr>
          <a:xfrm>
            <a:off x="765175" y="2084388"/>
            <a:ext cx="3657600" cy="4183062"/>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719637" y="2084388"/>
            <a:ext cx="3657600" cy="4183062"/>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03CEC41E-48BD-4881-B6FF-D82EEBBCD904}" type="datetimeFigureOut">
              <a:rPr lang="en-US" smtClean="0"/>
              <a:t>30/10/17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65174" y="79468"/>
            <a:ext cx="7612063" cy="1417638"/>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765174" y="1687512"/>
            <a:ext cx="3657600" cy="903288"/>
          </a:xfrm>
        </p:spPr>
        <p:txBody>
          <a:bodyPr anchor="ctr"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765174" y="2649071"/>
            <a:ext cx="3657600" cy="3608293"/>
          </a:xfrm>
        </p:spPr>
        <p:txBody>
          <a:bodyPr>
            <a:normAutofit/>
          </a:bodyPr>
          <a:lstStyle>
            <a:lvl1pPr>
              <a:defRPr sz="20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719637" y="1687512"/>
            <a:ext cx="3657600" cy="903288"/>
          </a:xfrm>
        </p:spPr>
        <p:txBody>
          <a:bodyPr anchor="ctr"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719637" y="2649071"/>
            <a:ext cx="3657600" cy="3608293"/>
          </a:xfrm>
        </p:spPr>
        <p:txBody>
          <a:bodyPr>
            <a:normAutofit/>
          </a:bodyPr>
          <a:lstStyle>
            <a:lvl1pPr>
              <a:defRPr sz="20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03CEC41E-48BD-4881-B6FF-D82EEBBCD904}" type="datetimeFigureOut">
              <a:rPr lang="en-US" smtClean="0"/>
              <a:t>30/10/17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03CEC41E-48BD-4881-B6FF-D82EEBBCD904}" type="datetimeFigureOut">
              <a:rPr lang="en-US" smtClean="0"/>
              <a:t>30/10/17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9A5F39-4CE7-434C-A5CB-50A36345160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CEC41E-48BD-4881-B6FF-D82EEBBCD904}" type="datetimeFigureOut">
              <a:rPr lang="en-US" smtClean="0"/>
              <a:t>30/10/17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9A5F39-4CE7-434C-A5CB-50A36345160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8946" y="381000"/>
            <a:ext cx="3250360" cy="1631950"/>
          </a:xfrm>
        </p:spPr>
        <p:txBody>
          <a:bodyPr anchor="b"/>
          <a:lstStyle>
            <a:lvl1pPr algn="ctr">
              <a:defRPr sz="3600" b="0"/>
            </a:lvl1pPr>
          </a:lstStyle>
          <a:p>
            <a:r>
              <a:rPr lang="tr-TR" smtClean="0"/>
              <a:t>Click to edit Master title style</a:t>
            </a:r>
            <a:endParaRPr/>
          </a:p>
        </p:txBody>
      </p:sp>
      <p:sp>
        <p:nvSpPr>
          <p:cNvPr id="3" name="Content Placeholder 2"/>
          <p:cNvSpPr>
            <a:spLocks noGrp="1"/>
          </p:cNvSpPr>
          <p:nvPr>
            <p:ph idx="1"/>
          </p:nvPr>
        </p:nvSpPr>
        <p:spPr>
          <a:xfrm>
            <a:off x="4495800" y="381000"/>
            <a:ext cx="4149725" cy="5886450"/>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608946" y="2084389"/>
            <a:ext cx="3250360" cy="3935412"/>
          </a:xfrm>
        </p:spPr>
        <p:txBody>
          <a:bodyPr vert="horz" lIns="91440" tIns="45720" rIns="91440" bIns="45720" rtlCol="0" anchor="t" anchorCtr="0">
            <a:noAutofit/>
          </a:bodyPr>
          <a:lstStyle>
            <a:lvl1pPr marL="0" indent="0" algn="ctr" defTabSz="914400" rtl="0" eaLnBrk="1" latinLnBrk="0" hangingPunct="1">
              <a:spcBef>
                <a:spcPts val="600"/>
              </a:spcBef>
              <a:buNone/>
              <a:defRPr sz="1800" b="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a:xfrm>
            <a:off x="4495800" y="6356350"/>
            <a:ext cx="1143000" cy="365125"/>
          </a:xfrm>
        </p:spPr>
        <p:txBody>
          <a:bodyPr/>
          <a:lstStyle>
            <a:lvl1pPr algn="l">
              <a:defRPr/>
            </a:lvl1pPr>
          </a:lstStyle>
          <a:p>
            <a:fld id="{03CEC41E-48BD-4881-B6FF-D82EEBBCD904}" type="datetimeFigureOut">
              <a:rPr lang="en-US" smtClean="0"/>
              <a:t>30/10/17</a:t>
            </a:fld>
            <a:endParaRPr lang="en-US"/>
          </a:p>
        </p:txBody>
      </p:sp>
      <p:sp>
        <p:nvSpPr>
          <p:cNvPr id="6" name="Footer Placeholder 5"/>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7" name="Slide Number Placeholder 6"/>
          <p:cNvSpPr>
            <a:spLocks noGrp="1"/>
          </p:cNvSpPr>
          <p:nvPr>
            <p:ph type="sldNum" sz="quarter" idx="12"/>
          </p:nvPr>
        </p:nvSpPr>
        <p:spPr>
          <a:xfrm>
            <a:off x="1967426" y="6356350"/>
            <a:ext cx="533400" cy="365125"/>
          </a:xfrm>
        </p:spPr>
        <p:txBody>
          <a:bodyPr/>
          <a:lstStyle>
            <a:lvl1pPr>
              <a:defRPr>
                <a:solidFill>
                  <a:schemeClr val="tx2"/>
                </a:solidFill>
              </a:defRPr>
            </a:lvl1pPr>
          </a:lstStyle>
          <a:p>
            <a:fld id="{459A5F39-4CE7-434C-A5CB-50A36345160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5174" y="79468"/>
            <a:ext cx="7612063" cy="1417638"/>
          </a:xfrm>
          <a:prstGeom prst="rect">
            <a:avLst/>
          </a:prstGeom>
        </p:spPr>
        <p:txBody>
          <a:bodyPr vert="horz" lIns="91440" tIns="45720" rIns="91440" bIns="45720" rtlCol="0" anchor="ctr" anchorCtr="0">
            <a:noAutofit/>
          </a:bodyPr>
          <a:lstStyle/>
          <a:p>
            <a:r>
              <a:rPr lang="tr-TR" smtClean="0"/>
              <a:t>Click to edit Master title style</a:t>
            </a:r>
            <a:endParaRPr/>
          </a:p>
        </p:txBody>
      </p:sp>
      <p:sp>
        <p:nvSpPr>
          <p:cNvPr id="3" name="Text Placeholder 2"/>
          <p:cNvSpPr>
            <a:spLocks noGrp="1"/>
          </p:cNvSpPr>
          <p:nvPr>
            <p:ph type="body" idx="1"/>
          </p:nvPr>
        </p:nvSpPr>
        <p:spPr>
          <a:xfrm>
            <a:off x="765175" y="2070846"/>
            <a:ext cx="7612064" cy="4182035"/>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fld id="{03CEC41E-48BD-4881-B6FF-D82EEBBCD904}" type="datetimeFigureOut">
              <a:rPr lang="en-US" smtClean="0"/>
              <a:t>30/10/17</a:t>
            </a:fld>
            <a:endParaRPr lang="en-US"/>
          </a:p>
        </p:txBody>
      </p:sp>
      <p:sp>
        <p:nvSpPr>
          <p:cNvPr id="5" name="Footer Placeholder 4"/>
          <p:cNvSpPr>
            <a:spLocks noGrp="1"/>
          </p:cNvSpPr>
          <p:nvPr>
            <p:ph type="ftr" sz="quarter" idx="3"/>
          </p:nvPr>
        </p:nvSpPr>
        <p:spPr>
          <a:xfrm>
            <a:off x="443753" y="6356350"/>
            <a:ext cx="2895600"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4305300" y="6356350"/>
            <a:ext cx="533400" cy="365125"/>
          </a:xfrm>
          <a:prstGeom prst="rect">
            <a:avLst/>
          </a:prstGeom>
        </p:spPr>
        <p:txBody>
          <a:bodyPr vert="horz" lIns="91440" tIns="45720" rIns="91440" bIns="45720" rtlCol="0" anchor="ctr"/>
          <a:lstStyle>
            <a:lvl1pPr algn="ctr">
              <a:defRPr sz="1200">
                <a:solidFill>
                  <a:schemeClr val="bg1"/>
                </a:solidFill>
              </a:defRPr>
            </a:lvl1pPr>
          </a:lstStyle>
          <a:p>
            <a:fld id="{459A5F39-4CE7-434C-A5CB-50A36345160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p:titleStyle>
    <p:bodyStyle>
      <a:lvl1pPr marL="342900" indent="-342900" algn="l" defTabSz="914400" rtl="0" eaLnBrk="1" latinLnBrk="0" hangingPunct="1">
        <a:spcBef>
          <a:spcPts val="2000"/>
        </a:spcBef>
        <a:buFont typeface="Wingdings 2" pitchFamily="18" charset="2"/>
        <a:buChar char=""/>
        <a:defRPr sz="2400" kern="1200">
          <a:solidFill>
            <a:schemeClr val="bg1"/>
          </a:solidFill>
          <a:effectLst>
            <a:outerShdw blurRad="63500" dist="50800" dir="2700000" algn="tl" rotWithShape="0">
              <a:prstClr val="black">
                <a:alpha val="50000"/>
              </a:prstClr>
            </a:outerShdw>
          </a:effectLst>
          <a:latin typeface="+mn-lt"/>
          <a:ea typeface="+mn-ea"/>
          <a:cs typeface="+mn-cs"/>
        </a:defRPr>
      </a:lvl1pPr>
      <a:lvl2pPr marL="685800" indent="-336550" algn="l" defTabSz="914400" rtl="0" eaLnBrk="1" latinLnBrk="0" hangingPunct="1">
        <a:spcBef>
          <a:spcPts val="600"/>
        </a:spcBef>
        <a:buFont typeface="Wingdings 2" pitchFamily="18" charset="2"/>
        <a:buChar char=""/>
        <a:defRPr sz="2200" kern="1200">
          <a:solidFill>
            <a:schemeClr val="bg1"/>
          </a:solidFill>
          <a:effectLst>
            <a:outerShdw blurRad="63500" dist="50800" dir="2700000" algn="tl" rotWithShape="0">
              <a:prstClr val="black">
                <a:alpha val="50000"/>
              </a:prstClr>
            </a:outerShdw>
          </a:effectLst>
          <a:latin typeface="+mn-lt"/>
          <a:ea typeface="+mn-ea"/>
          <a:cs typeface="+mn-cs"/>
        </a:defRPr>
      </a:lvl2pPr>
      <a:lvl3pPr marL="1035050" indent="-349250" algn="l" defTabSz="914400" rtl="0" eaLnBrk="1" latinLnBrk="0" hangingPunct="1">
        <a:spcBef>
          <a:spcPts val="600"/>
        </a:spcBef>
        <a:buFont typeface="Wingdings 2" pitchFamily="18" charset="2"/>
        <a:buChar char=""/>
        <a:defRPr sz="2000" kern="1200">
          <a:solidFill>
            <a:schemeClr val="bg1"/>
          </a:solidFill>
          <a:effectLst>
            <a:outerShdw blurRad="63500" dist="50800" dir="2700000" algn="tl" rotWithShape="0">
              <a:prstClr val="black">
                <a:alpha val="50000"/>
              </a:prstClr>
            </a:outerShdw>
          </a:effectLst>
          <a:latin typeface="+mn-lt"/>
          <a:ea typeface="+mn-ea"/>
          <a:cs typeface="+mn-cs"/>
        </a:defRPr>
      </a:lvl3pPr>
      <a:lvl4pPr marL="1371600" indent="-336550" algn="l" defTabSz="914400" rtl="0" eaLnBrk="1" latinLnBrk="0" hangingPunct="1">
        <a:spcBef>
          <a:spcPts val="600"/>
        </a:spcBef>
        <a:buFont typeface="Wingdings 2" pitchFamily="18" charset="2"/>
        <a:buChar char=""/>
        <a:defRPr sz="1800" kern="1200">
          <a:solidFill>
            <a:schemeClr val="bg1"/>
          </a:solidFill>
          <a:effectLst>
            <a:outerShdw blurRad="63500" dist="50800" dir="2700000" algn="tl" rotWithShape="0">
              <a:prstClr val="black">
                <a:alpha val="50000"/>
              </a:prstClr>
            </a:outerShdw>
          </a:effectLst>
          <a:latin typeface="+mn-lt"/>
          <a:ea typeface="+mn-ea"/>
          <a:cs typeface="+mn-cs"/>
        </a:defRPr>
      </a:lvl4pPr>
      <a:lvl5pPr marL="1720850" indent="-349250" algn="l" defTabSz="914400" rtl="0" eaLnBrk="1" latinLnBrk="0" hangingPunct="1">
        <a:spcBef>
          <a:spcPts val="600"/>
        </a:spcBef>
        <a:buFont typeface="Wingdings 2" pitchFamily="18" charset="2"/>
        <a:buChar char=""/>
        <a:defRPr sz="1800" kern="1200">
          <a:solidFill>
            <a:schemeClr val="bg1"/>
          </a:solidFill>
          <a:effectLst>
            <a:outerShdw blurRad="63500" dist="50800" dir="2700000" algn="tl" rotWithShape="0">
              <a:prstClr val="black">
                <a:alpha val="50000"/>
              </a:prstClr>
            </a:outerShdw>
          </a:effectLst>
          <a:latin typeface="+mn-lt"/>
          <a:ea typeface="+mn-ea"/>
          <a:cs typeface="+mn-cs"/>
        </a:defRPr>
      </a:lvl5pPr>
      <a:lvl6pPr marL="2055813" indent="-344488" algn="l" defTabSz="914400" rtl="0" eaLnBrk="1" latinLnBrk="0" hangingPunct="1">
        <a:spcBef>
          <a:spcPct val="20000"/>
        </a:spcBef>
        <a:buFont typeface="Wingdings 2" pitchFamily="18" charset="2"/>
        <a:buChar char=""/>
        <a:defRPr lang="en-US" sz="1800" kern="1200" dirty="0" smtClean="0">
          <a:solidFill>
            <a:schemeClr val="bg1"/>
          </a:solidFill>
          <a:effectLst>
            <a:outerShdw blurRad="63500" dist="50800" dir="2700000" algn="tl" rotWithShape="0">
              <a:prstClr val="black">
                <a:alpha val="50000"/>
              </a:prstClr>
            </a:outerShdw>
          </a:effectLst>
          <a:latin typeface="+mn-lt"/>
          <a:ea typeface="+mn-ea"/>
          <a:cs typeface="+mn-cs"/>
        </a:defRPr>
      </a:lvl6pPr>
      <a:lvl7pPr marL="2398713" indent="-344488" algn="l" defTabSz="914400" rtl="0" eaLnBrk="1" latinLnBrk="0" hangingPunct="1">
        <a:spcBef>
          <a:spcPct val="20000"/>
        </a:spcBef>
        <a:buFont typeface="Wingdings 2" pitchFamily="18" charset="2"/>
        <a:buChar char=""/>
        <a:defRPr lang="en-US" sz="1800" kern="1200" dirty="0" smtClean="0">
          <a:solidFill>
            <a:schemeClr val="bg1"/>
          </a:solidFill>
          <a:effectLst>
            <a:outerShdw blurRad="63500" dist="50800" dir="2700000" algn="tl" rotWithShape="0">
              <a:prstClr val="black">
                <a:alpha val="50000"/>
              </a:prstClr>
            </a:outerShdw>
          </a:effectLst>
          <a:latin typeface="+mn-lt"/>
          <a:ea typeface="+mn-ea"/>
          <a:cs typeface="+mn-cs"/>
        </a:defRPr>
      </a:lvl7pPr>
      <a:lvl8pPr marL="2743200" indent="-344488" algn="l" defTabSz="914400" rtl="0" eaLnBrk="1" latinLnBrk="0" hangingPunct="1">
        <a:spcBef>
          <a:spcPct val="20000"/>
        </a:spcBef>
        <a:buFont typeface="Wingdings 2" pitchFamily="18" charset="2"/>
        <a:buChar char=""/>
        <a:defRPr lang="en-US" sz="1800" kern="1200" dirty="0" smtClean="0">
          <a:solidFill>
            <a:schemeClr val="bg1"/>
          </a:solidFill>
          <a:effectLst>
            <a:outerShdw blurRad="63500" dist="50800" dir="2700000" algn="tl" rotWithShape="0">
              <a:prstClr val="black">
                <a:alpha val="50000"/>
              </a:prstClr>
            </a:outerShdw>
          </a:effectLst>
          <a:latin typeface="+mn-lt"/>
          <a:ea typeface="+mn-ea"/>
          <a:cs typeface="+mn-cs"/>
        </a:defRPr>
      </a:lvl8pPr>
      <a:lvl9pPr marL="3087688" indent="-344488" algn="l" defTabSz="914400" rtl="0" eaLnBrk="1" latinLnBrk="0" hangingPunct="1">
        <a:spcBef>
          <a:spcPct val="20000"/>
        </a:spcBef>
        <a:buFont typeface="Wingdings 2" pitchFamily="18" charset="2"/>
        <a:buChar char=""/>
        <a:defRPr lang="en-US" sz="1800" kern="1200" dirty="0">
          <a:solidFill>
            <a:schemeClr val="bg1"/>
          </a:solidFill>
          <a:effectLst>
            <a:outerShdw blurRad="63500" dist="50800" dir="2700000" algn="tl" rotWithShape="0">
              <a:prstClr val="black">
                <a:alpha val="50000"/>
              </a:prst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b="1" dirty="0" err="1" smtClean="0"/>
              <a:t>Seyahat</a:t>
            </a:r>
            <a:r>
              <a:rPr lang="en-US" b="1" dirty="0" smtClean="0"/>
              <a:t> </a:t>
            </a:r>
            <a:r>
              <a:rPr lang="en-US" b="1" dirty="0" err="1" smtClean="0"/>
              <a:t>Acentaları</a:t>
            </a:r>
            <a:r>
              <a:rPr lang="en-US" b="1" dirty="0" smtClean="0"/>
              <a:t> </a:t>
            </a:r>
            <a:r>
              <a:rPr lang="en-US" b="1" dirty="0" err="1" smtClean="0"/>
              <a:t>Kuruluş</a:t>
            </a:r>
            <a:r>
              <a:rPr lang="en-US" b="1" dirty="0" smtClean="0"/>
              <a:t> </a:t>
            </a:r>
            <a:r>
              <a:rPr lang="en-US" b="1" dirty="0" err="1" smtClean="0"/>
              <a:t>ve</a:t>
            </a:r>
            <a:r>
              <a:rPr lang="en-US" b="1" dirty="0" smtClean="0"/>
              <a:t> </a:t>
            </a:r>
            <a:r>
              <a:rPr lang="en-US" b="1" dirty="0" err="1" smtClean="0"/>
              <a:t>Sayısı</a:t>
            </a:r>
            <a:endParaRPr lang="en-US" b="1"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0994932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21940" y="2070846"/>
            <a:ext cx="8549305" cy="4182035"/>
          </a:xfrm>
        </p:spPr>
        <p:txBody>
          <a:bodyPr/>
          <a:lstStyle/>
          <a:p>
            <a:r>
              <a:rPr lang="en-US" b="1" dirty="0" err="1" smtClean="0"/>
              <a:t>Ek</a:t>
            </a:r>
            <a:r>
              <a:rPr lang="en-US" b="1" dirty="0" smtClean="0"/>
              <a:t> 1,2,3,4 </a:t>
            </a:r>
            <a:r>
              <a:rPr lang="en-US" b="1" dirty="0" err="1" smtClean="0"/>
              <a:t>ve</a:t>
            </a:r>
            <a:r>
              <a:rPr lang="en-US" b="1" dirty="0" smtClean="0"/>
              <a:t> </a:t>
            </a:r>
          </a:p>
          <a:p>
            <a:r>
              <a:rPr lang="tr-TR" b="1" dirty="0" err="1" smtClean="0">
                <a:effectLst/>
              </a:rPr>
              <a:t>Acentanın</a:t>
            </a:r>
            <a:r>
              <a:rPr lang="tr-TR" b="1" dirty="0" smtClean="0">
                <a:effectLst/>
              </a:rPr>
              <a:t> sırasıyla </a:t>
            </a:r>
            <a:r>
              <a:rPr lang="tr-TR" b="1" dirty="0">
                <a:effectLst/>
              </a:rPr>
              <a:t>t</a:t>
            </a:r>
            <a:r>
              <a:rPr lang="tr-TR" b="1" dirty="0" smtClean="0">
                <a:effectLst/>
              </a:rPr>
              <a:t>amamlaması</a:t>
            </a:r>
            <a:r>
              <a:rPr lang="en-US" b="1" dirty="0" smtClean="0">
                <a:effectLst/>
              </a:rPr>
              <a:t> </a:t>
            </a:r>
            <a:r>
              <a:rPr lang="tr-TR" b="1" dirty="0">
                <a:effectLst/>
              </a:rPr>
              <a:t>g</a:t>
            </a:r>
            <a:r>
              <a:rPr lang="tr-TR" b="1" dirty="0" smtClean="0">
                <a:effectLst/>
              </a:rPr>
              <a:t>ereken </a:t>
            </a:r>
            <a:r>
              <a:rPr lang="tr-TR" b="1" dirty="0">
                <a:effectLst/>
              </a:rPr>
              <a:t>e</a:t>
            </a:r>
            <a:r>
              <a:rPr lang="tr-TR" b="1" dirty="0" smtClean="0">
                <a:effectLst/>
              </a:rPr>
              <a:t>vraklar</a:t>
            </a:r>
          </a:p>
          <a:p>
            <a:r>
              <a:rPr lang="tr-TR" b="1" dirty="0" smtClean="0">
                <a:effectLst/>
              </a:rPr>
              <a:t>Seyahat </a:t>
            </a:r>
            <a:r>
              <a:rPr lang="tr-TR" b="1" dirty="0" err="1" smtClean="0">
                <a:effectLst/>
              </a:rPr>
              <a:t>acentaları</a:t>
            </a:r>
            <a:r>
              <a:rPr lang="tr-TR" b="1" dirty="0" smtClean="0">
                <a:effectLst/>
              </a:rPr>
              <a:t> sahiplerine ve çalışanlarına ilişkin</a:t>
            </a:r>
            <a:r>
              <a:rPr lang="en-US" dirty="0" smtClean="0">
                <a:effectLst/>
              </a:rPr>
              <a:t> </a:t>
            </a:r>
            <a:r>
              <a:rPr lang="tr-TR" b="1" dirty="0" smtClean="0">
                <a:effectLst/>
              </a:rPr>
              <a:t>soru fişleri</a:t>
            </a:r>
            <a:endParaRPr lang="en-US" dirty="0" smtClean="0">
              <a:effectLst/>
            </a:endParaRPr>
          </a:p>
          <a:p>
            <a:pPr marL="0" indent="0">
              <a:buNone/>
            </a:pPr>
            <a:endParaRPr lang="en-US" b="1" dirty="0" smtClean="0">
              <a:effectLst/>
            </a:endParaRPr>
          </a:p>
          <a:p>
            <a:pPr marL="0" indent="0">
              <a:buNone/>
            </a:pPr>
            <a:r>
              <a:rPr lang="en-US" dirty="0"/>
              <a:t>https://</a:t>
            </a:r>
            <a:r>
              <a:rPr lang="en-US" dirty="0" err="1"/>
              <a:t>www.tursab.org.tr</a:t>
            </a:r>
            <a:endParaRPr lang="en-US" dirty="0"/>
          </a:p>
        </p:txBody>
      </p:sp>
    </p:spTree>
    <p:extLst>
      <p:ext uri="{BB962C8B-B14F-4D97-AF65-F5344CB8AC3E}">
        <p14:creationId xmlns:p14="http://schemas.microsoft.com/office/powerpoint/2010/main" val="175129453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5174" y="0"/>
            <a:ext cx="7612063" cy="840759"/>
          </a:xfrm>
        </p:spPr>
        <p:txBody>
          <a:bodyPr/>
          <a:lstStyle/>
          <a:p>
            <a:r>
              <a:rPr lang="en-US" sz="1400" b="1" dirty="0" err="1"/>
              <a:t>Seyahat</a:t>
            </a:r>
            <a:r>
              <a:rPr lang="en-US" sz="1400" b="1" dirty="0"/>
              <a:t> </a:t>
            </a:r>
            <a:r>
              <a:rPr lang="en-US" sz="1400" b="1" dirty="0" err="1"/>
              <a:t>Acentası</a:t>
            </a:r>
            <a:r>
              <a:rPr lang="en-US" sz="1400" b="1" dirty="0"/>
              <a:t> </a:t>
            </a:r>
            <a:r>
              <a:rPr lang="en-US" sz="1400" b="1" dirty="0" err="1" smtClean="0"/>
              <a:t>Sayısı</a:t>
            </a:r>
            <a:r>
              <a:rPr lang="en-US" sz="1400" b="1" dirty="0"/>
              <a:t/>
            </a:r>
            <a:br>
              <a:rPr lang="en-US" sz="1400" b="1" dirty="0"/>
            </a:br>
            <a:r>
              <a:rPr lang="en-US" sz="1100" b="1" dirty="0"/>
              <a:t>https://</a:t>
            </a:r>
            <a:r>
              <a:rPr lang="en-US" sz="1100" b="1" dirty="0" err="1"/>
              <a:t>www.tursab.org.tr</a:t>
            </a:r>
            <a:r>
              <a:rPr lang="en-US" sz="1100" b="1" dirty="0"/>
              <a:t>/</a:t>
            </a:r>
            <a:r>
              <a:rPr lang="en-US" sz="1100" b="1" dirty="0" err="1"/>
              <a:t>tr</a:t>
            </a:r>
            <a:r>
              <a:rPr lang="en-US" sz="1100" b="1" dirty="0"/>
              <a:t>/</a:t>
            </a:r>
            <a:r>
              <a:rPr lang="en-US" sz="1100" b="1" dirty="0" err="1"/>
              <a:t>turizm-verileri</a:t>
            </a:r>
            <a:r>
              <a:rPr lang="en-US" sz="1100" b="1" dirty="0"/>
              <a:t>/</a:t>
            </a:r>
            <a:r>
              <a:rPr lang="en-US" sz="1100" b="1" dirty="0" err="1"/>
              <a:t>istatistikler</a:t>
            </a:r>
            <a:r>
              <a:rPr lang="en-US" sz="1100" b="1" dirty="0"/>
              <a:t>/</a:t>
            </a:r>
            <a:r>
              <a:rPr lang="en-US" sz="1100" b="1" dirty="0" err="1"/>
              <a:t>turistik-tesis-ve-isletmeler</a:t>
            </a:r>
            <a:r>
              <a:rPr lang="en-US" sz="1100" b="1" dirty="0"/>
              <a:t>/seyahat-acentalari_915.html </a:t>
            </a:r>
            <a:br>
              <a:rPr lang="en-US" sz="1100" b="1" dirty="0"/>
            </a:br>
            <a:endParaRPr lang="en-US" sz="11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335869575"/>
              </p:ext>
            </p:extLst>
          </p:nvPr>
        </p:nvGraphicFramePr>
        <p:xfrm>
          <a:off x="2664950" y="626096"/>
          <a:ext cx="3451917" cy="6035040"/>
        </p:xfrm>
        <a:graphic>
          <a:graphicData uri="http://schemas.openxmlformats.org/drawingml/2006/table">
            <a:tbl>
              <a:tblPr firstRow="1" bandRow="1">
                <a:tableStyleId>{5C22544A-7EE6-4342-B048-85BDC9FD1C3A}</a:tableStyleId>
              </a:tblPr>
              <a:tblGrid>
                <a:gridCol w="1555678"/>
                <a:gridCol w="1896239"/>
              </a:tblGrid>
              <a:tr h="266490">
                <a:tc>
                  <a:txBody>
                    <a:bodyPr/>
                    <a:lstStyle/>
                    <a:p>
                      <a:r>
                        <a:rPr lang="en-US" sz="1200" dirty="0" smtClean="0"/>
                        <a:t>YIL</a:t>
                      </a:r>
                      <a:endParaRPr lang="en-US" sz="1200" dirty="0"/>
                    </a:p>
                  </a:txBody>
                  <a:tcPr/>
                </a:tc>
                <a:tc>
                  <a:txBody>
                    <a:bodyPr/>
                    <a:lstStyle/>
                    <a:p>
                      <a:r>
                        <a:rPr lang="en-US" sz="1200" dirty="0" smtClean="0"/>
                        <a:t>SAYI</a:t>
                      </a:r>
                      <a:endParaRPr lang="en-US" sz="1200" dirty="0"/>
                    </a:p>
                  </a:txBody>
                  <a:tcPr/>
                </a:tc>
              </a:tr>
              <a:tr h="266490">
                <a:tc>
                  <a:txBody>
                    <a:bodyPr/>
                    <a:lstStyle/>
                    <a:p>
                      <a:r>
                        <a:rPr lang="en-US" sz="1200" b="1" dirty="0" smtClean="0"/>
                        <a:t>1996</a:t>
                      </a:r>
                      <a:endParaRPr lang="en-US" sz="1200" b="1" dirty="0"/>
                    </a:p>
                  </a:txBody>
                  <a:tcPr/>
                </a:tc>
                <a:tc>
                  <a:txBody>
                    <a:bodyPr/>
                    <a:lstStyle/>
                    <a:p>
                      <a:r>
                        <a:rPr lang="en-US" sz="1200" b="1" dirty="0" smtClean="0"/>
                        <a:t>2658</a:t>
                      </a:r>
                      <a:endParaRPr lang="en-US" sz="1200" b="1" dirty="0"/>
                    </a:p>
                  </a:txBody>
                  <a:tcPr/>
                </a:tc>
              </a:tr>
              <a:tr h="2664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1997</a:t>
                      </a:r>
                    </a:p>
                  </a:txBody>
                  <a:tcPr/>
                </a:tc>
                <a:tc>
                  <a:txBody>
                    <a:bodyPr/>
                    <a:lstStyle/>
                    <a:p>
                      <a:r>
                        <a:rPr lang="en-US" sz="1200" dirty="0" smtClean="0"/>
                        <a:t>3481</a:t>
                      </a:r>
                      <a:endParaRPr lang="en-US" sz="1200" dirty="0"/>
                    </a:p>
                  </a:txBody>
                  <a:tcPr/>
                </a:tc>
              </a:tr>
              <a:tr h="2664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1998</a:t>
                      </a:r>
                    </a:p>
                  </a:txBody>
                  <a:tcPr/>
                </a:tc>
                <a:tc>
                  <a:txBody>
                    <a:bodyPr/>
                    <a:lstStyle/>
                    <a:p>
                      <a:r>
                        <a:rPr lang="en-US" sz="1200" dirty="0" smtClean="0"/>
                        <a:t>4308</a:t>
                      </a:r>
                      <a:endParaRPr lang="en-US" sz="1200" dirty="0"/>
                    </a:p>
                  </a:txBody>
                  <a:tcPr/>
                </a:tc>
              </a:tr>
              <a:tr h="2664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1999</a:t>
                      </a:r>
                    </a:p>
                  </a:txBody>
                  <a:tcPr/>
                </a:tc>
                <a:tc>
                  <a:txBody>
                    <a:bodyPr/>
                    <a:lstStyle/>
                    <a:p>
                      <a:r>
                        <a:rPr lang="en-US" sz="1200" dirty="0" smtClean="0"/>
                        <a:t>4328</a:t>
                      </a:r>
                      <a:endParaRPr lang="en-US" sz="1200" dirty="0"/>
                    </a:p>
                  </a:txBody>
                  <a:tcPr/>
                </a:tc>
              </a:tr>
              <a:tr h="266490">
                <a:tc>
                  <a:txBody>
                    <a:bodyPr/>
                    <a:lstStyle/>
                    <a:p>
                      <a:r>
                        <a:rPr lang="en-US" sz="1200" dirty="0" smtClean="0"/>
                        <a:t>2000</a:t>
                      </a:r>
                      <a:endParaRPr lang="en-US" sz="1200" dirty="0"/>
                    </a:p>
                  </a:txBody>
                  <a:tcPr/>
                </a:tc>
                <a:tc>
                  <a:txBody>
                    <a:bodyPr/>
                    <a:lstStyle/>
                    <a:p>
                      <a:r>
                        <a:rPr lang="en-US" sz="1200" dirty="0" smtClean="0"/>
                        <a:t>4354</a:t>
                      </a:r>
                      <a:endParaRPr lang="en-US" sz="1200" dirty="0"/>
                    </a:p>
                  </a:txBody>
                  <a:tcPr/>
                </a:tc>
              </a:tr>
              <a:tr h="2664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2001</a:t>
                      </a:r>
                    </a:p>
                  </a:txBody>
                  <a:tcPr/>
                </a:tc>
                <a:tc>
                  <a:txBody>
                    <a:bodyPr/>
                    <a:lstStyle/>
                    <a:p>
                      <a:r>
                        <a:rPr lang="en-US" sz="1200" dirty="0" smtClean="0"/>
                        <a:t>4376</a:t>
                      </a:r>
                      <a:endParaRPr lang="en-US" sz="1200" dirty="0"/>
                    </a:p>
                  </a:txBody>
                  <a:tcPr/>
                </a:tc>
              </a:tr>
              <a:tr h="2664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2002</a:t>
                      </a:r>
                    </a:p>
                  </a:txBody>
                  <a:tcPr/>
                </a:tc>
                <a:tc>
                  <a:txBody>
                    <a:bodyPr/>
                    <a:lstStyle/>
                    <a:p>
                      <a:r>
                        <a:rPr lang="en-US" sz="1200" dirty="0" smtClean="0"/>
                        <a:t>4465</a:t>
                      </a:r>
                      <a:endParaRPr lang="en-US" sz="1200" dirty="0"/>
                    </a:p>
                  </a:txBody>
                  <a:tcPr/>
                </a:tc>
              </a:tr>
              <a:tr h="2664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2003</a:t>
                      </a:r>
                    </a:p>
                  </a:txBody>
                  <a:tcPr/>
                </a:tc>
                <a:tc>
                  <a:txBody>
                    <a:bodyPr/>
                    <a:lstStyle/>
                    <a:p>
                      <a:r>
                        <a:rPr lang="en-US" sz="1200" dirty="0" smtClean="0"/>
                        <a:t>4495</a:t>
                      </a:r>
                      <a:endParaRPr lang="en-US" sz="1200" dirty="0"/>
                    </a:p>
                  </a:txBody>
                  <a:tcPr/>
                </a:tc>
              </a:tr>
              <a:tr h="2664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2004</a:t>
                      </a:r>
                    </a:p>
                  </a:txBody>
                  <a:tcPr/>
                </a:tc>
                <a:tc>
                  <a:txBody>
                    <a:bodyPr/>
                    <a:lstStyle/>
                    <a:p>
                      <a:r>
                        <a:rPr lang="en-US" sz="1200" dirty="0" smtClean="0"/>
                        <a:t>4493</a:t>
                      </a:r>
                      <a:endParaRPr lang="en-US" sz="1200" dirty="0"/>
                    </a:p>
                  </a:txBody>
                  <a:tcPr/>
                </a:tc>
              </a:tr>
              <a:tr h="2664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2005</a:t>
                      </a:r>
                    </a:p>
                  </a:txBody>
                  <a:tcPr/>
                </a:tc>
                <a:tc>
                  <a:txBody>
                    <a:bodyPr/>
                    <a:lstStyle/>
                    <a:p>
                      <a:r>
                        <a:rPr lang="en-US" sz="1200" dirty="0" smtClean="0"/>
                        <a:t>4878</a:t>
                      </a:r>
                      <a:endParaRPr lang="en-US" sz="1200" dirty="0"/>
                    </a:p>
                  </a:txBody>
                  <a:tcPr/>
                </a:tc>
              </a:tr>
              <a:tr h="2664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2006</a:t>
                      </a:r>
                    </a:p>
                  </a:txBody>
                  <a:tcPr/>
                </a:tc>
                <a:tc>
                  <a:txBody>
                    <a:bodyPr/>
                    <a:lstStyle/>
                    <a:p>
                      <a:r>
                        <a:rPr lang="en-US" sz="1200" dirty="0" smtClean="0"/>
                        <a:t>5165</a:t>
                      </a:r>
                      <a:endParaRPr lang="en-US" sz="1200" dirty="0"/>
                    </a:p>
                  </a:txBody>
                  <a:tcPr/>
                </a:tc>
              </a:tr>
              <a:tr h="2664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2007</a:t>
                      </a:r>
                    </a:p>
                  </a:txBody>
                  <a:tcPr/>
                </a:tc>
                <a:tc>
                  <a:txBody>
                    <a:bodyPr/>
                    <a:lstStyle/>
                    <a:p>
                      <a:r>
                        <a:rPr lang="en-US" sz="1200" dirty="0" smtClean="0"/>
                        <a:t>5184</a:t>
                      </a:r>
                      <a:endParaRPr lang="en-US" sz="1200" dirty="0"/>
                    </a:p>
                  </a:txBody>
                  <a:tcPr/>
                </a:tc>
              </a:tr>
              <a:tr h="2664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2008</a:t>
                      </a:r>
                    </a:p>
                  </a:txBody>
                  <a:tcPr/>
                </a:tc>
                <a:tc>
                  <a:txBody>
                    <a:bodyPr/>
                    <a:lstStyle/>
                    <a:p>
                      <a:r>
                        <a:rPr lang="en-US" sz="1200" dirty="0" smtClean="0"/>
                        <a:t>5672</a:t>
                      </a:r>
                      <a:endParaRPr lang="en-US" sz="1200" dirty="0"/>
                    </a:p>
                  </a:txBody>
                  <a:tcPr/>
                </a:tc>
              </a:tr>
              <a:tr h="2664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2009</a:t>
                      </a:r>
                    </a:p>
                  </a:txBody>
                  <a:tcPr/>
                </a:tc>
                <a:tc>
                  <a:txBody>
                    <a:bodyPr/>
                    <a:lstStyle/>
                    <a:p>
                      <a:r>
                        <a:rPr lang="en-US" sz="1200" dirty="0" smtClean="0"/>
                        <a:t>5751</a:t>
                      </a:r>
                      <a:endParaRPr lang="en-US" sz="1200" dirty="0"/>
                    </a:p>
                  </a:txBody>
                  <a:tcPr/>
                </a:tc>
              </a:tr>
              <a:tr h="2664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2010</a:t>
                      </a:r>
                    </a:p>
                  </a:txBody>
                  <a:tcPr/>
                </a:tc>
                <a:tc>
                  <a:txBody>
                    <a:bodyPr/>
                    <a:lstStyle/>
                    <a:p>
                      <a:r>
                        <a:rPr lang="en-US" sz="1200" dirty="0" smtClean="0"/>
                        <a:t>6035</a:t>
                      </a:r>
                      <a:endParaRPr lang="en-US" sz="1200" dirty="0"/>
                    </a:p>
                  </a:txBody>
                  <a:tcPr/>
                </a:tc>
              </a:tr>
              <a:tr h="2664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2011</a:t>
                      </a:r>
                    </a:p>
                  </a:txBody>
                  <a:tcPr/>
                </a:tc>
                <a:tc>
                  <a:txBody>
                    <a:bodyPr/>
                    <a:lstStyle/>
                    <a:p>
                      <a:r>
                        <a:rPr lang="en-US" sz="1200" dirty="0" smtClean="0"/>
                        <a:t>6399</a:t>
                      </a:r>
                      <a:endParaRPr lang="en-US" sz="1200" dirty="0"/>
                    </a:p>
                  </a:txBody>
                  <a:tcPr/>
                </a:tc>
              </a:tr>
              <a:tr h="266490">
                <a:tc>
                  <a:txBody>
                    <a:bodyPr/>
                    <a:lstStyle/>
                    <a:p>
                      <a:r>
                        <a:rPr lang="en-US" sz="1200" dirty="0" smtClean="0"/>
                        <a:t>2012</a:t>
                      </a:r>
                      <a:endParaRPr lang="en-US" sz="1200" dirty="0"/>
                    </a:p>
                  </a:txBody>
                  <a:tcPr/>
                </a:tc>
                <a:tc>
                  <a:txBody>
                    <a:bodyPr/>
                    <a:lstStyle/>
                    <a:p>
                      <a:r>
                        <a:rPr lang="en-US" sz="1200" dirty="0" smtClean="0"/>
                        <a:t>6912</a:t>
                      </a:r>
                      <a:endParaRPr lang="en-US" sz="1200" dirty="0"/>
                    </a:p>
                  </a:txBody>
                  <a:tcPr/>
                </a:tc>
              </a:tr>
              <a:tr h="266490">
                <a:tc>
                  <a:txBody>
                    <a:bodyPr/>
                    <a:lstStyle/>
                    <a:p>
                      <a:r>
                        <a:rPr lang="en-US" sz="1200" dirty="0" smtClean="0"/>
                        <a:t>2013</a:t>
                      </a:r>
                      <a:endParaRPr lang="en-US" sz="1200" dirty="0"/>
                    </a:p>
                  </a:txBody>
                  <a:tcPr/>
                </a:tc>
                <a:tc>
                  <a:txBody>
                    <a:bodyPr/>
                    <a:lstStyle/>
                    <a:p>
                      <a:r>
                        <a:rPr lang="en-US" sz="1200" dirty="0" smtClean="0"/>
                        <a:t>7283</a:t>
                      </a:r>
                      <a:endParaRPr lang="en-US" sz="1200" dirty="0"/>
                    </a:p>
                  </a:txBody>
                  <a:tcPr/>
                </a:tc>
              </a:tr>
              <a:tr h="266490">
                <a:tc>
                  <a:txBody>
                    <a:bodyPr/>
                    <a:lstStyle/>
                    <a:p>
                      <a:r>
                        <a:rPr lang="en-US" sz="1200" dirty="0" smtClean="0"/>
                        <a:t>2014</a:t>
                      </a:r>
                      <a:endParaRPr lang="en-US" sz="1200" dirty="0"/>
                    </a:p>
                  </a:txBody>
                  <a:tcPr/>
                </a:tc>
                <a:tc>
                  <a:txBody>
                    <a:bodyPr/>
                    <a:lstStyle/>
                    <a:p>
                      <a:r>
                        <a:rPr lang="en-US" sz="1200" dirty="0" smtClean="0"/>
                        <a:t>7950</a:t>
                      </a:r>
                      <a:endParaRPr lang="en-US" sz="1200" dirty="0"/>
                    </a:p>
                  </a:txBody>
                  <a:tcPr/>
                </a:tc>
              </a:tr>
              <a:tr h="266490">
                <a:tc>
                  <a:txBody>
                    <a:bodyPr/>
                    <a:lstStyle/>
                    <a:p>
                      <a:r>
                        <a:rPr lang="en-US" sz="1200" dirty="0" smtClean="0"/>
                        <a:t>2015</a:t>
                      </a:r>
                      <a:endParaRPr lang="en-US" sz="1200" dirty="0"/>
                    </a:p>
                  </a:txBody>
                  <a:tcPr/>
                </a:tc>
                <a:tc>
                  <a:txBody>
                    <a:bodyPr/>
                    <a:lstStyle/>
                    <a:p>
                      <a:r>
                        <a:rPr lang="en-US" sz="1200" dirty="0" smtClean="0"/>
                        <a:t>8633</a:t>
                      </a:r>
                      <a:endParaRPr lang="en-US" sz="1200" dirty="0"/>
                    </a:p>
                  </a:txBody>
                  <a:tcPr/>
                </a:tc>
              </a:tr>
              <a:tr h="266490">
                <a:tc>
                  <a:txBody>
                    <a:bodyPr/>
                    <a:lstStyle/>
                    <a:p>
                      <a:r>
                        <a:rPr lang="en-US" sz="1200" b="1" dirty="0" smtClean="0"/>
                        <a:t>2016</a:t>
                      </a:r>
                      <a:endParaRPr lang="en-US" sz="1200" b="1" dirty="0"/>
                    </a:p>
                  </a:txBody>
                  <a:tcPr/>
                </a:tc>
                <a:tc>
                  <a:txBody>
                    <a:bodyPr/>
                    <a:lstStyle/>
                    <a:p>
                      <a:r>
                        <a:rPr lang="en-US" sz="1200" b="1" dirty="0" smtClean="0"/>
                        <a:t>9162</a:t>
                      </a:r>
                      <a:endParaRPr lang="en-US" sz="1200" b="1" dirty="0"/>
                    </a:p>
                  </a:txBody>
                  <a:tcPr/>
                </a:tc>
              </a:tr>
            </a:tbl>
          </a:graphicData>
        </a:graphic>
      </p:graphicFrame>
    </p:spTree>
    <p:extLst>
      <p:ext uri="{BB962C8B-B14F-4D97-AF65-F5344CB8AC3E}">
        <p14:creationId xmlns:p14="http://schemas.microsoft.com/office/powerpoint/2010/main" val="17900669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5174" y="79468"/>
            <a:ext cx="7612063" cy="814957"/>
          </a:xfrm>
        </p:spPr>
        <p:txBody>
          <a:bodyPr/>
          <a:lstStyle/>
          <a:p>
            <a:r>
              <a:rPr lang="tr-TR" sz="1400" b="1" u="sng" dirty="0">
                <a:effectLst/>
                <a:latin typeface="Times New Roman"/>
                <a:ea typeface="Times New Roman"/>
              </a:rPr>
              <a:t>SEYAHAT ACENTALARININ</a:t>
            </a:r>
            <a:r>
              <a:rPr lang="en-US" sz="1400" b="1" u="sng" dirty="0">
                <a:effectLst/>
                <a:latin typeface="Times New Roman"/>
                <a:ea typeface="Times New Roman"/>
              </a:rPr>
              <a:t/>
            </a:r>
            <a:br>
              <a:rPr lang="en-US" sz="1400" b="1" u="sng" dirty="0">
                <a:effectLst/>
                <a:latin typeface="Times New Roman"/>
                <a:ea typeface="Times New Roman"/>
              </a:rPr>
            </a:br>
            <a:r>
              <a:rPr lang="tr-TR" sz="1400" b="1" u="sng" dirty="0">
                <a:effectLst/>
                <a:latin typeface="Times New Roman"/>
                <a:ea typeface="Times New Roman"/>
              </a:rPr>
              <a:t>BAŞVURU VE KURULUŞ İŞLEMLERİ</a:t>
            </a:r>
            <a:r>
              <a:rPr lang="en-US" sz="1400" b="1" u="sng" dirty="0">
                <a:effectLst/>
                <a:latin typeface="Times New Roman"/>
                <a:ea typeface="Times New Roman"/>
              </a:rPr>
              <a:t/>
            </a:r>
            <a:br>
              <a:rPr lang="en-US" sz="1400" b="1" u="sng" dirty="0">
                <a:effectLst/>
                <a:latin typeface="Times New Roman"/>
                <a:ea typeface="Times New Roman"/>
              </a:rPr>
            </a:br>
            <a:endParaRPr lang="en-US" sz="1400" dirty="0"/>
          </a:p>
        </p:txBody>
      </p:sp>
      <p:sp>
        <p:nvSpPr>
          <p:cNvPr id="3" name="Content Placeholder 2"/>
          <p:cNvSpPr>
            <a:spLocks noGrp="1"/>
          </p:cNvSpPr>
          <p:nvPr>
            <p:ph idx="1"/>
          </p:nvPr>
        </p:nvSpPr>
        <p:spPr>
          <a:xfrm>
            <a:off x="232512" y="661874"/>
            <a:ext cx="8728161" cy="5938979"/>
          </a:xfrm>
        </p:spPr>
        <p:txBody>
          <a:bodyPr>
            <a:normAutofit fontScale="70000" lnSpcReduction="20000"/>
          </a:bodyPr>
          <a:lstStyle/>
          <a:p>
            <a:pPr marL="0" indent="0">
              <a:spcAft>
                <a:spcPts val="0"/>
              </a:spcAft>
              <a:buNone/>
            </a:pPr>
            <a:r>
              <a:rPr lang="tr-TR" dirty="0" smtClean="0">
                <a:effectLst/>
                <a:latin typeface="Times New Roman"/>
                <a:ea typeface="Times New Roman"/>
              </a:rPr>
              <a:t>Ülkemizde </a:t>
            </a:r>
            <a:r>
              <a:rPr lang="tr-TR" dirty="0">
                <a:effectLst/>
                <a:latin typeface="Times New Roman"/>
                <a:ea typeface="Times New Roman"/>
              </a:rPr>
              <a:t>seyahat </a:t>
            </a:r>
            <a:r>
              <a:rPr lang="tr-TR" dirty="0" err="1">
                <a:effectLst/>
                <a:latin typeface="Times New Roman"/>
                <a:ea typeface="Times New Roman"/>
              </a:rPr>
              <a:t>acentalığı</a:t>
            </a:r>
            <a:r>
              <a:rPr lang="tr-TR" dirty="0">
                <a:effectLst/>
                <a:latin typeface="Times New Roman"/>
                <a:ea typeface="Times New Roman"/>
              </a:rPr>
              <a:t> faaliyeti göstermek isteyen kuruluşların bu faaliyetlerini gösterebilmeleri için 1618 Sayılı Seyahat </a:t>
            </a:r>
            <a:r>
              <a:rPr lang="tr-TR" dirty="0" err="1">
                <a:effectLst/>
                <a:latin typeface="Times New Roman"/>
                <a:ea typeface="Times New Roman"/>
              </a:rPr>
              <a:t>Acentaları</a:t>
            </a:r>
            <a:r>
              <a:rPr lang="tr-TR" dirty="0">
                <a:effectLst/>
                <a:latin typeface="Times New Roman"/>
                <a:ea typeface="Times New Roman"/>
              </a:rPr>
              <a:t> ve Seyahat </a:t>
            </a:r>
            <a:r>
              <a:rPr lang="tr-TR" dirty="0" err="1">
                <a:effectLst/>
                <a:latin typeface="Times New Roman"/>
                <a:ea typeface="Times New Roman"/>
              </a:rPr>
              <a:t>Acentaları</a:t>
            </a:r>
            <a:r>
              <a:rPr lang="tr-TR" dirty="0">
                <a:effectLst/>
                <a:latin typeface="Times New Roman"/>
                <a:ea typeface="Times New Roman"/>
              </a:rPr>
              <a:t> Birliği Kanunu çerçevesinde gerekli yasal prosedürü tamamlamaları gerekmektedir. </a:t>
            </a:r>
            <a:endParaRPr lang="en-US" dirty="0">
              <a:effectLst/>
              <a:latin typeface="Times New Roman"/>
              <a:ea typeface="Times New Roman"/>
            </a:endParaRPr>
          </a:p>
          <a:p>
            <a:pPr marL="0" indent="0">
              <a:spcAft>
                <a:spcPts val="0"/>
              </a:spcAft>
              <a:buNone/>
            </a:pPr>
            <a:r>
              <a:rPr lang="tr-TR" b="1" u="sng" dirty="0" smtClean="0">
                <a:effectLst/>
                <a:latin typeface="Times New Roman"/>
              </a:rPr>
              <a:t>Başvuru</a:t>
            </a:r>
            <a:r>
              <a:rPr lang="tr-TR" u="sng" dirty="0" smtClean="0">
                <a:effectLst/>
                <a:latin typeface="Times New Roman"/>
              </a:rPr>
              <a:t> </a:t>
            </a:r>
            <a:endParaRPr lang="en-US" dirty="0">
              <a:effectLst/>
              <a:latin typeface="Times New Roman"/>
              <a:ea typeface="Times New Roman"/>
            </a:endParaRPr>
          </a:p>
          <a:p>
            <a:pPr algn="just">
              <a:spcAft>
                <a:spcPts val="0"/>
              </a:spcAft>
            </a:pPr>
            <a:r>
              <a:rPr lang="tr-TR" dirty="0">
                <a:effectLst/>
                <a:latin typeface="Times New Roman"/>
                <a:ea typeface="Times New Roman"/>
              </a:rPr>
              <a:t>1- ) Seyahat </a:t>
            </a:r>
            <a:r>
              <a:rPr lang="tr-TR" dirty="0" err="1">
                <a:effectLst/>
                <a:latin typeface="Times New Roman"/>
                <a:ea typeface="Times New Roman"/>
              </a:rPr>
              <a:t>acentası</a:t>
            </a:r>
            <a:r>
              <a:rPr lang="tr-TR" dirty="0">
                <a:effectLst/>
                <a:latin typeface="Times New Roman"/>
                <a:ea typeface="Times New Roman"/>
              </a:rPr>
              <a:t> işletme belgesi almak isteyen tüzel kişiler, bir dilekçe ve varsa isim tesciline ilişkin belge ile seyahat </a:t>
            </a:r>
            <a:r>
              <a:rPr lang="tr-TR" dirty="0" err="1">
                <a:effectLst/>
                <a:latin typeface="Times New Roman"/>
                <a:ea typeface="Times New Roman"/>
              </a:rPr>
              <a:t>acentası</a:t>
            </a:r>
            <a:r>
              <a:rPr lang="tr-TR" dirty="0">
                <a:effectLst/>
                <a:latin typeface="Times New Roman"/>
                <a:ea typeface="Times New Roman"/>
              </a:rPr>
              <a:t> unvanı almak üzere Bakanlığa başvurur. (dilekçede şirketi temsil ve ilzama yetkili kişinin adı soyadı, imzası, telefon ve faks numarası, açık adresi, başvuru tarihi ve tercih sırasına göre birden fazla unvanın yer alması gerekmektedir.) </a:t>
            </a:r>
            <a:endParaRPr lang="en-US" dirty="0">
              <a:effectLst/>
              <a:latin typeface="Times New Roman"/>
              <a:ea typeface="Times New Roman"/>
            </a:endParaRPr>
          </a:p>
          <a:p>
            <a:pPr marL="0" indent="0">
              <a:spcAft>
                <a:spcPts val="0"/>
              </a:spcAft>
              <a:buNone/>
            </a:pPr>
            <a:r>
              <a:rPr lang="tr-TR" dirty="0">
                <a:effectLst/>
                <a:latin typeface="Times New Roman"/>
                <a:ea typeface="Times New Roman"/>
              </a:rPr>
              <a:t>T.C </a:t>
            </a:r>
            <a:r>
              <a:rPr lang="tr-TR" dirty="0" smtClean="0">
                <a:effectLst/>
                <a:latin typeface="Times New Roman"/>
                <a:ea typeface="Times New Roman"/>
              </a:rPr>
              <a:t>KÜLTÜR </a:t>
            </a:r>
            <a:r>
              <a:rPr lang="tr-TR" dirty="0">
                <a:effectLst/>
                <a:latin typeface="Times New Roman"/>
                <a:ea typeface="Times New Roman"/>
              </a:rPr>
              <a:t>VE TURİZM BAKANLIĞI </a:t>
            </a:r>
            <a:r>
              <a:rPr lang="tr-TR" dirty="0" smtClean="0">
                <a:effectLst/>
                <a:latin typeface="Times New Roman"/>
                <a:ea typeface="Times New Roman"/>
              </a:rPr>
              <a:t>YATIRIM </a:t>
            </a:r>
            <a:r>
              <a:rPr lang="tr-TR" dirty="0">
                <a:effectLst/>
                <a:latin typeface="Times New Roman"/>
                <a:ea typeface="Times New Roman"/>
              </a:rPr>
              <a:t>VE İŞLETMELER GENEL MÜDÜRLÜĞÜ </a:t>
            </a:r>
            <a:r>
              <a:rPr lang="en-US" dirty="0" smtClean="0">
                <a:effectLst/>
                <a:latin typeface="Times New Roman"/>
                <a:ea typeface="Times New Roman"/>
              </a:rPr>
              <a:t> </a:t>
            </a:r>
            <a:r>
              <a:rPr lang="tr-TR" dirty="0" smtClean="0">
                <a:effectLst/>
                <a:latin typeface="Times New Roman"/>
                <a:ea typeface="Times New Roman"/>
              </a:rPr>
              <a:t>Seyahat </a:t>
            </a:r>
            <a:r>
              <a:rPr lang="tr-TR" dirty="0" err="1">
                <a:effectLst/>
                <a:latin typeface="Times New Roman"/>
                <a:ea typeface="Times New Roman"/>
              </a:rPr>
              <a:t>Acentaları</a:t>
            </a:r>
            <a:r>
              <a:rPr lang="tr-TR" dirty="0">
                <a:effectLst/>
                <a:latin typeface="Times New Roman"/>
                <a:ea typeface="Times New Roman"/>
              </a:rPr>
              <a:t> Daire Başkanlığı </a:t>
            </a:r>
            <a:endParaRPr lang="en-US" dirty="0">
              <a:effectLst/>
              <a:latin typeface="Times New Roman"/>
              <a:ea typeface="Times New Roman"/>
            </a:endParaRPr>
          </a:p>
          <a:p>
            <a:pPr marL="0" indent="0">
              <a:spcAft>
                <a:spcPts val="0"/>
              </a:spcAft>
              <a:buNone/>
            </a:pPr>
            <a:r>
              <a:rPr lang="tr-TR" dirty="0">
                <a:effectLst/>
                <a:latin typeface="Times New Roman"/>
                <a:ea typeface="Times New Roman"/>
              </a:rPr>
              <a:t>İsmet İnönü Bulvarı No: 5 </a:t>
            </a:r>
            <a:r>
              <a:rPr lang="en-US" dirty="0" smtClean="0">
                <a:effectLst/>
                <a:latin typeface="Times New Roman"/>
                <a:ea typeface="Times New Roman"/>
              </a:rPr>
              <a:t> </a:t>
            </a:r>
            <a:r>
              <a:rPr lang="tr-TR" b="1" u="sng" dirty="0" smtClean="0">
                <a:effectLst/>
                <a:latin typeface="Times New Roman"/>
              </a:rPr>
              <a:t>EMEK </a:t>
            </a:r>
            <a:r>
              <a:rPr lang="tr-TR" b="1" u="sng" dirty="0">
                <a:effectLst/>
                <a:latin typeface="Times New Roman"/>
              </a:rPr>
              <a:t>/ANKARA </a:t>
            </a:r>
            <a:r>
              <a:rPr lang="en-US" b="1" u="sng" dirty="0" smtClean="0">
                <a:effectLst/>
                <a:latin typeface="Times New Roman"/>
              </a:rPr>
              <a:t> </a:t>
            </a:r>
            <a:r>
              <a:rPr lang="tr-TR" dirty="0" smtClean="0">
                <a:effectLst/>
                <a:latin typeface="Times New Roman"/>
                <a:ea typeface="Times New Roman"/>
              </a:rPr>
              <a:t>Tel </a:t>
            </a:r>
            <a:r>
              <a:rPr lang="tr-TR" dirty="0">
                <a:effectLst/>
                <a:latin typeface="Times New Roman"/>
                <a:ea typeface="Times New Roman"/>
              </a:rPr>
              <a:t>: 0312-212 83 </a:t>
            </a:r>
            <a:r>
              <a:rPr lang="tr-TR" dirty="0" smtClean="0">
                <a:effectLst/>
                <a:latin typeface="Times New Roman"/>
                <a:ea typeface="Times New Roman"/>
              </a:rPr>
              <a:t>00</a:t>
            </a:r>
            <a:endParaRPr lang="en-US" dirty="0">
              <a:effectLst/>
              <a:latin typeface="Times New Roman"/>
              <a:ea typeface="Times New Roman"/>
            </a:endParaRPr>
          </a:p>
          <a:p>
            <a:pPr algn="just">
              <a:spcAft>
                <a:spcPts val="0"/>
              </a:spcAft>
            </a:pPr>
            <a:r>
              <a:rPr lang="tr-TR" dirty="0">
                <a:effectLst/>
                <a:latin typeface="Times New Roman"/>
                <a:ea typeface="Times New Roman"/>
              </a:rPr>
              <a:t>2- ) Bakanlık tarafından başvuruda belirtilen seyahat </a:t>
            </a:r>
            <a:r>
              <a:rPr lang="tr-TR" dirty="0" err="1">
                <a:effectLst/>
                <a:latin typeface="Times New Roman"/>
                <a:ea typeface="Times New Roman"/>
              </a:rPr>
              <a:t>acentası</a:t>
            </a:r>
            <a:r>
              <a:rPr lang="tr-TR" dirty="0">
                <a:effectLst/>
                <a:latin typeface="Times New Roman"/>
                <a:ea typeface="Times New Roman"/>
              </a:rPr>
              <a:t> unvanının uygun bulunması durumunda bu husus başvuru sahibine ve TÜRSAB’a yazılı olarak bildirilir</a:t>
            </a:r>
            <a:r>
              <a:rPr lang="tr-TR" dirty="0" smtClean="0">
                <a:effectLst/>
                <a:latin typeface="Times New Roman"/>
                <a:ea typeface="Times New Roman"/>
              </a:rPr>
              <a:t>.</a:t>
            </a:r>
            <a:endParaRPr lang="en-US" dirty="0">
              <a:effectLst/>
              <a:latin typeface="Times New Roman"/>
              <a:ea typeface="Times New Roman"/>
            </a:endParaRPr>
          </a:p>
          <a:p>
            <a:pPr marL="0" indent="0">
              <a:spcAft>
                <a:spcPts val="0"/>
              </a:spcAft>
              <a:buNone/>
            </a:pPr>
            <a:r>
              <a:rPr lang="tr-TR" b="1" u="sng" dirty="0">
                <a:effectLst/>
                <a:latin typeface="Times New Roman"/>
              </a:rPr>
              <a:t>Yeni Seyahat </a:t>
            </a:r>
            <a:r>
              <a:rPr lang="tr-TR" b="1" u="sng" dirty="0" err="1">
                <a:effectLst/>
                <a:latin typeface="Times New Roman"/>
              </a:rPr>
              <a:t>Acentası</a:t>
            </a:r>
            <a:r>
              <a:rPr lang="tr-TR" b="1" u="sng" dirty="0">
                <a:effectLst/>
                <a:latin typeface="Times New Roman"/>
              </a:rPr>
              <a:t> Kuruluşu Başvuru Belgeleri </a:t>
            </a:r>
            <a:endParaRPr lang="en-US" b="1" dirty="0">
              <a:effectLst/>
              <a:latin typeface="Times New Roman"/>
            </a:endParaRPr>
          </a:p>
          <a:p>
            <a:r>
              <a:rPr lang="tr-TR" dirty="0">
                <a:effectLst/>
                <a:latin typeface="Times New Roman"/>
                <a:ea typeface="Times New Roman"/>
              </a:rPr>
              <a:t>Seyahat </a:t>
            </a:r>
            <a:r>
              <a:rPr lang="tr-TR" dirty="0" err="1">
                <a:effectLst/>
                <a:latin typeface="Times New Roman"/>
                <a:ea typeface="Times New Roman"/>
              </a:rPr>
              <a:t>acentası</a:t>
            </a:r>
            <a:r>
              <a:rPr lang="tr-TR" dirty="0">
                <a:effectLst/>
                <a:latin typeface="Times New Roman"/>
                <a:ea typeface="Times New Roman"/>
              </a:rPr>
              <a:t> işletme belgesi almak isteyen tüzel kişiler </a:t>
            </a:r>
            <a:r>
              <a:rPr lang="tr-TR" dirty="0" err="1">
                <a:effectLst/>
                <a:latin typeface="Times New Roman"/>
                <a:ea typeface="Times New Roman"/>
              </a:rPr>
              <a:t>acenta</a:t>
            </a:r>
            <a:r>
              <a:rPr lang="tr-TR" dirty="0">
                <a:effectLst/>
                <a:latin typeface="Times New Roman"/>
                <a:ea typeface="Times New Roman"/>
              </a:rPr>
              <a:t> unvanının uygun görüldüğünün Bakanlıkça bildirilmesinden itibaren otuz gün içinde aşağıda belirtilen belgelerin aslı veya onaylı sureti ile TÜRSAB’a başvurur. Onaylı suretinin ibrazı istenilen belgelerin aslının getirilmesi halinde, belgenin fotokopisi aslına </a:t>
            </a:r>
            <a:r>
              <a:rPr lang="tr-TR" dirty="0" smtClean="0">
                <a:effectLst/>
                <a:latin typeface="Times New Roman"/>
                <a:ea typeface="Times New Roman"/>
              </a:rPr>
              <a:t>uygunluğu </a:t>
            </a:r>
            <a:r>
              <a:rPr lang="tr-TR" dirty="0">
                <a:effectLst/>
                <a:latin typeface="Times New Roman"/>
                <a:ea typeface="Times New Roman"/>
              </a:rPr>
              <a:t>kontrol edildikten sonra ilgili görevli tarafından isim ve unvan yazılarak tasdik edilir.</a:t>
            </a:r>
            <a:endParaRPr lang="en-US" dirty="0">
              <a:effectLst/>
              <a:latin typeface="Times New Roman"/>
              <a:ea typeface="Times New Roman"/>
            </a:endParaRPr>
          </a:p>
          <a:p>
            <a:endParaRPr lang="en-US" dirty="0"/>
          </a:p>
        </p:txBody>
      </p:sp>
    </p:spTree>
    <p:extLst>
      <p:ext uri="{BB962C8B-B14F-4D97-AF65-F5344CB8AC3E}">
        <p14:creationId xmlns:p14="http://schemas.microsoft.com/office/powerpoint/2010/main" val="38840505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60996"/>
            <a:ext cx="8889131" cy="6386191"/>
          </a:xfrm>
        </p:spPr>
        <p:txBody>
          <a:bodyPr>
            <a:normAutofit fontScale="85000" lnSpcReduction="10000"/>
          </a:bodyPr>
          <a:lstStyle/>
          <a:p>
            <a:pPr marL="228600" indent="220980" algn="just">
              <a:spcAft>
                <a:spcPts val="0"/>
              </a:spcAft>
              <a:tabLst>
                <a:tab pos="457200" algn="l"/>
              </a:tabLst>
            </a:pPr>
            <a:r>
              <a:rPr lang="tr-TR" b="1" dirty="0">
                <a:effectLst/>
                <a:latin typeface="Times New Roman"/>
                <a:ea typeface="Times New Roman"/>
              </a:rPr>
              <a:t>“Belgenin “Aslı Görülmüştür” tasdik işleminin TÜRSAB tarafından yapılması ancak belge aslını getiren kişinin; </a:t>
            </a:r>
            <a:endParaRPr lang="en-US" sz="3600" dirty="0">
              <a:effectLst/>
              <a:latin typeface="Times New Roman"/>
              <a:ea typeface="Times New Roman"/>
            </a:endParaRPr>
          </a:p>
          <a:p>
            <a:pPr lvl="0" algn="just">
              <a:buFont typeface="+mj-lt"/>
              <a:buAutoNum type="arabicPeriod"/>
              <a:tabLst>
                <a:tab pos="678180" algn="l"/>
              </a:tabLst>
            </a:pPr>
            <a:r>
              <a:rPr lang="tr-TR" b="1" dirty="0">
                <a:effectLst/>
                <a:latin typeface="Times New Roman"/>
                <a:ea typeface="Times New Roman"/>
              </a:rPr>
              <a:t>Seyahat </a:t>
            </a:r>
            <a:r>
              <a:rPr lang="tr-TR" b="1" dirty="0" err="1">
                <a:effectLst/>
                <a:latin typeface="Times New Roman"/>
                <a:ea typeface="Times New Roman"/>
              </a:rPr>
              <a:t>Acentası</a:t>
            </a:r>
            <a:r>
              <a:rPr lang="tr-TR" b="1" dirty="0">
                <a:effectLst/>
                <a:latin typeface="Times New Roman"/>
                <a:ea typeface="Times New Roman"/>
              </a:rPr>
              <a:t> tüzel kişinin,</a:t>
            </a:r>
            <a:endParaRPr lang="en-US" sz="3600" dirty="0">
              <a:effectLst/>
              <a:latin typeface="Times New Roman"/>
              <a:ea typeface="Times New Roman"/>
            </a:endParaRPr>
          </a:p>
          <a:p>
            <a:pPr marL="742950" lvl="1" indent="-285750" algn="just">
              <a:spcAft>
                <a:spcPts val="0"/>
              </a:spcAft>
              <a:buFont typeface="+mj-lt"/>
              <a:buAutoNum type="alphaLcParenR"/>
              <a:tabLst>
                <a:tab pos="914400" algn="l"/>
              </a:tabLst>
            </a:pPr>
            <a:r>
              <a:rPr lang="tr-TR" sz="2400" b="1" dirty="0">
                <a:effectLst/>
                <a:latin typeface="Times New Roman"/>
                <a:ea typeface="Times New Roman"/>
              </a:rPr>
              <a:t>Temsil ve ilzama yetkili kişi veya kişiler</a:t>
            </a:r>
            <a:endParaRPr lang="en-US" sz="3600" dirty="0">
              <a:effectLst/>
              <a:latin typeface="Times New Roman"/>
              <a:ea typeface="Times New Roman"/>
            </a:endParaRPr>
          </a:p>
          <a:p>
            <a:pPr marL="742950" lvl="1" indent="-285750" algn="just">
              <a:spcAft>
                <a:spcPts val="0"/>
              </a:spcAft>
              <a:buFont typeface="+mj-lt"/>
              <a:buAutoNum type="alphaLcParenR"/>
              <a:tabLst>
                <a:tab pos="914400" algn="l"/>
              </a:tabLst>
            </a:pPr>
            <a:r>
              <a:rPr lang="tr-TR" sz="2400" b="1" dirty="0">
                <a:effectLst/>
                <a:latin typeface="Times New Roman"/>
                <a:ea typeface="Times New Roman"/>
              </a:rPr>
              <a:t>Genel Müdür</a:t>
            </a:r>
            <a:endParaRPr lang="en-US" sz="3600" dirty="0">
              <a:effectLst/>
              <a:latin typeface="Times New Roman"/>
              <a:ea typeface="Times New Roman"/>
            </a:endParaRPr>
          </a:p>
          <a:p>
            <a:pPr marL="742950" lvl="1" indent="-285750" algn="just">
              <a:spcAft>
                <a:spcPts val="0"/>
              </a:spcAft>
              <a:buFont typeface="+mj-lt"/>
              <a:buAutoNum type="alphaLcParenR"/>
              <a:tabLst>
                <a:tab pos="914400" algn="l"/>
              </a:tabLst>
            </a:pPr>
            <a:r>
              <a:rPr lang="tr-TR" sz="2400" b="1" dirty="0">
                <a:effectLst/>
                <a:latin typeface="Times New Roman"/>
                <a:ea typeface="Times New Roman"/>
              </a:rPr>
              <a:t>Şirket Müdürü</a:t>
            </a:r>
            <a:endParaRPr lang="en-US" sz="3600" dirty="0">
              <a:effectLst/>
              <a:latin typeface="Times New Roman"/>
              <a:ea typeface="Times New Roman"/>
            </a:endParaRPr>
          </a:p>
          <a:p>
            <a:pPr marL="742950" lvl="1" indent="-285750" algn="just">
              <a:spcAft>
                <a:spcPts val="0"/>
              </a:spcAft>
              <a:buFont typeface="+mj-lt"/>
              <a:buAutoNum type="alphaLcParenR"/>
              <a:tabLst>
                <a:tab pos="914400" algn="l"/>
              </a:tabLst>
            </a:pPr>
            <a:r>
              <a:rPr lang="tr-TR" sz="2400" b="1" dirty="0">
                <a:effectLst/>
                <a:latin typeface="Times New Roman"/>
                <a:ea typeface="Times New Roman"/>
              </a:rPr>
              <a:t>Seyahat </a:t>
            </a:r>
            <a:r>
              <a:rPr lang="tr-TR" sz="2400" b="1" dirty="0" err="1">
                <a:effectLst/>
                <a:latin typeface="Times New Roman"/>
                <a:ea typeface="Times New Roman"/>
              </a:rPr>
              <a:t>Acentası</a:t>
            </a:r>
            <a:r>
              <a:rPr lang="tr-TR" sz="2400" b="1" dirty="0">
                <a:effectLst/>
                <a:latin typeface="Times New Roman"/>
                <a:ea typeface="Times New Roman"/>
              </a:rPr>
              <a:t> personeli, (Seyahat </a:t>
            </a:r>
            <a:r>
              <a:rPr lang="tr-TR" sz="2400" b="1" dirty="0" err="1">
                <a:effectLst/>
                <a:latin typeface="Times New Roman"/>
                <a:ea typeface="Times New Roman"/>
              </a:rPr>
              <a:t>Acentaları</a:t>
            </a:r>
            <a:r>
              <a:rPr lang="tr-TR" sz="2400" b="1" dirty="0">
                <a:effectLst/>
                <a:latin typeface="Times New Roman"/>
                <a:ea typeface="Times New Roman"/>
              </a:rPr>
              <a:t> Yönetmeliğinin 35. maddesinde tanımlanan)</a:t>
            </a:r>
            <a:endParaRPr lang="en-US" sz="3600" dirty="0">
              <a:effectLst/>
              <a:latin typeface="Times New Roman"/>
              <a:ea typeface="Times New Roman"/>
            </a:endParaRPr>
          </a:p>
          <a:p>
            <a:pPr marL="742950" lvl="1" indent="-285750" algn="just">
              <a:spcAft>
                <a:spcPts val="0"/>
              </a:spcAft>
              <a:buFont typeface="+mj-lt"/>
              <a:buAutoNum type="alphaLcParenR"/>
              <a:tabLst>
                <a:tab pos="914400" algn="l"/>
              </a:tabLst>
            </a:pPr>
            <a:r>
              <a:rPr lang="tr-TR" sz="2400" b="1" dirty="0">
                <a:effectLst/>
                <a:latin typeface="Times New Roman"/>
                <a:ea typeface="Times New Roman"/>
              </a:rPr>
              <a:t>Sigortalı çalışanı, (Aylık Prim ve Hizmet Belgesi ibrazı gerekmektedir.</a:t>
            </a:r>
            <a:r>
              <a:rPr lang="tr-TR" sz="2400" b="1" dirty="0" smtClean="0">
                <a:effectLst/>
                <a:latin typeface="Times New Roman"/>
                <a:ea typeface="Times New Roman"/>
              </a:rPr>
              <a:t>)</a:t>
            </a:r>
            <a:endParaRPr lang="en-US" sz="3600" dirty="0" smtClean="0">
              <a:effectLst/>
              <a:latin typeface="Times New Roman"/>
              <a:ea typeface="Times New Roman"/>
            </a:endParaRPr>
          </a:p>
          <a:p>
            <a:pPr marL="742950" lvl="1" indent="-285750" algn="just">
              <a:spcAft>
                <a:spcPts val="0"/>
              </a:spcAft>
              <a:buFont typeface="+mj-lt"/>
              <a:buAutoNum type="alphaLcParenR"/>
              <a:tabLst>
                <a:tab pos="914400" algn="l"/>
              </a:tabLst>
            </a:pPr>
            <a:r>
              <a:rPr lang="tr-TR" b="1" dirty="0" smtClean="0">
                <a:effectLst/>
                <a:latin typeface="Times New Roman"/>
                <a:ea typeface="Times New Roman"/>
              </a:rPr>
              <a:t> </a:t>
            </a:r>
            <a:r>
              <a:rPr lang="tr-TR" b="1" dirty="0">
                <a:effectLst/>
                <a:latin typeface="Times New Roman"/>
                <a:ea typeface="Times New Roman"/>
              </a:rPr>
              <a:t>Vekaletname ile yetki verilen kişi olması koşulu ile yapılabilir.</a:t>
            </a:r>
            <a:r>
              <a:rPr lang="tr-TR" b="1" dirty="0" smtClean="0">
                <a:effectLst/>
                <a:latin typeface="Times New Roman"/>
                <a:ea typeface="Times New Roman"/>
              </a:rPr>
              <a:t>”</a:t>
            </a:r>
            <a:endParaRPr lang="en-US" dirty="0">
              <a:effectLst/>
              <a:latin typeface="Times New Roman"/>
              <a:ea typeface="Times New Roman"/>
            </a:endParaRPr>
          </a:p>
          <a:p>
            <a:pPr lvl="0" algn="just">
              <a:buFont typeface="+mj-lt"/>
              <a:buAutoNum type="alphaLcPeriod"/>
              <a:tabLst>
                <a:tab pos="228600" algn="l"/>
              </a:tabLst>
            </a:pPr>
            <a:r>
              <a:rPr lang="tr-TR" dirty="0">
                <a:effectLst/>
                <a:latin typeface="Times New Roman"/>
                <a:ea typeface="Times New Roman"/>
              </a:rPr>
              <a:t>Başvuru dilekçesi</a:t>
            </a:r>
            <a:r>
              <a:rPr lang="tr-TR" dirty="0" smtClean="0">
                <a:effectLst/>
                <a:latin typeface="Times New Roman"/>
                <a:ea typeface="Times New Roman"/>
              </a:rPr>
              <a:t>,</a:t>
            </a:r>
            <a:r>
              <a:rPr lang="tr-TR" dirty="0">
                <a:effectLst/>
                <a:latin typeface="Times New Roman"/>
                <a:ea typeface="Times New Roman"/>
              </a:rPr>
              <a:t> </a:t>
            </a:r>
            <a:endParaRPr lang="en-US" dirty="0">
              <a:effectLst/>
              <a:latin typeface="Times New Roman"/>
              <a:ea typeface="Times New Roman"/>
            </a:endParaRPr>
          </a:p>
          <a:p>
            <a:pPr lvl="0" algn="just">
              <a:buFont typeface="+mj-lt"/>
              <a:buAutoNum type="alphaLcPeriod"/>
              <a:tabLst>
                <a:tab pos="228600" algn="l"/>
              </a:tabLst>
            </a:pPr>
            <a:r>
              <a:rPr lang="tr-TR" dirty="0">
                <a:effectLst/>
                <a:latin typeface="Times New Roman"/>
                <a:ea typeface="Times New Roman"/>
              </a:rPr>
              <a:t>Başvuru sahibi tüzel kişinin, iştigal konusu olarak turizm veya seyahat </a:t>
            </a:r>
            <a:r>
              <a:rPr lang="tr-TR" dirty="0" err="1">
                <a:effectLst/>
                <a:latin typeface="Times New Roman"/>
                <a:ea typeface="Times New Roman"/>
              </a:rPr>
              <a:t>acentalığı</a:t>
            </a:r>
            <a:r>
              <a:rPr lang="tr-TR" dirty="0">
                <a:effectLst/>
                <a:latin typeface="Times New Roman"/>
                <a:ea typeface="Times New Roman"/>
              </a:rPr>
              <a:t> faaliyetinin de yer aldığı şirket ana sözleşmesinin bulunduğu Ticaret Sicili Gazetesinin tarih ve sayısının belirtildiği beyan </a:t>
            </a:r>
            <a:r>
              <a:rPr lang="tr-TR" u="sng" dirty="0">
                <a:effectLst/>
                <a:latin typeface="Times New Roman"/>
                <a:ea typeface="Times New Roman"/>
              </a:rPr>
              <a:t>aslı</a:t>
            </a:r>
            <a:r>
              <a:rPr lang="tr-TR" dirty="0">
                <a:effectLst/>
                <a:latin typeface="Times New Roman"/>
                <a:ea typeface="Times New Roman"/>
              </a:rPr>
              <a:t>, (Ek-4</a:t>
            </a:r>
            <a:r>
              <a:rPr lang="tr-TR" dirty="0" smtClean="0">
                <a:effectLst/>
                <a:latin typeface="Times New Roman"/>
                <a:ea typeface="Times New Roman"/>
              </a:rPr>
              <a:t>)</a:t>
            </a:r>
            <a:endParaRPr lang="en-US" sz="4000" b="1" dirty="0">
              <a:effectLst/>
              <a:latin typeface="Times New Roman"/>
              <a:ea typeface="Times New Roman"/>
            </a:endParaRPr>
          </a:p>
          <a:p>
            <a:pPr lvl="0" algn="just">
              <a:buFont typeface="+mj-lt"/>
              <a:buAutoNum type="alphaLcPeriod"/>
              <a:tabLst>
                <a:tab pos="228600" algn="l"/>
              </a:tabLst>
            </a:pPr>
            <a:r>
              <a:rPr lang="tr-TR" dirty="0">
                <a:effectLst/>
                <a:latin typeface="Times New Roman"/>
                <a:ea typeface="Times New Roman"/>
              </a:rPr>
              <a:t>Temsile yetkili kişi veya kişilerin de belirtildiği Ticaret Sicil Tasdiknamesi </a:t>
            </a:r>
            <a:r>
              <a:rPr lang="tr-TR" u="sng" dirty="0">
                <a:effectLst/>
                <a:latin typeface="Times New Roman"/>
                <a:ea typeface="Times New Roman"/>
              </a:rPr>
              <a:t>aslı</a:t>
            </a:r>
            <a:r>
              <a:rPr lang="tr-TR" dirty="0" smtClean="0">
                <a:effectLst/>
                <a:latin typeface="Times New Roman"/>
                <a:ea typeface="Times New Roman"/>
              </a:rPr>
              <a:t>,</a:t>
            </a:r>
            <a:endParaRPr lang="en-US" sz="4000" b="1" dirty="0">
              <a:effectLst/>
              <a:latin typeface="Times New Roman"/>
              <a:ea typeface="Times New Roman"/>
            </a:endParaRPr>
          </a:p>
          <a:p>
            <a:pPr lvl="0" algn="just">
              <a:buFont typeface="+mj-lt"/>
              <a:buAutoNum type="alphaLcPeriod"/>
              <a:tabLst>
                <a:tab pos="228600" algn="l"/>
              </a:tabLst>
            </a:pPr>
            <a:r>
              <a:rPr lang="tr-TR" dirty="0">
                <a:effectLst/>
                <a:latin typeface="Times New Roman"/>
                <a:ea typeface="Times New Roman"/>
              </a:rPr>
              <a:t>Ek-1’de yer alan </a:t>
            </a:r>
            <a:r>
              <a:rPr lang="tr-TR" dirty="0" err="1">
                <a:effectLst/>
                <a:latin typeface="Times New Roman"/>
                <a:ea typeface="Times New Roman"/>
              </a:rPr>
              <a:t>acenta</a:t>
            </a:r>
            <a:r>
              <a:rPr lang="tr-TR" dirty="0">
                <a:effectLst/>
                <a:latin typeface="Times New Roman"/>
                <a:ea typeface="Times New Roman"/>
              </a:rPr>
              <a:t> unvanına ilişkin taahhütname (İsim, imza ve kaşe),</a:t>
            </a:r>
            <a:endParaRPr lang="en-US" sz="4000" b="1" dirty="0">
              <a:effectLst/>
              <a:latin typeface="Times New Roman"/>
              <a:ea typeface="Times New Roman"/>
            </a:endParaRPr>
          </a:p>
          <a:p>
            <a:pPr marL="0" indent="0" algn="just">
              <a:spcAft>
                <a:spcPts val="0"/>
              </a:spcAft>
              <a:buNone/>
            </a:pPr>
            <a:endParaRPr lang="en-US" sz="4000" b="1" dirty="0">
              <a:effectLst/>
              <a:latin typeface="Times New Roman"/>
              <a:ea typeface="Times New Roman"/>
            </a:endParaRPr>
          </a:p>
          <a:p>
            <a:endParaRPr lang="en-US" dirty="0"/>
          </a:p>
        </p:txBody>
      </p:sp>
    </p:spTree>
    <p:extLst>
      <p:ext uri="{BB962C8B-B14F-4D97-AF65-F5344CB8AC3E}">
        <p14:creationId xmlns:p14="http://schemas.microsoft.com/office/powerpoint/2010/main" val="333791461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39826" y="2070846"/>
            <a:ext cx="8602961" cy="4182035"/>
          </a:xfrm>
        </p:spPr>
        <p:txBody>
          <a:bodyPr>
            <a:normAutofit lnSpcReduction="10000"/>
          </a:bodyPr>
          <a:lstStyle/>
          <a:p>
            <a:pPr lvl="0" algn="just">
              <a:buFont typeface="+mj-lt"/>
              <a:buAutoNum type="alphaLcPeriod"/>
              <a:tabLst>
                <a:tab pos="228600" algn="l"/>
              </a:tabLst>
            </a:pPr>
            <a:r>
              <a:rPr lang="tr-TR" dirty="0">
                <a:effectLst/>
                <a:latin typeface="Times New Roman"/>
                <a:ea typeface="Times New Roman"/>
              </a:rPr>
              <a:t>Başvuru sahibi anonim şirketlerde, yönetim kurulu üyeleri ve şirketi temsile yetkili kişi veya kişilerin, diğer şirketlerde ise tüm ortakların ve şirketi temsile yetkili kişi veya kişilerin Ek-2’de yer alan T.C. Kimlik Numarası ve adli sicil beyanı </a:t>
            </a:r>
            <a:r>
              <a:rPr lang="tr-TR" u="sng" dirty="0">
                <a:effectLst/>
                <a:latin typeface="Times New Roman"/>
                <a:ea typeface="Times New Roman"/>
              </a:rPr>
              <a:t>aslı</a:t>
            </a:r>
            <a:r>
              <a:rPr lang="tr-TR" dirty="0" smtClean="0">
                <a:effectLst/>
                <a:latin typeface="Times New Roman"/>
                <a:ea typeface="Times New Roman"/>
              </a:rPr>
              <a:t>,</a:t>
            </a:r>
            <a:r>
              <a:rPr lang="tr-TR" dirty="0">
                <a:effectLst/>
                <a:latin typeface="Times New Roman"/>
                <a:ea typeface="Times New Roman"/>
              </a:rPr>
              <a:t> </a:t>
            </a:r>
            <a:endParaRPr lang="en-US" dirty="0">
              <a:effectLst/>
              <a:latin typeface="Times New Roman"/>
              <a:ea typeface="Times New Roman"/>
            </a:endParaRPr>
          </a:p>
          <a:p>
            <a:pPr lvl="0" algn="just">
              <a:buFont typeface="+mj-lt"/>
              <a:buAutoNum type="alphaLcPeriod"/>
              <a:tabLst>
                <a:tab pos="228600" algn="l"/>
              </a:tabLst>
            </a:pPr>
            <a:r>
              <a:rPr lang="tr-TR" dirty="0">
                <a:effectLst/>
                <a:latin typeface="Times New Roman"/>
                <a:ea typeface="Times New Roman"/>
              </a:rPr>
              <a:t>Tüzel kişiliği temsile yetkili kişi veya kişilerin imza sirküleri </a:t>
            </a:r>
            <a:r>
              <a:rPr lang="tr-TR" u="sng" dirty="0">
                <a:effectLst/>
                <a:latin typeface="Times New Roman"/>
                <a:ea typeface="Times New Roman"/>
              </a:rPr>
              <a:t>aslı veya onaylı sureti</a:t>
            </a:r>
            <a:r>
              <a:rPr lang="tr-TR" u="sng" dirty="0" smtClean="0">
                <a:effectLst/>
                <a:latin typeface="Times New Roman"/>
                <a:ea typeface="Times New Roman"/>
              </a:rPr>
              <a:t>.</a:t>
            </a:r>
            <a:endParaRPr lang="en-US" dirty="0">
              <a:effectLst/>
              <a:latin typeface="Times New Roman"/>
              <a:ea typeface="Times New Roman"/>
            </a:endParaRPr>
          </a:p>
          <a:p>
            <a:pPr lvl="0" algn="just">
              <a:buFont typeface="+mj-lt"/>
              <a:buAutoNum type="alphaLcPeriod"/>
              <a:tabLst>
                <a:tab pos="228600" algn="l"/>
              </a:tabLst>
            </a:pPr>
            <a:r>
              <a:rPr lang="tr-TR" dirty="0">
                <a:effectLst/>
                <a:latin typeface="Times New Roman"/>
                <a:ea typeface="Times New Roman"/>
              </a:rPr>
              <a:t>Seyahat </a:t>
            </a:r>
            <a:r>
              <a:rPr lang="tr-TR" dirty="0" err="1">
                <a:effectLst/>
                <a:latin typeface="Times New Roman"/>
                <a:ea typeface="Times New Roman"/>
              </a:rPr>
              <a:t>acentaları</a:t>
            </a:r>
            <a:r>
              <a:rPr lang="tr-TR" dirty="0">
                <a:effectLst/>
                <a:latin typeface="Times New Roman"/>
                <a:ea typeface="Times New Roman"/>
              </a:rPr>
              <a:t> Yönetmeliği’nin 35.nci maddede belirtilen personeline ait belge, Ek-3’de yer alan Sosyal Güvenlik Kurumu İşyeri kodu ve T.C. Kimlik </a:t>
            </a:r>
            <a:r>
              <a:rPr lang="tr-TR" dirty="0" err="1">
                <a:effectLst/>
                <a:latin typeface="Times New Roman"/>
                <a:ea typeface="Times New Roman"/>
              </a:rPr>
              <a:t>Numarası’nın</a:t>
            </a:r>
            <a:r>
              <a:rPr lang="tr-TR" dirty="0">
                <a:effectLst/>
                <a:latin typeface="Times New Roman"/>
                <a:ea typeface="Times New Roman"/>
              </a:rPr>
              <a:t> yer aldığı beyan aslı ile  SSK </a:t>
            </a:r>
            <a:r>
              <a:rPr lang="tr-TR" u="sng" dirty="0">
                <a:effectLst/>
                <a:latin typeface="Times New Roman"/>
                <a:ea typeface="Times New Roman"/>
              </a:rPr>
              <a:t>aylık prim ve hizmet belgesi</a:t>
            </a:r>
            <a:r>
              <a:rPr lang="tr-TR" dirty="0">
                <a:effectLst/>
                <a:latin typeface="Times New Roman"/>
                <a:ea typeface="Times New Roman"/>
              </a:rPr>
              <a:t>.</a:t>
            </a:r>
            <a:endParaRPr lang="en-US" dirty="0">
              <a:effectLst/>
              <a:latin typeface="Times New Roman"/>
              <a:ea typeface="Times New Roman"/>
            </a:endParaRPr>
          </a:p>
          <a:p>
            <a:endParaRPr lang="en-US" dirty="0"/>
          </a:p>
        </p:txBody>
      </p:sp>
    </p:spTree>
    <p:extLst>
      <p:ext uri="{BB962C8B-B14F-4D97-AF65-F5344CB8AC3E}">
        <p14:creationId xmlns:p14="http://schemas.microsoft.com/office/powerpoint/2010/main" val="7028707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60970" y="1055422"/>
            <a:ext cx="8799703" cy="5563320"/>
          </a:xfrm>
        </p:spPr>
        <p:txBody>
          <a:bodyPr>
            <a:normAutofit fontScale="62500" lnSpcReduction="20000"/>
          </a:bodyPr>
          <a:lstStyle/>
          <a:p>
            <a:pPr algn="just">
              <a:spcAft>
                <a:spcPts val="0"/>
              </a:spcAft>
            </a:pPr>
            <a:r>
              <a:rPr lang="tr-TR" b="1" dirty="0">
                <a:effectLst/>
                <a:latin typeface="Times New Roman"/>
                <a:ea typeface="Times New Roman"/>
              </a:rPr>
              <a:t>MADDE 35; </a:t>
            </a:r>
            <a:endParaRPr lang="en-US" dirty="0">
              <a:effectLst/>
              <a:latin typeface="Times New Roman"/>
              <a:ea typeface="Times New Roman"/>
            </a:endParaRPr>
          </a:p>
          <a:p>
            <a:pPr algn="just">
              <a:spcAft>
                <a:spcPts val="0"/>
              </a:spcAft>
            </a:pPr>
            <a:r>
              <a:rPr lang="tr-TR" b="1" dirty="0">
                <a:effectLst/>
                <a:latin typeface="Times New Roman"/>
                <a:ea typeface="Times New Roman"/>
              </a:rPr>
              <a:t>(1) Seyahat </a:t>
            </a:r>
            <a:r>
              <a:rPr lang="tr-TR" b="1" dirty="0" err="1">
                <a:effectLst/>
                <a:latin typeface="Times New Roman"/>
                <a:ea typeface="Times New Roman"/>
              </a:rPr>
              <a:t>acentası</a:t>
            </a:r>
            <a:r>
              <a:rPr lang="tr-TR" b="1" dirty="0">
                <a:effectLst/>
                <a:latin typeface="Times New Roman"/>
                <a:ea typeface="Times New Roman"/>
              </a:rPr>
              <a:t> merkez ve şubelerinde aşağıdaki niteliklerden birini haiz en az bir personel çalıştırılır.</a:t>
            </a:r>
            <a:endParaRPr lang="en-US" dirty="0">
              <a:effectLst/>
              <a:latin typeface="Times New Roman"/>
              <a:ea typeface="Times New Roman"/>
            </a:endParaRPr>
          </a:p>
          <a:p>
            <a:pPr lvl="0" algn="just">
              <a:buFont typeface="+mj-lt"/>
              <a:buAutoNum type="alphaLcParenR"/>
              <a:tabLst>
                <a:tab pos="457200" algn="l"/>
              </a:tabLst>
            </a:pPr>
            <a:r>
              <a:rPr lang="tr-TR" b="1" dirty="0">
                <a:effectLst/>
                <a:latin typeface="Times New Roman"/>
                <a:ea typeface="Times New Roman"/>
              </a:rPr>
              <a:t> Otelcilik ve turizm konusunda, meslek lisesi, </a:t>
            </a:r>
            <a:r>
              <a:rPr lang="tr-TR" b="1" dirty="0" err="1">
                <a:effectLst/>
                <a:latin typeface="Times New Roman"/>
                <a:ea typeface="Times New Roman"/>
              </a:rPr>
              <a:t>önlisans</a:t>
            </a:r>
            <a:r>
              <a:rPr lang="tr-TR" b="1" dirty="0">
                <a:effectLst/>
                <a:latin typeface="Times New Roman"/>
                <a:ea typeface="Times New Roman"/>
              </a:rPr>
              <a:t> veya lisans eğitimini tamamlamış olmak, </a:t>
            </a:r>
            <a:endParaRPr lang="en-US" dirty="0">
              <a:effectLst/>
              <a:latin typeface="Times New Roman"/>
              <a:ea typeface="Times New Roman"/>
            </a:endParaRPr>
          </a:p>
          <a:p>
            <a:pPr marL="228600" algn="just">
              <a:spcAft>
                <a:spcPts val="0"/>
              </a:spcAft>
            </a:pPr>
            <a:r>
              <a:rPr lang="tr-TR" b="1" u="sng" dirty="0">
                <a:effectLst/>
                <a:latin typeface="Times New Roman"/>
                <a:ea typeface="Times New Roman"/>
              </a:rPr>
              <a:t>Veya   </a:t>
            </a:r>
            <a:endParaRPr lang="en-US" b="1" u="sng" dirty="0">
              <a:effectLst/>
              <a:latin typeface="Times New Roman"/>
              <a:ea typeface="Times New Roman"/>
            </a:endParaRPr>
          </a:p>
          <a:p>
            <a:pPr lvl="0" algn="just">
              <a:buFont typeface="+mj-lt"/>
              <a:buAutoNum type="alphaLcParenR"/>
              <a:tabLst>
                <a:tab pos="457200" algn="l"/>
              </a:tabLst>
            </a:pPr>
            <a:r>
              <a:rPr lang="tr-TR" b="1" dirty="0">
                <a:effectLst/>
                <a:latin typeface="Times New Roman"/>
                <a:ea typeface="Times New Roman"/>
              </a:rPr>
              <a:t> Enformasyon memurluğu yabancı dil başarı belgesi sahibi olmak,</a:t>
            </a:r>
            <a:endParaRPr lang="en-US" dirty="0">
              <a:effectLst/>
              <a:latin typeface="Times New Roman"/>
              <a:ea typeface="Times New Roman"/>
            </a:endParaRPr>
          </a:p>
          <a:p>
            <a:pPr marL="228600" algn="just">
              <a:spcAft>
                <a:spcPts val="0"/>
              </a:spcAft>
            </a:pPr>
            <a:r>
              <a:rPr lang="tr-TR" b="1" u="sng" dirty="0">
                <a:effectLst/>
                <a:latin typeface="Times New Roman"/>
                <a:ea typeface="Times New Roman"/>
              </a:rPr>
              <a:t>Veya</a:t>
            </a:r>
            <a:endParaRPr lang="en-US" b="1" u="sng" dirty="0">
              <a:effectLst/>
              <a:latin typeface="Times New Roman"/>
              <a:ea typeface="Times New Roman"/>
            </a:endParaRPr>
          </a:p>
          <a:p>
            <a:pPr lvl="0" algn="just">
              <a:buFont typeface="+mj-lt"/>
              <a:buAutoNum type="alphaLcParenR"/>
              <a:tabLst>
                <a:tab pos="457200" algn="l"/>
              </a:tabLst>
            </a:pPr>
            <a:r>
              <a:rPr lang="tr-TR" b="1" dirty="0">
                <a:effectLst/>
                <a:latin typeface="Times New Roman"/>
                <a:ea typeface="Times New Roman"/>
              </a:rPr>
              <a:t> Bakanlıkça verilmiş rehber belgesine sahip olmak,</a:t>
            </a:r>
            <a:endParaRPr lang="en-US" dirty="0">
              <a:effectLst/>
              <a:latin typeface="Times New Roman"/>
              <a:ea typeface="Times New Roman"/>
            </a:endParaRPr>
          </a:p>
          <a:p>
            <a:pPr algn="just">
              <a:spcAft>
                <a:spcPts val="0"/>
              </a:spcAft>
            </a:pPr>
            <a:r>
              <a:rPr lang="tr-TR" b="1" dirty="0">
                <a:effectLst/>
                <a:latin typeface="Times New Roman"/>
                <a:ea typeface="Times New Roman"/>
              </a:rPr>
              <a:t>(2) C grubu seyahat </a:t>
            </a:r>
            <a:r>
              <a:rPr lang="tr-TR" b="1" dirty="0" err="1">
                <a:effectLst/>
                <a:latin typeface="Times New Roman"/>
                <a:ea typeface="Times New Roman"/>
              </a:rPr>
              <a:t>acentalarında</a:t>
            </a:r>
            <a:r>
              <a:rPr lang="tr-TR" b="1" dirty="0">
                <a:effectLst/>
                <a:latin typeface="Times New Roman"/>
                <a:ea typeface="Times New Roman"/>
              </a:rPr>
              <a:t> enformasyon memurluğu yabancı dil başarı belgesi sahibi olanlar birinci fıkrada belirtilen nitelikleri haiz personel yerine çalıştırılabilir.</a:t>
            </a:r>
            <a:endParaRPr lang="en-US" dirty="0">
              <a:effectLst/>
              <a:latin typeface="Times New Roman"/>
              <a:ea typeface="Times New Roman"/>
            </a:endParaRPr>
          </a:p>
          <a:p>
            <a:pPr algn="just">
              <a:spcAft>
                <a:spcPts val="0"/>
              </a:spcAft>
            </a:pPr>
            <a:r>
              <a:rPr lang="tr-TR" b="1" dirty="0">
                <a:effectLst/>
                <a:latin typeface="Times New Roman"/>
                <a:ea typeface="Times New Roman"/>
              </a:rPr>
              <a:t>(3) Birinci fıkradaki niteliklerden birine sahip ve fiilen </a:t>
            </a:r>
            <a:r>
              <a:rPr lang="tr-TR" b="1" dirty="0" err="1">
                <a:effectLst/>
                <a:latin typeface="Times New Roman"/>
                <a:ea typeface="Times New Roman"/>
              </a:rPr>
              <a:t>acentasında</a:t>
            </a:r>
            <a:r>
              <a:rPr lang="tr-TR" b="1" dirty="0">
                <a:effectLst/>
                <a:latin typeface="Times New Roman"/>
                <a:ea typeface="Times New Roman"/>
              </a:rPr>
              <a:t> çalışan seyahat </a:t>
            </a:r>
            <a:r>
              <a:rPr lang="tr-TR" b="1" dirty="0" err="1">
                <a:effectLst/>
                <a:latin typeface="Times New Roman"/>
                <a:ea typeface="Times New Roman"/>
              </a:rPr>
              <a:t>acentası</a:t>
            </a:r>
            <a:r>
              <a:rPr lang="tr-TR" b="1" dirty="0">
                <a:effectLst/>
                <a:latin typeface="Times New Roman"/>
                <a:ea typeface="Times New Roman"/>
              </a:rPr>
              <a:t> sahipleri kendi </a:t>
            </a:r>
            <a:r>
              <a:rPr lang="tr-TR" b="1" dirty="0" err="1">
                <a:effectLst/>
                <a:latin typeface="Times New Roman"/>
                <a:ea typeface="Times New Roman"/>
              </a:rPr>
              <a:t>acentalarında</a:t>
            </a:r>
            <a:r>
              <a:rPr lang="tr-TR" b="1" dirty="0">
                <a:effectLst/>
                <a:latin typeface="Times New Roman"/>
                <a:ea typeface="Times New Roman"/>
              </a:rPr>
              <a:t> personel sayılır.</a:t>
            </a:r>
            <a:endParaRPr lang="en-US" dirty="0">
              <a:effectLst/>
              <a:latin typeface="Times New Roman"/>
              <a:ea typeface="Times New Roman"/>
            </a:endParaRPr>
          </a:p>
          <a:p>
            <a:pPr algn="just">
              <a:spcAft>
                <a:spcPts val="0"/>
              </a:spcAft>
            </a:pPr>
            <a:r>
              <a:rPr lang="tr-TR" b="1" dirty="0">
                <a:effectLst/>
                <a:latin typeface="Times New Roman"/>
                <a:ea typeface="Times New Roman"/>
              </a:rPr>
              <a:t>(4) Seyahat </a:t>
            </a:r>
            <a:r>
              <a:rPr lang="tr-TR" b="1" dirty="0" err="1">
                <a:effectLst/>
                <a:latin typeface="Times New Roman"/>
                <a:ea typeface="Times New Roman"/>
              </a:rPr>
              <a:t>acentalarında</a:t>
            </a:r>
            <a:r>
              <a:rPr lang="tr-TR" b="1" dirty="0">
                <a:effectLst/>
                <a:latin typeface="Times New Roman"/>
                <a:ea typeface="Times New Roman"/>
              </a:rPr>
              <a:t> çalışacak personele ilişkin belgelerden enformasyon memurluğu yabancı dil başarı belgesinin aslı, diğer belgelerin aslı veya onaylı sureti TÜRSAB’a ibraz edilir ve arşivlenir. Onaylı suretinin ibrazı istenilen belgelerin aslının getirilmesi halinde, belgenin fotokopisi aslına uygunluğu kontrol edildikten sonra ilgili görevli tarafından isim ve unvan yazılarak tasdik edilir.”</a:t>
            </a:r>
            <a:endParaRPr lang="en-US" dirty="0">
              <a:effectLst/>
              <a:latin typeface="Times New Roman"/>
              <a:ea typeface="Times New Roman"/>
            </a:endParaRPr>
          </a:p>
          <a:p>
            <a:pPr marL="0" indent="0" algn="just">
              <a:spcAft>
                <a:spcPts val="0"/>
              </a:spcAft>
              <a:buNone/>
            </a:pPr>
            <a:endParaRPr lang="en-US" dirty="0">
              <a:effectLst/>
              <a:latin typeface="Times New Roman"/>
              <a:ea typeface="Times New Roman"/>
            </a:endParaRPr>
          </a:p>
          <a:p>
            <a:endParaRPr lang="en-US" dirty="0"/>
          </a:p>
        </p:txBody>
      </p:sp>
    </p:spTree>
    <p:extLst>
      <p:ext uri="{BB962C8B-B14F-4D97-AF65-F5344CB8AC3E}">
        <p14:creationId xmlns:p14="http://schemas.microsoft.com/office/powerpoint/2010/main" val="270190927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50398" y="2070846"/>
            <a:ext cx="8692389" cy="4182035"/>
          </a:xfrm>
        </p:spPr>
        <p:txBody>
          <a:bodyPr>
            <a:normAutofit fontScale="85000" lnSpcReduction="20000"/>
          </a:bodyPr>
          <a:lstStyle/>
          <a:p>
            <a:pPr marL="742950" lvl="1" indent="-285750" algn="just">
              <a:spcAft>
                <a:spcPts val="0"/>
              </a:spcAft>
              <a:buFont typeface="+mj-lt"/>
              <a:buAutoNum type="alphaLcPeriod" startAt="9"/>
              <a:tabLst>
                <a:tab pos="228600" algn="l"/>
              </a:tabLst>
            </a:pPr>
            <a:r>
              <a:rPr lang="tr-TR" sz="2400" dirty="0">
                <a:effectLst/>
                <a:latin typeface="Times New Roman"/>
                <a:ea typeface="Times New Roman"/>
              </a:rPr>
              <a:t>29.uncu maddede belirtilen değerler üzerinden, 30.uncu maddede belirtilen miktarda kuruluş teminatı aslı.</a:t>
            </a:r>
            <a:endParaRPr lang="en-US" sz="2400" dirty="0">
              <a:effectLst/>
              <a:latin typeface="Times New Roman"/>
              <a:ea typeface="Times New Roman"/>
            </a:endParaRPr>
          </a:p>
          <a:p>
            <a:pPr marL="1143000" lvl="2" indent="-228600" algn="just">
              <a:spcAft>
                <a:spcPts val="0"/>
              </a:spcAft>
              <a:buFont typeface="Times New Roman"/>
              <a:buChar char="-"/>
              <a:tabLst>
                <a:tab pos="1562100" algn="l"/>
              </a:tabLst>
            </a:pPr>
            <a:r>
              <a:rPr lang="tr-TR" dirty="0">
                <a:effectLst/>
                <a:latin typeface="Times New Roman"/>
                <a:ea typeface="Times New Roman"/>
              </a:rPr>
              <a:t>Teminat mektubu olarak verilecekse kesin ve süresiz teminat mektubunda; </a:t>
            </a:r>
            <a:r>
              <a:rPr lang="tr-TR" dirty="0" err="1">
                <a:effectLst/>
                <a:latin typeface="Times New Roman"/>
                <a:ea typeface="Times New Roman"/>
              </a:rPr>
              <a:t>acenta</a:t>
            </a:r>
            <a:r>
              <a:rPr lang="tr-TR" dirty="0">
                <a:effectLst/>
                <a:latin typeface="Times New Roman"/>
                <a:ea typeface="Times New Roman"/>
              </a:rPr>
              <a:t> unvanı, ticaret unvanın bulunması gerekmektedir.</a:t>
            </a:r>
            <a:endParaRPr lang="en-US" dirty="0">
              <a:effectLst/>
              <a:latin typeface="Times New Roman"/>
              <a:ea typeface="Times New Roman"/>
            </a:endParaRPr>
          </a:p>
          <a:p>
            <a:pPr marL="1143000" lvl="2" indent="-228600" algn="just">
              <a:spcAft>
                <a:spcPts val="0"/>
              </a:spcAft>
              <a:buFont typeface="Times New Roman"/>
              <a:buChar char="-"/>
              <a:tabLst>
                <a:tab pos="1562100" algn="l"/>
              </a:tabLst>
            </a:pPr>
            <a:r>
              <a:rPr lang="tr-TR" dirty="0">
                <a:effectLst/>
                <a:latin typeface="Times New Roman"/>
                <a:ea typeface="Times New Roman"/>
              </a:rPr>
              <a:t>Teminat mektupları dışındaki teminatlar;  T.C. Kültür ve Turizm Bakanlığı Merkez Saymanlığı Müdürlüğü’nün, “Merkez Bankası 01 Ankara Şubesi TR37 0000 1001 0000 0350 1210 07 IBAN </a:t>
            </a:r>
            <a:r>
              <a:rPr lang="tr-TR" dirty="0" err="1">
                <a:effectLst/>
                <a:latin typeface="Times New Roman"/>
                <a:ea typeface="Times New Roman"/>
              </a:rPr>
              <a:t>nolu</a:t>
            </a:r>
            <a:r>
              <a:rPr lang="tr-TR" dirty="0">
                <a:effectLst/>
                <a:latin typeface="Times New Roman"/>
                <a:ea typeface="Times New Roman"/>
              </a:rPr>
              <a:t>” hesabına yatırılan dekont aslı veya Bakanlık Merkez Muhasebe Birimine veya il veya ilçeler genel bütçeli dairelere ait muhasebe birimleri vasıtasıyla Bakanlık Merkez Muhasebe Birimine yatırılır. (Kaşeli ve imzalı dekont aslı olması gerekmekte olup, ayrıca dekontta </a:t>
            </a:r>
            <a:r>
              <a:rPr lang="tr-TR" b="1" dirty="0">
                <a:effectLst/>
                <a:latin typeface="Times New Roman"/>
                <a:ea typeface="Times New Roman"/>
              </a:rPr>
              <a:t>gönderen</a:t>
            </a:r>
            <a:r>
              <a:rPr lang="tr-TR" dirty="0">
                <a:effectLst/>
                <a:latin typeface="Times New Roman"/>
                <a:ea typeface="Times New Roman"/>
              </a:rPr>
              <a:t> kısmında ticari unvanı (</a:t>
            </a:r>
            <a:r>
              <a:rPr lang="tr-TR" u="sng" dirty="0">
                <a:effectLst/>
                <a:latin typeface="Times New Roman"/>
                <a:ea typeface="Times New Roman"/>
              </a:rPr>
              <a:t>hiçbir şekilde şahıs ismi yer almaması gerekmektedir</a:t>
            </a:r>
            <a:r>
              <a:rPr lang="tr-TR" dirty="0">
                <a:effectLst/>
                <a:latin typeface="Times New Roman"/>
                <a:ea typeface="Times New Roman"/>
              </a:rPr>
              <a:t>), </a:t>
            </a:r>
            <a:r>
              <a:rPr lang="tr-TR" b="1" dirty="0">
                <a:effectLst/>
                <a:latin typeface="Times New Roman"/>
                <a:ea typeface="Times New Roman"/>
              </a:rPr>
              <a:t>açıklama</a:t>
            </a:r>
            <a:r>
              <a:rPr lang="tr-TR" dirty="0">
                <a:effectLst/>
                <a:latin typeface="Times New Roman"/>
                <a:ea typeface="Times New Roman"/>
              </a:rPr>
              <a:t> kısmında ise T.C. Kültür ve Turizm Bakanlığından alınan </a:t>
            </a:r>
            <a:r>
              <a:rPr lang="tr-TR" dirty="0" err="1">
                <a:effectLst/>
                <a:latin typeface="Times New Roman"/>
                <a:ea typeface="Times New Roman"/>
              </a:rPr>
              <a:t>acenta</a:t>
            </a:r>
            <a:r>
              <a:rPr lang="tr-TR" dirty="0">
                <a:effectLst/>
                <a:latin typeface="Times New Roman"/>
                <a:ea typeface="Times New Roman"/>
              </a:rPr>
              <a:t> unvanının yazılması zorunludur.)</a:t>
            </a:r>
            <a:endParaRPr lang="en-US" dirty="0">
              <a:effectLst/>
              <a:latin typeface="Times New Roman"/>
              <a:ea typeface="Times New Roman"/>
            </a:endParaRPr>
          </a:p>
          <a:p>
            <a:pPr marL="1143000" lvl="2" indent="-228600" algn="just">
              <a:spcAft>
                <a:spcPts val="0"/>
              </a:spcAft>
              <a:buFont typeface="Times New Roman"/>
              <a:buChar char="-"/>
              <a:tabLst>
                <a:tab pos="1562100" algn="l"/>
              </a:tabLst>
            </a:pPr>
            <a:r>
              <a:rPr lang="tr-TR" dirty="0">
                <a:effectLst/>
                <a:latin typeface="Times New Roman"/>
                <a:ea typeface="Times New Roman"/>
              </a:rPr>
              <a:t>A grubu için 		: 7.000,00.-TL  (</a:t>
            </a:r>
            <a:r>
              <a:rPr lang="tr-TR" dirty="0" err="1">
                <a:effectLst/>
                <a:latin typeface="Times New Roman"/>
                <a:ea typeface="Times New Roman"/>
              </a:rPr>
              <a:t>yedibin</a:t>
            </a:r>
            <a:r>
              <a:rPr lang="tr-TR" dirty="0">
                <a:effectLst/>
                <a:latin typeface="Times New Roman"/>
                <a:ea typeface="Times New Roman"/>
              </a:rPr>
              <a:t> Türk Lirası)</a:t>
            </a:r>
            <a:endParaRPr lang="en-US" dirty="0">
              <a:effectLst/>
              <a:latin typeface="Times New Roman"/>
              <a:ea typeface="Times New Roman"/>
            </a:endParaRPr>
          </a:p>
          <a:p>
            <a:pPr marL="1143000" lvl="2" indent="-228600" algn="just">
              <a:spcAft>
                <a:spcPts val="0"/>
              </a:spcAft>
              <a:buFont typeface="Times New Roman"/>
              <a:buChar char="-"/>
              <a:tabLst>
                <a:tab pos="1562100" algn="l"/>
              </a:tabLst>
            </a:pPr>
            <a:r>
              <a:rPr lang="tr-TR" dirty="0">
                <a:effectLst/>
                <a:latin typeface="Times New Roman"/>
                <a:ea typeface="Times New Roman"/>
              </a:rPr>
              <a:t>B grubu için 		: 6.000,00.-TL  (</a:t>
            </a:r>
            <a:r>
              <a:rPr lang="tr-TR" dirty="0" err="1">
                <a:effectLst/>
                <a:latin typeface="Times New Roman"/>
                <a:ea typeface="Times New Roman"/>
              </a:rPr>
              <a:t>altıbin</a:t>
            </a:r>
            <a:r>
              <a:rPr lang="tr-TR" dirty="0">
                <a:effectLst/>
                <a:latin typeface="Times New Roman"/>
                <a:ea typeface="Times New Roman"/>
              </a:rPr>
              <a:t> Türk Lirası</a:t>
            </a:r>
            <a:r>
              <a:rPr lang="tr-TR" dirty="0" smtClean="0">
                <a:effectLst/>
                <a:latin typeface="Times New Roman"/>
                <a:ea typeface="Times New Roman"/>
              </a:rPr>
              <a:t>)</a:t>
            </a:r>
            <a:endParaRPr lang="en-US" dirty="0" smtClean="0">
              <a:effectLst/>
              <a:latin typeface="Times New Roman"/>
              <a:ea typeface="Times New Roman"/>
            </a:endParaRPr>
          </a:p>
          <a:p>
            <a:pPr marL="1143000" lvl="2" indent="-228600" algn="just">
              <a:spcAft>
                <a:spcPts val="0"/>
              </a:spcAft>
              <a:buFont typeface="Times New Roman"/>
              <a:buChar char="-"/>
              <a:tabLst>
                <a:tab pos="1562100" algn="l"/>
              </a:tabLst>
            </a:pPr>
            <a:r>
              <a:rPr lang="tr-TR" dirty="0" smtClean="0">
                <a:effectLst/>
                <a:latin typeface="Times New Roman"/>
                <a:ea typeface="Times New Roman"/>
              </a:rPr>
              <a:t>C </a:t>
            </a:r>
            <a:r>
              <a:rPr lang="tr-TR" dirty="0">
                <a:effectLst/>
                <a:latin typeface="Times New Roman"/>
                <a:ea typeface="Times New Roman"/>
              </a:rPr>
              <a:t>grubu için		: 5.000,00.-TL  (</a:t>
            </a:r>
            <a:r>
              <a:rPr lang="tr-TR" dirty="0" err="1">
                <a:effectLst/>
                <a:latin typeface="Times New Roman"/>
                <a:ea typeface="Times New Roman"/>
              </a:rPr>
              <a:t>beşbin</a:t>
            </a:r>
            <a:r>
              <a:rPr lang="tr-TR" dirty="0">
                <a:effectLst/>
                <a:latin typeface="Times New Roman"/>
                <a:ea typeface="Times New Roman"/>
              </a:rPr>
              <a:t> Türk Lirası</a:t>
            </a:r>
            <a:r>
              <a:rPr lang="en-US" dirty="0">
                <a:effectLst/>
              </a:rPr>
              <a:t> </a:t>
            </a:r>
            <a:endParaRPr lang="en-US" dirty="0"/>
          </a:p>
        </p:txBody>
      </p:sp>
    </p:spTree>
    <p:extLst>
      <p:ext uri="{BB962C8B-B14F-4D97-AF65-F5344CB8AC3E}">
        <p14:creationId xmlns:p14="http://schemas.microsoft.com/office/powerpoint/2010/main" val="81488148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21940" y="79468"/>
            <a:ext cx="8513534" cy="6467719"/>
          </a:xfrm>
        </p:spPr>
        <p:txBody>
          <a:bodyPr>
            <a:normAutofit fontScale="62500" lnSpcReduction="20000"/>
          </a:bodyPr>
          <a:lstStyle/>
          <a:p>
            <a:pPr algn="just">
              <a:spcAft>
                <a:spcPts val="0"/>
              </a:spcAft>
            </a:pPr>
            <a:r>
              <a:rPr lang="tr-TR" dirty="0">
                <a:effectLst/>
                <a:latin typeface="Times New Roman"/>
                <a:ea typeface="Times New Roman"/>
              </a:rPr>
              <a:t>3- TÜRSAB, kendisine yapılan başvuruya ilişkin ibraz ve beyan edilen bilgi ve belgeler üzerinde inceleme ve değerlendirme yapar, adli sicil beyanının doğrulunu ilgili merciden teyit eder</a:t>
            </a:r>
            <a:r>
              <a:rPr lang="tr-TR" dirty="0" smtClean="0">
                <a:effectLst/>
                <a:latin typeface="Times New Roman"/>
                <a:ea typeface="Times New Roman"/>
              </a:rPr>
              <a:t>.</a:t>
            </a:r>
            <a:endParaRPr lang="en-US" dirty="0">
              <a:effectLst/>
              <a:latin typeface="Times New Roman"/>
              <a:ea typeface="Times New Roman"/>
            </a:endParaRPr>
          </a:p>
          <a:p>
            <a:pPr algn="just">
              <a:spcAft>
                <a:spcPts val="0"/>
              </a:spcAft>
            </a:pPr>
            <a:r>
              <a:rPr lang="tr-TR" dirty="0">
                <a:effectLst/>
                <a:latin typeface="Times New Roman"/>
                <a:ea typeface="Times New Roman"/>
              </a:rPr>
              <a:t>4- TÜRSAB, bildirilen adreste seyahat </a:t>
            </a:r>
            <a:r>
              <a:rPr lang="tr-TR" dirty="0" err="1">
                <a:effectLst/>
                <a:latin typeface="Times New Roman"/>
                <a:ea typeface="Times New Roman"/>
              </a:rPr>
              <a:t>acentası</a:t>
            </a:r>
            <a:r>
              <a:rPr lang="tr-TR" dirty="0">
                <a:effectLst/>
                <a:latin typeface="Times New Roman"/>
                <a:ea typeface="Times New Roman"/>
              </a:rPr>
              <a:t> işyerinin 17 </a:t>
            </a:r>
            <a:r>
              <a:rPr lang="tr-TR" dirty="0" err="1">
                <a:effectLst/>
                <a:latin typeface="Times New Roman"/>
                <a:ea typeface="Times New Roman"/>
              </a:rPr>
              <a:t>nci</a:t>
            </a:r>
            <a:r>
              <a:rPr lang="tr-TR" dirty="0">
                <a:effectLst/>
                <a:latin typeface="Times New Roman"/>
                <a:ea typeface="Times New Roman"/>
              </a:rPr>
              <a:t> maddede belirtilen nitelikleri haiz olup olmadığı, personele ilişkin kayıtların tutulup tutulmadığı hususlarında denetleme ve değerlendirme yapar</a:t>
            </a:r>
            <a:r>
              <a:rPr lang="tr-TR" dirty="0" smtClean="0">
                <a:effectLst/>
                <a:latin typeface="Times New Roman"/>
                <a:ea typeface="Times New Roman"/>
              </a:rPr>
              <a:t>.</a:t>
            </a:r>
            <a:endParaRPr lang="en-US" dirty="0">
              <a:effectLst/>
              <a:latin typeface="Times New Roman"/>
              <a:ea typeface="Times New Roman"/>
            </a:endParaRPr>
          </a:p>
          <a:p>
            <a:pPr algn="just">
              <a:spcAft>
                <a:spcPts val="0"/>
              </a:spcAft>
            </a:pPr>
            <a:r>
              <a:rPr lang="tr-TR" b="1" u="sng" dirty="0">
                <a:effectLst/>
                <a:latin typeface="Times New Roman"/>
              </a:rPr>
              <a:t>Üye Kayıt Ücreti</a:t>
            </a:r>
            <a:endParaRPr lang="en-US" b="1" u="sng" dirty="0">
              <a:effectLst/>
              <a:latin typeface="Times New Roman"/>
            </a:endParaRPr>
          </a:p>
          <a:p>
            <a:pPr algn="just">
              <a:spcAft>
                <a:spcPts val="0"/>
              </a:spcAft>
            </a:pPr>
            <a:r>
              <a:rPr lang="tr-TR" dirty="0">
                <a:effectLst/>
                <a:latin typeface="Times New Roman"/>
                <a:ea typeface="Times New Roman"/>
              </a:rPr>
              <a:t>5- TÜRSAB tarafından yapılacak denetleme sonucunda mevzuatta belirtilen şartlara sahip olduğu belirlenen seyahat </a:t>
            </a:r>
            <a:r>
              <a:rPr lang="tr-TR" dirty="0" err="1">
                <a:effectLst/>
                <a:latin typeface="Times New Roman"/>
                <a:ea typeface="Times New Roman"/>
              </a:rPr>
              <a:t>acentası</a:t>
            </a:r>
            <a:r>
              <a:rPr lang="tr-TR" dirty="0">
                <a:effectLst/>
                <a:latin typeface="Times New Roman"/>
                <a:ea typeface="Times New Roman"/>
              </a:rPr>
              <a:t> adayı işletmeler, üye kayıt ücretinin ödenmesi ile TÜRSAB üyesi olarak kaydedilirler.</a:t>
            </a:r>
            <a:endParaRPr lang="en-US" dirty="0">
              <a:effectLst/>
              <a:latin typeface="Times New Roman"/>
              <a:ea typeface="Times New Roman"/>
            </a:endParaRPr>
          </a:p>
          <a:p>
            <a:pPr algn="just">
              <a:spcAft>
                <a:spcPts val="0"/>
              </a:spcAft>
              <a:tabLst>
                <a:tab pos="457200" algn="l"/>
              </a:tabLst>
            </a:pPr>
            <a:r>
              <a:rPr lang="tr-TR" b="1" u="sng" dirty="0">
                <a:effectLst/>
                <a:latin typeface="Times New Roman"/>
              </a:rPr>
              <a:t>ÜYE KAYIT ÜCRETİ (01.01.2015-31.12.2015)</a:t>
            </a:r>
            <a:endParaRPr lang="en-US" b="1" u="sng" dirty="0">
              <a:effectLst/>
              <a:latin typeface="Times New Roman"/>
            </a:endParaRPr>
          </a:p>
          <a:p>
            <a:pPr algn="just">
              <a:spcAft>
                <a:spcPts val="0"/>
              </a:spcAft>
            </a:pPr>
            <a:r>
              <a:rPr lang="tr-TR" dirty="0">
                <a:effectLst/>
                <a:latin typeface="Times New Roman"/>
                <a:ea typeface="Times New Roman"/>
              </a:rPr>
              <a:t>(A) grubu	35.979,10 TL</a:t>
            </a:r>
            <a:endParaRPr lang="en-US" dirty="0">
              <a:effectLst/>
              <a:latin typeface="Times New Roman"/>
              <a:ea typeface="Times New Roman"/>
            </a:endParaRPr>
          </a:p>
          <a:p>
            <a:pPr algn="just">
              <a:spcAft>
                <a:spcPts val="0"/>
              </a:spcAft>
            </a:pPr>
            <a:r>
              <a:rPr lang="tr-TR" dirty="0">
                <a:effectLst/>
                <a:latin typeface="Times New Roman"/>
                <a:ea typeface="Times New Roman"/>
              </a:rPr>
              <a:t>(B) grubu	35.979,10 TL</a:t>
            </a:r>
            <a:endParaRPr lang="en-US" dirty="0">
              <a:effectLst/>
              <a:latin typeface="Times New Roman"/>
              <a:ea typeface="Times New Roman"/>
            </a:endParaRPr>
          </a:p>
          <a:p>
            <a:pPr algn="just">
              <a:spcAft>
                <a:spcPts val="0"/>
              </a:spcAft>
            </a:pPr>
            <a:r>
              <a:rPr lang="tr-TR" dirty="0">
                <a:effectLst/>
                <a:latin typeface="Times New Roman"/>
                <a:ea typeface="Times New Roman"/>
              </a:rPr>
              <a:t>(C) grubu	35.979,10 </a:t>
            </a:r>
            <a:r>
              <a:rPr lang="tr-TR" dirty="0" smtClean="0">
                <a:effectLst/>
                <a:latin typeface="Times New Roman"/>
                <a:ea typeface="Times New Roman"/>
              </a:rPr>
              <a:t>TL</a:t>
            </a:r>
          </a:p>
          <a:p>
            <a:pPr marL="0" indent="0" algn="just">
              <a:spcAft>
                <a:spcPts val="0"/>
              </a:spcAft>
              <a:buNone/>
            </a:pPr>
            <a:r>
              <a:rPr lang="tr-TR" b="1" dirty="0" smtClean="0">
                <a:effectLst/>
                <a:latin typeface="Times New Roman"/>
                <a:ea typeface="Times New Roman"/>
              </a:rPr>
              <a:t>ve </a:t>
            </a:r>
            <a:r>
              <a:rPr lang="tr-TR" b="1" dirty="0">
                <a:effectLst/>
                <a:latin typeface="Times New Roman"/>
                <a:ea typeface="Times New Roman"/>
              </a:rPr>
              <a:t>her bir şube için bu miktarların yüzde % 25’idir.</a:t>
            </a:r>
            <a:endParaRPr lang="en-US" dirty="0">
              <a:effectLst/>
              <a:latin typeface="Times New Roman"/>
              <a:ea typeface="Times New Roman"/>
            </a:endParaRPr>
          </a:p>
          <a:p>
            <a:pPr algn="just">
              <a:spcAft>
                <a:spcPts val="0"/>
              </a:spcAft>
            </a:pPr>
            <a:r>
              <a:rPr lang="tr-TR" dirty="0">
                <a:effectLst/>
                <a:latin typeface="Times New Roman"/>
                <a:ea typeface="Times New Roman"/>
              </a:rPr>
              <a:t>Yıllık aidat, üye kayıt ücretinin yüzde beşidir</a:t>
            </a:r>
            <a:r>
              <a:rPr lang="tr-TR" dirty="0" smtClean="0">
                <a:effectLst/>
                <a:latin typeface="Times New Roman"/>
                <a:ea typeface="Times New Roman"/>
              </a:rPr>
              <a:t>.</a:t>
            </a:r>
          </a:p>
          <a:p>
            <a:r>
              <a:rPr lang="tr-TR" dirty="0">
                <a:effectLst/>
              </a:rPr>
              <a:t>Üye kayıt ücreti ve yıllık aidat her takvim yılı başından geçerli olmak üzere o yıl için 213 Sayılı Vergi Usul Kanunu’nun mükerrer 298’inci maddesi uyarınca tespit ve ilan edilen yeniden değerleme oranında artırılarak uygulanır. </a:t>
            </a:r>
            <a:endParaRPr lang="en-US" dirty="0">
              <a:effectLst/>
            </a:endParaRPr>
          </a:p>
          <a:p>
            <a:r>
              <a:rPr lang="tr-TR" dirty="0">
                <a:effectLst/>
              </a:rPr>
              <a:t> </a:t>
            </a:r>
            <a:endParaRPr lang="en-US" dirty="0">
              <a:effectLst/>
            </a:endParaRPr>
          </a:p>
          <a:p>
            <a:pPr algn="just">
              <a:spcAft>
                <a:spcPts val="0"/>
              </a:spcAft>
            </a:pPr>
            <a:endParaRPr lang="en-US" dirty="0">
              <a:effectLst/>
              <a:latin typeface="Times New Roman"/>
              <a:ea typeface="Times New Roman"/>
            </a:endParaRPr>
          </a:p>
          <a:p>
            <a:pPr marL="0" indent="0" algn="just">
              <a:spcAft>
                <a:spcPts val="0"/>
              </a:spcAft>
              <a:buNone/>
            </a:pPr>
            <a:endParaRPr lang="en-US" dirty="0">
              <a:effectLst/>
              <a:latin typeface="Times New Roman"/>
              <a:ea typeface="Times New Roman"/>
            </a:endParaRPr>
          </a:p>
          <a:p>
            <a:pPr algn="just">
              <a:spcAft>
                <a:spcPts val="0"/>
              </a:spcAft>
            </a:pPr>
            <a:endParaRPr lang="en-US" dirty="0">
              <a:effectLst/>
              <a:latin typeface="Times New Roman"/>
              <a:ea typeface="Times New Roman"/>
            </a:endParaRPr>
          </a:p>
          <a:p>
            <a:endParaRPr lang="en-US" dirty="0"/>
          </a:p>
        </p:txBody>
      </p:sp>
    </p:spTree>
    <p:extLst>
      <p:ext uri="{BB962C8B-B14F-4D97-AF65-F5344CB8AC3E}">
        <p14:creationId xmlns:p14="http://schemas.microsoft.com/office/powerpoint/2010/main" val="420777170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68284" y="2070846"/>
            <a:ext cx="8746046" cy="4404788"/>
          </a:xfrm>
        </p:spPr>
        <p:txBody>
          <a:bodyPr>
            <a:normAutofit fontScale="55000" lnSpcReduction="20000"/>
          </a:bodyPr>
          <a:lstStyle/>
          <a:p>
            <a:r>
              <a:rPr lang="tr-TR" dirty="0">
                <a:effectLst/>
              </a:rPr>
              <a:t>6- TÜRSAB, başvuru sonucuna ilişkin görüşünü Bakanlığa ve başvuru sahibine yazılı olarak bildirir</a:t>
            </a:r>
            <a:r>
              <a:rPr lang="tr-TR" dirty="0" smtClean="0">
                <a:effectLst/>
              </a:rPr>
              <a:t>.</a:t>
            </a:r>
            <a:endParaRPr lang="en-US" dirty="0">
              <a:effectLst/>
            </a:endParaRPr>
          </a:p>
          <a:p>
            <a:r>
              <a:rPr lang="tr-TR" dirty="0">
                <a:effectLst/>
              </a:rPr>
              <a:t>7- Bakanlığın yaptığı inceleme ve değerlendirme sonucunda eksik evrak bulunması durumunda eksik evrakın TÜRSAB’a bildirmesi üzerine, başvuru sahibine eksik evrakın tamamlanması TÜRSAB tarafından bildirilir ve başvuru sahibi tarafından tamamlanır. Evrakların tamamlanması üzerine, Bakanlık gerekli inceleme ve değerlendirme sonucunda uygun görülenlere seyahat </a:t>
            </a:r>
            <a:r>
              <a:rPr lang="tr-TR" dirty="0" err="1">
                <a:effectLst/>
              </a:rPr>
              <a:t>acentası</a:t>
            </a:r>
            <a:r>
              <a:rPr lang="tr-TR" dirty="0">
                <a:effectLst/>
              </a:rPr>
              <a:t> işletme belgesi verir. </a:t>
            </a:r>
            <a:endParaRPr lang="en-US" sz="4000" b="1" i="1" dirty="0">
              <a:effectLst/>
            </a:endParaRPr>
          </a:p>
          <a:p>
            <a:r>
              <a:rPr lang="tr-TR" b="1" u="sng" dirty="0">
                <a:effectLst/>
              </a:rPr>
              <a:t>Başvurunun İşlemden Kaldırılması</a:t>
            </a:r>
            <a:endParaRPr lang="en-US" sz="3600" b="1" u="sng" dirty="0">
              <a:effectLst/>
            </a:endParaRPr>
          </a:p>
          <a:p>
            <a:pPr lvl="3"/>
            <a:r>
              <a:rPr lang="tr-TR" dirty="0">
                <a:effectLst/>
              </a:rPr>
              <a:t>Bakanlık tarafından </a:t>
            </a:r>
            <a:r>
              <a:rPr lang="tr-TR" dirty="0" err="1">
                <a:effectLst/>
              </a:rPr>
              <a:t>acenta</a:t>
            </a:r>
            <a:r>
              <a:rPr lang="tr-TR" dirty="0">
                <a:effectLst/>
              </a:rPr>
              <a:t> unvanının uygun  görüldüğünün bildirilmesinden itibaren otuz gün içinde TÜRSAB’a müracaat edilmemesi veya TÜRSAB’a yapılan başvurudan sonra TÜRSAB tarafından bildirilen eksik belge veya işlemlerin bildirim tarihinden itibaren otuz gün içinde tamamlanmaması veya gerçeğe aykırı belge verilmesi ya da beyanda bulunulması durumunda başvuru işlemden kaldırılır.</a:t>
            </a:r>
            <a:endParaRPr lang="en-US" dirty="0">
              <a:effectLst/>
            </a:endParaRPr>
          </a:p>
          <a:p>
            <a:pPr lvl="3"/>
            <a:r>
              <a:rPr lang="tr-TR" dirty="0">
                <a:effectLst/>
              </a:rPr>
              <a:t>Talebi uygun görülenlere, Bakanlıkça işletme belgesi verilir ve durum, TÜRSAB’a bildirilir</a:t>
            </a:r>
            <a:r>
              <a:rPr lang="tr-TR" dirty="0" smtClean="0">
                <a:effectLst/>
              </a:rPr>
              <a:t>.</a:t>
            </a:r>
            <a:endParaRPr lang="en-US" sz="2800" b="1" i="1" dirty="0">
              <a:effectLst/>
            </a:endParaRPr>
          </a:p>
          <a:p>
            <a:r>
              <a:rPr lang="tr-TR" b="1" i="1" dirty="0">
                <a:effectLst/>
              </a:rPr>
              <a:t>NOT:</a:t>
            </a:r>
            <a:endParaRPr lang="en-US" sz="4000" b="1" i="1" dirty="0">
              <a:effectLst/>
            </a:endParaRPr>
          </a:p>
          <a:p>
            <a:r>
              <a:rPr lang="tr-TR" b="1" dirty="0">
                <a:effectLst/>
              </a:rPr>
              <a:t>Başvuruya ilişkin Seyahat </a:t>
            </a:r>
            <a:r>
              <a:rPr lang="tr-TR" b="1" dirty="0" err="1">
                <a:effectLst/>
              </a:rPr>
              <a:t>Acentaları</a:t>
            </a:r>
            <a:r>
              <a:rPr lang="tr-TR" b="1" dirty="0">
                <a:effectLst/>
              </a:rPr>
              <a:t> Yönetmeliği’nin 21 ila 28.inci maddelerde belirtilen, ibraz ve beyan edilen bilgi ve belgelerde, gerçeğe aykırı belge verilmesi ya da beyanda bulunulması durumunda başvuru işlemden kaldırılır.</a:t>
            </a:r>
            <a:endParaRPr lang="en-US" sz="3600" dirty="0">
              <a:effectLst/>
            </a:endParaRPr>
          </a:p>
          <a:p>
            <a:r>
              <a:rPr lang="tr-TR" b="1" dirty="0">
                <a:effectLst/>
              </a:rPr>
              <a:t>Gerçeğe aykırı belge verenler ya da beyanda bulunanlar hakkında Türk Ceza Kanununun ilgili hükümleri uygulanmak üzere Cumhuriyet Başsavcılığına suç duyurusunda bulunulur</a:t>
            </a:r>
            <a:r>
              <a:rPr lang="tr-TR" b="1" dirty="0" smtClean="0">
                <a:effectLst/>
              </a:rPr>
              <a:t>.</a:t>
            </a:r>
            <a:endParaRPr lang="en-US" sz="3600" dirty="0">
              <a:effectLst/>
            </a:endParaRPr>
          </a:p>
        </p:txBody>
      </p:sp>
    </p:spTree>
    <p:extLst>
      <p:ext uri="{BB962C8B-B14F-4D97-AF65-F5344CB8AC3E}">
        <p14:creationId xmlns:p14="http://schemas.microsoft.com/office/powerpoint/2010/main" val="295548575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Habitat">
  <a:themeElements>
    <a:clrScheme name="Habitat">
      <a:dk1>
        <a:sysClr val="windowText" lastClr="000000"/>
      </a:dk1>
      <a:lt1>
        <a:sysClr val="window" lastClr="FFFFFF"/>
      </a:lt1>
      <a:dk2>
        <a:srgbClr val="194431"/>
      </a:dk2>
      <a:lt2>
        <a:srgbClr val="F0E6C3"/>
      </a:lt2>
      <a:accent1>
        <a:srgbClr val="F8C000"/>
      </a:accent1>
      <a:accent2>
        <a:srgbClr val="F88600"/>
      </a:accent2>
      <a:accent3>
        <a:srgbClr val="F83500"/>
      </a:accent3>
      <a:accent4>
        <a:srgbClr val="8B723D"/>
      </a:accent4>
      <a:accent5>
        <a:srgbClr val="818B3D"/>
      </a:accent5>
      <a:accent6>
        <a:srgbClr val="586215"/>
      </a:accent6>
      <a:hlink>
        <a:srgbClr val="FF621D"/>
      </a:hlink>
      <a:folHlink>
        <a:srgbClr val="F3D260"/>
      </a:folHlink>
    </a:clrScheme>
    <a:fontScheme name="Habitat">
      <a:majorFont>
        <a:latin typeface="Book Antiqua"/>
        <a:ea typeface=""/>
        <a:cs typeface=""/>
        <a:font script="Jpan" typeface="ＭＳ 明朝"/>
        <a:font script="Hans" typeface="宋体"/>
        <a:font script="Hant" typeface="新細明體"/>
      </a:majorFont>
      <a:minorFont>
        <a:latin typeface="Book Antiqua"/>
        <a:ea typeface=""/>
        <a:cs typeface=""/>
        <a:font script="Jpan" typeface="ＭＳ 明朝"/>
        <a:font script="Hans" typeface="宋体"/>
        <a:font script="Hant" typeface="新細明體"/>
      </a:minorFont>
    </a:fontScheme>
    <a:fmtScheme name="Habitat">
      <a:fillStyleLst>
        <a:solidFill>
          <a:schemeClr val="phClr"/>
        </a:solidFill>
        <a:blipFill rotWithShape="1">
          <a:blip xmlns:r="http://schemas.openxmlformats.org/officeDocument/2006/relationships" r:embed="rId1">
            <a:duotone>
              <a:schemeClr val="phClr">
                <a:shade val="10000"/>
                <a:satMod val="130000"/>
              </a:schemeClr>
              <a:schemeClr val="phClr">
                <a:satMod val="275000"/>
              </a:schemeClr>
            </a:duotone>
          </a:blip>
          <a:tile tx="0" ty="0" sx="40000" sy="40000" flip="none" algn="tl"/>
        </a:blipFill>
        <a:blipFill rotWithShape="1">
          <a:blip xmlns:r="http://schemas.openxmlformats.org/officeDocument/2006/relationships" r:embed="rId2">
            <a:duotone>
              <a:schemeClr val="phClr">
                <a:shade val="40000"/>
                <a:satMod val="130000"/>
              </a:schemeClr>
              <a:schemeClr val="phClr">
                <a:satMod val="275000"/>
              </a:schemeClr>
            </a:duotone>
          </a:blip>
          <a:stretch/>
        </a:blipFill>
      </a:fillStyleLst>
      <a:lnStyleLst>
        <a:ln w="12700" cap="flat" cmpd="sng" algn="ctr">
          <a:solidFill>
            <a:schemeClr val="phClr">
              <a:shade val="90000"/>
              <a:satMod val="105000"/>
            </a:schemeClr>
          </a:solidFill>
          <a:prstDash val="solid"/>
        </a:ln>
        <a:ln w="25400" cap="flat" cmpd="sng" algn="ctr">
          <a:solidFill>
            <a:schemeClr val="phClr">
              <a:shade val="80000"/>
            </a:schemeClr>
          </a:solidFill>
          <a:prstDash val="solid"/>
        </a:ln>
        <a:ln w="25400" cap="flat" cmpd="sng" algn="ctr">
          <a:solidFill>
            <a:schemeClr val="phClr">
              <a:shade val="70000"/>
            </a:schemeClr>
          </a:solidFill>
          <a:prstDash val="solid"/>
        </a:ln>
      </a:lnStyleLst>
      <a:effectStyleLst>
        <a:effectStyle>
          <a:effectLst/>
        </a:effectStyle>
        <a:effectStyle>
          <a:effectLst>
            <a:outerShdw blurRad="88900" dir="4200000" sx="105000" sy="105000" algn="t" rotWithShape="0">
              <a:srgbClr val="000000">
                <a:alpha val="40000"/>
              </a:srgbClr>
            </a:outerShdw>
          </a:effectLst>
        </a:effectStyle>
        <a:effectStyle>
          <a:effectLst>
            <a:innerShdw blurRad="76200" dist="25400" dir="13200000">
              <a:srgbClr val="000000">
                <a:alpha val="80000"/>
              </a:srgbClr>
            </a:innerShdw>
          </a:effectLst>
          <a:scene3d>
            <a:camera prst="orthographicFront">
              <a:rot lat="0" lon="0" rev="0"/>
            </a:camera>
            <a:lightRig rig="balanced" dir="t">
              <a:rot lat="0" lon="0" rev="19800000"/>
            </a:lightRig>
          </a:scene3d>
          <a:sp3d prstMaterial="softEdge">
            <a:bevelT w="0" h="0"/>
          </a:sp3d>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Habitat.thmx</Template>
  <TotalTime>44</TotalTime>
  <Words>985</Words>
  <Application>Microsoft Macintosh PowerPoint</Application>
  <PresentationFormat>On-screen Show (4:3)</PresentationFormat>
  <Paragraphs>113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Habitat</vt:lpstr>
      <vt:lpstr>Seyahat Acentaları Kuruluş ve Sayısı</vt:lpstr>
      <vt:lpstr>Seyahat Acentası Sayısı https://www.tursab.org.tr/tr/turizm-verileri/istatistikler/turistik-tesis-ve-isletmeler/seyahat-acentalari_915.html  </vt:lpstr>
      <vt:lpstr>SEYAHAT ACENTALARININ BAŞVURU VE KURULUŞ İŞLEMLERİ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azade</dc:creator>
  <cp:lastModifiedBy>azade</cp:lastModifiedBy>
  <cp:revision>7</cp:revision>
  <dcterms:created xsi:type="dcterms:W3CDTF">2017-10-29T23:03:36Z</dcterms:created>
  <dcterms:modified xsi:type="dcterms:W3CDTF">2017-10-29T23:48:22Z</dcterms:modified>
</cp:coreProperties>
</file>