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0" d="100"/>
          <a:sy n="110" d="100"/>
        </p:scale>
        <p:origin x="-13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  <a:p>
            <a:pPr lvl="1" eaLnBrk="1" latinLnBrk="0" hangingPunct="1"/>
            <a:r>
              <a:rPr kumimoji="0" lang="tr-TR" smtClean="0"/>
              <a:t>Second level</a:t>
            </a:r>
          </a:p>
          <a:p>
            <a:pPr lvl="2" eaLnBrk="1" latinLnBrk="0" hangingPunct="1"/>
            <a:r>
              <a:rPr kumimoji="0" lang="tr-TR" smtClean="0"/>
              <a:t>Third level</a:t>
            </a:r>
          </a:p>
          <a:p>
            <a:pPr lvl="3" eaLnBrk="1" latinLnBrk="0" hangingPunct="1"/>
            <a:r>
              <a:rPr kumimoji="0" lang="tr-TR" smtClean="0"/>
              <a:t>Fourth level</a:t>
            </a:r>
          </a:p>
          <a:p>
            <a:pPr lvl="4" eaLnBrk="1" latinLnBrk="0" hangingPunct="1"/>
            <a:r>
              <a:rPr kumimoji="0" lang="tr-TR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6.01.19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2006920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660066"/>
                </a:solidFill>
              </a:rPr>
              <a:t>TÜRK DIŞ POLİTİKASI (</a:t>
            </a:r>
            <a:r>
              <a:rPr lang="en-US" sz="3600" dirty="0" err="1">
                <a:solidFill>
                  <a:srgbClr val="660066"/>
                </a:solidFill>
              </a:rPr>
              <a:t>Güz</a:t>
            </a:r>
            <a:r>
              <a:rPr lang="en-US" sz="3600" dirty="0">
                <a:solidFill>
                  <a:srgbClr val="660066"/>
                </a:solidFill>
              </a:rPr>
              <a:t> 2018)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2687300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pPr algn="ctr"/>
            <a:endParaRPr lang="en-US" sz="2800" dirty="0" smtClean="0">
              <a:solidFill>
                <a:srgbClr val="660066"/>
              </a:solidFill>
            </a:endParaRPr>
          </a:p>
          <a:p>
            <a:pPr algn="ctr"/>
            <a:endParaRPr lang="en-US" sz="2800" dirty="0">
              <a:solidFill>
                <a:srgbClr val="660066"/>
              </a:solidFill>
            </a:endParaRPr>
          </a:p>
          <a:p>
            <a:pPr algn="ctr"/>
            <a:r>
              <a:rPr lang="en-US" sz="2800" dirty="0" smtClean="0">
                <a:solidFill>
                  <a:srgbClr val="660066"/>
                </a:solidFill>
              </a:rPr>
              <a:t>3</a:t>
            </a:r>
            <a:r>
              <a:rPr lang="en-US" sz="2800" dirty="0" smtClean="0">
                <a:solidFill>
                  <a:srgbClr val="660066"/>
                </a:solidFill>
              </a:rPr>
              <a:t>. </a:t>
            </a:r>
            <a:r>
              <a:rPr lang="en-US" sz="2800" dirty="0" err="1" smtClean="0">
                <a:solidFill>
                  <a:srgbClr val="660066"/>
                </a:solidFill>
              </a:rPr>
              <a:t>Hafta</a:t>
            </a:r>
            <a:r>
              <a:rPr lang="en-US" sz="2800" dirty="0" smtClean="0">
                <a:solidFill>
                  <a:srgbClr val="660066"/>
                </a:solidFill>
              </a:rPr>
              <a:t>: </a:t>
            </a:r>
            <a:r>
              <a:rPr lang="en-US" sz="2800" dirty="0" err="1" smtClean="0">
                <a:solidFill>
                  <a:srgbClr val="660066"/>
                </a:solidFill>
              </a:rPr>
              <a:t>Göreli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Özerklik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Dönemi</a:t>
            </a:r>
            <a:r>
              <a:rPr lang="en-US" sz="2800" dirty="0" smtClean="0">
                <a:solidFill>
                  <a:srgbClr val="660066"/>
                </a:solidFill>
              </a:rPr>
              <a:t>-I (1923-1939)</a:t>
            </a:r>
            <a:endParaRPr lang="en-US" sz="2800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28981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 smtClean="0">
                <a:solidFill>
                  <a:srgbClr val="660066"/>
                </a:solidFill>
              </a:rPr>
              <a:t>Montrö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Boğazlar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Sözleşmesi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endParaRPr lang="en-US" smtClean="0"/>
          </a:p>
          <a:p>
            <a:pPr>
              <a:buFont typeface="Wingdings" charset="2"/>
              <a:buChar char="u"/>
            </a:pPr>
            <a:r>
              <a:rPr lang="en-US" smtClean="0"/>
              <a:t>Montrö</a:t>
            </a:r>
            <a:r>
              <a:rPr lang="en-US" dirty="0" smtClean="0"/>
              <a:t> </a:t>
            </a:r>
            <a:r>
              <a:rPr lang="en-US" dirty="0" err="1" smtClean="0"/>
              <a:t>Boğazlar</a:t>
            </a:r>
            <a:r>
              <a:rPr lang="en-US" dirty="0" smtClean="0"/>
              <a:t> </a:t>
            </a:r>
            <a:r>
              <a:rPr lang="en-US" dirty="0" err="1" smtClean="0"/>
              <a:t>Konferansı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Konferansa</a:t>
            </a:r>
            <a:r>
              <a:rPr lang="en-US" dirty="0" smtClean="0"/>
              <a:t> </a:t>
            </a:r>
            <a:r>
              <a:rPr lang="en-US" dirty="0" err="1" smtClean="0"/>
              <a:t>katılan</a:t>
            </a:r>
            <a:r>
              <a:rPr lang="en-US" dirty="0" smtClean="0"/>
              <a:t> </a:t>
            </a:r>
            <a:r>
              <a:rPr lang="en-US" dirty="0" err="1" smtClean="0"/>
              <a:t>devletlerin</a:t>
            </a:r>
            <a:r>
              <a:rPr lang="en-US" dirty="0" smtClean="0"/>
              <a:t> </a:t>
            </a:r>
            <a:r>
              <a:rPr lang="en-US" dirty="0" err="1" smtClean="0"/>
              <a:t>görüşleri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Montrö’yle</a:t>
            </a:r>
            <a:r>
              <a:rPr lang="en-US" dirty="0" smtClean="0"/>
              <a:t> </a:t>
            </a:r>
            <a:r>
              <a:rPr lang="en-US" dirty="0" err="1" smtClean="0"/>
              <a:t>Getirilen</a:t>
            </a:r>
            <a:r>
              <a:rPr lang="en-US" dirty="0" smtClean="0"/>
              <a:t>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Rejim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Geçiş</a:t>
            </a:r>
            <a:r>
              <a:rPr lang="en-US" dirty="0" smtClean="0"/>
              <a:t> </a:t>
            </a:r>
            <a:r>
              <a:rPr lang="en-US" dirty="0" err="1" smtClean="0"/>
              <a:t>rejimi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“</a:t>
            </a:r>
            <a:r>
              <a:rPr lang="en-US" dirty="0" err="1" smtClean="0"/>
              <a:t>pek</a:t>
            </a:r>
            <a:r>
              <a:rPr lang="en-US" dirty="0" smtClean="0"/>
              <a:t> </a:t>
            </a:r>
            <a:r>
              <a:rPr lang="en-US" dirty="0" err="1" smtClean="0"/>
              <a:t>yakın</a:t>
            </a:r>
            <a:r>
              <a:rPr lang="en-US" dirty="0" smtClean="0"/>
              <a:t> </a:t>
            </a:r>
            <a:r>
              <a:rPr lang="en-US" dirty="0" err="1" smtClean="0"/>
              <a:t>savaş</a:t>
            </a:r>
            <a:r>
              <a:rPr lang="en-US" dirty="0" smtClean="0"/>
              <a:t> </a:t>
            </a:r>
            <a:r>
              <a:rPr lang="en-US" dirty="0" err="1" smtClean="0"/>
              <a:t>tehlikesi</a:t>
            </a:r>
            <a:r>
              <a:rPr lang="en-US" dirty="0" smtClean="0"/>
              <a:t>”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Lozan’daki</a:t>
            </a:r>
            <a:r>
              <a:rPr lang="en-US" dirty="0" smtClean="0"/>
              <a:t> </a:t>
            </a:r>
            <a:r>
              <a:rPr lang="en-US" dirty="0" err="1" smtClean="0"/>
              <a:t>kısıtlayıcı</a:t>
            </a:r>
            <a:r>
              <a:rPr lang="en-US" dirty="0" smtClean="0"/>
              <a:t> </a:t>
            </a:r>
            <a:r>
              <a:rPr lang="en-US" dirty="0" err="1" smtClean="0"/>
              <a:t>hükümlerin</a:t>
            </a:r>
            <a:r>
              <a:rPr lang="en-US" dirty="0" smtClean="0"/>
              <a:t> </a:t>
            </a:r>
            <a:r>
              <a:rPr lang="en-US" dirty="0" err="1" smtClean="0"/>
              <a:t>kaldırılması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30611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 smtClean="0">
                <a:solidFill>
                  <a:srgbClr val="660066"/>
                </a:solidFill>
              </a:rPr>
              <a:t>Dönemin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Bilançosu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Ortam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Dinamikler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İki</a:t>
            </a:r>
            <a:r>
              <a:rPr lang="en-US" dirty="0" smtClean="0"/>
              <a:t> </a:t>
            </a:r>
            <a:r>
              <a:rPr lang="en-US" dirty="0" err="1" smtClean="0"/>
              <a:t>savaş</a:t>
            </a:r>
            <a:r>
              <a:rPr lang="en-US" dirty="0" smtClean="0"/>
              <a:t> </a:t>
            </a:r>
            <a:r>
              <a:rPr lang="en-US" dirty="0" err="1" smtClean="0"/>
              <a:t>arası</a:t>
            </a:r>
            <a:r>
              <a:rPr lang="en-US" dirty="0" smtClean="0"/>
              <a:t> </a:t>
            </a:r>
            <a:r>
              <a:rPr lang="en-US" dirty="0" err="1" smtClean="0"/>
              <a:t>dönem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Revizyonizm-statükocu</a:t>
            </a:r>
            <a:r>
              <a:rPr lang="en-US" dirty="0" smtClean="0"/>
              <a:t> </a:t>
            </a:r>
            <a:r>
              <a:rPr lang="en-US" dirty="0" err="1" smtClean="0"/>
              <a:t>çatışması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Avrupa’nın</a:t>
            </a:r>
            <a:r>
              <a:rPr lang="en-US" dirty="0" smtClean="0"/>
              <a:t> “</a:t>
            </a:r>
            <a:r>
              <a:rPr lang="en-US" dirty="0" err="1" smtClean="0"/>
              <a:t>merkez</a:t>
            </a:r>
            <a:r>
              <a:rPr lang="en-US" dirty="0" smtClean="0"/>
              <a:t>” </a:t>
            </a:r>
            <a:r>
              <a:rPr lang="en-US" dirty="0" err="1" smtClean="0"/>
              <a:t>olmaktan</a:t>
            </a:r>
            <a:r>
              <a:rPr lang="en-US" dirty="0" smtClean="0"/>
              <a:t> </a:t>
            </a:r>
            <a:r>
              <a:rPr lang="en-US" dirty="0" err="1" smtClean="0"/>
              <a:t>çıkması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Çevre</a:t>
            </a:r>
            <a:r>
              <a:rPr lang="en-US" dirty="0" smtClean="0"/>
              <a:t> </a:t>
            </a:r>
            <a:r>
              <a:rPr lang="en-US" dirty="0" err="1" smtClean="0"/>
              <a:t>ülkelerin</a:t>
            </a:r>
            <a:r>
              <a:rPr lang="en-US" dirty="0" smtClean="0"/>
              <a:t> “</a:t>
            </a:r>
            <a:r>
              <a:rPr lang="en-US" dirty="0" err="1" smtClean="0"/>
              <a:t>göreli</a:t>
            </a:r>
            <a:r>
              <a:rPr lang="en-US" dirty="0" smtClean="0"/>
              <a:t>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özerkliği</a:t>
            </a:r>
            <a:r>
              <a:rPr lang="en-US" dirty="0" smtClean="0"/>
              <a:t>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676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Dönemin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Bilançosu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İç</a:t>
            </a:r>
            <a:r>
              <a:rPr lang="en-US" dirty="0" smtClean="0"/>
              <a:t> </a:t>
            </a:r>
            <a:r>
              <a:rPr lang="en-US" dirty="0" err="1" smtClean="0"/>
              <a:t>Ortam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Dinamikler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-1923-1930 </a:t>
            </a:r>
            <a:r>
              <a:rPr lang="en-US" dirty="0" err="1" smtClean="0"/>
              <a:t>Dönemi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Liberalizm</a:t>
            </a:r>
            <a:r>
              <a:rPr lang="en-US" dirty="0" smtClean="0"/>
              <a:t>: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Siyaset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-1930-1939 </a:t>
            </a:r>
            <a:r>
              <a:rPr lang="en-US" dirty="0" err="1" smtClean="0"/>
              <a:t>Dönemi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Devletçilik</a:t>
            </a:r>
            <a:r>
              <a:rPr lang="en-US" dirty="0" smtClean="0"/>
              <a:t>: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/>
              <a:t>S</a:t>
            </a:r>
            <a:r>
              <a:rPr lang="en-US" dirty="0" err="1" smtClean="0"/>
              <a:t>iyaset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9749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 smtClean="0">
                <a:solidFill>
                  <a:srgbClr val="660066"/>
                </a:solidFill>
              </a:rPr>
              <a:t>Dönemin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Dış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Politikası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endParaRPr lang="en-US" dirty="0"/>
          </a:p>
          <a:p>
            <a:pPr>
              <a:buFont typeface="Wingdings" charset="2"/>
              <a:buChar char="u"/>
            </a:pPr>
            <a:r>
              <a:rPr lang="en-US" dirty="0" smtClean="0"/>
              <a:t>M</a:t>
            </a:r>
            <a:r>
              <a:rPr lang="en-US" dirty="0" smtClean="0"/>
              <a:t>. Kemal </a:t>
            </a:r>
            <a:r>
              <a:rPr lang="en-US" dirty="0" err="1" smtClean="0"/>
              <a:t>Atatürk’ün</a:t>
            </a:r>
            <a:r>
              <a:rPr lang="en-US" dirty="0" smtClean="0"/>
              <a:t>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Politikası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Doğuda</a:t>
            </a:r>
            <a:r>
              <a:rPr lang="en-US" dirty="0" smtClean="0"/>
              <a:t>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Politika</a:t>
            </a:r>
            <a:r>
              <a:rPr lang="en-US" dirty="0" smtClean="0"/>
              <a:t>: </a:t>
            </a:r>
            <a:r>
              <a:rPr lang="en-US" dirty="0" err="1" smtClean="0"/>
              <a:t>Kürt</a:t>
            </a:r>
            <a:r>
              <a:rPr lang="en-US" dirty="0" smtClean="0"/>
              <a:t> </a:t>
            </a:r>
            <a:r>
              <a:rPr lang="en-US" dirty="0" err="1" smtClean="0"/>
              <a:t>Sorunu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Şeyh</a:t>
            </a:r>
            <a:r>
              <a:rPr lang="en-US" dirty="0" smtClean="0"/>
              <a:t> </a:t>
            </a:r>
            <a:r>
              <a:rPr lang="en-US" dirty="0" err="1" smtClean="0"/>
              <a:t>Sait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 err="1" smtClean="0"/>
              <a:t>syanı</a:t>
            </a:r>
            <a:r>
              <a:rPr lang="en-US" dirty="0" smtClean="0"/>
              <a:t>, </a:t>
            </a:r>
            <a:r>
              <a:rPr lang="en-US" dirty="0" err="1" smtClean="0"/>
              <a:t>Ağrı</a:t>
            </a:r>
            <a:r>
              <a:rPr lang="en-US" dirty="0" smtClean="0"/>
              <a:t> </a:t>
            </a:r>
            <a:r>
              <a:rPr lang="en-US" dirty="0" err="1" smtClean="0"/>
              <a:t>Dağı</a:t>
            </a:r>
            <a:r>
              <a:rPr lang="en-US" dirty="0" smtClean="0"/>
              <a:t> </a:t>
            </a:r>
            <a:r>
              <a:rPr lang="en-US" dirty="0" err="1" smtClean="0"/>
              <a:t>isyanları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Sınır</a:t>
            </a:r>
            <a:r>
              <a:rPr lang="en-US" dirty="0" smtClean="0"/>
              <a:t> </a:t>
            </a:r>
            <a:r>
              <a:rPr lang="en-US" dirty="0" err="1" smtClean="0"/>
              <a:t>güvenliğine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</a:t>
            </a:r>
            <a:r>
              <a:rPr lang="en-US" dirty="0" err="1" smtClean="0"/>
              <a:t>komşu</a:t>
            </a:r>
            <a:r>
              <a:rPr lang="en-US" dirty="0" smtClean="0"/>
              <a:t> </a:t>
            </a:r>
            <a:r>
              <a:rPr lang="en-US" dirty="0" err="1" smtClean="0"/>
              <a:t>ülkelerle</a:t>
            </a:r>
            <a:r>
              <a:rPr lang="en-US" dirty="0" smtClean="0"/>
              <a:t> (İran, </a:t>
            </a:r>
            <a:r>
              <a:rPr lang="en-US" dirty="0" err="1" smtClean="0"/>
              <a:t>Irak</a:t>
            </a:r>
            <a:r>
              <a:rPr lang="en-US" dirty="0" smtClean="0"/>
              <a:t>, </a:t>
            </a:r>
            <a:r>
              <a:rPr lang="en-US" dirty="0" err="1" smtClean="0"/>
              <a:t>Suriye</a:t>
            </a:r>
            <a:r>
              <a:rPr lang="en-US" dirty="0" smtClean="0"/>
              <a:t>) </a:t>
            </a:r>
            <a:r>
              <a:rPr lang="en-US" dirty="0" err="1" smtClean="0"/>
              <a:t>yapılan</a:t>
            </a:r>
            <a:r>
              <a:rPr lang="en-US" dirty="0" smtClean="0"/>
              <a:t> </a:t>
            </a:r>
            <a:r>
              <a:rPr lang="en-US" dirty="0" err="1" smtClean="0"/>
              <a:t>antlaşmalar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Batı’da</a:t>
            </a:r>
            <a:r>
              <a:rPr lang="en-US" dirty="0" smtClean="0"/>
              <a:t>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Politika</a:t>
            </a:r>
            <a:r>
              <a:rPr lang="en-US" dirty="0" smtClean="0"/>
              <a:t>: </a:t>
            </a:r>
            <a:r>
              <a:rPr lang="en-US" dirty="0" err="1" smtClean="0"/>
              <a:t>Denge</a:t>
            </a:r>
            <a:r>
              <a:rPr lang="en-US" dirty="0" smtClean="0"/>
              <a:t>/</a:t>
            </a:r>
            <a:r>
              <a:rPr lang="en-US" dirty="0" err="1" smtClean="0"/>
              <a:t>İttifak</a:t>
            </a:r>
            <a:r>
              <a:rPr lang="en-US" dirty="0" smtClean="0"/>
              <a:t> </a:t>
            </a:r>
            <a:r>
              <a:rPr lang="en-US" dirty="0" err="1" smtClean="0"/>
              <a:t>Sorunu</a:t>
            </a:r>
            <a:endParaRPr lang="en-US" dirty="0" smtClean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1793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660066"/>
                </a:solidFill>
              </a:rPr>
              <a:t>1923-1939 </a:t>
            </a:r>
            <a:r>
              <a:rPr lang="en-US" sz="3200" dirty="0" err="1" smtClean="0">
                <a:solidFill>
                  <a:srgbClr val="660066"/>
                </a:solidFill>
              </a:rPr>
              <a:t>Döneminde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Batı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A</a:t>
            </a:r>
            <a:r>
              <a:rPr lang="en-US" sz="3200" dirty="0" err="1" smtClean="0">
                <a:solidFill>
                  <a:srgbClr val="660066"/>
                </a:solidFill>
              </a:rPr>
              <a:t>vrupa’yla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İlişkiler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smtClean="0"/>
              <a:t> </a:t>
            </a:r>
            <a:r>
              <a:rPr lang="en-US" dirty="0" err="1" smtClean="0"/>
              <a:t>İngiltere’yle</a:t>
            </a:r>
            <a:r>
              <a:rPr lang="en-US" dirty="0" smtClean="0"/>
              <a:t> </a:t>
            </a:r>
            <a:r>
              <a:rPr lang="en-US" dirty="0" err="1" smtClean="0"/>
              <a:t>İlişkiler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Musul</a:t>
            </a:r>
            <a:r>
              <a:rPr lang="en-US" dirty="0" smtClean="0"/>
              <a:t> </a:t>
            </a:r>
            <a:r>
              <a:rPr lang="en-US" dirty="0" err="1" smtClean="0"/>
              <a:t>Sorunu</a:t>
            </a:r>
            <a:r>
              <a:rPr lang="en-US" dirty="0" smtClean="0"/>
              <a:t>: </a:t>
            </a:r>
            <a:r>
              <a:rPr lang="en-US" dirty="0" err="1" smtClean="0"/>
              <a:t>Lozan’da</a:t>
            </a:r>
            <a:r>
              <a:rPr lang="en-US" dirty="0" smtClean="0"/>
              <a:t> </a:t>
            </a:r>
            <a:r>
              <a:rPr lang="en-US" dirty="0" err="1" smtClean="0"/>
              <a:t>Musul</a:t>
            </a:r>
            <a:r>
              <a:rPr lang="en-US" dirty="0" smtClean="0"/>
              <a:t> </a:t>
            </a:r>
            <a:r>
              <a:rPr lang="en-US" dirty="0" err="1" smtClean="0"/>
              <a:t>sorunu</a:t>
            </a:r>
            <a:r>
              <a:rPr lang="en-US" dirty="0" smtClean="0"/>
              <a:t>, </a:t>
            </a:r>
            <a:r>
              <a:rPr lang="en-US" dirty="0" err="1" smtClean="0"/>
              <a:t>sorunun</a:t>
            </a:r>
            <a:r>
              <a:rPr lang="en-US" dirty="0" smtClean="0"/>
              <a:t> </a:t>
            </a:r>
            <a:r>
              <a:rPr lang="en-US" dirty="0" err="1" smtClean="0"/>
              <a:t>çözümüne</a:t>
            </a:r>
            <a:r>
              <a:rPr lang="en-US" dirty="0" smtClean="0"/>
              <a:t> </a:t>
            </a:r>
            <a:r>
              <a:rPr lang="en-US" dirty="0" err="1" smtClean="0"/>
              <a:t>giden</a:t>
            </a:r>
            <a:r>
              <a:rPr lang="en-US" dirty="0" smtClean="0"/>
              <a:t> </a:t>
            </a:r>
            <a:r>
              <a:rPr lang="en-US" dirty="0" err="1" smtClean="0"/>
              <a:t>süreç</a:t>
            </a:r>
            <a:r>
              <a:rPr lang="en-US" dirty="0" smtClean="0"/>
              <a:t>, </a:t>
            </a:r>
            <a:r>
              <a:rPr lang="en-US" dirty="0" smtClean="0"/>
              <a:t>1926 </a:t>
            </a:r>
            <a:r>
              <a:rPr lang="en-US" dirty="0" err="1"/>
              <a:t>A</a:t>
            </a:r>
            <a:r>
              <a:rPr lang="en-US" dirty="0" err="1" smtClean="0"/>
              <a:t>ntlaşması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sınırı</a:t>
            </a:r>
            <a:r>
              <a:rPr lang="en-US" dirty="0" smtClean="0"/>
              <a:t> </a:t>
            </a:r>
            <a:r>
              <a:rPr lang="en-US" dirty="0" err="1" smtClean="0"/>
              <a:t>kabulü</a:t>
            </a:r>
            <a:r>
              <a:rPr lang="en-US" dirty="0" smtClean="0"/>
              <a:t>, </a:t>
            </a:r>
            <a:r>
              <a:rPr lang="en-US" dirty="0" err="1" smtClean="0"/>
              <a:t>Antlaşmanın</a:t>
            </a:r>
            <a:r>
              <a:rPr lang="en-US" dirty="0" smtClean="0"/>
              <a:t> </a:t>
            </a:r>
            <a:r>
              <a:rPr lang="en-US" dirty="0" err="1" smtClean="0"/>
              <a:t>sonuçları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Türk-İngiliz</a:t>
            </a:r>
            <a:r>
              <a:rPr lang="en-US" dirty="0" smtClean="0"/>
              <a:t> </a:t>
            </a:r>
            <a:r>
              <a:rPr lang="en-US" dirty="0" err="1" smtClean="0"/>
              <a:t>Akdeniz</a:t>
            </a:r>
            <a:r>
              <a:rPr lang="en-US" dirty="0" smtClean="0"/>
              <a:t> </a:t>
            </a:r>
            <a:r>
              <a:rPr lang="en-US" dirty="0" err="1" smtClean="0"/>
              <a:t>Antlaşması</a:t>
            </a:r>
            <a:endParaRPr lang="en-US" dirty="0" smtClean="0"/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55725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1923-1939 </a:t>
            </a:r>
            <a:r>
              <a:rPr lang="en-US" sz="3200" dirty="0" err="1">
                <a:solidFill>
                  <a:srgbClr val="660066"/>
                </a:solidFill>
              </a:rPr>
              <a:t>Döneminde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Batı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Avrupa’yla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r>
              <a:rPr lang="en-US" dirty="0" smtClean="0"/>
              <a:t> </a:t>
            </a:r>
            <a:r>
              <a:rPr lang="en-US" dirty="0" err="1" smtClean="0"/>
              <a:t>Fransa’yla</a:t>
            </a:r>
            <a:r>
              <a:rPr lang="en-US" dirty="0" smtClean="0"/>
              <a:t> </a:t>
            </a:r>
            <a:r>
              <a:rPr lang="en-US" dirty="0" err="1" smtClean="0"/>
              <a:t>İlişkiler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Osmanlı</a:t>
            </a:r>
            <a:r>
              <a:rPr lang="en-US" dirty="0" smtClean="0"/>
              <a:t> </a:t>
            </a:r>
            <a:r>
              <a:rPr lang="en-US" dirty="0" err="1" smtClean="0"/>
              <a:t>borçları</a:t>
            </a:r>
            <a:r>
              <a:rPr lang="en-US" dirty="0" smtClean="0"/>
              <a:t> </a:t>
            </a:r>
            <a:r>
              <a:rPr lang="en-US" dirty="0" err="1" smtClean="0"/>
              <a:t>sorunu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Sancak</a:t>
            </a:r>
            <a:r>
              <a:rPr lang="en-US" dirty="0" smtClean="0"/>
              <a:t> (</a:t>
            </a:r>
            <a:r>
              <a:rPr lang="en-US" dirty="0" err="1" smtClean="0"/>
              <a:t>Hatay</a:t>
            </a:r>
            <a:r>
              <a:rPr lang="en-US" dirty="0" smtClean="0"/>
              <a:t>) </a:t>
            </a:r>
            <a:r>
              <a:rPr lang="en-US" dirty="0" err="1" smtClean="0"/>
              <a:t>sorunu</a:t>
            </a:r>
            <a:r>
              <a:rPr lang="en-US" dirty="0" smtClean="0"/>
              <a:t>: </a:t>
            </a:r>
            <a:r>
              <a:rPr lang="en-US" dirty="0" err="1" smtClean="0"/>
              <a:t>Lozan’dan</a:t>
            </a:r>
            <a:r>
              <a:rPr lang="en-US" dirty="0" smtClean="0"/>
              <a:t> </a:t>
            </a:r>
            <a:r>
              <a:rPr lang="en-US" dirty="0" err="1" smtClean="0"/>
              <a:t>sonra</a:t>
            </a:r>
            <a:r>
              <a:rPr lang="en-US" dirty="0" smtClean="0"/>
              <a:t> </a:t>
            </a:r>
            <a:r>
              <a:rPr lang="en-US" dirty="0" err="1" smtClean="0"/>
              <a:t>Sancak</a:t>
            </a:r>
            <a:r>
              <a:rPr lang="en-US" dirty="0" smtClean="0"/>
              <a:t> </a:t>
            </a:r>
            <a:r>
              <a:rPr lang="en-US" dirty="0" err="1" smtClean="0"/>
              <a:t>gelişmeleri</a:t>
            </a:r>
            <a:r>
              <a:rPr lang="en-US" dirty="0" smtClean="0"/>
              <a:t>, 30 </a:t>
            </a:r>
            <a:r>
              <a:rPr lang="en-US" dirty="0" err="1" smtClean="0"/>
              <a:t>Mayıs</a:t>
            </a:r>
            <a:r>
              <a:rPr lang="en-US" dirty="0" smtClean="0"/>
              <a:t> 1926 </a:t>
            </a:r>
            <a:r>
              <a:rPr lang="en-US" dirty="0" err="1" smtClean="0"/>
              <a:t>Türk-Fransız</a:t>
            </a:r>
            <a:r>
              <a:rPr lang="en-US" dirty="0" smtClean="0"/>
              <a:t> </a:t>
            </a:r>
            <a:r>
              <a:rPr lang="en-US" dirty="0" err="1" smtClean="0"/>
              <a:t>Sözleşmesi</a:t>
            </a:r>
            <a:r>
              <a:rPr lang="en-US" dirty="0" smtClean="0"/>
              <a:t>, Sandler </a:t>
            </a:r>
            <a:r>
              <a:rPr lang="en-US" dirty="0" err="1" smtClean="0"/>
              <a:t>raporu</a:t>
            </a:r>
            <a:r>
              <a:rPr lang="en-US" dirty="0" smtClean="0"/>
              <a:t>, 29 </a:t>
            </a:r>
            <a:r>
              <a:rPr lang="en-US" dirty="0" err="1" smtClean="0"/>
              <a:t>Mayıs</a:t>
            </a:r>
            <a:r>
              <a:rPr lang="en-US" dirty="0" smtClean="0"/>
              <a:t> 1937 </a:t>
            </a:r>
            <a:r>
              <a:rPr lang="en-US" dirty="0" err="1" smtClean="0"/>
              <a:t>Belgeleri</a:t>
            </a:r>
            <a:r>
              <a:rPr lang="en-US" dirty="0" smtClean="0"/>
              <a:t>, </a:t>
            </a:r>
            <a:r>
              <a:rPr lang="en-US" dirty="0" err="1" smtClean="0"/>
              <a:t>Hatay</a:t>
            </a:r>
            <a:r>
              <a:rPr lang="en-US" dirty="0" smtClean="0"/>
              <a:t> </a:t>
            </a:r>
            <a:r>
              <a:rPr lang="en-US" dirty="0" err="1" smtClean="0"/>
              <a:t>Devleti’nin</a:t>
            </a:r>
            <a:r>
              <a:rPr lang="en-US" dirty="0" smtClean="0"/>
              <a:t> </a:t>
            </a:r>
            <a:r>
              <a:rPr lang="en-US" dirty="0" err="1" smtClean="0"/>
              <a:t>kuruluşu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Türkiye’ye</a:t>
            </a:r>
            <a:r>
              <a:rPr lang="en-US" dirty="0" smtClean="0"/>
              <a:t> </a:t>
            </a:r>
            <a:r>
              <a:rPr lang="en-US" dirty="0" err="1" smtClean="0"/>
              <a:t>katılma</a:t>
            </a:r>
            <a:r>
              <a:rPr lang="en-US" dirty="0" smtClean="0"/>
              <a:t> </a:t>
            </a:r>
            <a:r>
              <a:rPr lang="en-US" dirty="0" err="1" smtClean="0"/>
              <a:t>kararı</a:t>
            </a:r>
            <a:r>
              <a:rPr lang="en-US" dirty="0" smtClean="0"/>
              <a:t>. </a:t>
            </a:r>
          </a:p>
          <a:p>
            <a:pPr>
              <a:buFont typeface="Wingdings" charset="2"/>
              <a:buChar char="u"/>
            </a:pPr>
            <a:r>
              <a:rPr lang="en-US" dirty="0" err="1" smtClean="0"/>
              <a:t>Almanya’yla</a:t>
            </a:r>
            <a:r>
              <a:rPr lang="en-US" dirty="0" smtClean="0"/>
              <a:t> </a:t>
            </a:r>
            <a:r>
              <a:rPr lang="en-US" dirty="0" err="1" smtClean="0"/>
              <a:t>İlişkiler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9694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660066"/>
                </a:solidFill>
              </a:rPr>
              <a:t>1923-1939 </a:t>
            </a:r>
            <a:r>
              <a:rPr lang="en-US" sz="3200" dirty="0" err="1" smtClean="0">
                <a:solidFill>
                  <a:srgbClr val="660066"/>
                </a:solidFill>
              </a:rPr>
              <a:t>Döneminde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SSCB’yle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İlişkiler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İşbirliği</a:t>
            </a:r>
            <a:r>
              <a:rPr lang="en-US" dirty="0" smtClean="0"/>
              <a:t> (1923-1936)</a:t>
            </a:r>
          </a:p>
          <a:p>
            <a:pPr marL="82296" indent="0">
              <a:buNone/>
            </a:pPr>
            <a:r>
              <a:rPr lang="en-US" dirty="0" smtClean="0"/>
              <a:t>-1925 </a:t>
            </a:r>
            <a:r>
              <a:rPr lang="en-US" dirty="0" err="1" smtClean="0"/>
              <a:t>Dostluk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Tarafsızlık</a:t>
            </a:r>
            <a:r>
              <a:rPr lang="en-US" dirty="0" smtClean="0"/>
              <a:t> </a:t>
            </a:r>
            <a:r>
              <a:rPr lang="en-US" dirty="0" err="1" smtClean="0"/>
              <a:t>Antlaşması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-1927 </a:t>
            </a:r>
            <a:r>
              <a:rPr lang="en-US" dirty="0" err="1" smtClean="0"/>
              <a:t>Ticaret</a:t>
            </a:r>
            <a:r>
              <a:rPr lang="en-US" dirty="0" smtClean="0"/>
              <a:t> </a:t>
            </a:r>
            <a:r>
              <a:rPr lang="en-US" dirty="0" err="1" smtClean="0"/>
              <a:t>Antlaşması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-1929 </a:t>
            </a:r>
            <a:r>
              <a:rPr lang="en-US" dirty="0" err="1" smtClean="0"/>
              <a:t>Protokolü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Yol</a:t>
            </a:r>
            <a:r>
              <a:rPr lang="en-US" dirty="0" smtClean="0"/>
              <a:t> </a:t>
            </a:r>
            <a:r>
              <a:rPr lang="en-US" dirty="0" err="1" smtClean="0"/>
              <a:t>ayrımı</a:t>
            </a:r>
            <a:r>
              <a:rPr lang="en-US" dirty="0" smtClean="0"/>
              <a:t> (1936-1939)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Montrö</a:t>
            </a:r>
            <a:r>
              <a:rPr lang="en-US" dirty="0" smtClean="0"/>
              <a:t> </a:t>
            </a:r>
            <a:r>
              <a:rPr lang="en-US" dirty="0" err="1" smtClean="0"/>
              <a:t>Konferansı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Savaş</a:t>
            </a:r>
            <a:r>
              <a:rPr lang="en-US" dirty="0" smtClean="0"/>
              <a:t> </a:t>
            </a:r>
            <a:r>
              <a:rPr lang="en-US" dirty="0" err="1" smtClean="0"/>
              <a:t>hazırlıkları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94966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660066"/>
                </a:solidFill>
              </a:rPr>
              <a:t>1923-1939 </a:t>
            </a:r>
            <a:r>
              <a:rPr lang="en-US" sz="3200" dirty="0" err="1" smtClean="0">
                <a:solidFill>
                  <a:srgbClr val="660066"/>
                </a:solidFill>
              </a:rPr>
              <a:t>D</a:t>
            </a:r>
            <a:r>
              <a:rPr lang="en-US" sz="3200" dirty="0" err="1" smtClean="0">
                <a:solidFill>
                  <a:srgbClr val="660066"/>
                </a:solidFill>
              </a:rPr>
              <a:t>öneminde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Yunanistan’la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İlişkiler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Lozan’da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Sorunlar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Çözümler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Sınır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toprak</a:t>
            </a:r>
            <a:r>
              <a:rPr lang="en-US" dirty="0" smtClean="0"/>
              <a:t> </a:t>
            </a:r>
            <a:r>
              <a:rPr lang="en-US" dirty="0" err="1" smtClean="0"/>
              <a:t>sorunları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İnsani</a:t>
            </a:r>
            <a:r>
              <a:rPr lang="en-US" dirty="0" smtClean="0"/>
              <a:t> </a:t>
            </a:r>
            <a:r>
              <a:rPr lang="en-US" dirty="0" err="1" smtClean="0"/>
              <a:t>sorunlar</a:t>
            </a:r>
            <a:r>
              <a:rPr lang="en-US" dirty="0" smtClean="0"/>
              <a:t>: </a:t>
            </a:r>
            <a:r>
              <a:rPr lang="en-US" dirty="0" err="1" smtClean="0"/>
              <a:t>Nüfus</a:t>
            </a:r>
            <a:r>
              <a:rPr lang="en-US" dirty="0" smtClean="0"/>
              <a:t> </a:t>
            </a:r>
            <a:r>
              <a:rPr lang="en-US" dirty="0" err="1" smtClean="0"/>
              <a:t>mübadelesi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-Mali </a:t>
            </a:r>
            <a:r>
              <a:rPr lang="en-US" dirty="0" err="1" smtClean="0"/>
              <a:t>sorunlar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Gerilimli</a:t>
            </a:r>
            <a:r>
              <a:rPr lang="en-US" dirty="0" smtClean="0"/>
              <a:t> </a:t>
            </a:r>
            <a:r>
              <a:rPr lang="en-US" dirty="0" err="1" smtClean="0"/>
              <a:t>Dönem</a:t>
            </a:r>
            <a:r>
              <a:rPr lang="en-US" dirty="0" smtClean="0"/>
              <a:t> (1923-1928)</a:t>
            </a:r>
          </a:p>
          <a:p>
            <a:pPr>
              <a:buFont typeface="Wingdings" charset="2"/>
              <a:buChar char="u"/>
            </a:pPr>
            <a:r>
              <a:rPr lang="en-US" dirty="0" err="1" smtClean="0"/>
              <a:t>Dostluk</a:t>
            </a:r>
            <a:r>
              <a:rPr lang="en-US" dirty="0" smtClean="0"/>
              <a:t> </a:t>
            </a:r>
            <a:r>
              <a:rPr lang="en-US" dirty="0" err="1" smtClean="0"/>
              <a:t>Dönemi</a:t>
            </a:r>
            <a:r>
              <a:rPr lang="en-US" dirty="0" smtClean="0"/>
              <a:t> (1928-1939)</a:t>
            </a:r>
          </a:p>
          <a:p>
            <a:pPr marL="82296" indent="0">
              <a:buNone/>
            </a:pPr>
            <a:r>
              <a:rPr lang="en-US" dirty="0" smtClean="0"/>
              <a:t>-1930 </a:t>
            </a:r>
            <a:r>
              <a:rPr lang="en-US" dirty="0" err="1" smtClean="0"/>
              <a:t>Antlaşmaları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-1933 </a:t>
            </a:r>
            <a:r>
              <a:rPr lang="en-US" dirty="0" err="1" smtClean="0"/>
              <a:t>Samimi</a:t>
            </a:r>
            <a:r>
              <a:rPr lang="en-US" dirty="0" smtClean="0"/>
              <a:t> </a:t>
            </a:r>
            <a:r>
              <a:rPr lang="en-US" dirty="0" err="1" smtClean="0"/>
              <a:t>Anlaşma</a:t>
            </a:r>
            <a:r>
              <a:rPr lang="en-US" dirty="0" smtClean="0"/>
              <a:t> </a:t>
            </a:r>
            <a:r>
              <a:rPr lang="en-US" dirty="0" err="1" smtClean="0"/>
              <a:t>Belgesi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-Balkan </a:t>
            </a:r>
            <a:r>
              <a:rPr lang="en-US" dirty="0" err="1" smtClean="0"/>
              <a:t>Antantı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9392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660066"/>
                </a:solidFill>
              </a:rPr>
              <a:t>1923-1939 </a:t>
            </a:r>
            <a:r>
              <a:rPr lang="en-US" sz="3200" dirty="0" err="1" smtClean="0">
                <a:solidFill>
                  <a:srgbClr val="660066"/>
                </a:solidFill>
              </a:rPr>
              <a:t>Döneminde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Ortadoğu’yla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İlişkiler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smtClean="0"/>
              <a:t>İran’la</a:t>
            </a:r>
            <a:r>
              <a:rPr lang="en-US" dirty="0" smtClean="0"/>
              <a:t> </a:t>
            </a:r>
            <a:r>
              <a:rPr lang="en-US" dirty="0" err="1" smtClean="0"/>
              <a:t>İlişkiler</a:t>
            </a:r>
            <a:r>
              <a:rPr lang="en-US" dirty="0" smtClean="0"/>
              <a:t> 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Sınır</a:t>
            </a:r>
            <a:r>
              <a:rPr lang="en-US" dirty="0" smtClean="0"/>
              <a:t> </a:t>
            </a:r>
            <a:r>
              <a:rPr lang="en-US" dirty="0" err="1" smtClean="0"/>
              <a:t>sorunları</a:t>
            </a:r>
            <a:r>
              <a:rPr lang="en-US" dirty="0" smtClean="0"/>
              <a:t>: 1926 </a:t>
            </a:r>
            <a:r>
              <a:rPr lang="en-US" dirty="0" err="1" smtClean="0"/>
              <a:t>Dostluk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Güvenlik</a:t>
            </a:r>
            <a:r>
              <a:rPr lang="en-US" dirty="0" smtClean="0"/>
              <a:t> </a:t>
            </a:r>
            <a:r>
              <a:rPr lang="en-US" dirty="0" err="1" smtClean="0"/>
              <a:t>Antlaşması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Afganistan’la</a:t>
            </a:r>
            <a:r>
              <a:rPr lang="en-US" dirty="0" smtClean="0"/>
              <a:t> </a:t>
            </a:r>
            <a:r>
              <a:rPr lang="en-US" dirty="0" err="1" smtClean="0"/>
              <a:t>İlişkiler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Sadabad</a:t>
            </a:r>
            <a:r>
              <a:rPr lang="en-US" dirty="0" smtClean="0"/>
              <a:t> </a:t>
            </a:r>
            <a:r>
              <a:rPr lang="en-US" dirty="0" err="1" smtClean="0"/>
              <a:t>Paktı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34613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26</TotalTime>
  <Words>355</Words>
  <Application>Microsoft Macintosh PowerPoint</Application>
  <PresentationFormat>On-screen Show (4:3)</PresentationFormat>
  <Paragraphs>66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Solstice</vt:lpstr>
      <vt:lpstr>TÜRK DIŞ POLİTİKASI (Güz 2018)</vt:lpstr>
      <vt:lpstr>Dönemin Bilançosu</vt:lpstr>
      <vt:lpstr>Dönemin Bilançosu</vt:lpstr>
      <vt:lpstr>Dönemin Dış Politikası</vt:lpstr>
      <vt:lpstr>1923-1939 Döneminde Batı Avrupa’yla İlişkiler</vt:lpstr>
      <vt:lpstr>1923-1939 Döneminde Batı Avrupa’yla İlişkiler</vt:lpstr>
      <vt:lpstr>1923-1939 Döneminde SSCB’yle İlişkiler</vt:lpstr>
      <vt:lpstr>1923-1939 Döneminde Yunanistan’la İlişkiler</vt:lpstr>
      <vt:lpstr>1923-1939 Döneminde Ortadoğu’yla İlişkiler</vt:lpstr>
      <vt:lpstr>Montrö Boğazlar Sözleşmesi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 DIŞ POLİTİKASI (Güz 2018)</dc:title>
  <dc:creator>Ozge</dc:creator>
  <cp:lastModifiedBy>Ozge</cp:lastModifiedBy>
  <cp:revision>6</cp:revision>
  <dcterms:created xsi:type="dcterms:W3CDTF">2019-01-06T15:55:13Z</dcterms:created>
  <dcterms:modified xsi:type="dcterms:W3CDTF">2019-01-06T21:31:27Z</dcterms:modified>
</cp:coreProperties>
</file>