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6">
  <p:sldMasterIdLst>
    <p:sldMasterId id="2147483660" r:id="rId1"/>
    <p:sldMasterId id="2147483673" r:id="rId2"/>
    <p:sldMasterId id="2147483690" r:id="rId3"/>
  </p:sldMasterIdLst>
  <p:notesMasterIdLst>
    <p:notesMasterId r:id="rId12"/>
  </p:notesMasterIdLst>
  <p:sldIdLst>
    <p:sldId id="1082" r:id="rId4"/>
    <p:sldId id="1127" r:id="rId5"/>
    <p:sldId id="1128" r:id="rId6"/>
    <p:sldId id="1129" r:id="rId7"/>
    <p:sldId id="1130" r:id="rId8"/>
    <p:sldId id="1131" r:id="rId9"/>
    <p:sldId id="1132" r:id="rId10"/>
    <p:sldId id="1133" r:id="rId11"/>
  </p:sldIdLst>
  <p:sldSz cx="9144000" cy="6858000" type="screen4x3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7176C"/>
    <a:srgbClr val="46166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Orta Stil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Orta Stil 2 - Vurgu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Orta Stil 2 - Vurgu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D5ABB26-0587-4C30-8999-92F81FD0307C}" styleName="Stil Yok, Kılavuz Yok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0E3FDE45-AF77-4B5C-9715-49D594BDF05E}" styleName="Açık Stil 1 - Vurgu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5940675A-B579-460E-94D1-54222C63F5DA}" styleName="Stil Yok, Tablo Kılavuz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680" autoAdjust="0"/>
    <p:restoredTop sz="91471" autoAdjust="0"/>
  </p:normalViewPr>
  <p:slideViewPr>
    <p:cSldViewPr snapToGrid="0">
      <p:cViewPr varScale="1">
        <p:scale>
          <a:sx n="81" d="100"/>
          <a:sy n="81" d="100"/>
        </p:scale>
        <p:origin x="1638" y="78"/>
      </p:cViewPr>
      <p:guideLst>
        <p:guide orient="horz" pos="2160"/>
        <p:guide pos="2880"/>
      </p:guideLst>
    </p:cSldViewPr>
  </p:slideViewPr>
  <p:notesTextViewPr>
    <p:cViewPr>
      <p:scale>
        <a:sx n="66" d="100"/>
        <a:sy n="66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 showGuides="1">
      <p:cViewPr varScale="1">
        <p:scale>
          <a:sx n="61" d="100"/>
          <a:sy n="61" d="100"/>
        </p:scale>
        <p:origin x="3378" y="9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theme" Target="theme/theme1.xml"/><Relationship Id="rId10" Type="http://schemas.openxmlformats.org/officeDocument/2006/relationships/slide" Target="slides/slide7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3F88CA5-4B52-431F-9D0B-7834703D4155}" type="datetimeFigureOut">
              <a:rPr lang="en-US" smtClean="0"/>
              <a:t>2/21/2020</a:t>
            </a:fld>
            <a:endParaRPr lang="en-US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1165225" y="1241425"/>
            <a:ext cx="44672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185FB67-13BD-4A07-A42B-F2DDB568A1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252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3200400"/>
            <a:ext cx="7543800" cy="1524000"/>
          </a:xfrm>
        </p:spPr>
        <p:txBody>
          <a:bodyPr>
            <a:noAutofit/>
          </a:bodyPr>
          <a:lstStyle>
            <a:lvl1pPr>
              <a:defRPr sz="800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0" y="4724400"/>
            <a:ext cx="6858000" cy="990600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28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AC2E16-D5DA-4D9C-92CB-3D0DDCA7AE5C}" type="datetime1">
              <a:rPr lang="en-US" smtClean="0"/>
              <a:t>2/21/2020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37714002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685800"/>
            <a:ext cx="7239000" cy="3886200"/>
          </a:xfrm>
        </p:spPr>
        <p:txBody>
          <a:bodyPr vert="eaVert" anchor="t" anchorCtr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C021E8-F963-4E7B-98CE-B76E5E287BD9}" type="datetime1">
              <a:rPr lang="en-US" smtClean="0"/>
              <a:t>2/21/2020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73875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2000" y="685803"/>
            <a:ext cx="1828800" cy="5410199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90800" y="685801"/>
            <a:ext cx="5715000" cy="4876800"/>
          </a:xfrm>
        </p:spPr>
        <p:txBody>
          <a:bodyPr vert="eaVert" anchor="t" anchorCtr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771BD1-7858-4A7D-AB54-A4451F562A85}" type="datetime1">
              <a:rPr lang="en-US" smtClean="0"/>
              <a:t>2/21/2020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668786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/>
          </p:nvPr>
        </p:nvSpPr>
        <p:spPr>
          <a:xfrm>
            <a:off x="1066800" y="304800"/>
            <a:ext cx="7543800" cy="57912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3" name="Rectangle 1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4" name="Rectangle 1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Rectangle 1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24DB031-92E8-45A5-8D15-81850C813C05}" type="slidenum">
              <a:rPr lang="tr-TR" altLang="tr-TR"/>
              <a:pPr/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50717126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3200400"/>
            <a:ext cx="7543800" cy="1524000"/>
          </a:xfrm>
        </p:spPr>
        <p:txBody>
          <a:bodyPr>
            <a:noAutofit/>
          </a:bodyPr>
          <a:lstStyle>
            <a:lvl1pPr>
              <a:defRPr sz="800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0" y="4724400"/>
            <a:ext cx="6858000" cy="990600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28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3093B4-1CC8-466C-AC69-8C4EAAC07B96}" type="datetime1">
              <a:rPr lang="en-US" smtClean="0"/>
              <a:t>2/21/2020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7" name="Rectangle 6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83248083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0254B-BB82-4C80-A262-98BD5C0B4A90}" type="datetime1">
              <a:rPr lang="en-US" smtClean="0"/>
              <a:t>2/21/2020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8757136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3276600"/>
            <a:ext cx="7543800" cy="1676400"/>
          </a:xfrm>
        </p:spPr>
        <p:txBody>
          <a:bodyPr anchor="b" anchorCtr="0"/>
          <a:lstStyle>
            <a:lvl1pPr algn="l">
              <a:defRPr sz="5400" b="0" cap="all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4953000"/>
            <a:ext cx="6858000" cy="9144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955901-25EF-4B6B-8217-40AE73B567A5}" type="datetime1">
              <a:rPr lang="en-US" smtClean="0"/>
              <a:t>2/21/2020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Rectangle 7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261986849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38C9F5-99EE-46C1-925D-08171F3997F5}" type="datetime1">
              <a:rPr lang="en-US" smtClean="0"/>
              <a:t>2/21/2020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8348045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89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89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1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CB38C-929A-4885-8B3A-FB2E643FA28D}" type="datetime1">
              <a:rPr lang="en-US" smtClean="0"/>
              <a:t>2/21/2020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11" name="Straight Connector 10"/>
          <p:cNvCxnSpPr/>
          <p:nvPr/>
        </p:nvCxnSpPr>
        <p:spPr>
          <a:xfrm>
            <a:off x="7589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6451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1492942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B3DAA0-B6AA-4ACD-9FB1-17185E43A90D}" type="datetime1">
              <a:rPr lang="en-US" smtClean="0"/>
              <a:t>2/21/2020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7469024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D7F1EA-F52B-42F5-8478-0AF9BFD7E958}" type="datetime1">
              <a:rPr lang="en-US" smtClean="0"/>
              <a:t>2/21/2020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747553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211488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10866" y="457202"/>
            <a:ext cx="4594934" cy="4114799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2002" y="457200"/>
            <a:ext cx="2673657" cy="4114800"/>
          </a:xfrm>
        </p:spPr>
        <p:txBody>
          <a:bodyPr>
            <a:normAutofit/>
          </a:bodyPr>
          <a:lstStyle>
            <a:lvl1pPr marL="0" indent="0">
              <a:buNone/>
              <a:defRPr sz="21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9E4876-F515-4632-ACBF-711C6699D7F1}" type="datetime1">
              <a:rPr lang="en-US" smtClean="0"/>
              <a:t>2/21/2020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10" name="Straight Connector 9"/>
          <p:cNvCxnSpPr/>
          <p:nvPr/>
        </p:nvCxnSpPr>
        <p:spPr>
          <a:xfrm rot="5400000">
            <a:off x="1677194" y="2514601"/>
            <a:ext cx="3810000" cy="1588"/>
          </a:xfrm>
          <a:prstGeom prst="line">
            <a:avLst/>
          </a:prstGeom>
          <a:ln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4544585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8952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77240" y="457200"/>
            <a:ext cx="7543800" cy="2895600"/>
          </a:xfrm>
          <a:ln w="6350">
            <a:solidFill>
              <a:schemeClr val="tx2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simgeyi tıklatın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0392" y="3505200"/>
            <a:ext cx="7391400" cy="804862"/>
          </a:xfrm>
        </p:spPr>
        <p:txBody>
          <a:bodyPr anchor="t" anchorCtr="0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C930EE-5137-4864-99E0-78D0AA38347E}" type="datetime1">
              <a:rPr lang="en-US" smtClean="0"/>
              <a:t>2/21/2020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8547969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685800"/>
            <a:ext cx="7239000" cy="3886200"/>
          </a:xfrm>
        </p:spPr>
        <p:txBody>
          <a:bodyPr vert="eaVert" anchor="t" anchorCtr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DF37A8-D33E-4B0E-8235-475DB97D5147}" type="datetime1">
              <a:rPr lang="en-US" smtClean="0"/>
              <a:t>2/21/2020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3643762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2000" y="685803"/>
            <a:ext cx="1828800" cy="5410199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90800" y="685801"/>
            <a:ext cx="5715000" cy="4876800"/>
          </a:xfrm>
        </p:spPr>
        <p:txBody>
          <a:bodyPr vert="eaVert" anchor="t" anchorCtr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E96E1F-70EC-4C9F-84B9-309ABB33F145}" type="datetime1">
              <a:rPr lang="en-US" smtClean="0"/>
              <a:t>2/21/2020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7974391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/>
          </p:nvPr>
        </p:nvSpPr>
        <p:spPr>
          <a:xfrm>
            <a:off x="457200" y="277813"/>
            <a:ext cx="8229600" cy="5853112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3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52F65B9-AF3F-4168-8F3A-EA905B549768}" type="datetime1">
              <a:rPr lang="en-US" smtClean="0"/>
              <a:t>2/21/2020</a:t>
            </a:fld>
            <a:endParaRPr lang="tr-TR"/>
          </a:p>
        </p:txBody>
      </p:sp>
      <p:sp>
        <p:nvSpPr>
          <p:cNvPr id="4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5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ACC9CEF-1B2B-47A9-B112-A53E035B6F79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1206933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Başlık, Metin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sz="half" idx="1"/>
          </p:nvPr>
        </p:nvSpPr>
        <p:spPr>
          <a:xfrm>
            <a:off x="457200" y="1600202"/>
            <a:ext cx="4038600" cy="4530725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648200" y="1600202"/>
            <a:ext cx="4038600" cy="4530725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6D7AFE2-252A-473E-B74B-445E14A41A1C}" type="datetime1">
              <a:rPr lang="en-US" smtClean="0"/>
              <a:t>2/21/2020</a:t>
            </a:fld>
            <a:endParaRPr lang="tr-TR"/>
          </a:p>
        </p:txBody>
      </p:sp>
      <p:sp>
        <p:nvSpPr>
          <p:cNvPr id="6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7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F9C2CDE-511F-4CCA-A6CE-70569E99ECA7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5389097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Başlık ve Tab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Tablo Yer Tutucusu 2"/>
          <p:cNvSpPr>
            <a:spLocks noGrp="1"/>
          </p:cNvSpPr>
          <p:nvPr>
            <p:ph type="tbl" idx="1"/>
          </p:nvPr>
        </p:nvSpPr>
        <p:spPr>
          <a:xfrm>
            <a:off x="457200" y="1600202"/>
            <a:ext cx="8229600" cy="4530725"/>
          </a:xfrm>
        </p:spPr>
        <p:txBody>
          <a:bodyPr/>
          <a:lstStyle/>
          <a:p>
            <a:pPr lvl="0"/>
            <a:r>
              <a:rPr lang="tr-TR" noProof="0"/>
              <a:t>Tablo eklemek için simgeyi tıklatın</a:t>
            </a:r>
          </a:p>
        </p:txBody>
      </p:sp>
      <p:sp>
        <p:nvSpPr>
          <p:cNvPr id="4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A24C5B5-B0BC-4A99-9668-7AA50979CB18}" type="datetime1">
              <a:rPr lang="en-US" smtClean="0"/>
              <a:t>2/21/2020</a:t>
            </a:fld>
            <a:endParaRPr lang="tr-TR"/>
          </a:p>
        </p:txBody>
      </p:sp>
      <p:sp>
        <p:nvSpPr>
          <p:cNvPr id="5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5694B09-DDCA-463B-A0FD-225071502900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7452489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Başlık, 4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 sz="quarter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>
          <a:xfrm>
            <a:off x="457200" y="1600202"/>
            <a:ext cx="4038600" cy="2189163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quarter" idx="2"/>
          </p:nvPr>
        </p:nvSpPr>
        <p:spPr>
          <a:xfrm>
            <a:off x="4648200" y="1600202"/>
            <a:ext cx="4038600" cy="2189163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İçerik Yer Tutucusu 4"/>
          <p:cNvSpPr>
            <a:spLocks noGrp="1"/>
          </p:cNvSpPr>
          <p:nvPr>
            <p:ph sz="quarter" idx="3"/>
          </p:nvPr>
        </p:nvSpPr>
        <p:spPr>
          <a:xfrm>
            <a:off x="457200" y="3941763"/>
            <a:ext cx="4038600" cy="2189162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4648200" y="3941763"/>
            <a:ext cx="4038600" cy="2189162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7B4A527-8F12-4586-8896-F9A7002F02D4}" type="datetime1">
              <a:rPr lang="en-US" smtClean="0"/>
              <a:t>2/21/2020</a:t>
            </a:fld>
            <a:endParaRPr lang="tr-TR"/>
          </a:p>
        </p:txBody>
      </p:sp>
      <p:sp>
        <p:nvSpPr>
          <p:cNvPr id="8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9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DFE3CA1-1F67-46BC-B6F2-EBF60CBDD860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7563434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Metin Yer Tutucusu 11"/>
          <p:cNvSpPr>
            <a:spLocks noGrp="1"/>
          </p:cNvSpPr>
          <p:nvPr>
            <p:ph idx="1"/>
          </p:nvPr>
        </p:nvSpPr>
        <p:spPr>
          <a:xfrm>
            <a:off x="410935" y="1299507"/>
            <a:ext cx="7886700" cy="1179054"/>
          </a:xfrm>
          <a:prstGeom prst="rect">
            <a:avLst/>
          </a:prstGeom>
        </p:spPr>
        <p:txBody>
          <a:bodyPr rIns="0" anchor="b" anchorCtr="0">
            <a:noAutofit/>
          </a:bodyPr>
          <a:lstStyle>
            <a:lvl1pPr marL="0" indent="0" algn="l">
              <a:buNone/>
              <a:defRPr sz="2000" b="0" i="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tr-TR" noProof="0" smtClean="0"/>
              <a:t>Asıl metin stillerini düzenle</a:t>
            </a:r>
          </a:p>
        </p:txBody>
      </p:sp>
      <p:sp>
        <p:nvSpPr>
          <p:cNvPr id="9" name="Başlık Yer Tutucusu 10"/>
          <p:cNvSpPr>
            <a:spLocks noGrp="1"/>
          </p:cNvSpPr>
          <p:nvPr>
            <p:ph type="title"/>
          </p:nvPr>
        </p:nvSpPr>
        <p:spPr>
          <a:xfrm>
            <a:off x="410935" y="370117"/>
            <a:ext cx="7886700" cy="673965"/>
          </a:xfrm>
          <a:prstGeom prst="rect">
            <a:avLst/>
          </a:prstGeom>
        </p:spPr>
        <p:txBody>
          <a:bodyPr rIns="0" anchor="b" anchorCtr="0">
            <a:normAutofit/>
          </a:bodyPr>
          <a:lstStyle>
            <a:lvl1pPr>
              <a:defRPr sz="2400"/>
            </a:lvl1pPr>
          </a:lstStyle>
          <a:p>
            <a:pPr lvl="0"/>
            <a:r>
              <a:rPr lang="tr-TR" smtClean="0"/>
              <a:t>Asıl başlık stili için tıklatın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336273859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Özel Düz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954219885"/>
      </p:ext>
    </p:extLst>
  </p:cSld>
  <p:clrMapOvr>
    <a:masterClrMapping/>
  </p:clrMapOvr>
  <p:hf sldNum="0" hd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3276600"/>
            <a:ext cx="7543800" cy="1676400"/>
          </a:xfrm>
        </p:spPr>
        <p:txBody>
          <a:bodyPr anchor="b" anchorCtr="0"/>
          <a:lstStyle>
            <a:lvl1pPr algn="l">
              <a:defRPr sz="5400" b="0" cap="all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4953000"/>
            <a:ext cx="6858000" cy="9144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212512-3B4A-4C0D-950D-6FFEACF07EB0}" type="datetime1">
              <a:rPr lang="en-US" smtClean="0"/>
              <a:t>2/21/2020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80110625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2400"/>
            </a:lvl1pPr>
          </a:lstStyle>
          <a:p>
            <a:r>
              <a:rPr lang="tr-TR" dirty="0" smtClean="0"/>
              <a:t>Asıl başlık stili için tıklatın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066800" y="1981200"/>
            <a:ext cx="7543800" cy="4114800"/>
          </a:xfrm>
          <a:prstGeom prst="rect">
            <a:avLst/>
          </a:prstGeom>
        </p:spPr>
        <p:txBody>
          <a:bodyPr/>
          <a:lstStyle>
            <a:lvl1pPr marL="228600" indent="-228600">
              <a:buClr>
                <a:srgbClr val="000099"/>
              </a:buClr>
              <a:buFont typeface="Wingdings" panose="05000000000000000000" pitchFamily="2" charset="2"/>
              <a:buChar char="q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800" indent="-228600">
              <a:buClr>
                <a:srgbClr val="000099"/>
              </a:buClr>
              <a:buFont typeface="Wingdings" panose="05000000000000000000" pitchFamily="2" charset="2"/>
              <a:buChar char="q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buClr>
                <a:srgbClr val="000099"/>
              </a:buClr>
              <a:buFont typeface="Wingdings" panose="05000000000000000000" pitchFamily="2" charset="2"/>
              <a:buChar char="q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buClr>
                <a:srgbClr val="000099"/>
              </a:buClr>
              <a:buFont typeface="Wingdings" panose="05000000000000000000" pitchFamily="2" charset="2"/>
              <a:buChar char="q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buClr>
                <a:srgbClr val="000099"/>
              </a:buClr>
              <a:buFont typeface="Wingdings" panose="05000000000000000000" pitchFamily="2" charset="2"/>
              <a:buChar char="q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tr-TR" dirty="0" smtClean="0"/>
              <a:t>Asıl metin stillerini düzenle</a:t>
            </a:r>
          </a:p>
          <a:p>
            <a:pPr lvl="1"/>
            <a:r>
              <a:rPr lang="tr-TR" dirty="0" smtClean="0"/>
              <a:t>İkinci düzey</a:t>
            </a:r>
          </a:p>
          <a:p>
            <a:pPr lvl="2"/>
            <a:r>
              <a:rPr lang="tr-TR" dirty="0" smtClean="0"/>
              <a:t>Üçüncü düzey</a:t>
            </a:r>
          </a:p>
          <a:p>
            <a:pPr lvl="3"/>
            <a:r>
              <a:rPr lang="tr-TR" dirty="0" smtClean="0"/>
              <a:t>Dördüncü düzey</a:t>
            </a:r>
          </a:p>
          <a:p>
            <a:pPr lvl="4"/>
            <a:r>
              <a:rPr lang="tr-TR" dirty="0" smtClean="0"/>
              <a:t>Beşinci düzey</a:t>
            </a:r>
            <a:endParaRPr lang="tr-TR" dirty="0"/>
          </a:p>
        </p:txBody>
      </p:sp>
      <p:sp>
        <p:nvSpPr>
          <p:cNvPr id="4" name="Rectangle 17"/>
          <p:cNvSpPr>
            <a:spLocks noGrp="1" noChangeArrowheads="1"/>
          </p:cNvSpPr>
          <p:nvPr>
            <p:ph type="dt" sz="half" idx="10"/>
          </p:nvPr>
        </p:nvSpPr>
        <p:spPr>
          <a:xfrm>
            <a:off x="1066800" y="6248400"/>
            <a:ext cx="19050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Rectangle 18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19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705600" y="6248400"/>
            <a:ext cx="19050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7F7C0EF-15DE-425E-A602-6416008CF6C9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4045714770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Asıl başlık stili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9913B4-353A-43F0-919E-C9E766A5124A}" type="datetime1">
              <a:rPr lang="en-US" smtClean="0"/>
              <a:t>2/21/2020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74708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B19078-E88E-432E-B463-E382E09B18DC}" type="datetime1">
              <a:rPr lang="en-US" smtClean="0"/>
              <a:t>2/21/2020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26643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89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89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1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BF88A8-F742-4F69-A35B-1B28FBF07202}" type="datetime1">
              <a:rPr lang="en-US" smtClean="0"/>
              <a:t>2/21/2020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7589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6451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43776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6C0540-C812-4A10-A4A2-8F2918206376}" type="datetime1">
              <a:rPr lang="en-US" smtClean="0"/>
              <a:t>2/21/2020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46229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80DDDF-7A43-4041-A150-A5265DD17B5B}" type="datetime1">
              <a:rPr lang="en-US" smtClean="0"/>
              <a:t>2/21/2020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38819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10866" y="457202"/>
            <a:ext cx="4594934" cy="4114799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2002" y="457200"/>
            <a:ext cx="2673657" cy="4114800"/>
          </a:xfrm>
        </p:spPr>
        <p:txBody>
          <a:bodyPr>
            <a:normAutofit/>
          </a:bodyPr>
          <a:lstStyle>
            <a:lvl1pPr marL="0" indent="0">
              <a:buNone/>
              <a:defRPr sz="21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7B923B-C384-40AA-8590-01472514B94D}" type="datetime1">
              <a:rPr lang="en-US" smtClean="0"/>
              <a:t>2/21/2020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cxnSp>
        <p:nvCxnSpPr>
          <p:cNvPr id="10" name="Straight Connector 9"/>
          <p:cNvCxnSpPr/>
          <p:nvPr/>
        </p:nvCxnSpPr>
        <p:spPr>
          <a:xfrm rot="5400000">
            <a:off x="1677194" y="2514601"/>
            <a:ext cx="3810000" cy="1588"/>
          </a:xfrm>
          <a:prstGeom prst="line">
            <a:avLst/>
          </a:prstGeom>
          <a:ln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943253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8952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77240" y="457200"/>
            <a:ext cx="7543800" cy="2895600"/>
          </a:xfrm>
          <a:ln w="6350">
            <a:solidFill>
              <a:schemeClr val="tx2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simgeyi tıklatın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0392" y="3505200"/>
            <a:ext cx="7391400" cy="804862"/>
          </a:xfrm>
        </p:spPr>
        <p:txBody>
          <a:bodyPr anchor="t" anchorCtr="0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210B27-1C63-4458-A0DE-D05A3D5ED342}" type="datetime1">
              <a:rPr lang="en-US" smtClean="0"/>
              <a:t>2/21/2020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82204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slideLayout" Target="../slideLayouts/slideLayout25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6" Type="http://schemas.openxmlformats.org/officeDocument/2006/relationships/theme" Target="../theme/theme2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slideLayout" Target="../slideLayouts/slideLayout26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0.xml"/><Relationship Id="rId2" Type="http://schemas.openxmlformats.org/officeDocument/2006/relationships/slideLayout" Target="../slideLayouts/slideLayout29.xml"/><Relationship Id="rId1" Type="http://schemas.openxmlformats.org/officeDocument/2006/relationships/slideLayout" Target="../slideLayouts/slideLayout28.xml"/><Relationship Id="rId6" Type="http://schemas.openxmlformats.org/officeDocument/2006/relationships/image" Target="../media/image2.jpeg"/><Relationship Id="rId5" Type="http://schemas.openxmlformats.org/officeDocument/2006/relationships/theme" Target="../theme/theme3.xml"/><Relationship Id="rId4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1800" cy="16002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685800"/>
            <a:ext cx="7543800" cy="388620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48400" y="620877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  <a:latin typeface="+mn-lt"/>
              </a:defRPr>
            </a:lvl1pPr>
          </a:lstStyle>
          <a:p>
            <a:fld id="{D5BA3AE7-9ECF-44E5-AA35-A658ADA8F751}" type="datetime1">
              <a:rPr lang="en-US" smtClean="0"/>
              <a:t>2/21/2020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61999" y="6208778"/>
            <a:ext cx="487386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</a:defRPr>
            </a:lvl1pPr>
          </a:lstStyle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5687570"/>
            <a:ext cx="76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4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</a:lstStyle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77240" y="0"/>
            <a:ext cx="7543800" cy="381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9" name="Rectangle 8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6328270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89" r:id="rId12"/>
  </p:sldLayoutIdLst>
  <p:hf sldNum="0" hdr="0" dt="0"/>
  <p:txStyles>
    <p:titleStyle>
      <a:lvl1pPr algn="l" defTabSz="914400" rtl="0" eaLnBrk="1" latinLnBrk="0" hangingPunct="1">
        <a:spcBef>
          <a:spcPct val="0"/>
        </a:spcBef>
        <a:buNone/>
        <a:defRPr sz="54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9436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686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64592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1901952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219456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8pPr>
      <a:lvl9pPr marL="24688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1800" cy="16002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685800"/>
            <a:ext cx="7543800" cy="388620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48400" y="620877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  <a:latin typeface="+mn-lt"/>
              </a:defRPr>
            </a:lvl1pPr>
          </a:lstStyle>
          <a:p>
            <a:fld id="{39369955-C8A4-4023-9F6B-3A82C0FA9480}" type="datetime1">
              <a:rPr lang="en-US" smtClean="0"/>
              <a:t>2/21/2020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61999" y="6208778"/>
            <a:ext cx="487386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</a:defRPr>
            </a:lvl1pPr>
          </a:lstStyle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5687570"/>
            <a:ext cx="76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4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Rectangle 7"/>
          <p:cNvSpPr/>
          <p:nvPr/>
        </p:nvSpPr>
        <p:spPr>
          <a:xfrm>
            <a:off x="777240" y="0"/>
            <a:ext cx="7543800" cy="381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9" name="Rectangle 8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9417297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  <p:sldLayoutId id="2147483685" r:id="rId12"/>
    <p:sldLayoutId id="2147483686" r:id="rId13"/>
    <p:sldLayoutId id="2147483687" r:id="rId14"/>
    <p:sldLayoutId id="2147483688" r:id="rId15"/>
  </p:sldLayoutIdLst>
  <p:hf sldNum="0" hdr="0" dt="0"/>
  <p:txStyles>
    <p:titleStyle>
      <a:lvl1pPr algn="l" defTabSz="914400" rtl="0" eaLnBrk="1" latinLnBrk="0" hangingPunct="1">
        <a:spcBef>
          <a:spcPct val="0"/>
        </a:spcBef>
        <a:buNone/>
        <a:defRPr sz="54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9436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686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64592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1901952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219456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8pPr>
      <a:lvl9pPr marL="24688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Resim 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"/>
            <a:ext cx="9144000" cy="6856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570280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  <p:sldLayoutId id="2147483692" r:id="rId2"/>
    <p:sldLayoutId id="2147483693" r:id="rId3"/>
    <p:sldLayoutId id="2147483696" r:id="rId4"/>
  </p:sldLayoutIdLst>
  <p:hf sldNum="0" hdr="0" dt="0"/>
  <p:txStyles>
    <p:titleStyle>
      <a:lvl1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lang="tr-TR" sz="2000" b="1" kern="1200" dirty="0">
          <a:solidFill>
            <a:srgbClr val="160093"/>
          </a:solidFill>
          <a:latin typeface="Arial"/>
          <a:ea typeface="ＭＳ Ｐゴシック" charset="0"/>
          <a:cs typeface="Arial"/>
        </a:defRPr>
      </a:lvl1pPr>
      <a:lvl2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2pPr>
      <a:lvl3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3pPr>
      <a:lvl4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4pPr>
      <a:lvl5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5pPr>
      <a:lvl6pPr marL="4572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6pPr>
      <a:lvl7pPr marL="9144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7pPr>
      <a:lvl8pPr marL="13716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8pPr>
      <a:lvl9pPr marL="18288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9pPr>
    </p:titleStyle>
    <p:bodyStyle>
      <a:lvl1pPr marL="228600" indent="-228600" algn="l" rtl="0" eaLnBrk="1" fontAlgn="base" hangingPunct="1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Dikdörtgen 13"/>
          <p:cNvSpPr/>
          <p:nvPr/>
        </p:nvSpPr>
        <p:spPr>
          <a:xfrm>
            <a:off x="503198" y="1533155"/>
            <a:ext cx="8137603" cy="17666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3200" b="1" dirty="0">
                <a:latin typeface="Arial" panose="020B0604020202020204" pitchFamily="34" charset="0"/>
                <a:cs typeface="Arial" panose="020B0604020202020204" pitchFamily="34" charset="0"/>
              </a:rPr>
              <a:t>GGY </a:t>
            </a:r>
            <a:r>
              <a:rPr lang="tr-TR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102</a:t>
            </a:r>
            <a:endParaRPr lang="tr-TR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EKONOMİ II</a:t>
            </a: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endParaRPr lang="tr-TR" sz="32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Dikdörtgen 12"/>
          <p:cNvSpPr/>
          <p:nvPr/>
        </p:nvSpPr>
        <p:spPr>
          <a:xfrm>
            <a:off x="440762" y="4393802"/>
            <a:ext cx="847970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tr-TR" sz="1600" b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Prof. Dr. </a:t>
            </a:r>
            <a:r>
              <a:rPr lang="en-US" sz="1600" b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Harun </a:t>
            </a:r>
            <a:r>
              <a:rPr lang="tr-TR" sz="1600" b="1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TANRIVERMİŞ</a:t>
            </a:r>
          </a:p>
          <a:p>
            <a:pPr algn="ctr">
              <a:spcAft>
                <a:spcPts val="0"/>
              </a:spcAft>
            </a:pPr>
            <a:r>
              <a:rPr lang="tr-TR" sz="16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Doç. Dr. Yeşim TANRIVERMİŞ</a:t>
            </a:r>
            <a:endParaRPr lang="tr-TR" sz="1600" b="1" dirty="0" smtClean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ctr">
              <a:spcAft>
                <a:spcPts val="0"/>
              </a:spcAft>
            </a:pPr>
            <a:r>
              <a:rPr lang="tr-TR" sz="1600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Ankara Üniversitesi UBF Gayrimenkul Geliştirme ve Yönetimi Bölümü </a:t>
            </a:r>
            <a:endParaRPr lang="tr-TR" sz="16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743516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Dikdörtgen 13"/>
          <p:cNvSpPr/>
          <p:nvPr/>
        </p:nvSpPr>
        <p:spPr>
          <a:xfrm>
            <a:off x="0" y="1453499"/>
            <a:ext cx="9144000" cy="20744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2800" b="1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7. HAFTA</a:t>
            </a: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endParaRPr lang="tr-TR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Denge Milli Gelirinin Belirlenmesi</a:t>
            </a:r>
            <a:endParaRPr lang="en-US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0006959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Denge milli gelirinin belirlenmesi, öncelikle devlet faaliyetlerinin olmadığı ve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ülkenin diğer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ülkelerle hiçbir ticari ilişkide bulunmadığı basit </a:t>
            </a:r>
            <a:r>
              <a:rPr 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Keynesyen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 modelden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hareketle açıklanacaktır.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Bu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modelde kapalı ekonomi varsayımı nedeniyle, «GSYİH = GSMH» olduğu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gibi devlet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faaliyetlerinin olmaması nedeniyle «milli gelir = kişisel gelir =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harcanabilir gelir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» olur. Diğer yandan bu modelde fiyatlar yanında ücretlerin ve faizlerin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sabit olduğu varsayılmaktadır.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Fiyatların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sabit olması, nominal milli gelir ile reel milli gelir arasında fark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olmadığı anlamına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gelmektedir. Bu nedenle harcamalardaki değişmeler reel milli gelir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ve istihdamdaki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değişime neden olmaktadır.</a:t>
            </a:r>
            <a:endParaRPr lang="tr-TR" sz="15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846729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26320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tr-TR" sz="1600" b="1" dirty="0">
                <a:latin typeface="Arial" panose="020B0604020202020204" pitchFamily="34" charset="0"/>
                <a:cs typeface="Arial" panose="020B0604020202020204" pitchFamily="34" charset="0"/>
              </a:rPr>
              <a:t>Devlet Faaliyeti Olmayan Kapalı Ekonomide Denge Milli Geliri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Keynes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, bir ekonomide denge milli gelirinin Klasik iktisatçıların öne sürdükleri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gibi tam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istihdam milli geliri olmasının şart olmadığını belirtmiştir. Keynes’e göre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denge milli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geliri, ekonomi tam istihdama erişmeden ve hatta tam istihdamın üzerinde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de olabilecektir.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Denge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milli gelirinin belirlenmesinde iki farklı yönteme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başvurulmaktadır:</a:t>
            </a:r>
          </a:p>
          <a:p>
            <a:pPr marL="342900" indent="-342900" algn="just">
              <a:lnSpc>
                <a:spcPct val="150000"/>
              </a:lnSpc>
              <a:buAutoNum type="arabicPeriod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Reel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faktöre dayanan </a:t>
            </a:r>
            <a:r>
              <a:rPr lang="tr-TR" sz="1600" b="1" dirty="0">
                <a:latin typeface="Arial" panose="020B0604020202020204" pitchFamily="34" charset="0"/>
                <a:cs typeface="Arial" panose="020B0604020202020204" pitchFamily="34" charset="0"/>
              </a:rPr>
              <a:t>toplam gelir – harcama </a:t>
            </a:r>
            <a:r>
              <a:rPr lang="tr-T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modeli</a:t>
            </a:r>
          </a:p>
          <a:p>
            <a:pPr marL="342900" indent="-342900" algn="just">
              <a:lnSpc>
                <a:spcPct val="150000"/>
              </a:lnSpc>
              <a:buAutoNum type="arabicPeriod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. Parasal faktörlere dayanan </a:t>
            </a:r>
            <a:r>
              <a:rPr lang="tr-TR" sz="1600" b="1" dirty="0">
                <a:latin typeface="Arial" panose="020B0604020202020204" pitchFamily="34" charset="0"/>
                <a:cs typeface="Arial" panose="020B0604020202020204" pitchFamily="34" charset="0"/>
              </a:rPr>
              <a:t>tasarruf – yatırım modeli</a:t>
            </a:r>
            <a:endParaRPr lang="tr-TR" sz="15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305254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200000"/>
              </a:lnSpc>
            </a:pPr>
            <a:r>
              <a:rPr lang="tr-TR" b="1" dirty="0">
                <a:latin typeface="Arial" panose="020B0604020202020204" pitchFamily="34" charset="0"/>
                <a:cs typeface="Arial" panose="020B0604020202020204" pitchFamily="34" charset="0"/>
              </a:rPr>
              <a:t>TASARRUF VE TASARRUF </a:t>
            </a:r>
            <a:r>
              <a:rPr lang="tr-TR" b="1" dirty="0" smtClean="0">
                <a:latin typeface="Arial" panose="020B0604020202020204" pitchFamily="34" charset="0"/>
                <a:cs typeface="Arial" panose="020B0604020202020204" pitchFamily="34" charset="0"/>
              </a:rPr>
              <a:t>FONKSİYONU</a:t>
            </a:r>
          </a:p>
          <a:p>
            <a:pPr marL="285750" indent="-285750" algn="just"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Ev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halkı elde ettiği harcanabilir gelirin tümünü harcamaz, bir kısmını çeşitli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nedenlerle tasarruf eder.</a:t>
            </a:r>
          </a:p>
          <a:p>
            <a:pPr marL="285750" indent="-285750" algn="just"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tr-TR" b="1" dirty="0" smtClean="0">
                <a:latin typeface="Arial" panose="020B0604020202020204" pitchFamily="34" charset="0"/>
                <a:cs typeface="Arial" panose="020B0604020202020204" pitchFamily="34" charset="0"/>
              </a:rPr>
              <a:t>Harcanabilir </a:t>
            </a:r>
            <a:r>
              <a:rPr lang="tr-TR" b="1" dirty="0">
                <a:latin typeface="Arial" panose="020B0604020202020204" pitchFamily="34" charset="0"/>
                <a:cs typeface="Arial" panose="020B0604020202020204" pitchFamily="34" charset="0"/>
              </a:rPr>
              <a:t>gelirin tüketilmeyen kısmı, tasarrufları </a:t>
            </a:r>
            <a:r>
              <a:rPr lang="tr-TR" b="1" dirty="0" smtClean="0">
                <a:latin typeface="Arial" panose="020B0604020202020204" pitchFamily="34" charset="0"/>
                <a:cs typeface="Arial" panose="020B0604020202020204" pitchFamily="34" charset="0"/>
              </a:rPr>
              <a:t>oluşturur.</a:t>
            </a:r>
          </a:p>
          <a:p>
            <a:pPr marL="285750" indent="-285750" algn="just"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Tasarruf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, harcanabilir gelirin tüketim harcamalarına ayrılmayan kısmı olduğuna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göre, önce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tüketim fonksiyonu yardımıyla, tasarruf fonksiyonun elde edilmişini, daha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sonra da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marjinal ve ortalama tasarruf eğilimlerini açıklayalım.</a:t>
            </a:r>
            <a:endParaRPr lang="tr-TR" sz="16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240391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tr-TR" sz="1600" b="1" dirty="0">
                <a:latin typeface="Arial" panose="020B0604020202020204" pitchFamily="34" charset="0"/>
                <a:cs typeface="Arial" panose="020B0604020202020204" pitchFamily="34" charset="0"/>
              </a:rPr>
              <a:t>Gelir – Harcama Modeline Göre Denge Milli Geliri</a:t>
            </a:r>
          </a:p>
          <a:p>
            <a:pPr algn="just">
              <a:lnSpc>
                <a:spcPct val="150000"/>
              </a:lnSpc>
            </a:pP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Öncelikle planlanan toplam harcama fonksiyonu ile 45° doğrunun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özelliklerini açıklanması gerekmektedir.</a:t>
            </a:r>
          </a:p>
          <a:p>
            <a:pPr marL="342900" indent="-342900" algn="just">
              <a:lnSpc>
                <a:spcPct val="150000"/>
              </a:lnSpc>
              <a:buAutoNum type="alphaLcPeriod"/>
            </a:pPr>
            <a:r>
              <a:rPr lang="tr-T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Planlanan </a:t>
            </a:r>
            <a:r>
              <a:rPr lang="tr-TR" sz="1600" b="1" dirty="0">
                <a:latin typeface="Arial" panose="020B0604020202020204" pitchFamily="34" charset="0"/>
                <a:cs typeface="Arial" panose="020B0604020202020204" pitchFamily="34" charset="0"/>
              </a:rPr>
              <a:t>Toplam </a:t>
            </a:r>
            <a:r>
              <a:rPr lang="tr-T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Harcamalar</a:t>
            </a:r>
          </a:p>
          <a:p>
            <a:pPr marL="342900" indent="-342900" algn="just">
              <a:lnSpc>
                <a:spcPct val="150000"/>
              </a:lnSpc>
              <a:buAutoNum type="alphaLcPeriod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Planlanan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toplam harcamalar bir ekonomide karar birimlerinin çeşitli milli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gelir düzeylerinde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yapmaya hazır oldukları muhtemel harcamaların seyrini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göstermektedir. Dolayısıyla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planlanan toplam harcamalar </a:t>
            </a:r>
            <a:r>
              <a:rPr lang="tr-TR" sz="1600" b="1" dirty="0">
                <a:latin typeface="Arial" panose="020B0604020202020204" pitchFamily="34" charset="0"/>
                <a:cs typeface="Arial" panose="020B0604020202020204" pitchFamily="34" charset="0"/>
              </a:rPr>
              <a:t>gerçekleşen (</a:t>
            </a:r>
            <a:r>
              <a:rPr lang="tr-TR" sz="1600" b="1" dirty="0" err="1">
                <a:latin typeface="Arial" panose="020B0604020202020204" pitchFamily="34" charset="0"/>
                <a:cs typeface="Arial" panose="020B0604020202020204" pitchFamily="34" charset="0"/>
              </a:rPr>
              <a:t>ex</a:t>
            </a:r>
            <a:r>
              <a:rPr lang="tr-TR" sz="1600" b="1" dirty="0">
                <a:latin typeface="Arial" panose="020B0604020202020204" pitchFamily="34" charset="0"/>
                <a:cs typeface="Arial" panose="020B0604020202020204" pitchFamily="34" charset="0"/>
              </a:rPr>
              <a:t>-post) değil, </a:t>
            </a:r>
            <a:r>
              <a:rPr lang="tr-T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beklenen (</a:t>
            </a:r>
            <a:r>
              <a:rPr lang="tr-TR" sz="1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ex-ante</a:t>
            </a:r>
            <a:r>
              <a:rPr lang="tr-TR" sz="1600" b="1" dirty="0">
                <a:latin typeface="Arial" panose="020B0604020202020204" pitchFamily="34" charset="0"/>
                <a:cs typeface="Arial" panose="020B0604020202020204" pitchFamily="34" charset="0"/>
              </a:rPr>
              <a:t>) toplam harcama düzeyini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ifade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etmektedir.</a:t>
            </a:r>
          </a:p>
          <a:p>
            <a:pPr marL="342900" indent="-342900" algn="just">
              <a:lnSpc>
                <a:spcPct val="150000"/>
              </a:lnSpc>
              <a:buAutoNum type="alphaLcPeriod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Planlanan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toplam harcamaların neyi ifade ettiğinin daha iyi anlaşılması için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toplam harcama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kararlarının kimler tarafından alındığı ve toplam harcamaların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nelerden oluştuğunun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açıklığa kavuşturulması gerekir.</a:t>
            </a:r>
            <a:endParaRPr lang="tr-TR" sz="15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362595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42535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Her </a:t>
            </a:r>
            <a:r>
              <a:rPr lang="tr-TR" sz="1400" dirty="0">
                <a:latin typeface="Arial" panose="020B0604020202020204" pitchFamily="34" charset="0"/>
                <a:cs typeface="Arial" panose="020B0604020202020204" pitchFamily="34" charset="0"/>
              </a:rPr>
              <a:t>ekonomide toplam harcama kararları dört karar birimi tarafından alınmaktadır. </a:t>
            </a:r>
            <a:r>
              <a:rPr lang="tr-TR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Bu birimler</a:t>
            </a:r>
            <a:r>
              <a:rPr lang="tr-TR" sz="1400" b="1" dirty="0">
                <a:latin typeface="Arial" panose="020B0604020202020204" pitchFamily="34" charset="0"/>
                <a:cs typeface="Arial" panose="020B0604020202020204" pitchFamily="34" charset="0"/>
              </a:rPr>
              <a:t>; tüketiciler (=ev halkları), üreticiler (=firmalar), devlet (=kamu) ve dış </a:t>
            </a:r>
            <a:r>
              <a:rPr lang="tr-TR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taleptir.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Harcamaları </a:t>
            </a:r>
            <a:r>
              <a:rPr lang="tr-TR" sz="1400" b="1" dirty="0">
                <a:latin typeface="Arial" panose="020B0604020202020204" pitchFamily="34" charset="0"/>
                <a:cs typeface="Arial" panose="020B0604020202020204" pitchFamily="34" charset="0"/>
              </a:rPr>
              <a:t>oluşturan harcama kalemleri ise; tüketim harcamaları, yatırım </a:t>
            </a:r>
            <a:r>
              <a:rPr lang="tr-TR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harcamaları, devletin </a:t>
            </a:r>
            <a:r>
              <a:rPr lang="tr-TR" sz="1400" b="1" dirty="0">
                <a:latin typeface="Arial" panose="020B0604020202020204" pitchFamily="34" charset="0"/>
                <a:cs typeface="Arial" panose="020B0604020202020204" pitchFamily="34" charset="0"/>
              </a:rPr>
              <a:t>yaptığı tüketim ve yatırım harcamaları (devlet harcamaları) ve ihracat ve </a:t>
            </a:r>
            <a:r>
              <a:rPr lang="tr-TR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ithalat </a:t>
            </a:r>
            <a:r>
              <a:rPr lang="sv-SE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arasındaki </a:t>
            </a:r>
            <a:r>
              <a:rPr lang="sv-SE" sz="1400" b="1" dirty="0">
                <a:latin typeface="Arial" panose="020B0604020202020204" pitchFamily="34" charset="0"/>
                <a:cs typeface="Arial" panose="020B0604020202020204" pitchFamily="34" charset="0"/>
              </a:rPr>
              <a:t>fark olarak ifade </a:t>
            </a:r>
            <a:r>
              <a:rPr lang="sv-SE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edilmektedir.</a:t>
            </a:r>
            <a:endParaRPr lang="tr-TR" sz="14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O </a:t>
            </a:r>
            <a:r>
              <a:rPr lang="tr-TR" sz="1400" dirty="0">
                <a:latin typeface="Arial" panose="020B0604020202020204" pitchFamily="34" charset="0"/>
                <a:cs typeface="Arial" panose="020B0604020202020204" pitchFamily="34" charset="0"/>
              </a:rPr>
              <a:t>halde planlanan toplam harcama fonksiyonu (E) şu şekilde ifade </a:t>
            </a:r>
            <a:r>
              <a:rPr lang="tr-T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edilmektedir.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it-IT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r>
              <a:rPr lang="it-IT" sz="1400" b="1" dirty="0">
                <a:latin typeface="Arial" panose="020B0604020202020204" pitchFamily="34" charset="0"/>
                <a:cs typeface="Arial" panose="020B0604020202020204" pitchFamily="34" charset="0"/>
              </a:rPr>
              <a:t>= C + I + G + (X – </a:t>
            </a:r>
            <a:r>
              <a:rPr lang="it-IT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M)</a:t>
            </a:r>
            <a:endParaRPr lang="tr-TR" sz="14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r>
              <a:rPr lang="tr-TR" sz="1400" dirty="0">
                <a:latin typeface="Arial" panose="020B0604020202020204" pitchFamily="34" charset="0"/>
                <a:cs typeface="Arial" panose="020B0604020202020204" pitchFamily="34" charset="0"/>
              </a:rPr>
              <a:t>: Planlanan toplam </a:t>
            </a:r>
            <a:r>
              <a:rPr lang="tr-T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harcamalar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tr-TR" sz="1400" dirty="0">
                <a:latin typeface="Arial" panose="020B0604020202020204" pitchFamily="34" charset="0"/>
                <a:cs typeface="Arial" panose="020B0604020202020204" pitchFamily="34" charset="0"/>
              </a:rPr>
              <a:t>: Tüketim mallarına yapılan </a:t>
            </a:r>
            <a:r>
              <a:rPr lang="tr-T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harcamalar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tr-TR" sz="1400" dirty="0">
                <a:latin typeface="Arial" panose="020B0604020202020204" pitchFamily="34" charset="0"/>
                <a:cs typeface="Arial" panose="020B0604020202020204" pitchFamily="34" charset="0"/>
              </a:rPr>
              <a:t>: Yatırım mallarına yapılan </a:t>
            </a:r>
            <a:r>
              <a:rPr lang="tr-T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harcamalar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G</a:t>
            </a:r>
            <a:r>
              <a:rPr lang="tr-TR" sz="1400" dirty="0">
                <a:latin typeface="Arial" panose="020B0604020202020204" pitchFamily="34" charset="0"/>
                <a:cs typeface="Arial" panose="020B0604020202020204" pitchFamily="34" charset="0"/>
              </a:rPr>
              <a:t>: Devletin tüketim ve yatırım mallarına yaptığı </a:t>
            </a:r>
            <a:r>
              <a:rPr lang="tr-T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harcamalar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X</a:t>
            </a:r>
            <a:r>
              <a:rPr lang="tr-TR" sz="1400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tr-T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İhracat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lang="tr-TR" sz="1400" dirty="0">
                <a:latin typeface="Arial" panose="020B0604020202020204" pitchFamily="34" charset="0"/>
                <a:cs typeface="Arial" panose="020B0604020202020204" pitchFamily="34" charset="0"/>
              </a:rPr>
              <a:t>: İthalat</a:t>
            </a:r>
            <a:endParaRPr lang="tr-TR" sz="14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288025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45507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Her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ekonomide toplam harcama kararları dört karar birimi tarafından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alınmaktadır.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Bu birimler</a:t>
            </a:r>
            <a:r>
              <a:rPr lang="tr-TR" sz="1500" b="1" dirty="0">
                <a:latin typeface="Arial" panose="020B0604020202020204" pitchFamily="34" charset="0"/>
                <a:cs typeface="Arial" panose="020B0604020202020204" pitchFamily="34" charset="0"/>
              </a:rPr>
              <a:t>; tüketiciler (=ev halkları), üreticiler (=firmalar), devlet (=kamu) ve dış </a:t>
            </a:r>
            <a:r>
              <a:rPr lang="tr-TR" sz="1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taleptir. Harcamaları </a:t>
            </a:r>
            <a:r>
              <a:rPr lang="tr-TR" sz="1500" b="1" dirty="0">
                <a:latin typeface="Arial" panose="020B0604020202020204" pitchFamily="34" charset="0"/>
                <a:cs typeface="Arial" panose="020B0604020202020204" pitchFamily="34" charset="0"/>
              </a:rPr>
              <a:t>oluşturan harcama kalemleri ise; tüketim harcamaları, yatırım </a:t>
            </a:r>
            <a:r>
              <a:rPr lang="tr-TR" sz="1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harcamaları, devletin </a:t>
            </a:r>
            <a:r>
              <a:rPr lang="tr-TR" sz="1500" b="1" dirty="0">
                <a:latin typeface="Arial" panose="020B0604020202020204" pitchFamily="34" charset="0"/>
                <a:cs typeface="Arial" panose="020B0604020202020204" pitchFamily="34" charset="0"/>
              </a:rPr>
              <a:t>yaptığı tüketim ve yatırım harcamaları (devlet harcamaları) ve ihracat ve </a:t>
            </a:r>
            <a:r>
              <a:rPr lang="tr-TR" sz="1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ithalat </a:t>
            </a:r>
            <a:r>
              <a:rPr lang="sv-SE" sz="1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arasındaki </a:t>
            </a:r>
            <a:r>
              <a:rPr lang="sv-SE" sz="1500" b="1" dirty="0">
                <a:latin typeface="Arial" panose="020B0604020202020204" pitchFamily="34" charset="0"/>
                <a:cs typeface="Arial" panose="020B0604020202020204" pitchFamily="34" charset="0"/>
              </a:rPr>
              <a:t>fark olarak ifade </a:t>
            </a:r>
            <a:r>
              <a:rPr lang="sv-SE" sz="1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edilmektedir.</a:t>
            </a:r>
            <a:endParaRPr lang="tr-TR" sz="15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O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halde planlanan toplam harcama fonksiyonu (E) şu şekilde ifade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edilmektedir.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it-IT" sz="1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r>
              <a:rPr lang="it-IT" sz="1500" b="1" dirty="0">
                <a:latin typeface="Arial" panose="020B0604020202020204" pitchFamily="34" charset="0"/>
                <a:cs typeface="Arial" panose="020B0604020202020204" pitchFamily="34" charset="0"/>
              </a:rPr>
              <a:t>= C + I + G + (X – </a:t>
            </a:r>
            <a:r>
              <a:rPr lang="it-IT" sz="1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M)</a:t>
            </a:r>
            <a:endParaRPr lang="tr-TR" sz="15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: Planlanan toplam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harcamalar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: Tüketim mallarına yapılan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harcamalar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I: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Yatırım mallarına yapılan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harcamalar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G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: Devletin tüketim ve yatırım mallarına yaptığı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harcamalar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X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İhracat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: İthalat</a:t>
            </a:r>
            <a:endParaRPr lang="tr-TR" sz="15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377035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ekonomi">
  <a:themeElements>
    <a:clrScheme name="Gazete kağıdı">
      <a:dk1>
        <a:sysClr val="windowText" lastClr="000000"/>
      </a:dk1>
      <a:lt1>
        <a:sysClr val="window" lastClr="FFFFFF"/>
      </a:lt1>
      <a:dk2>
        <a:srgbClr val="303030"/>
      </a:dk2>
      <a:lt2>
        <a:srgbClr val="DEDEE0"/>
      </a:lt2>
      <a:accent1>
        <a:srgbClr val="AD0101"/>
      </a:accent1>
      <a:accent2>
        <a:srgbClr val="726056"/>
      </a:accent2>
      <a:accent3>
        <a:srgbClr val="AC956E"/>
      </a:accent3>
      <a:accent4>
        <a:srgbClr val="808DA9"/>
      </a:accent4>
      <a:accent5>
        <a:srgbClr val="424E5B"/>
      </a:accent5>
      <a:accent6>
        <a:srgbClr val="730E00"/>
      </a:accent6>
      <a:hlink>
        <a:srgbClr val="D26900"/>
      </a:hlink>
      <a:folHlink>
        <a:srgbClr val="D89243"/>
      </a:folHlink>
    </a:clrScheme>
    <a:fontScheme name="Ofis Klasik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zete kağıdı">
      <a:fillStyleLst>
        <a:solidFill>
          <a:schemeClr val="phClr"/>
        </a:solidFill>
        <a:gradFill rotWithShape="1">
          <a:gsLst>
            <a:gs pos="0">
              <a:schemeClr val="phClr">
                <a:tint val="37000"/>
                <a:hueMod val="100000"/>
                <a:satMod val="200000"/>
                <a:lumMod val="88000"/>
              </a:schemeClr>
            </a:gs>
            <a:gs pos="100000">
              <a:schemeClr val="phClr">
                <a:tint val="53000"/>
                <a:shade val="100000"/>
                <a:hueMod val="100000"/>
                <a:satMod val="350000"/>
                <a:lumMod val="79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phClr">
                <a:shade val="100000"/>
              </a:schemeClr>
            </a:gs>
            <a:gs pos="100000">
              <a:schemeClr val="phClr"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</a:fillStyleLst>
      <a:lnStyleLst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12700" dir="528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2700">
            <a:bevelT w="31750" h="127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3000"/>
              </a:schemeClr>
            </a:gs>
            <a:gs pos="100000">
              <a:schemeClr val="phClr">
                <a:shade val="55000"/>
              </a:schemeClr>
            </a:gs>
          </a:gsLst>
          <a:lin ang="5400000" scaled="1"/>
        </a:gradFill>
        <a:blipFill rotWithShape="1">
          <a:blip xmlns:r="http://schemas.openxmlformats.org/officeDocument/2006/relationships" r:embed="rId1">
            <a:duotone>
              <a:schemeClr val="phClr">
                <a:shade val="20000"/>
                <a:satMod val="350000"/>
                <a:lumMod val="125000"/>
              </a:schemeClr>
              <a:schemeClr val="phClr">
                <a:tint val="90000"/>
                <a:satMod val="25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ekonomi" id="{14396F44-94C0-4BF2-8333-266569A57D02}" vid="{03703BF9-DFA0-42C9-89F9-C03DE1C4A071}"/>
    </a:ext>
  </a:extLst>
</a:theme>
</file>

<file path=ppt/theme/theme2.xml><?xml version="1.0" encoding="utf-8"?>
<a:theme xmlns:a="http://schemas.openxmlformats.org/drawingml/2006/main" name="1_Rics">
  <a:themeElements>
    <a:clrScheme name="NewsPrint">
      <a:dk1>
        <a:sysClr val="windowText" lastClr="000000"/>
      </a:dk1>
      <a:lt1>
        <a:sysClr val="window" lastClr="FFFFFF"/>
      </a:lt1>
      <a:dk2>
        <a:srgbClr val="303030"/>
      </a:dk2>
      <a:lt2>
        <a:srgbClr val="DEDEE0"/>
      </a:lt2>
      <a:accent1>
        <a:srgbClr val="AD0101"/>
      </a:accent1>
      <a:accent2>
        <a:srgbClr val="726056"/>
      </a:accent2>
      <a:accent3>
        <a:srgbClr val="AC956E"/>
      </a:accent3>
      <a:accent4>
        <a:srgbClr val="808DA9"/>
      </a:accent4>
      <a:accent5>
        <a:srgbClr val="424E5B"/>
      </a:accent5>
      <a:accent6>
        <a:srgbClr val="730E00"/>
      </a:accent6>
      <a:hlink>
        <a:srgbClr val="D26900"/>
      </a:hlink>
      <a:folHlink>
        <a:srgbClr val="D89243"/>
      </a:folHlink>
    </a:clrScheme>
    <a:fontScheme name="Ofis Klasik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NewsPrint">
      <a:fillStyleLst>
        <a:solidFill>
          <a:schemeClr val="phClr"/>
        </a:solidFill>
        <a:gradFill rotWithShape="1">
          <a:gsLst>
            <a:gs pos="0">
              <a:schemeClr val="phClr">
                <a:tint val="37000"/>
                <a:hueMod val="100000"/>
                <a:satMod val="200000"/>
                <a:lumMod val="88000"/>
              </a:schemeClr>
            </a:gs>
            <a:gs pos="100000">
              <a:schemeClr val="phClr">
                <a:tint val="53000"/>
                <a:shade val="100000"/>
                <a:hueMod val="100000"/>
                <a:satMod val="350000"/>
                <a:lumMod val="79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phClr">
                <a:shade val="100000"/>
              </a:schemeClr>
            </a:gs>
            <a:gs pos="100000">
              <a:schemeClr val="phClr"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</a:fillStyleLst>
      <a:lnStyleLst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12700" dir="528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2700">
            <a:bevelT w="31750" h="127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3000"/>
              </a:schemeClr>
            </a:gs>
            <a:gs pos="100000">
              <a:schemeClr val="phClr">
                <a:shade val="55000"/>
              </a:schemeClr>
            </a:gs>
          </a:gsLst>
          <a:lin ang="5400000" scaled="1"/>
        </a:gradFill>
        <a:blipFill rotWithShape="1">
          <a:blip xmlns:r="http://schemas.openxmlformats.org/officeDocument/2006/relationships" r:embed="rId1">
            <a:duotone>
              <a:schemeClr val="phClr">
                <a:shade val="20000"/>
                <a:satMod val="350000"/>
                <a:lumMod val="125000"/>
              </a:schemeClr>
              <a:schemeClr val="phClr">
                <a:tint val="90000"/>
                <a:satMod val="25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h.t.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h.t." id="{413A7544-DC64-4FD9-B67F-E82A6B382656}" vid="{2993C0EF-C761-423D-BA24-A50FC7959470}"/>
    </a:ext>
  </a:extLst>
</a:theme>
</file>

<file path=ppt/theme/theme4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ekonomi</Template>
  <TotalTime>12767</TotalTime>
  <Words>584</Words>
  <Application>Microsoft Office PowerPoint</Application>
  <PresentationFormat>Ekran Gösterisi (4:3)</PresentationFormat>
  <Paragraphs>46</Paragraphs>
  <Slides>8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3</vt:i4>
      </vt:variant>
      <vt:variant>
        <vt:lpstr>Slayt Başlıkları</vt:lpstr>
      </vt:variant>
      <vt:variant>
        <vt:i4>8</vt:i4>
      </vt:variant>
    </vt:vector>
  </HeadingPairs>
  <TitlesOfParts>
    <vt:vector size="16" baseType="lpstr">
      <vt:lpstr>ＭＳ Ｐゴシック</vt:lpstr>
      <vt:lpstr>Arial</vt:lpstr>
      <vt:lpstr>Calibri</vt:lpstr>
      <vt:lpstr>Times New Roman</vt:lpstr>
      <vt:lpstr>Wingdings</vt:lpstr>
      <vt:lpstr>ekonomi</vt:lpstr>
      <vt:lpstr>1_Rics</vt:lpstr>
      <vt:lpstr>h.t.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ANKARA ÜNİVERSİTESİ UYGULAMALI BİLİMLER FAKÜLTESİ GAYRİMENKUL GELİŞTİRME VE YÖNETİMİ BÖLÜMÜ</dc:title>
  <dc:creator>sibel</dc:creator>
  <cp:lastModifiedBy>sinan güneş</cp:lastModifiedBy>
  <cp:revision>833</cp:revision>
  <cp:lastPrinted>2016-10-24T07:53:35Z</cp:lastPrinted>
  <dcterms:created xsi:type="dcterms:W3CDTF">2016-09-18T09:35:24Z</dcterms:created>
  <dcterms:modified xsi:type="dcterms:W3CDTF">2020-02-21T14:22:15Z</dcterms:modified>
</cp:coreProperties>
</file>