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4" r:id="rId3"/>
    <p:sldId id="257" r:id="rId4"/>
    <p:sldId id="258" r:id="rId5"/>
    <p:sldId id="260" r:id="rId6"/>
    <p:sldId id="261" r:id="rId7"/>
    <p:sldId id="262" r:id="rId8"/>
    <p:sldId id="263" r:id="rId9"/>
    <p:sldId id="265" r:id="rId10"/>
    <p:sldId id="266" r:id="rId11"/>
    <p:sldId id="267" r:id="rId12"/>
    <p:sldId id="268" r:id="rId13"/>
    <p:sldId id="269" r:id="rId14"/>
    <p:sldId id="270" r:id="rId15"/>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88" autoAdjust="0"/>
    <p:restoredTop sz="94676" autoAdjust="0"/>
  </p:normalViewPr>
  <p:slideViewPr>
    <p:cSldViewPr>
      <p:cViewPr varScale="1">
        <p:scale>
          <a:sx n="75" d="100"/>
          <a:sy n="75" d="100"/>
        </p:scale>
        <p:origin x="-1236" y="-84"/>
      </p:cViewPr>
      <p:guideLst>
        <p:guide orient="horz" pos="2160"/>
        <p:guide pos="2880"/>
      </p:guideLst>
    </p:cSldViewPr>
  </p:slideViewPr>
  <p:outlineViewPr>
    <p:cViewPr>
      <p:scale>
        <a:sx n="33" d="100"/>
        <a:sy n="33" d="100"/>
      </p:scale>
      <p:origin x="0" y="9834"/>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4.10.2020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4.10.2020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4.10.2020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4.10.2020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t>4.10.2020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A23720DD-5B6D-40BF-8493-A6B52D484E6B}" type="datetimeFigureOut">
              <a:rPr lang="tr-TR" smtClean="0"/>
              <a:t>4.10.2020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A23720DD-5B6D-40BF-8493-A6B52D484E6B}" type="datetimeFigureOut">
              <a:rPr lang="tr-TR" smtClean="0"/>
              <a:t>4.10.2020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A23720DD-5B6D-40BF-8493-A6B52D484E6B}" type="datetimeFigureOut">
              <a:rPr lang="tr-TR" smtClean="0"/>
              <a:t>4.10.2020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A23720DD-5B6D-40BF-8493-A6B52D484E6B}" type="datetimeFigureOut">
              <a:rPr lang="tr-TR" smtClean="0"/>
              <a:t>4.10.2020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4.10.2020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4.10.2020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3720DD-5B6D-40BF-8493-A6B52D484E6B}" type="datetimeFigureOut">
              <a:rPr lang="tr-TR" smtClean="0"/>
              <a:t>4.10.2020</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normAutofit fontScale="90000"/>
          </a:bodyPr>
          <a:lstStyle/>
          <a:p>
            <a:r>
              <a:rPr lang="tr-TR" altLang="tr-TR" dirty="0">
                <a:latin typeface="Comic Sans MS" pitchFamily="66" charset="0"/>
              </a:rPr>
              <a:t>CGM105 ÇOCUK GELİŞİMİNE GİRİŞ DERSİ </a:t>
            </a:r>
            <a:r>
              <a:rPr lang="tr-TR" altLang="tr-TR" dirty="0" smtClean="0">
                <a:latin typeface="Comic Sans MS" pitchFamily="66" charset="0"/>
              </a:rPr>
              <a:t/>
            </a:r>
            <a:br>
              <a:rPr lang="tr-TR" altLang="tr-TR" dirty="0" smtClean="0">
                <a:latin typeface="Comic Sans MS" pitchFamily="66" charset="0"/>
              </a:rPr>
            </a:br>
            <a:r>
              <a:rPr lang="tr-TR" altLang="tr-TR" dirty="0">
                <a:latin typeface="Comic Sans MS" pitchFamily="66" charset="0"/>
              </a:rPr>
              <a:t/>
            </a:r>
            <a:br>
              <a:rPr lang="tr-TR" altLang="tr-TR" dirty="0">
                <a:latin typeface="Comic Sans MS" pitchFamily="66" charset="0"/>
              </a:rPr>
            </a:br>
            <a:r>
              <a:rPr lang="tr-TR" b="1" dirty="0" smtClean="0">
                <a:latin typeface="Comic Sans MS" pitchFamily="66" charset="0"/>
              </a:rPr>
              <a:t>Çocuğun Gelişiminde Ekip Çalışması ve Önemi</a:t>
            </a:r>
            <a:endParaRPr lang="tr-TR" b="1" dirty="0">
              <a:latin typeface="Comic Sans MS" pitchFamily="66" charset="0"/>
            </a:endParaRPr>
          </a:p>
        </p:txBody>
      </p:sp>
      <p:sp>
        <p:nvSpPr>
          <p:cNvPr id="3" name="Alt Başlık 2"/>
          <p:cNvSpPr>
            <a:spLocks noGrp="1"/>
          </p:cNvSpPr>
          <p:nvPr>
            <p:ph type="subTitle" idx="1"/>
          </p:nvPr>
        </p:nvSpPr>
        <p:spPr/>
        <p:txBody>
          <a:bodyPr>
            <a:normAutofit fontScale="70000" lnSpcReduction="20000"/>
          </a:bodyPr>
          <a:lstStyle/>
          <a:p>
            <a:pPr algn="just"/>
            <a:endParaRPr lang="tr-TR" altLang="tr-TR" b="1" dirty="0">
              <a:solidFill>
                <a:schemeClr val="tx1"/>
              </a:solidFill>
              <a:latin typeface="Comic Sans MS" pitchFamily="66" charset="0"/>
            </a:endParaRPr>
          </a:p>
          <a:p>
            <a:pPr algn="just"/>
            <a:endParaRPr lang="tr-TR" altLang="tr-TR" b="1" dirty="0" smtClean="0">
              <a:solidFill>
                <a:schemeClr val="tx1"/>
              </a:solidFill>
              <a:latin typeface="Comic Sans MS" pitchFamily="66" charset="0"/>
            </a:endParaRPr>
          </a:p>
          <a:p>
            <a:pPr algn="just"/>
            <a:endParaRPr lang="tr-TR" altLang="tr-TR" b="1" dirty="0" smtClean="0">
              <a:solidFill>
                <a:schemeClr val="tx1"/>
              </a:solidFill>
              <a:latin typeface="Comic Sans MS" pitchFamily="66" charset="0"/>
            </a:endParaRPr>
          </a:p>
          <a:p>
            <a:pPr algn="just"/>
            <a:endParaRPr lang="tr-TR" altLang="tr-TR" b="1" dirty="0">
              <a:solidFill>
                <a:schemeClr val="tx1"/>
              </a:solidFill>
              <a:latin typeface="Comic Sans MS" pitchFamily="66" charset="0"/>
            </a:endParaRPr>
          </a:p>
          <a:p>
            <a:r>
              <a:rPr lang="tr-TR" altLang="tr-TR" b="1" dirty="0">
                <a:solidFill>
                  <a:schemeClr val="tx1"/>
                </a:solidFill>
                <a:latin typeface="Comic Sans MS" pitchFamily="66" charset="0"/>
              </a:rPr>
              <a:t>PROF. DR. MÜDRİYE  YILDIZ </a:t>
            </a:r>
            <a:r>
              <a:rPr lang="tr-TR" altLang="tr-TR" b="1" dirty="0" smtClean="0">
                <a:solidFill>
                  <a:schemeClr val="tx1"/>
                </a:solidFill>
                <a:latin typeface="Comic Sans MS" pitchFamily="66" charset="0"/>
              </a:rPr>
              <a:t>BIÇAKÇI</a:t>
            </a:r>
            <a:endParaRPr lang="tr-TR" altLang="tr-TR" b="1" dirty="0">
              <a:solidFill>
                <a:schemeClr val="tx1"/>
              </a:solidFill>
              <a:latin typeface="Comic Sans MS" pitchFamily="66" charset="0"/>
            </a:endParaRPr>
          </a:p>
        </p:txBody>
      </p:sp>
    </p:spTree>
    <p:extLst>
      <p:ext uri="{BB962C8B-B14F-4D97-AF65-F5344CB8AC3E}">
        <p14:creationId xmlns:p14="http://schemas.microsoft.com/office/powerpoint/2010/main" val="170996110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pPr marL="514350" indent="-514350"/>
            <a:r>
              <a:rPr lang="tr-TR" dirty="0" smtClean="0">
                <a:latin typeface="Comic Sans MS" pitchFamily="66" charset="0"/>
              </a:rPr>
              <a:t>Multidisipliner</a:t>
            </a:r>
            <a:r>
              <a:rPr lang="tr-TR" dirty="0">
                <a:latin typeface="Comic Sans MS" pitchFamily="66" charset="0"/>
              </a:rPr>
              <a:t> </a:t>
            </a:r>
            <a:r>
              <a:rPr lang="tr-TR" dirty="0" smtClean="0">
                <a:latin typeface="Comic Sans MS" pitchFamily="66" charset="0"/>
              </a:rPr>
              <a:t>Model</a:t>
            </a:r>
            <a:endParaRPr lang="tr-TR" dirty="0">
              <a:latin typeface="Comic Sans MS" pitchFamily="66" charset="0"/>
            </a:endParaRPr>
          </a:p>
        </p:txBody>
      </p:sp>
      <p:sp>
        <p:nvSpPr>
          <p:cNvPr id="3" name="İçerik Yer Tutucusu 2"/>
          <p:cNvSpPr>
            <a:spLocks noGrp="1"/>
          </p:cNvSpPr>
          <p:nvPr>
            <p:ph idx="1"/>
          </p:nvPr>
        </p:nvSpPr>
        <p:spPr/>
        <p:txBody>
          <a:bodyPr>
            <a:normAutofit/>
          </a:bodyPr>
          <a:lstStyle/>
          <a:p>
            <a:pPr marL="0" indent="0" algn="just">
              <a:buNone/>
            </a:pPr>
            <a:r>
              <a:rPr lang="tr-TR" sz="2000" dirty="0" smtClean="0">
                <a:latin typeface="Comic Sans MS" pitchFamily="66" charset="0"/>
              </a:rPr>
              <a:t>	Multidisipliner </a:t>
            </a:r>
            <a:r>
              <a:rPr lang="tr-TR" sz="2000" dirty="0">
                <a:latin typeface="Comic Sans MS" pitchFamily="66" charset="0"/>
              </a:rPr>
              <a:t>çalışma medikal bir modelden yola çıkılarak geliştirilmiştir. Bu </a:t>
            </a:r>
            <a:r>
              <a:rPr lang="tr-TR" sz="2000" dirty="0" smtClean="0">
                <a:latin typeface="Comic Sans MS" pitchFamily="66" charset="0"/>
              </a:rPr>
              <a:t>modelde </a:t>
            </a:r>
            <a:r>
              <a:rPr lang="tr-TR" sz="2000" dirty="0">
                <a:latin typeface="Comic Sans MS" pitchFamily="66" charset="0"/>
              </a:rPr>
              <a:t>farklı uzmanlık alanlarından profesyoneller gözlemlerini ve bulgularını ortak bir amaç doğrultusunda paylaşırlar. Ancak her profesyonel ayrı ayrı çalışmaktadır ve kendi </a:t>
            </a:r>
            <a:r>
              <a:rPr lang="tr-TR" sz="2000" dirty="0" smtClean="0">
                <a:latin typeface="Comic Sans MS" pitchFamily="66" charset="0"/>
              </a:rPr>
              <a:t>değerlendirmelerini</a:t>
            </a:r>
            <a:r>
              <a:rPr lang="tr-TR" sz="2000" dirty="0">
                <a:latin typeface="Comic Sans MS" pitchFamily="66" charset="0"/>
              </a:rPr>
              <a:t>, planlarını ve uygulamalarını yaparlar. Bu şekilde uygulamalar yapıldıkça, bazı müdahaleler birbiriyle ters düşebilmekte ve durumun genelleştirilmesine verilen dikkat yetersiz olmaktadır. </a:t>
            </a:r>
            <a:endParaRPr lang="tr-TR" sz="2000" dirty="0" smtClean="0">
              <a:latin typeface="Comic Sans MS" pitchFamily="66" charset="0"/>
            </a:endParaRPr>
          </a:p>
          <a:p>
            <a:pPr marL="0" indent="0" algn="just">
              <a:buNone/>
            </a:pPr>
            <a:r>
              <a:rPr lang="tr-TR" sz="2000" dirty="0">
                <a:latin typeface="Comic Sans MS" pitchFamily="66" charset="0"/>
              </a:rPr>
              <a:t>	</a:t>
            </a:r>
            <a:r>
              <a:rPr lang="tr-TR" sz="2000" dirty="0" smtClean="0">
                <a:latin typeface="Comic Sans MS" pitchFamily="66" charset="0"/>
              </a:rPr>
              <a:t>Multidisipliner </a:t>
            </a:r>
            <a:r>
              <a:rPr lang="tr-TR" sz="2000" dirty="0">
                <a:latin typeface="Comic Sans MS" pitchFamily="66" charset="0"/>
              </a:rPr>
              <a:t>çalışma modeli, </a:t>
            </a:r>
            <a:r>
              <a:rPr lang="tr-TR" sz="2000" dirty="0" err="1" smtClean="0">
                <a:latin typeface="Comic Sans MS" pitchFamily="66" charset="0"/>
              </a:rPr>
              <a:t>Peterson‘un</a:t>
            </a:r>
            <a:r>
              <a:rPr lang="tr-TR" sz="2000" dirty="0" smtClean="0">
                <a:latin typeface="Comic Sans MS" pitchFamily="66" charset="0"/>
              </a:rPr>
              <a:t> </a:t>
            </a:r>
            <a:r>
              <a:rPr lang="tr-TR" sz="2000" dirty="0">
                <a:latin typeface="Comic Sans MS" pitchFamily="66" charset="0"/>
              </a:rPr>
              <a:t>da (1987) çok güzel </a:t>
            </a:r>
            <a:r>
              <a:rPr lang="tr-TR" sz="2000" dirty="0" smtClean="0">
                <a:latin typeface="Comic Sans MS" pitchFamily="66" charset="0"/>
              </a:rPr>
              <a:t>vurguladığı </a:t>
            </a:r>
            <a:r>
              <a:rPr lang="tr-TR" sz="2000" dirty="0">
                <a:latin typeface="Comic Sans MS" pitchFamily="66" charset="0"/>
              </a:rPr>
              <a:t>çocuğun oyun gelişimindeki paralel oyun gibi tanımlanabilir</a:t>
            </a:r>
            <a:r>
              <a:rPr lang="tr-TR" sz="2000" dirty="0" smtClean="0">
                <a:latin typeface="Comic Sans MS" pitchFamily="66" charset="0"/>
              </a:rPr>
              <a:t>. ”Yan </a:t>
            </a:r>
            <a:r>
              <a:rPr lang="tr-TR" sz="2000" dirty="0" smtClean="0">
                <a:latin typeface="Comic Sans MS" pitchFamily="66" charset="0"/>
              </a:rPr>
              <a:t>yana </a:t>
            </a:r>
            <a:r>
              <a:rPr lang="tr-TR" sz="2000" dirty="0">
                <a:latin typeface="Comic Sans MS" pitchFamily="66" charset="0"/>
              </a:rPr>
              <a:t>fakat ayrı”. Multidisipliner yaklaşım çocuğu bütünleşmiş ve </a:t>
            </a:r>
            <a:r>
              <a:rPr lang="tr-TR" sz="2000" dirty="0" err="1">
                <a:latin typeface="Comic Sans MS" pitchFamily="66" charset="0"/>
              </a:rPr>
              <a:t>etkileşimci</a:t>
            </a:r>
            <a:r>
              <a:rPr lang="tr-TR" sz="2000" dirty="0">
                <a:latin typeface="Comic Sans MS" pitchFamily="66" charset="0"/>
              </a:rPr>
              <a:t> bir biçimde yansıtarak </a:t>
            </a:r>
            <a:r>
              <a:rPr lang="tr-TR" sz="2000" dirty="0" smtClean="0">
                <a:latin typeface="Comic Sans MS" pitchFamily="66" charset="0"/>
              </a:rPr>
              <a:t>beslememektedir </a:t>
            </a:r>
            <a:r>
              <a:rPr lang="tr-TR" sz="2000" dirty="0">
                <a:latin typeface="Comic Sans MS" pitchFamily="66" charset="0"/>
              </a:rPr>
              <a:t>(</a:t>
            </a:r>
            <a:r>
              <a:rPr lang="tr-TR" sz="2000" dirty="0" err="1">
                <a:latin typeface="Comic Sans MS" pitchFamily="66" charset="0"/>
              </a:rPr>
              <a:t>Cloninger</a:t>
            </a:r>
            <a:r>
              <a:rPr lang="tr-TR" sz="2000" dirty="0">
                <a:latin typeface="Comic Sans MS" pitchFamily="66" charset="0"/>
              </a:rPr>
              <a:t>, 2004; </a:t>
            </a:r>
            <a:r>
              <a:rPr lang="tr-TR" sz="2000" dirty="0" err="1">
                <a:latin typeface="Comic Sans MS" pitchFamily="66" charset="0"/>
              </a:rPr>
              <a:t>Shelden</a:t>
            </a:r>
            <a:r>
              <a:rPr lang="tr-TR" sz="2000" dirty="0">
                <a:latin typeface="Comic Sans MS" pitchFamily="66" charset="0"/>
              </a:rPr>
              <a:t> ve </a:t>
            </a:r>
            <a:r>
              <a:rPr lang="tr-TR" sz="2000" dirty="0" err="1">
                <a:latin typeface="Comic Sans MS" pitchFamily="66" charset="0"/>
              </a:rPr>
              <a:t>Rush</a:t>
            </a:r>
            <a:r>
              <a:rPr lang="tr-TR" sz="2000" dirty="0">
                <a:latin typeface="Comic Sans MS" pitchFamily="66" charset="0"/>
              </a:rPr>
              <a:t>, 2013).</a:t>
            </a:r>
          </a:p>
        </p:txBody>
      </p:sp>
    </p:spTree>
    <p:extLst>
      <p:ext uri="{BB962C8B-B14F-4D97-AF65-F5344CB8AC3E}">
        <p14:creationId xmlns:p14="http://schemas.microsoft.com/office/powerpoint/2010/main" val="426312705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dirty="0" err="1" smtClean="0">
                <a:latin typeface="Comic Sans MS" pitchFamily="66" charset="0"/>
              </a:rPr>
              <a:t>İnterdisipliner</a:t>
            </a:r>
            <a:r>
              <a:rPr lang="tr-TR" dirty="0">
                <a:latin typeface="Comic Sans MS" pitchFamily="66" charset="0"/>
              </a:rPr>
              <a:t> </a:t>
            </a:r>
            <a:r>
              <a:rPr lang="tr-TR" dirty="0" smtClean="0">
                <a:latin typeface="Comic Sans MS" pitchFamily="66" charset="0"/>
              </a:rPr>
              <a:t>Model</a:t>
            </a:r>
            <a:endParaRPr lang="tr-TR" dirty="0">
              <a:latin typeface="Comic Sans MS" pitchFamily="66" charset="0"/>
            </a:endParaRPr>
          </a:p>
        </p:txBody>
      </p:sp>
      <p:sp>
        <p:nvSpPr>
          <p:cNvPr id="3" name="İçerik Yer Tutucusu 2"/>
          <p:cNvSpPr>
            <a:spLocks noGrp="1"/>
          </p:cNvSpPr>
          <p:nvPr>
            <p:ph idx="1"/>
          </p:nvPr>
        </p:nvSpPr>
        <p:spPr/>
        <p:txBody>
          <a:bodyPr>
            <a:noAutofit/>
          </a:bodyPr>
          <a:lstStyle/>
          <a:p>
            <a:pPr marL="0" indent="0" algn="just">
              <a:buNone/>
            </a:pPr>
            <a:r>
              <a:rPr lang="tr-TR" sz="2000" dirty="0" smtClean="0">
                <a:latin typeface="Comic Sans MS" pitchFamily="66" charset="0"/>
              </a:rPr>
              <a:t>	</a:t>
            </a:r>
            <a:r>
              <a:rPr lang="tr-TR" sz="2000" dirty="0" err="1" smtClean="0">
                <a:latin typeface="Comic Sans MS" pitchFamily="66" charset="0"/>
              </a:rPr>
              <a:t>İnterdisipliner</a:t>
            </a:r>
            <a:r>
              <a:rPr lang="tr-TR" sz="2000" dirty="0" smtClean="0">
                <a:latin typeface="Comic Sans MS" pitchFamily="66" charset="0"/>
              </a:rPr>
              <a:t> </a:t>
            </a:r>
            <a:r>
              <a:rPr lang="tr-TR" sz="2000" dirty="0">
                <a:latin typeface="Comic Sans MS" pitchFamily="66" charset="0"/>
              </a:rPr>
              <a:t>çalışma modelinde de çeşitli alanlardan üyeler bulunmakta ancak bilgilerin ve hizmetlerin paylaşımında koordinasyona daha fazla önem verilmektedir</a:t>
            </a:r>
            <a:r>
              <a:rPr lang="tr-TR" sz="2000" dirty="0" smtClean="0">
                <a:latin typeface="Comic Sans MS" pitchFamily="66" charset="0"/>
              </a:rPr>
              <a:t>. Her </a:t>
            </a:r>
            <a:r>
              <a:rPr lang="tr-TR" sz="2000" dirty="0">
                <a:latin typeface="Comic Sans MS" pitchFamily="66" charset="0"/>
              </a:rPr>
              <a:t>profesyonel bağımsız olarak değerlendirme, plan ve uygulama yapar ancak; ekiptekiler birbirleriyle daha sık bilgi paylaşımında bulunmaktadır. Hizmetleri sonucunda daha az çakışmayla daha </a:t>
            </a:r>
            <a:r>
              <a:rPr lang="tr-TR" sz="2000" dirty="0" smtClean="0">
                <a:latin typeface="Comic Sans MS" pitchFamily="66" charset="0"/>
              </a:rPr>
              <a:t>bütünleyici </a:t>
            </a:r>
            <a:r>
              <a:rPr lang="tr-TR" sz="2000" dirty="0">
                <a:latin typeface="Comic Sans MS" pitchFamily="66" charset="0"/>
              </a:rPr>
              <a:t>koşullar sağlamaktadır. Ekip üyeleri arasında, değerlendirme ve müdahale planlamayla ilgili bilgi paylaşımı konusunda resmi bir taahhüt bulunmaktadır. </a:t>
            </a:r>
            <a:endParaRPr lang="tr-TR" sz="2000" dirty="0" smtClean="0">
              <a:latin typeface="Comic Sans MS" pitchFamily="66" charset="0"/>
            </a:endParaRPr>
          </a:p>
          <a:p>
            <a:pPr marL="0" indent="0" algn="just">
              <a:buNone/>
            </a:pPr>
            <a:r>
              <a:rPr lang="tr-TR" sz="2000" dirty="0">
                <a:latin typeface="Comic Sans MS" pitchFamily="66" charset="0"/>
              </a:rPr>
              <a:t>	</a:t>
            </a:r>
            <a:r>
              <a:rPr lang="tr-TR" sz="2000" dirty="0" smtClean="0">
                <a:latin typeface="Comic Sans MS" pitchFamily="66" charset="0"/>
              </a:rPr>
              <a:t>Bununla </a:t>
            </a:r>
            <a:r>
              <a:rPr lang="tr-TR" sz="2000" dirty="0">
                <a:latin typeface="Comic Sans MS" pitchFamily="66" charset="0"/>
              </a:rPr>
              <a:t>birlikte, </a:t>
            </a:r>
            <a:r>
              <a:rPr lang="tr-TR" sz="2000" dirty="0" err="1" smtClean="0">
                <a:latin typeface="Comic Sans MS" pitchFamily="66" charset="0"/>
              </a:rPr>
              <a:t>multidisipliner</a:t>
            </a:r>
            <a:r>
              <a:rPr lang="tr-TR" sz="2000" dirty="0" smtClean="0">
                <a:latin typeface="Comic Sans MS" pitchFamily="66" charset="0"/>
              </a:rPr>
              <a:t> </a:t>
            </a:r>
            <a:r>
              <a:rPr lang="tr-TR" sz="2000" dirty="0">
                <a:latin typeface="Comic Sans MS" pitchFamily="66" charset="0"/>
              </a:rPr>
              <a:t>ekip çalışmasında olduğu gibi müdahalenin her disiplinin kendi uzmanlık alanına bağlı kalarak devam etmesi bu yaklaşımın sınırlı olmasına neden olmaktadır. Profesyonel rekabet durumları, bazen uzmanların birbirini anlamaması, uzmanlık alanlarına saygı göstermemesi gibi problemlere yol açabilmektedir (</a:t>
            </a:r>
            <a:r>
              <a:rPr lang="tr-TR" sz="2000" dirty="0" err="1">
                <a:latin typeface="Comic Sans MS" pitchFamily="66" charset="0"/>
              </a:rPr>
              <a:t>Shelden</a:t>
            </a:r>
            <a:r>
              <a:rPr lang="tr-TR" sz="2000" dirty="0">
                <a:latin typeface="Comic Sans MS" pitchFamily="66" charset="0"/>
              </a:rPr>
              <a:t> ve </a:t>
            </a:r>
            <a:r>
              <a:rPr lang="tr-TR" sz="2000" dirty="0" err="1">
                <a:latin typeface="Comic Sans MS" pitchFamily="66" charset="0"/>
              </a:rPr>
              <a:t>Rush</a:t>
            </a:r>
            <a:r>
              <a:rPr lang="tr-TR" sz="2000" dirty="0">
                <a:latin typeface="Comic Sans MS" pitchFamily="66" charset="0"/>
              </a:rPr>
              <a:t>, 2013; </a:t>
            </a:r>
            <a:r>
              <a:rPr lang="tr-TR" sz="2000" dirty="0" err="1">
                <a:latin typeface="Comic Sans MS" pitchFamily="66" charset="0"/>
              </a:rPr>
              <a:t>Sandall</a:t>
            </a:r>
            <a:r>
              <a:rPr lang="tr-TR" sz="2000" dirty="0">
                <a:latin typeface="Comic Sans MS" pitchFamily="66" charset="0"/>
              </a:rPr>
              <a:t> vd., 2000).</a:t>
            </a:r>
          </a:p>
        </p:txBody>
      </p:sp>
    </p:spTree>
    <p:extLst>
      <p:ext uri="{BB962C8B-B14F-4D97-AF65-F5344CB8AC3E}">
        <p14:creationId xmlns:p14="http://schemas.microsoft.com/office/powerpoint/2010/main" val="321785594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err="1" smtClean="0">
                <a:latin typeface="Comic Sans MS" pitchFamily="66" charset="0"/>
              </a:rPr>
              <a:t>Transdisipliner</a:t>
            </a:r>
            <a:r>
              <a:rPr lang="tr-TR" dirty="0" smtClean="0">
                <a:latin typeface="Comic Sans MS" pitchFamily="66" charset="0"/>
              </a:rPr>
              <a:t> Model</a:t>
            </a:r>
            <a:endParaRPr lang="tr-TR" dirty="0">
              <a:latin typeface="Comic Sans MS" pitchFamily="66" charset="0"/>
            </a:endParaRPr>
          </a:p>
        </p:txBody>
      </p:sp>
      <p:sp>
        <p:nvSpPr>
          <p:cNvPr id="3" name="İçerik Yer Tutucusu 2"/>
          <p:cNvSpPr>
            <a:spLocks noGrp="1"/>
          </p:cNvSpPr>
          <p:nvPr>
            <p:ph idx="1"/>
          </p:nvPr>
        </p:nvSpPr>
        <p:spPr/>
        <p:txBody>
          <a:bodyPr>
            <a:noAutofit/>
          </a:bodyPr>
          <a:lstStyle/>
          <a:p>
            <a:pPr marL="0" indent="0" algn="just">
              <a:buNone/>
            </a:pPr>
            <a:r>
              <a:rPr lang="tr-TR" sz="2000" dirty="0" smtClean="0">
                <a:latin typeface="Comic Sans MS" pitchFamily="66" charset="0"/>
              </a:rPr>
              <a:t>	</a:t>
            </a:r>
            <a:r>
              <a:rPr lang="tr-TR" sz="2000" dirty="0" err="1" smtClean="0">
                <a:latin typeface="Comic Sans MS" pitchFamily="66" charset="0"/>
              </a:rPr>
              <a:t>Transdisipliner</a:t>
            </a:r>
            <a:r>
              <a:rPr lang="tr-TR" sz="2000" dirty="0" smtClean="0">
                <a:latin typeface="Comic Sans MS" pitchFamily="66" charset="0"/>
              </a:rPr>
              <a:t> </a:t>
            </a:r>
            <a:r>
              <a:rPr lang="tr-TR" sz="2000" dirty="0">
                <a:latin typeface="Comic Sans MS" pitchFamily="66" charset="0"/>
              </a:rPr>
              <a:t>modelde de aile ve ekip üyeleri bütüncüldür ve profesyoneller ve aile rolleri paylaşırlar. Ekip üyeleri, kendi aralarındaki etkileşim, iletişim ve işbirliğini çoğaltmak için bireysel </a:t>
            </a:r>
            <a:r>
              <a:rPr lang="tr-TR" sz="2000" dirty="0" smtClean="0">
                <a:latin typeface="Comic Sans MS" pitchFamily="66" charset="0"/>
              </a:rPr>
              <a:t>disiplinler </a:t>
            </a:r>
            <a:r>
              <a:rPr lang="tr-TR" sz="2000" dirty="0">
                <a:latin typeface="Comic Sans MS" pitchFamily="66" charset="0"/>
              </a:rPr>
              <a:t>arası sınırları sistematik bir şekilde aşmaya ve üstesinden gelmeye çabalar. </a:t>
            </a:r>
            <a:r>
              <a:rPr lang="tr-TR" sz="2000" dirty="0" smtClean="0">
                <a:latin typeface="Comic Sans MS" pitchFamily="66" charset="0"/>
              </a:rPr>
              <a:t>Değerlendirirken</a:t>
            </a:r>
            <a:r>
              <a:rPr lang="tr-TR" sz="2000" dirty="0">
                <a:latin typeface="Comic Sans MS" pitchFamily="66" charset="0"/>
              </a:rPr>
              <a:t>, plan yaparken ve müdahale ederken istemli olarak disiplinler arası paylaşımda bulunurlar. Ekip üyeleri birbirleriyle iletişim halinde çocuğun ve ailenin farklı ihtiyaçlarına odaklanmaktadır. </a:t>
            </a:r>
            <a:endParaRPr lang="tr-TR" sz="2000" dirty="0" smtClean="0">
              <a:latin typeface="Comic Sans MS" pitchFamily="66" charset="0"/>
            </a:endParaRPr>
          </a:p>
          <a:p>
            <a:pPr marL="0" indent="0" algn="just">
              <a:buNone/>
            </a:pPr>
            <a:r>
              <a:rPr lang="tr-TR" sz="2000" dirty="0">
                <a:latin typeface="Comic Sans MS" pitchFamily="66" charset="0"/>
              </a:rPr>
              <a:t>	</a:t>
            </a:r>
            <a:r>
              <a:rPr lang="tr-TR" sz="2000" dirty="0" smtClean="0">
                <a:latin typeface="Comic Sans MS" pitchFamily="66" charset="0"/>
              </a:rPr>
              <a:t>Bu </a:t>
            </a:r>
            <a:r>
              <a:rPr lang="tr-TR" sz="2000" dirty="0">
                <a:latin typeface="Comic Sans MS" pitchFamily="66" charset="0"/>
              </a:rPr>
              <a:t>modelin diğer bir belirgin özelliği her disiplindeki ekip elemanlarının bir diğerinin bilgisinin ve güçlü yönlerinin çocuk, aile ve takım için yararlı olduğunu kabul etmesi ve vurgulamasıdır. Bu modelde ekip elemanları birbirine bağlı olarak çalışırlar ve biri diğerine yardım etmeyi ve desteklemeyi vaat etmelidir</a:t>
            </a:r>
            <a:r>
              <a:rPr lang="tr-TR" sz="2000" dirty="0" smtClean="0">
                <a:latin typeface="Comic Sans MS" pitchFamily="66" charset="0"/>
              </a:rPr>
              <a:t>. </a:t>
            </a:r>
            <a:r>
              <a:rPr lang="tr-TR" sz="2000" dirty="0" err="1" smtClean="0">
                <a:latin typeface="Comic Sans MS" pitchFamily="66" charset="0"/>
              </a:rPr>
              <a:t>Transdisipliner</a:t>
            </a:r>
            <a:r>
              <a:rPr lang="tr-TR" sz="2000" dirty="0" smtClean="0">
                <a:latin typeface="Comic Sans MS" pitchFamily="66" charset="0"/>
              </a:rPr>
              <a:t> </a:t>
            </a:r>
            <a:r>
              <a:rPr lang="tr-TR" sz="2000" dirty="0">
                <a:latin typeface="Comic Sans MS" pitchFamily="66" charset="0"/>
              </a:rPr>
              <a:t>ekip </a:t>
            </a:r>
            <a:r>
              <a:rPr lang="tr-TR" sz="2000" dirty="0" smtClean="0">
                <a:latin typeface="Comic Sans MS" pitchFamily="66" charset="0"/>
              </a:rPr>
              <a:t>çalışması gelişmekte </a:t>
            </a:r>
            <a:r>
              <a:rPr lang="tr-TR" sz="2000" dirty="0">
                <a:latin typeface="Comic Sans MS" pitchFamily="66" charset="0"/>
              </a:rPr>
              <a:t>olan ve değişken bir yaklaşımdır (King vd., 2009</a:t>
            </a:r>
            <a:r>
              <a:rPr lang="tr-TR" sz="2000" dirty="0" smtClean="0">
                <a:latin typeface="Comic Sans MS" pitchFamily="66" charset="0"/>
              </a:rPr>
              <a:t>).</a:t>
            </a:r>
            <a:endParaRPr lang="tr-TR" sz="2000" dirty="0">
              <a:latin typeface="Comic Sans MS" pitchFamily="66" charset="0"/>
            </a:endParaRPr>
          </a:p>
        </p:txBody>
      </p:sp>
    </p:spTree>
    <p:extLst>
      <p:ext uri="{BB962C8B-B14F-4D97-AF65-F5344CB8AC3E}">
        <p14:creationId xmlns:p14="http://schemas.microsoft.com/office/powerpoint/2010/main" val="296166825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latin typeface="Comic Sans MS" pitchFamily="66" charset="0"/>
              </a:rPr>
              <a:t>Kaynaklar</a:t>
            </a:r>
            <a:endParaRPr lang="tr-TR" dirty="0">
              <a:latin typeface="Comic Sans MS" pitchFamily="66" charset="0"/>
            </a:endParaRPr>
          </a:p>
        </p:txBody>
      </p:sp>
      <p:sp>
        <p:nvSpPr>
          <p:cNvPr id="3" name="İçerik Yer Tutucusu 2"/>
          <p:cNvSpPr>
            <a:spLocks noGrp="1"/>
          </p:cNvSpPr>
          <p:nvPr>
            <p:ph idx="1"/>
          </p:nvPr>
        </p:nvSpPr>
        <p:spPr/>
        <p:txBody>
          <a:bodyPr>
            <a:noAutofit/>
          </a:bodyPr>
          <a:lstStyle/>
          <a:p>
            <a:pPr algn="just"/>
            <a:r>
              <a:rPr lang="tr-TR" sz="1000" dirty="0">
                <a:latin typeface="Comic Sans MS" pitchFamily="66" charset="0"/>
              </a:rPr>
              <a:t>TAŞTEKİN, E.  &amp; TURAN, F. F. (2018). Erken Müdahalede Ekip Çalışması. (Ed.: Pınar Bayhan) Erken Müdahale içinde (ss.138-152), Ankara: Hedef CS.</a:t>
            </a:r>
          </a:p>
          <a:p>
            <a:pPr algn="just"/>
            <a:r>
              <a:rPr lang="tr-TR" sz="1000" dirty="0">
                <a:latin typeface="Comic Sans MS" pitchFamily="66" charset="0"/>
              </a:rPr>
              <a:t>BAYHAN, P. (2018). Erken Müdahalede Ekip Çalışması: Bir Örnek, (Ed.: Pınar Bayhan) Erken Müdahale içinde (ss.165-188). Ankara: Hedef CS.</a:t>
            </a:r>
          </a:p>
          <a:p>
            <a:pPr algn="just"/>
            <a:r>
              <a:rPr lang="tr-TR" sz="1000" dirty="0">
                <a:latin typeface="Comic Sans MS" pitchFamily="66" charset="0"/>
              </a:rPr>
              <a:t>BAYHAN, P. (2014a). Erken Müdahale I-II Ders Notları. Hacettepe Üniversitesi, Sağlık Bilimleri Fakültesi, Çocuk Gelişimi Bölümü Basılmamış Lisans-Yüksek Lisans Ders Notları, Ankara.</a:t>
            </a:r>
          </a:p>
          <a:p>
            <a:pPr algn="just"/>
            <a:r>
              <a:rPr lang="tr-TR" sz="1000" dirty="0">
                <a:latin typeface="Comic Sans MS" pitchFamily="66" charset="0"/>
              </a:rPr>
              <a:t>BAYHAN, P. (2016). Erken Müdahalede Her Şeyin Başlangıcı: Çocuk Gelişimi, Tarama, Değerlendirme ve Tanılama. Erken Müdahalede İlk Aşama: Tanılama. </a:t>
            </a:r>
            <a:r>
              <a:rPr lang="tr-TR" sz="1000" dirty="0" err="1">
                <a:latin typeface="Comic Sans MS" pitchFamily="66" charset="0"/>
              </a:rPr>
              <a:t>Eds</a:t>
            </a:r>
            <a:r>
              <a:rPr lang="tr-TR" sz="1000" dirty="0">
                <a:latin typeface="Comic Sans MS" pitchFamily="66" charset="0"/>
              </a:rPr>
              <a:t>: N, Metin. ve B. </a:t>
            </a:r>
            <a:r>
              <a:rPr lang="tr-TR" sz="1000" dirty="0" err="1">
                <a:latin typeface="Comic Sans MS" pitchFamily="66" charset="0"/>
              </a:rPr>
              <a:t>Güçiz</a:t>
            </a:r>
            <a:r>
              <a:rPr lang="tr-TR" sz="1000" dirty="0">
                <a:latin typeface="Comic Sans MS" pitchFamily="66" charset="0"/>
              </a:rPr>
              <a:t> Doğan, (s. 67-93). Ankara: Hacettepe Üniversitesi Yayınları</a:t>
            </a:r>
            <a:r>
              <a:rPr lang="tr-TR" sz="1000" dirty="0" smtClean="0">
                <a:latin typeface="Comic Sans MS" pitchFamily="66" charset="0"/>
              </a:rPr>
              <a:t>.</a:t>
            </a:r>
          </a:p>
          <a:p>
            <a:pPr algn="just"/>
            <a:r>
              <a:rPr lang="en-US" sz="1000" dirty="0">
                <a:latin typeface="Comic Sans MS" pitchFamily="66" charset="0"/>
              </a:rPr>
              <a:t>Howard, V. F., Williams, B. F. </a:t>
            </a:r>
            <a:r>
              <a:rPr lang="en-US" sz="1000" dirty="0" err="1">
                <a:latin typeface="Comic Sans MS" pitchFamily="66" charset="0"/>
              </a:rPr>
              <a:t>ve</a:t>
            </a:r>
            <a:r>
              <a:rPr lang="en-US" sz="1000" dirty="0">
                <a:latin typeface="Comic Sans MS" pitchFamily="66" charset="0"/>
              </a:rPr>
              <a:t> </a:t>
            </a:r>
            <a:r>
              <a:rPr lang="en-US" sz="1000" dirty="0" err="1">
                <a:latin typeface="Comic Sans MS" pitchFamily="66" charset="0"/>
              </a:rPr>
              <a:t>Lepper</a:t>
            </a:r>
            <a:r>
              <a:rPr lang="en-US" sz="1000" dirty="0">
                <a:latin typeface="Comic Sans MS" pitchFamily="66" charset="0"/>
              </a:rPr>
              <a:t>, C. E</a:t>
            </a:r>
            <a:r>
              <a:rPr lang="en-US" sz="1000" dirty="0" smtClean="0">
                <a:latin typeface="Comic Sans MS" pitchFamily="66" charset="0"/>
              </a:rPr>
              <a:t>.</a:t>
            </a:r>
            <a:r>
              <a:rPr lang="tr-TR" sz="1000" dirty="0" smtClean="0">
                <a:latin typeface="Comic Sans MS" pitchFamily="66" charset="0"/>
              </a:rPr>
              <a:t> </a:t>
            </a:r>
            <a:r>
              <a:rPr lang="en-US" sz="1000" dirty="0" smtClean="0">
                <a:latin typeface="Comic Sans MS" pitchFamily="66" charset="0"/>
              </a:rPr>
              <a:t>(</a:t>
            </a:r>
            <a:r>
              <a:rPr lang="en-US" sz="1000" dirty="0">
                <a:latin typeface="Comic Sans MS" pitchFamily="66" charset="0"/>
              </a:rPr>
              <a:t>2011). Very Young Children with Special </a:t>
            </a:r>
            <a:r>
              <a:rPr lang="en-US" sz="1000" dirty="0" smtClean="0">
                <a:latin typeface="Comic Sans MS" pitchFamily="66" charset="0"/>
              </a:rPr>
              <a:t>Needs:</a:t>
            </a:r>
            <a:r>
              <a:rPr lang="tr-TR" sz="1000" dirty="0" smtClean="0">
                <a:latin typeface="Comic Sans MS" pitchFamily="66" charset="0"/>
              </a:rPr>
              <a:t> </a:t>
            </a:r>
            <a:r>
              <a:rPr lang="en-US" sz="1000" dirty="0" smtClean="0">
                <a:latin typeface="Comic Sans MS" pitchFamily="66" charset="0"/>
              </a:rPr>
              <a:t>A </a:t>
            </a:r>
            <a:r>
              <a:rPr lang="en-US" sz="1000" dirty="0">
                <a:latin typeface="Comic Sans MS" pitchFamily="66" charset="0"/>
              </a:rPr>
              <a:t>Foundation for Educators, Families, and </a:t>
            </a:r>
            <a:r>
              <a:rPr lang="en-US" sz="1000" dirty="0" smtClean="0">
                <a:latin typeface="Comic Sans MS" pitchFamily="66" charset="0"/>
              </a:rPr>
              <a:t>Service</a:t>
            </a:r>
            <a:r>
              <a:rPr lang="tr-TR" sz="1000" dirty="0" smtClean="0">
                <a:latin typeface="Comic Sans MS" pitchFamily="66" charset="0"/>
              </a:rPr>
              <a:t> </a:t>
            </a:r>
            <a:r>
              <a:rPr lang="en-US" sz="1000" dirty="0" smtClean="0">
                <a:latin typeface="Comic Sans MS" pitchFamily="66" charset="0"/>
              </a:rPr>
              <a:t>Providers </a:t>
            </a:r>
            <a:r>
              <a:rPr lang="en-US" sz="1000" dirty="0">
                <a:latin typeface="Comic Sans MS" pitchFamily="66" charset="0"/>
              </a:rPr>
              <a:t>(4th edition). Upper Saddle River, </a:t>
            </a:r>
            <a:r>
              <a:rPr lang="en-US" sz="1000" dirty="0" smtClean="0">
                <a:latin typeface="Comic Sans MS" pitchFamily="66" charset="0"/>
              </a:rPr>
              <a:t>New</a:t>
            </a:r>
            <a:r>
              <a:rPr lang="tr-TR" sz="1000" dirty="0" smtClean="0">
                <a:latin typeface="Comic Sans MS" pitchFamily="66" charset="0"/>
              </a:rPr>
              <a:t> </a:t>
            </a:r>
            <a:r>
              <a:rPr lang="en-US" sz="1000" dirty="0" smtClean="0">
                <a:latin typeface="Comic Sans MS" pitchFamily="66" charset="0"/>
              </a:rPr>
              <a:t>Jersey</a:t>
            </a:r>
            <a:r>
              <a:rPr lang="en-US" sz="1000" dirty="0">
                <a:latin typeface="Comic Sans MS" pitchFamily="66" charset="0"/>
              </a:rPr>
              <a:t>: Pearson Education</a:t>
            </a:r>
            <a:r>
              <a:rPr lang="en-US" sz="1000" dirty="0" smtClean="0">
                <a:latin typeface="Comic Sans MS" pitchFamily="66" charset="0"/>
              </a:rPr>
              <a:t>.</a:t>
            </a:r>
            <a:endParaRPr lang="tr-TR" sz="1000" dirty="0" smtClean="0">
              <a:latin typeface="Comic Sans MS" pitchFamily="66" charset="0"/>
            </a:endParaRPr>
          </a:p>
          <a:p>
            <a:pPr algn="just"/>
            <a:r>
              <a:rPr lang="en-US" sz="1000" dirty="0">
                <a:latin typeface="Comic Sans MS" pitchFamily="66" charset="0"/>
              </a:rPr>
              <a:t>Hinojosa, J., </a:t>
            </a:r>
            <a:r>
              <a:rPr lang="en-US" sz="1000" dirty="0" err="1">
                <a:latin typeface="Comic Sans MS" pitchFamily="66" charset="0"/>
              </a:rPr>
              <a:t>Bedell</a:t>
            </a:r>
            <a:r>
              <a:rPr lang="en-US" sz="1000" dirty="0">
                <a:latin typeface="Comic Sans MS" pitchFamily="66" charset="0"/>
              </a:rPr>
              <a:t>, G., Buchholz, E. S., </a:t>
            </a:r>
            <a:r>
              <a:rPr lang="en-US" sz="1000" dirty="0" smtClean="0">
                <a:latin typeface="Comic Sans MS" pitchFamily="66" charset="0"/>
              </a:rPr>
              <a:t>Charles,</a:t>
            </a:r>
            <a:r>
              <a:rPr lang="tr-TR" sz="1000" dirty="0" smtClean="0">
                <a:latin typeface="Comic Sans MS" pitchFamily="66" charset="0"/>
              </a:rPr>
              <a:t> </a:t>
            </a:r>
            <a:r>
              <a:rPr lang="en-US" sz="1000" dirty="0" smtClean="0">
                <a:latin typeface="Comic Sans MS" pitchFamily="66" charset="0"/>
              </a:rPr>
              <a:t>J</a:t>
            </a:r>
            <a:r>
              <a:rPr lang="en-US" sz="1000" dirty="0">
                <a:latin typeface="Comic Sans MS" pitchFamily="66" charset="0"/>
              </a:rPr>
              <a:t>., </a:t>
            </a:r>
            <a:r>
              <a:rPr lang="en-US" sz="1000" dirty="0" err="1">
                <a:latin typeface="Comic Sans MS" pitchFamily="66" charset="0"/>
              </a:rPr>
              <a:t>Shigaki</a:t>
            </a:r>
            <a:r>
              <a:rPr lang="en-US" sz="1000" dirty="0">
                <a:latin typeface="Comic Sans MS" pitchFamily="66" charset="0"/>
              </a:rPr>
              <a:t>, I. S. </a:t>
            </a:r>
            <a:r>
              <a:rPr lang="en-US" sz="1000" dirty="0" err="1">
                <a:latin typeface="Comic Sans MS" pitchFamily="66" charset="0"/>
              </a:rPr>
              <a:t>ve</a:t>
            </a:r>
            <a:r>
              <a:rPr lang="en-US" sz="1000" dirty="0">
                <a:latin typeface="Comic Sans MS" pitchFamily="66" charset="0"/>
              </a:rPr>
              <a:t> </a:t>
            </a:r>
            <a:r>
              <a:rPr lang="en-US" sz="1000" dirty="0" err="1">
                <a:latin typeface="Comic Sans MS" pitchFamily="66" charset="0"/>
              </a:rPr>
              <a:t>Bicchieri</a:t>
            </a:r>
            <a:r>
              <a:rPr lang="en-US" sz="1000" dirty="0">
                <a:latin typeface="Comic Sans MS" pitchFamily="66" charset="0"/>
              </a:rPr>
              <a:t>, S. M. (2001</a:t>
            </a:r>
            <a:r>
              <a:rPr lang="en-US" sz="1000" dirty="0" smtClean="0">
                <a:latin typeface="Comic Sans MS" pitchFamily="66" charset="0"/>
              </a:rPr>
              <a:t>).</a:t>
            </a:r>
            <a:r>
              <a:rPr lang="tr-TR" sz="1000" dirty="0" smtClean="0">
                <a:latin typeface="Comic Sans MS" pitchFamily="66" charset="0"/>
              </a:rPr>
              <a:t> </a:t>
            </a:r>
            <a:r>
              <a:rPr lang="en-US" sz="1000" dirty="0" smtClean="0">
                <a:latin typeface="Comic Sans MS" pitchFamily="66" charset="0"/>
              </a:rPr>
              <a:t>Team </a:t>
            </a:r>
            <a:r>
              <a:rPr lang="en-US" sz="1000" dirty="0">
                <a:latin typeface="Comic Sans MS" pitchFamily="66" charset="0"/>
              </a:rPr>
              <a:t>Collaboration: A Case Study of </a:t>
            </a:r>
            <a:r>
              <a:rPr lang="en-US" sz="1000" dirty="0" smtClean="0">
                <a:latin typeface="Comic Sans MS" pitchFamily="66" charset="0"/>
              </a:rPr>
              <a:t>an</a:t>
            </a:r>
            <a:r>
              <a:rPr lang="tr-TR" sz="1000" dirty="0" smtClean="0">
                <a:latin typeface="Comic Sans MS" pitchFamily="66" charset="0"/>
              </a:rPr>
              <a:t> </a:t>
            </a:r>
            <a:r>
              <a:rPr lang="en-US" sz="1000" dirty="0" smtClean="0">
                <a:latin typeface="Comic Sans MS" pitchFamily="66" charset="0"/>
              </a:rPr>
              <a:t>Early </a:t>
            </a:r>
            <a:r>
              <a:rPr lang="en-US" sz="1000" dirty="0">
                <a:latin typeface="Comic Sans MS" pitchFamily="66" charset="0"/>
              </a:rPr>
              <a:t>Intervention Team. Qualitative </a:t>
            </a:r>
            <a:r>
              <a:rPr lang="en-US" sz="1000" dirty="0" smtClean="0">
                <a:latin typeface="Comic Sans MS" pitchFamily="66" charset="0"/>
              </a:rPr>
              <a:t>Health</a:t>
            </a:r>
            <a:r>
              <a:rPr lang="tr-TR" sz="1000" dirty="0" smtClean="0">
                <a:latin typeface="Comic Sans MS" pitchFamily="66" charset="0"/>
              </a:rPr>
              <a:t> </a:t>
            </a:r>
            <a:r>
              <a:rPr lang="en-US" sz="1000" dirty="0" smtClean="0">
                <a:latin typeface="Comic Sans MS" pitchFamily="66" charset="0"/>
              </a:rPr>
              <a:t>Research</a:t>
            </a:r>
            <a:r>
              <a:rPr lang="en-US" sz="1000" dirty="0">
                <a:latin typeface="Comic Sans MS" pitchFamily="66" charset="0"/>
              </a:rPr>
              <a:t>, 11(2), 206-220</a:t>
            </a:r>
            <a:r>
              <a:rPr lang="en-US" sz="1000" dirty="0" smtClean="0">
                <a:latin typeface="Comic Sans MS" pitchFamily="66" charset="0"/>
              </a:rPr>
              <a:t>.</a:t>
            </a:r>
            <a:endParaRPr lang="tr-TR" sz="1000" dirty="0" smtClean="0">
              <a:latin typeface="Comic Sans MS" pitchFamily="66" charset="0"/>
            </a:endParaRPr>
          </a:p>
          <a:p>
            <a:pPr algn="just"/>
            <a:r>
              <a:rPr lang="en-US" sz="1000" dirty="0">
                <a:latin typeface="Comic Sans MS" pitchFamily="66" charset="0"/>
              </a:rPr>
              <a:t>Davis, L., Thurman, S. K. </a:t>
            </a:r>
            <a:r>
              <a:rPr lang="en-US" sz="1000" dirty="0" err="1">
                <a:latin typeface="Comic Sans MS" pitchFamily="66" charset="0"/>
              </a:rPr>
              <a:t>ve</a:t>
            </a:r>
            <a:r>
              <a:rPr lang="en-US" sz="1000" dirty="0">
                <a:latin typeface="Comic Sans MS" pitchFamily="66" charset="0"/>
              </a:rPr>
              <a:t> Mauro, L. M. (1995</a:t>
            </a:r>
            <a:r>
              <a:rPr lang="en-US" sz="1000" dirty="0" smtClean="0">
                <a:latin typeface="Comic Sans MS" pitchFamily="66" charset="0"/>
              </a:rPr>
              <a:t>).</a:t>
            </a:r>
            <a:r>
              <a:rPr lang="tr-TR" sz="1000" dirty="0" smtClean="0">
                <a:latin typeface="Comic Sans MS" pitchFamily="66" charset="0"/>
              </a:rPr>
              <a:t> </a:t>
            </a:r>
            <a:r>
              <a:rPr lang="en-US" sz="1000" dirty="0" smtClean="0">
                <a:latin typeface="Comic Sans MS" pitchFamily="66" charset="0"/>
              </a:rPr>
              <a:t>Meeting </a:t>
            </a:r>
            <a:r>
              <a:rPr lang="en-US" sz="1000" dirty="0">
                <a:latin typeface="Comic Sans MS" pitchFamily="66" charset="0"/>
              </a:rPr>
              <a:t>the Challenges of </a:t>
            </a:r>
            <a:r>
              <a:rPr lang="en-US" sz="1000" dirty="0" smtClean="0">
                <a:latin typeface="Comic Sans MS" pitchFamily="66" charset="0"/>
              </a:rPr>
              <a:t>Establishing</a:t>
            </a:r>
            <a:r>
              <a:rPr lang="tr-TR" sz="1000" dirty="0" smtClean="0">
                <a:latin typeface="Comic Sans MS" pitchFamily="66" charset="0"/>
              </a:rPr>
              <a:t> </a:t>
            </a:r>
            <a:r>
              <a:rPr lang="en-US" sz="1000" dirty="0" smtClean="0">
                <a:latin typeface="Comic Sans MS" pitchFamily="66" charset="0"/>
              </a:rPr>
              <a:t>Interdisciplinary </a:t>
            </a:r>
            <a:r>
              <a:rPr lang="en-US" sz="1000" dirty="0" err="1">
                <a:latin typeface="Comic Sans MS" pitchFamily="66" charset="0"/>
              </a:rPr>
              <a:t>Preservice</a:t>
            </a:r>
            <a:r>
              <a:rPr lang="en-US" sz="1000" dirty="0">
                <a:latin typeface="Comic Sans MS" pitchFamily="66" charset="0"/>
              </a:rPr>
              <a:t> Preparation for </a:t>
            </a:r>
            <a:r>
              <a:rPr lang="en-US" sz="1000" dirty="0" smtClean="0">
                <a:latin typeface="Comic Sans MS" pitchFamily="66" charset="0"/>
              </a:rPr>
              <a:t>Infant</a:t>
            </a:r>
            <a:r>
              <a:rPr lang="tr-TR" sz="1000" dirty="0" smtClean="0">
                <a:latin typeface="Comic Sans MS" pitchFamily="66" charset="0"/>
              </a:rPr>
              <a:t> </a:t>
            </a:r>
            <a:r>
              <a:rPr lang="en-US" sz="1000" dirty="0" smtClean="0">
                <a:latin typeface="Comic Sans MS" pitchFamily="66" charset="0"/>
              </a:rPr>
              <a:t>Personnel</a:t>
            </a:r>
            <a:r>
              <a:rPr lang="en-US" sz="1000" dirty="0">
                <a:latin typeface="Comic Sans MS" pitchFamily="66" charset="0"/>
              </a:rPr>
              <a:t>. Infants &amp; Young Children, 8 (2), 65-70</a:t>
            </a:r>
            <a:r>
              <a:rPr lang="en-US" sz="1000" dirty="0" smtClean="0">
                <a:latin typeface="Comic Sans MS" pitchFamily="66" charset="0"/>
              </a:rPr>
              <a:t>.</a:t>
            </a:r>
            <a:endParaRPr lang="tr-TR" sz="1000" dirty="0" smtClean="0">
              <a:latin typeface="Comic Sans MS" pitchFamily="66" charset="0"/>
            </a:endParaRPr>
          </a:p>
          <a:p>
            <a:pPr algn="just"/>
            <a:r>
              <a:rPr lang="en-US" sz="1000" dirty="0" err="1">
                <a:latin typeface="Comic Sans MS" pitchFamily="66" charset="0"/>
              </a:rPr>
              <a:t>Fialka</a:t>
            </a:r>
            <a:r>
              <a:rPr lang="en-US" sz="1000" dirty="0">
                <a:latin typeface="Comic Sans MS" pitchFamily="66" charset="0"/>
              </a:rPr>
              <a:t>, J. (2001). The Dance of Partnership: Why </a:t>
            </a:r>
            <a:r>
              <a:rPr lang="en-US" sz="1000" dirty="0" smtClean="0">
                <a:latin typeface="Comic Sans MS" pitchFamily="66" charset="0"/>
              </a:rPr>
              <a:t>Do</a:t>
            </a:r>
            <a:r>
              <a:rPr lang="tr-TR" sz="1000" dirty="0" smtClean="0">
                <a:latin typeface="Comic Sans MS" pitchFamily="66" charset="0"/>
              </a:rPr>
              <a:t> </a:t>
            </a:r>
            <a:r>
              <a:rPr lang="en-US" sz="1000" dirty="0" smtClean="0">
                <a:latin typeface="Comic Sans MS" pitchFamily="66" charset="0"/>
              </a:rPr>
              <a:t>My </a:t>
            </a:r>
            <a:r>
              <a:rPr lang="en-US" sz="1000" dirty="0">
                <a:latin typeface="Comic Sans MS" pitchFamily="66" charset="0"/>
              </a:rPr>
              <a:t>Feet Hurt?. Young Exceptional Children, 4(2</a:t>
            </a:r>
            <a:r>
              <a:rPr lang="en-US" sz="1000" dirty="0" smtClean="0">
                <a:latin typeface="Comic Sans MS" pitchFamily="66" charset="0"/>
              </a:rPr>
              <a:t>),</a:t>
            </a:r>
            <a:r>
              <a:rPr lang="tr-TR" sz="1000" dirty="0" smtClean="0">
                <a:latin typeface="Comic Sans MS" pitchFamily="66" charset="0"/>
              </a:rPr>
              <a:t> </a:t>
            </a:r>
            <a:r>
              <a:rPr lang="en-US" sz="1000" dirty="0" smtClean="0">
                <a:latin typeface="Comic Sans MS" pitchFamily="66" charset="0"/>
              </a:rPr>
              <a:t>21-27.</a:t>
            </a:r>
            <a:endParaRPr lang="tr-TR" sz="1000" dirty="0" smtClean="0">
              <a:latin typeface="Comic Sans MS" pitchFamily="66" charset="0"/>
            </a:endParaRPr>
          </a:p>
          <a:p>
            <a:pPr algn="just"/>
            <a:r>
              <a:rPr lang="en-US" sz="1000" dirty="0">
                <a:latin typeface="Comic Sans MS" pitchFamily="66" charset="0"/>
              </a:rPr>
              <a:t>Alexander, S. </a:t>
            </a:r>
            <a:r>
              <a:rPr lang="en-US" sz="1000" dirty="0" err="1">
                <a:latin typeface="Comic Sans MS" pitchFamily="66" charset="0"/>
              </a:rPr>
              <a:t>ve</a:t>
            </a:r>
            <a:r>
              <a:rPr lang="en-US" sz="1000" dirty="0">
                <a:latin typeface="Comic Sans MS" pitchFamily="66" charset="0"/>
              </a:rPr>
              <a:t> Forster, J. (2012). The Key </a:t>
            </a:r>
            <a:r>
              <a:rPr lang="en-US" sz="1000" dirty="0" smtClean="0">
                <a:latin typeface="Comic Sans MS" pitchFamily="66" charset="0"/>
              </a:rPr>
              <a:t>Worker:</a:t>
            </a:r>
            <a:r>
              <a:rPr lang="tr-TR" sz="1000" dirty="0" smtClean="0">
                <a:latin typeface="Comic Sans MS" pitchFamily="66" charset="0"/>
              </a:rPr>
              <a:t> </a:t>
            </a:r>
            <a:r>
              <a:rPr lang="en-US" sz="1000" dirty="0" smtClean="0">
                <a:latin typeface="Comic Sans MS" pitchFamily="66" charset="0"/>
              </a:rPr>
              <a:t>Resources </a:t>
            </a:r>
            <a:r>
              <a:rPr lang="en-US" sz="1000" dirty="0">
                <a:latin typeface="Comic Sans MS" pitchFamily="66" charset="0"/>
              </a:rPr>
              <a:t>for Early Childhood </a:t>
            </a:r>
            <a:r>
              <a:rPr lang="en-US" sz="1000" dirty="0" smtClean="0">
                <a:latin typeface="Comic Sans MS" pitchFamily="66" charset="0"/>
              </a:rPr>
              <a:t>Intervention</a:t>
            </a:r>
            <a:r>
              <a:rPr lang="tr-TR" sz="1000" dirty="0" smtClean="0">
                <a:latin typeface="Comic Sans MS" pitchFamily="66" charset="0"/>
              </a:rPr>
              <a:t> </a:t>
            </a:r>
            <a:r>
              <a:rPr lang="en-US" sz="1000" dirty="0" smtClean="0">
                <a:latin typeface="Comic Sans MS" pitchFamily="66" charset="0"/>
              </a:rPr>
              <a:t>Professionals</a:t>
            </a:r>
            <a:r>
              <a:rPr lang="en-US" sz="1000" dirty="0">
                <a:latin typeface="Comic Sans MS" pitchFamily="66" charset="0"/>
              </a:rPr>
              <a:t>. Malvern, Victoria: Noah’s Ark Inc</a:t>
            </a:r>
            <a:r>
              <a:rPr lang="en-US" sz="1000" dirty="0" smtClean="0">
                <a:latin typeface="Comic Sans MS" pitchFamily="66" charset="0"/>
              </a:rPr>
              <a:t>.</a:t>
            </a:r>
            <a:endParaRPr lang="tr-TR" sz="1000" dirty="0" smtClean="0">
              <a:latin typeface="Comic Sans MS" pitchFamily="66" charset="0"/>
            </a:endParaRPr>
          </a:p>
          <a:p>
            <a:pPr algn="just"/>
            <a:r>
              <a:rPr lang="en-US" sz="1000" dirty="0" err="1">
                <a:latin typeface="Comic Sans MS" pitchFamily="66" charset="0"/>
              </a:rPr>
              <a:t>Bruder</a:t>
            </a:r>
            <a:r>
              <a:rPr lang="en-US" sz="1000" dirty="0">
                <a:latin typeface="Comic Sans MS" pitchFamily="66" charset="0"/>
              </a:rPr>
              <a:t>, M.B. (2010). Coordinating Services </a:t>
            </a:r>
            <a:r>
              <a:rPr lang="en-US" sz="1000" dirty="0" smtClean="0">
                <a:latin typeface="Comic Sans MS" pitchFamily="66" charset="0"/>
              </a:rPr>
              <a:t>with</a:t>
            </a:r>
            <a:r>
              <a:rPr lang="tr-TR" sz="1000" dirty="0" smtClean="0">
                <a:latin typeface="Comic Sans MS" pitchFamily="66" charset="0"/>
              </a:rPr>
              <a:t> </a:t>
            </a:r>
            <a:r>
              <a:rPr lang="en-US" sz="1000" dirty="0" smtClean="0">
                <a:latin typeface="Comic Sans MS" pitchFamily="66" charset="0"/>
              </a:rPr>
              <a:t>Families</a:t>
            </a:r>
            <a:r>
              <a:rPr lang="en-US" sz="1000" dirty="0">
                <a:latin typeface="Comic Sans MS" pitchFamily="66" charset="0"/>
              </a:rPr>
              <a:t>. Working with Families of Young </a:t>
            </a:r>
            <a:r>
              <a:rPr lang="en-US" sz="1000" dirty="0" smtClean="0">
                <a:latin typeface="Comic Sans MS" pitchFamily="66" charset="0"/>
              </a:rPr>
              <a:t>Children</a:t>
            </a:r>
            <a:r>
              <a:rPr lang="tr-TR" sz="1000" dirty="0" smtClean="0">
                <a:latin typeface="Comic Sans MS" pitchFamily="66" charset="0"/>
              </a:rPr>
              <a:t> </a:t>
            </a:r>
            <a:r>
              <a:rPr lang="en-US" sz="1000" dirty="0" smtClean="0">
                <a:latin typeface="Comic Sans MS" pitchFamily="66" charset="0"/>
              </a:rPr>
              <a:t>with </a:t>
            </a:r>
            <a:r>
              <a:rPr lang="en-US" sz="1000" dirty="0">
                <a:latin typeface="Comic Sans MS" pitchFamily="66" charset="0"/>
              </a:rPr>
              <a:t>Special Needs. Ed: R. A. </a:t>
            </a:r>
            <a:r>
              <a:rPr lang="en-US" sz="1000" dirty="0" err="1">
                <a:latin typeface="Comic Sans MS" pitchFamily="66" charset="0"/>
              </a:rPr>
              <a:t>McWilliam</a:t>
            </a:r>
            <a:r>
              <a:rPr lang="en-US" sz="1000" dirty="0">
                <a:latin typeface="Comic Sans MS" pitchFamily="66" charset="0"/>
              </a:rPr>
              <a:t> . </a:t>
            </a:r>
            <a:r>
              <a:rPr lang="en-US" sz="1000" dirty="0" smtClean="0">
                <a:latin typeface="Comic Sans MS" pitchFamily="66" charset="0"/>
              </a:rPr>
              <a:t>New</a:t>
            </a:r>
            <a:r>
              <a:rPr lang="tr-TR" sz="1000" dirty="0" smtClean="0">
                <a:latin typeface="Comic Sans MS" pitchFamily="66" charset="0"/>
              </a:rPr>
              <a:t> </a:t>
            </a:r>
            <a:r>
              <a:rPr lang="en-US" sz="1000" dirty="0" smtClean="0">
                <a:latin typeface="Comic Sans MS" pitchFamily="66" charset="0"/>
              </a:rPr>
              <a:t>York</a:t>
            </a:r>
            <a:r>
              <a:rPr lang="en-US" sz="1000" dirty="0">
                <a:latin typeface="Comic Sans MS" pitchFamily="66" charset="0"/>
              </a:rPr>
              <a:t>: Guilford Press</a:t>
            </a:r>
            <a:r>
              <a:rPr lang="en-US" sz="1000" dirty="0" smtClean="0">
                <a:latin typeface="Comic Sans MS" pitchFamily="66" charset="0"/>
              </a:rPr>
              <a:t>.</a:t>
            </a:r>
            <a:endParaRPr lang="tr-TR" sz="1000" dirty="0" smtClean="0">
              <a:latin typeface="Comic Sans MS" pitchFamily="66" charset="0"/>
            </a:endParaRPr>
          </a:p>
          <a:p>
            <a:pPr algn="just"/>
            <a:r>
              <a:rPr lang="en-US" sz="1000" dirty="0">
                <a:latin typeface="Comic Sans MS" pitchFamily="66" charset="0"/>
              </a:rPr>
              <a:t>Centre for Community Child Health (2011). </a:t>
            </a:r>
            <a:r>
              <a:rPr lang="en-US" sz="1000" dirty="0" smtClean="0">
                <a:latin typeface="Comic Sans MS" pitchFamily="66" charset="0"/>
              </a:rPr>
              <a:t>DEECD</a:t>
            </a:r>
            <a:r>
              <a:rPr lang="tr-TR" sz="1000" dirty="0" smtClean="0">
                <a:latin typeface="Comic Sans MS" pitchFamily="66" charset="0"/>
              </a:rPr>
              <a:t> </a:t>
            </a:r>
            <a:r>
              <a:rPr lang="en-US" sz="1000" dirty="0" smtClean="0">
                <a:latin typeface="Comic Sans MS" pitchFamily="66" charset="0"/>
              </a:rPr>
              <a:t>Early </a:t>
            </a:r>
            <a:r>
              <a:rPr lang="en-US" sz="1000" dirty="0">
                <a:latin typeface="Comic Sans MS" pitchFamily="66" charset="0"/>
              </a:rPr>
              <a:t>Childhood Intervention Reform </a:t>
            </a:r>
            <a:r>
              <a:rPr lang="en-US" sz="1000" dirty="0" smtClean="0">
                <a:latin typeface="Comic Sans MS" pitchFamily="66" charset="0"/>
              </a:rPr>
              <a:t>Project:</a:t>
            </a:r>
            <a:r>
              <a:rPr lang="tr-TR" sz="1000" dirty="0" smtClean="0">
                <a:latin typeface="Comic Sans MS" pitchFamily="66" charset="0"/>
              </a:rPr>
              <a:t> </a:t>
            </a:r>
            <a:r>
              <a:rPr lang="en-US" sz="1000" dirty="0" smtClean="0">
                <a:latin typeface="Comic Sans MS" pitchFamily="66" charset="0"/>
              </a:rPr>
              <a:t>Revised </a:t>
            </a:r>
            <a:r>
              <a:rPr lang="en-US" sz="1000" dirty="0">
                <a:latin typeface="Comic Sans MS" pitchFamily="66" charset="0"/>
              </a:rPr>
              <a:t>Literature Review. Melbourne, </a:t>
            </a:r>
            <a:r>
              <a:rPr lang="en-US" sz="1000" dirty="0" smtClean="0">
                <a:latin typeface="Comic Sans MS" pitchFamily="66" charset="0"/>
              </a:rPr>
              <a:t>Victoria:</a:t>
            </a:r>
            <a:r>
              <a:rPr lang="tr-TR" sz="1000" dirty="0" smtClean="0">
                <a:latin typeface="Comic Sans MS" pitchFamily="66" charset="0"/>
              </a:rPr>
              <a:t> </a:t>
            </a:r>
            <a:r>
              <a:rPr lang="en-US" sz="1000" dirty="0" smtClean="0">
                <a:latin typeface="Comic Sans MS" pitchFamily="66" charset="0"/>
              </a:rPr>
              <a:t>Department </a:t>
            </a:r>
            <a:r>
              <a:rPr lang="en-US" sz="1000" dirty="0">
                <a:latin typeface="Comic Sans MS" pitchFamily="66" charset="0"/>
              </a:rPr>
              <a:t>of Education and Early </a:t>
            </a:r>
            <a:r>
              <a:rPr lang="en-US" sz="1000" dirty="0" smtClean="0">
                <a:latin typeface="Comic Sans MS" pitchFamily="66" charset="0"/>
              </a:rPr>
              <a:t>Childhood</a:t>
            </a:r>
            <a:r>
              <a:rPr lang="tr-TR" sz="1000" dirty="0" smtClean="0">
                <a:latin typeface="Comic Sans MS" pitchFamily="66" charset="0"/>
              </a:rPr>
              <a:t> </a:t>
            </a:r>
            <a:r>
              <a:rPr lang="en-US" sz="1000" dirty="0" smtClean="0">
                <a:latin typeface="Comic Sans MS" pitchFamily="66" charset="0"/>
              </a:rPr>
              <a:t>Development.</a:t>
            </a:r>
            <a:endParaRPr lang="tr-TR" sz="1000" dirty="0" smtClean="0">
              <a:latin typeface="Comic Sans MS" pitchFamily="66" charset="0"/>
            </a:endParaRPr>
          </a:p>
          <a:p>
            <a:pPr algn="just"/>
            <a:r>
              <a:rPr lang="en-US" sz="1000" dirty="0">
                <a:latin typeface="Comic Sans MS" pitchFamily="66" charset="0"/>
              </a:rPr>
              <a:t>Moore, T.G. (2012). Rethinking Early </a:t>
            </a:r>
            <a:r>
              <a:rPr lang="en-US" sz="1000" dirty="0" smtClean="0">
                <a:latin typeface="Comic Sans MS" pitchFamily="66" charset="0"/>
              </a:rPr>
              <a:t>Childhood</a:t>
            </a:r>
            <a:r>
              <a:rPr lang="tr-TR" sz="1000" dirty="0" smtClean="0">
                <a:latin typeface="Comic Sans MS" pitchFamily="66" charset="0"/>
              </a:rPr>
              <a:t> </a:t>
            </a:r>
            <a:r>
              <a:rPr lang="en-US" sz="1000" dirty="0" smtClean="0">
                <a:latin typeface="Comic Sans MS" pitchFamily="66" charset="0"/>
              </a:rPr>
              <a:t>Intervention </a:t>
            </a:r>
            <a:r>
              <a:rPr lang="en-US" sz="1000" dirty="0">
                <a:latin typeface="Comic Sans MS" pitchFamily="66" charset="0"/>
              </a:rPr>
              <a:t>Services: Implications for </a:t>
            </a:r>
            <a:r>
              <a:rPr lang="en-US" sz="1000" dirty="0" smtClean="0">
                <a:latin typeface="Comic Sans MS" pitchFamily="66" charset="0"/>
              </a:rPr>
              <a:t>Policy</a:t>
            </a:r>
            <a:r>
              <a:rPr lang="tr-TR" sz="1000" dirty="0" smtClean="0">
                <a:latin typeface="Comic Sans MS" pitchFamily="66" charset="0"/>
              </a:rPr>
              <a:t> </a:t>
            </a:r>
            <a:r>
              <a:rPr lang="en-US" sz="1000" dirty="0" smtClean="0">
                <a:latin typeface="Comic Sans MS" pitchFamily="66" charset="0"/>
              </a:rPr>
              <a:t>and </a:t>
            </a:r>
            <a:r>
              <a:rPr lang="en-US" sz="1000" dirty="0">
                <a:latin typeface="Comic Sans MS" pitchFamily="66" charset="0"/>
              </a:rPr>
              <a:t>Practice. Invited Pauline </a:t>
            </a:r>
            <a:r>
              <a:rPr lang="en-US" sz="1000" dirty="0" smtClean="0">
                <a:latin typeface="Comic Sans MS" pitchFamily="66" charset="0"/>
              </a:rPr>
              <a:t>McGregor</a:t>
            </a:r>
            <a:r>
              <a:rPr lang="tr-TR" sz="1000" dirty="0" smtClean="0">
                <a:latin typeface="Comic Sans MS" pitchFamily="66" charset="0"/>
              </a:rPr>
              <a:t> </a:t>
            </a:r>
            <a:r>
              <a:rPr lang="en-US" sz="1000" dirty="0" smtClean="0">
                <a:latin typeface="Comic Sans MS" pitchFamily="66" charset="0"/>
              </a:rPr>
              <a:t>Memorial </a:t>
            </a:r>
            <a:r>
              <a:rPr lang="en-US" sz="1000" dirty="0">
                <a:latin typeface="Comic Sans MS" pitchFamily="66" charset="0"/>
              </a:rPr>
              <a:t>Address to the 10th Biennial </a:t>
            </a:r>
            <a:r>
              <a:rPr lang="en-US" sz="1000" dirty="0" smtClean="0">
                <a:latin typeface="Comic Sans MS" pitchFamily="66" charset="0"/>
              </a:rPr>
              <a:t>National</a:t>
            </a:r>
            <a:r>
              <a:rPr lang="tr-TR" sz="1000" dirty="0" smtClean="0">
                <a:latin typeface="Comic Sans MS" pitchFamily="66" charset="0"/>
              </a:rPr>
              <a:t> </a:t>
            </a:r>
            <a:r>
              <a:rPr lang="en-US" sz="1000" dirty="0" smtClean="0">
                <a:latin typeface="Comic Sans MS" pitchFamily="66" charset="0"/>
              </a:rPr>
              <a:t>Early </a:t>
            </a:r>
            <a:r>
              <a:rPr lang="en-US" sz="1000" dirty="0">
                <a:latin typeface="Comic Sans MS" pitchFamily="66" charset="0"/>
              </a:rPr>
              <a:t>Childhood Intervention Australia (</a:t>
            </a:r>
            <a:r>
              <a:rPr lang="en-US" sz="1000" dirty="0" smtClean="0">
                <a:latin typeface="Comic Sans MS" pitchFamily="66" charset="0"/>
              </a:rPr>
              <a:t>ECIA)</a:t>
            </a:r>
            <a:r>
              <a:rPr lang="tr-TR" sz="1000" dirty="0" smtClean="0">
                <a:latin typeface="Comic Sans MS" pitchFamily="66" charset="0"/>
              </a:rPr>
              <a:t> </a:t>
            </a:r>
            <a:r>
              <a:rPr lang="en-US" sz="1000" dirty="0" smtClean="0">
                <a:latin typeface="Comic Sans MS" pitchFamily="66" charset="0"/>
              </a:rPr>
              <a:t>Conference </a:t>
            </a:r>
            <a:r>
              <a:rPr lang="en-US" sz="1000" dirty="0">
                <a:latin typeface="Comic Sans MS" pitchFamily="66" charset="0"/>
              </a:rPr>
              <a:t>and 1st Asia-Pacific Early </a:t>
            </a:r>
            <a:r>
              <a:rPr lang="en-US" sz="1000" dirty="0" smtClean="0">
                <a:latin typeface="Comic Sans MS" pitchFamily="66" charset="0"/>
              </a:rPr>
              <a:t>Childhood</a:t>
            </a:r>
            <a:r>
              <a:rPr lang="tr-TR" sz="1000" dirty="0" smtClean="0">
                <a:latin typeface="Comic Sans MS" pitchFamily="66" charset="0"/>
              </a:rPr>
              <a:t> </a:t>
            </a:r>
            <a:r>
              <a:rPr lang="en-US" sz="1000" dirty="0" smtClean="0">
                <a:latin typeface="Comic Sans MS" pitchFamily="66" charset="0"/>
              </a:rPr>
              <a:t>Intervention </a:t>
            </a:r>
            <a:r>
              <a:rPr lang="en-US" sz="1000" dirty="0">
                <a:latin typeface="Comic Sans MS" pitchFamily="66" charset="0"/>
              </a:rPr>
              <a:t>Conference 2012, 9th August, </a:t>
            </a:r>
            <a:r>
              <a:rPr lang="en-US" sz="1000" dirty="0" smtClean="0">
                <a:latin typeface="Comic Sans MS" pitchFamily="66" charset="0"/>
              </a:rPr>
              <a:t>Perth,</a:t>
            </a:r>
            <a:r>
              <a:rPr lang="tr-TR" sz="1000" dirty="0" smtClean="0">
                <a:latin typeface="Comic Sans MS" pitchFamily="66" charset="0"/>
              </a:rPr>
              <a:t> </a:t>
            </a:r>
            <a:r>
              <a:rPr lang="en-US" sz="1000" dirty="0" smtClean="0">
                <a:latin typeface="Comic Sans MS" pitchFamily="66" charset="0"/>
              </a:rPr>
              <a:t>Western </a:t>
            </a:r>
            <a:r>
              <a:rPr lang="en-US" sz="1000" dirty="0">
                <a:latin typeface="Comic Sans MS" pitchFamily="66" charset="0"/>
              </a:rPr>
              <a:t>Australia</a:t>
            </a:r>
            <a:r>
              <a:rPr lang="en-US" sz="1000" dirty="0" smtClean="0">
                <a:latin typeface="Comic Sans MS" pitchFamily="66" charset="0"/>
              </a:rPr>
              <a:t>.</a:t>
            </a:r>
            <a:endParaRPr lang="tr-TR" sz="1000" dirty="0" smtClean="0">
              <a:latin typeface="Comic Sans MS" pitchFamily="66" charset="0"/>
            </a:endParaRPr>
          </a:p>
          <a:p>
            <a:pPr algn="just"/>
            <a:r>
              <a:rPr lang="tr-TR" sz="1000" dirty="0" err="1">
                <a:latin typeface="Comic Sans MS" pitchFamily="66" charset="0"/>
              </a:rPr>
              <a:t>Cloninger</a:t>
            </a:r>
            <a:r>
              <a:rPr lang="tr-TR" sz="1000" dirty="0">
                <a:latin typeface="Comic Sans MS" pitchFamily="66" charset="0"/>
              </a:rPr>
              <a:t>, C.J. (2004). </a:t>
            </a:r>
            <a:r>
              <a:rPr lang="tr-TR" sz="1000" dirty="0" err="1">
                <a:latin typeface="Comic Sans MS" pitchFamily="66" charset="0"/>
              </a:rPr>
              <a:t>Designing</a:t>
            </a:r>
            <a:r>
              <a:rPr lang="tr-TR" sz="1000" dirty="0">
                <a:latin typeface="Comic Sans MS" pitchFamily="66" charset="0"/>
              </a:rPr>
              <a:t> </a:t>
            </a:r>
            <a:r>
              <a:rPr lang="tr-TR" sz="1000" dirty="0" err="1" smtClean="0">
                <a:latin typeface="Comic Sans MS" pitchFamily="66" charset="0"/>
              </a:rPr>
              <a:t>Collaborative</a:t>
            </a:r>
            <a:r>
              <a:rPr lang="tr-TR" sz="1000" dirty="0" smtClean="0">
                <a:latin typeface="Comic Sans MS" pitchFamily="66" charset="0"/>
              </a:rPr>
              <a:t> Educational </a:t>
            </a:r>
            <a:r>
              <a:rPr lang="tr-TR" sz="1000" dirty="0">
                <a:latin typeface="Comic Sans MS" pitchFamily="66" charset="0"/>
              </a:rPr>
              <a:t>Services.. </a:t>
            </a:r>
            <a:r>
              <a:rPr lang="tr-TR" sz="1000" dirty="0" err="1">
                <a:latin typeface="Comic Sans MS" pitchFamily="66" charset="0"/>
              </a:rPr>
              <a:t>Educating</a:t>
            </a:r>
            <a:r>
              <a:rPr lang="tr-TR" sz="1000" dirty="0">
                <a:latin typeface="Comic Sans MS" pitchFamily="66" charset="0"/>
              </a:rPr>
              <a:t> children </a:t>
            </a:r>
            <a:r>
              <a:rPr lang="tr-TR" sz="1000" dirty="0" err="1" smtClean="0">
                <a:latin typeface="Comic Sans MS" pitchFamily="66" charset="0"/>
              </a:rPr>
              <a:t>with</a:t>
            </a:r>
            <a:r>
              <a:rPr lang="tr-TR" sz="1000" dirty="0" smtClean="0">
                <a:latin typeface="Comic Sans MS" pitchFamily="66" charset="0"/>
              </a:rPr>
              <a:t> </a:t>
            </a:r>
            <a:r>
              <a:rPr lang="tr-TR" sz="1000" dirty="0" err="1" smtClean="0">
                <a:latin typeface="Comic Sans MS" pitchFamily="66" charset="0"/>
              </a:rPr>
              <a:t>multiple</a:t>
            </a:r>
            <a:r>
              <a:rPr lang="tr-TR" sz="1000" dirty="0" smtClean="0">
                <a:latin typeface="Comic Sans MS" pitchFamily="66" charset="0"/>
              </a:rPr>
              <a:t> </a:t>
            </a:r>
            <a:r>
              <a:rPr lang="tr-TR" sz="1000" dirty="0" err="1">
                <a:latin typeface="Comic Sans MS" pitchFamily="66" charset="0"/>
              </a:rPr>
              <a:t>disabilities</a:t>
            </a:r>
            <a:r>
              <a:rPr lang="tr-TR" sz="1000" dirty="0">
                <a:latin typeface="Comic Sans MS" pitchFamily="66" charset="0"/>
              </a:rPr>
              <a:t>: A </a:t>
            </a:r>
            <a:r>
              <a:rPr lang="tr-TR" sz="1000" dirty="0" err="1">
                <a:latin typeface="Comic Sans MS" pitchFamily="66" charset="0"/>
              </a:rPr>
              <a:t>collaborative</a:t>
            </a:r>
            <a:r>
              <a:rPr lang="tr-TR" sz="1000" dirty="0">
                <a:latin typeface="Comic Sans MS" pitchFamily="66" charset="0"/>
              </a:rPr>
              <a:t> </a:t>
            </a:r>
            <a:r>
              <a:rPr lang="tr-TR" sz="1000" dirty="0" err="1">
                <a:latin typeface="Comic Sans MS" pitchFamily="66" charset="0"/>
              </a:rPr>
              <a:t>approach</a:t>
            </a:r>
            <a:r>
              <a:rPr lang="tr-TR" sz="1000" dirty="0" smtClean="0">
                <a:latin typeface="Comic Sans MS" pitchFamily="66" charset="0"/>
              </a:rPr>
              <a:t>, (</a:t>
            </a:r>
            <a:r>
              <a:rPr lang="tr-TR" sz="1000" dirty="0">
                <a:latin typeface="Comic Sans MS" pitchFamily="66" charset="0"/>
              </a:rPr>
              <a:t>4th ed.) </a:t>
            </a:r>
            <a:r>
              <a:rPr lang="tr-TR" sz="1000" dirty="0" err="1">
                <a:latin typeface="Comic Sans MS" pitchFamily="66" charset="0"/>
              </a:rPr>
              <a:t>Eds</a:t>
            </a:r>
            <a:r>
              <a:rPr lang="tr-TR" sz="1000" dirty="0">
                <a:latin typeface="Comic Sans MS" pitchFamily="66" charset="0"/>
              </a:rPr>
              <a:t>: F.P. </a:t>
            </a:r>
            <a:r>
              <a:rPr lang="tr-TR" sz="1000" dirty="0" err="1">
                <a:latin typeface="Comic Sans MS" pitchFamily="66" charset="0"/>
              </a:rPr>
              <a:t>Orelove</a:t>
            </a:r>
            <a:r>
              <a:rPr lang="tr-TR" sz="1000" dirty="0">
                <a:latin typeface="Comic Sans MS" pitchFamily="66" charset="0"/>
              </a:rPr>
              <a:t>, D. </a:t>
            </a:r>
            <a:r>
              <a:rPr lang="tr-TR" sz="1000" dirty="0" err="1">
                <a:latin typeface="Comic Sans MS" pitchFamily="66" charset="0"/>
              </a:rPr>
              <a:t>Sobsey</a:t>
            </a:r>
            <a:r>
              <a:rPr lang="tr-TR" sz="1000" dirty="0">
                <a:latin typeface="Comic Sans MS" pitchFamily="66" charset="0"/>
              </a:rPr>
              <a:t>, ve </a:t>
            </a:r>
            <a:r>
              <a:rPr lang="tr-TR" sz="1000" dirty="0" smtClean="0">
                <a:latin typeface="Comic Sans MS" pitchFamily="66" charset="0"/>
              </a:rPr>
              <a:t>R.K. </a:t>
            </a:r>
            <a:r>
              <a:rPr lang="tr-TR" sz="1000" dirty="0" err="1" smtClean="0">
                <a:latin typeface="Comic Sans MS" pitchFamily="66" charset="0"/>
              </a:rPr>
              <a:t>Silberman</a:t>
            </a:r>
            <a:r>
              <a:rPr lang="tr-TR" sz="1000" dirty="0">
                <a:latin typeface="Comic Sans MS" pitchFamily="66" charset="0"/>
              </a:rPr>
              <a:t>. Baltimore: Paul </a:t>
            </a:r>
            <a:r>
              <a:rPr lang="tr-TR" sz="1000" dirty="0" err="1">
                <a:latin typeface="Comic Sans MS" pitchFamily="66" charset="0"/>
              </a:rPr>
              <a:t>H.Brookes</a:t>
            </a:r>
            <a:r>
              <a:rPr lang="tr-TR" sz="1000" dirty="0">
                <a:latin typeface="Comic Sans MS" pitchFamily="66" charset="0"/>
              </a:rPr>
              <a:t>.</a:t>
            </a:r>
            <a:endParaRPr lang="tr-TR" sz="1000" dirty="0" smtClean="0">
              <a:latin typeface="Comic Sans MS" pitchFamily="66" charset="0"/>
            </a:endParaRPr>
          </a:p>
          <a:p>
            <a:pPr algn="just"/>
            <a:r>
              <a:rPr lang="en-US" sz="1000" dirty="0" err="1">
                <a:latin typeface="Comic Sans MS" pitchFamily="66" charset="0"/>
              </a:rPr>
              <a:t>Shelden</a:t>
            </a:r>
            <a:r>
              <a:rPr lang="en-US" sz="1000" dirty="0">
                <a:latin typeface="Comic Sans MS" pitchFamily="66" charset="0"/>
              </a:rPr>
              <a:t>, M.L. </a:t>
            </a:r>
            <a:r>
              <a:rPr lang="en-US" sz="1000" dirty="0" err="1">
                <a:latin typeface="Comic Sans MS" pitchFamily="66" charset="0"/>
              </a:rPr>
              <a:t>ve</a:t>
            </a:r>
            <a:r>
              <a:rPr lang="en-US" sz="1000" dirty="0">
                <a:latin typeface="Comic Sans MS" pitchFamily="66" charset="0"/>
              </a:rPr>
              <a:t> Rush, D.D. (2013). The Early</a:t>
            </a:r>
            <a:r>
              <a:rPr lang="tr-TR" sz="1000" dirty="0">
                <a:latin typeface="Comic Sans MS" pitchFamily="66" charset="0"/>
              </a:rPr>
              <a:t> </a:t>
            </a:r>
            <a:r>
              <a:rPr lang="en-US" sz="1000" dirty="0">
                <a:latin typeface="Comic Sans MS" pitchFamily="66" charset="0"/>
              </a:rPr>
              <a:t>Intervention Teaming Handbook: The Primary</a:t>
            </a:r>
            <a:r>
              <a:rPr lang="tr-TR" sz="1000" dirty="0">
                <a:latin typeface="Comic Sans MS" pitchFamily="66" charset="0"/>
              </a:rPr>
              <a:t> </a:t>
            </a:r>
            <a:r>
              <a:rPr lang="en-US" sz="1000" dirty="0">
                <a:latin typeface="Comic Sans MS" pitchFamily="66" charset="0"/>
              </a:rPr>
              <a:t>Service Provider Approach. Baltimore, Maryland:</a:t>
            </a:r>
            <a:r>
              <a:rPr lang="tr-TR" sz="1000" dirty="0">
                <a:latin typeface="Comic Sans MS" pitchFamily="66" charset="0"/>
              </a:rPr>
              <a:t> </a:t>
            </a:r>
            <a:r>
              <a:rPr lang="en-US" sz="1000" dirty="0">
                <a:latin typeface="Comic Sans MS" pitchFamily="66" charset="0"/>
              </a:rPr>
              <a:t>Paul H. Brookes.</a:t>
            </a:r>
            <a:endParaRPr lang="tr-TR" sz="1000" dirty="0">
              <a:latin typeface="Comic Sans MS" pitchFamily="66" charset="0"/>
            </a:endParaRPr>
          </a:p>
          <a:p>
            <a:pPr algn="just"/>
            <a:r>
              <a:rPr lang="en-US" sz="1000" dirty="0" smtClean="0">
                <a:latin typeface="Comic Sans MS" pitchFamily="66" charset="0"/>
              </a:rPr>
              <a:t>King</a:t>
            </a:r>
            <a:r>
              <a:rPr lang="en-US" sz="1000" dirty="0">
                <a:latin typeface="Comic Sans MS" pitchFamily="66" charset="0"/>
              </a:rPr>
              <a:t>, G., Tucker, M., </a:t>
            </a:r>
            <a:r>
              <a:rPr lang="en-US" sz="1000" dirty="0" err="1">
                <a:latin typeface="Comic Sans MS" pitchFamily="66" charset="0"/>
              </a:rPr>
              <a:t>Desserud</a:t>
            </a:r>
            <a:r>
              <a:rPr lang="en-US" sz="1000" dirty="0">
                <a:latin typeface="Comic Sans MS" pitchFamily="66" charset="0"/>
              </a:rPr>
              <a:t>, S. </a:t>
            </a:r>
            <a:r>
              <a:rPr lang="en-US" sz="1000" dirty="0" err="1">
                <a:latin typeface="Comic Sans MS" pitchFamily="66" charset="0"/>
              </a:rPr>
              <a:t>ve</a:t>
            </a:r>
            <a:r>
              <a:rPr lang="en-US" sz="1000" dirty="0">
                <a:latin typeface="Comic Sans MS" pitchFamily="66" charset="0"/>
              </a:rPr>
              <a:t> Shillington, M</a:t>
            </a:r>
            <a:r>
              <a:rPr lang="en-US" sz="1000" dirty="0" smtClean="0">
                <a:latin typeface="Comic Sans MS" pitchFamily="66" charset="0"/>
              </a:rPr>
              <a:t>.</a:t>
            </a:r>
            <a:r>
              <a:rPr lang="tr-TR" sz="1000" dirty="0" smtClean="0">
                <a:latin typeface="Comic Sans MS" pitchFamily="66" charset="0"/>
              </a:rPr>
              <a:t> </a:t>
            </a:r>
            <a:r>
              <a:rPr lang="en-US" sz="1000" dirty="0" smtClean="0">
                <a:latin typeface="Comic Sans MS" pitchFamily="66" charset="0"/>
              </a:rPr>
              <a:t>(</a:t>
            </a:r>
            <a:r>
              <a:rPr lang="en-US" sz="1000" dirty="0">
                <a:latin typeface="Comic Sans MS" pitchFamily="66" charset="0"/>
              </a:rPr>
              <a:t>2009). The Application of a </a:t>
            </a:r>
            <a:r>
              <a:rPr lang="en-US" sz="1000" dirty="0" err="1" smtClean="0">
                <a:latin typeface="Comic Sans MS" pitchFamily="66" charset="0"/>
              </a:rPr>
              <a:t>Transdisciplinary</a:t>
            </a:r>
            <a:r>
              <a:rPr lang="tr-TR" sz="1000" dirty="0" smtClean="0">
                <a:latin typeface="Comic Sans MS" pitchFamily="66" charset="0"/>
              </a:rPr>
              <a:t> </a:t>
            </a:r>
            <a:r>
              <a:rPr lang="en-US" sz="1000" dirty="0" smtClean="0">
                <a:latin typeface="Comic Sans MS" pitchFamily="66" charset="0"/>
              </a:rPr>
              <a:t>Model </a:t>
            </a:r>
            <a:r>
              <a:rPr lang="en-US" sz="1000" dirty="0">
                <a:latin typeface="Comic Sans MS" pitchFamily="66" charset="0"/>
              </a:rPr>
              <a:t>for Early Intervention Services. Infants </a:t>
            </a:r>
            <a:r>
              <a:rPr lang="en-US" sz="1000" dirty="0" smtClean="0">
                <a:latin typeface="Comic Sans MS" pitchFamily="66" charset="0"/>
              </a:rPr>
              <a:t>and</a:t>
            </a:r>
            <a:r>
              <a:rPr lang="tr-TR" sz="1000" dirty="0" smtClean="0">
                <a:latin typeface="Comic Sans MS" pitchFamily="66" charset="0"/>
              </a:rPr>
              <a:t> </a:t>
            </a:r>
            <a:r>
              <a:rPr lang="en-US" sz="1000" dirty="0" smtClean="0">
                <a:latin typeface="Comic Sans MS" pitchFamily="66" charset="0"/>
              </a:rPr>
              <a:t>Young </a:t>
            </a:r>
            <a:r>
              <a:rPr lang="en-US" sz="1000" dirty="0">
                <a:latin typeface="Comic Sans MS" pitchFamily="66" charset="0"/>
              </a:rPr>
              <a:t>Children, 22(3), 211-223</a:t>
            </a:r>
            <a:r>
              <a:rPr lang="en-US" sz="1000" dirty="0" smtClean="0">
                <a:latin typeface="Comic Sans MS" pitchFamily="66" charset="0"/>
              </a:rPr>
              <a:t>.</a:t>
            </a:r>
            <a:endParaRPr lang="tr-TR" sz="1000" dirty="0"/>
          </a:p>
        </p:txBody>
      </p:sp>
    </p:spTree>
    <p:extLst>
      <p:ext uri="{BB962C8B-B14F-4D97-AF65-F5344CB8AC3E}">
        <p14:creationId xmlns:p14="http://schemas.microsoft.com/office/powerpoint/2010/main" val="91452177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endParaRPr lang="tr-TR"/>
          </a:p>
        </p:txBody>
      </p:sp>
    </p:spTree>
    <p:extLst>
      <p:ext uri="{BB962C8B-B14F-4D97-AF65-F5344CB8AC3E}">
        <p14:creationId xmlns:p14="http://schemas.microsoft.com/office/powerpoint/2010/main" val="27374710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latin typeface="Comic Sans MS" pitchFamily="66" charset="0"/>
              </a:rPr>
              <a:t>Tanım</a:t>
            </a:r>
            <a:endParaRPr lang="tr-TR" dirty="0">
              <a:latin typeface="Comic Sans MS" pitchFamily="66" charset="0"/>
            </a:endParaRPr>
          </a:p>
        </p:txBody>
      </p:sp>
      <p:sp>
        <p:nvSpPr>
          <p:cNvPr id="3" name="İçerik Yer Tutucusu 2"/>
          <p:cNvSpPr>
            <a:spLocks noGrp="1"/>
          </p:cNvSpPr>
          <p:nvPr>
            <p:ph idx="1"/>
          </p:nvPr>
        </p:nvSpPr>
        <p:spPr/>
        <p:txBody>
          <a:bodyPr>
            <a:normAutofit/>
          </a:bodyPr>
          <a:lstStyle/>
          <a:p>
            <a:pPr marL="0" indent="0" algn="just">
              <a:buNone/>
            </a:pPr>
            <a:r>
              <a:rPr lang="tr-TR" sz="2000" dirty="0" smtClean="0">
                <a:latin typeface="Comic Sans MS" pitchFamily="66" charset="0"/>
              </a:rPr>
              <a:t>	Ekip </a:t>
            </a:r>
            <a:r>
              <a:rPr lang="tr-TR" sz="2000" dirty="0">
                <a:latin typeface="Comic Sans MS" pitchFamily="66" charset="0"/>
              </a:rPr>
              <a:t>çalışması </a:t>
            </a:r>
            <a:r>
              <a:rPr lang="tr-TR" sz="2000" dirty="0" smtClean="0">
                <a:latin typeface="Comic Sans MS" pitchFamily="66" charset="0"/>
              </a:rPr>
              <a:t>bir </a:t>
            </a:r>
            <a:r>
              <a:rPr lang="tr-TR" sz="2000" dirty="0">
                <a:latin typeface="Comic Sans MS" pitchFamily="66" charset="0"/>
              </a:rPr>
              <a:t>grup profesyonelin ortak bir hedef için organize bir şekilde, </a:t>
            </a:r>
            <a:r>
              <a:rPr lang="tr-TR" sz="2000" dirty="0" smtClean="0">
                <a:latin typeface="Comic Sans MS" pitchFamily="66" charset="0"/>
              </a:rPr>
              <a:t>birbirleriyle </a:t>
            </a:r>
            <a:r>
              <a:rPr lang="tr-TR" sz="2000" dirty="0">
                <a:latin typeface="Comic Sans MS" pitchFamily="66" charset="0"/>
              </a:rPr>
              <a:t>etkileşim içinde çalışması şeklinde </a:t>
            </a:r>
            <a:r>
              <a:rPr lang="tr-TR" sz="2000" dirty="0" smtClean="0">
                <a:latin typeface="Comic Sans MS" pitchFamily="66" charset="0"/>
              </a:rPr>
              <a:t>tanımlanmaktadır</a:t>
            </a:r>
            <a:r>
              <a:rPr lang="tr-TR" sz="2000" dirty="0">
                <a:latin typeface="Comic Sans MS" pitchFamily="66" charset="0"/>
              </a:rPr>
              <a:t>.</a:t>
            </a:r>
          </a:p>
        </p:txBody>
      </p:sp>
    </p:spTree>
    <p:extLst>
      <p:ext uri="{BB962C8B-B14F-4D97-AF65-F5344CB8AC3E}">
        <p14:creationId xmlns:p14="http://schemas.microsoft.com/office/powerpoint/2010/main" val="18788854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latin typeface="Comic Sans MS" pitchFamily="66" charset="0"/>
              </a:rPr>
              <a:t>Neden önemli?</a:t>
            </a:r>
            <a:endParaRPr lang="tr-TR" dirty="0">
              <a:latin typeface="Comic Sans MS" pitchFamily="66" charset="0"/>
            </a:endParaRPr>
          </a:p>
        </p:txBody>
      </p:sp>
      <p:sp>
        <p:nvSpPr>
          <p:cNvPr id="3" name="İçerik Yer Tutucusu 2"/>
          <p:cNvSpPr>
            <a:spLocks noGrp="1"/>
          </p:cNvSpPr>
          <p:nvPr>
            <p:ph idx="1"/>
          </p:nvPr>
        </p:nvSpPr>
        <p:spPr/>
        <p:txBody>
          <a:bodyPr>
            <a:normAutofit/>
          </a:bodyPr>
          <a:lstStyle/>
          <a:p>
            <a:pPr marL="0" indent="0" algn="just">
              <a:buNone/>
            </a:pPr>
            <a:r>
              <a:rPr lang="tr-TR" sz="2000" dirty="0" smtClean="0">
                <a:latin typeface="Comic Sans MS" pitchFamily="66" charset="0"/>
              </a:rPr>
              <a:t>	Farklı </a:t>
            </a:r>
            <a:r>
              <a:rPr lang="tr-TR" sz="2000" dirty="0">
                <a:latin typeface="Comic Sans MS" pitchFamily="66" charset="0"/>
              </a:rPr>
              <a:t>disiplin alanlarından çok sayıda profesyonel, birbirleriyle ve aileyle aynı </a:t>
            </a:r>
            <a:r>
              <a:rPr lang="tr-TR" sz="2000" dirty="0" smtClean="0">
                <a:latin typeface="Comic Sans MS" pitchFamily="66" charset="0"/>
              </a:rPr>
              <a:t>anda işbirliği </a:t>
            </a:r>
            <a:r>
              <a:rPr lang="tr-TR" sz="2000" dirty="0">
                <a:latin typeface="Comic Sans MS" pitchFamily="66" charset="0"/>
              </a:rPr>
              <a:t>yaparken, dikkatli bir ekip çalışması yaklaşımı zorunluluk haline gelmektedir. </a:t>
            </a:r>
            <a:endParaRPr lang="tr-TR" sz="2000" dirty="0" smtClean="0">
              <a:latin typeface="Comic Sans MS" pitchFamily="66" charset="0"/>
            </a:endParaRPr>
          </a:p>
          <a:p>
            <a:pPr marL="0" indent="0" algn="just">
              <a:buNone/>
            </a:pPr>
            <a:r>
              <a:rPr lang="tr-TR" sz="2000" dirty="0">
                <a:latin typeface="Comic Sans MS" pitchFamily="66" charset="0"/>
              </a:rPr>
              <a:t>	</a:t>
            </a:r>
            <a:r>
              <a:rPr lang="tr-TR" sz="2000" dirty="0" smtClean="0">
                <a:latin typeface="Comic Sans MS" pitchFamily="66" charset="0"/>
              </a:rPr>
              <a:t>Bu </a:t>
            </a:r>
            <a:r>
              <a:rPr lang="tr-TR" sz="2000" dirty="0">
                <a:latin typeface="Comic Sans MS" pitchFamily="66" charset="0"/>
              </a:rPr>
              <a:t>şekilde bir ekip çalışması yapılmadığı takdirde </a:t>
            </a:r>
            <a:r>
              <a:rPr lang="tr-TR" sz="2000" dirty="0" smtClean="0">
                <a:latin typeface="Comic Sans MS" pitchFamily="66" charset="0"/>
              </a:rPr>
              <a:t>aileye ve </a:t>
            </a:r>
            <a:r>
              <a:rPr lang="tr-TR" sz="2000" dirty="0">
                <a:latin typeface="Comic Sans MS" pitchFamily="66" charset="0"/>
              </a:rPr>
              <a:t>çocuğa sunulan hizmetlerde ve resmi işlemlerde tekrarlar, iletişim sorunları, </a:t>
            </a:r>
            <a:r>
              <a:rPr lang="tr-TR" sz="2000" dirty="0" smtClean="0">
                <a:latin typeface="Comic Sans MS" pitchFamily="66" charset="0"/>
              </a:rPr>
              <a:t>karmaşa, diğer </a:t>
            </a:r>
            <a:r>
              <a:rPr lang="tr-TR" sz="2000" dirty="0">
                <a:latin typeface="Comic Sans MS" pitchFamily="66" charset="0"/>
              </a:rPr>
              <a:t>profesyonellerle anlaşmazlık yaşama gibi sorunlar ortaya çıkabilmektedir. Bu da </a:t>
            </a:r>
            <a:r>
              <a:rPr lang="tr-TR" sz="2000" dirty="0" smtClean="0">
                <a:latin typeface="Comic Sans MS" pitchFamily="66" charset="0"/>
              </a:rPr>
              <a:t>çocuklar </a:t>
            </a:r>
            <a:r>
              <a:rPr lang="tr-TR" sz="2000" dirty="0">
                <a:latin typeface="Comic Sans MS" pitchFamily="66" charset="0"/>
              </a:rPr>
              <a:t>ve ailelerine sağlanan hizmetlerin başarısızlığıyla sonuçlanmaktadır </a:t>
            </a:r>
            <a:r>
              <a:rPr lang="tr-TR" sz="2000" dirty="0" smtClean="0">
                <a:latin typeface="Comic Sans MS" pitchFamily="66" charset="0"/>
              </a:rPr>
              <a:t>(</a:t>
            </a:r>
            <a:r>
              <a:rPr lang="tr-TR" sz="2000" dirty="0" err="1" smtClean="0">
                <a:latin typeface="Comic Sans MS" pitchFamily="66" charset="0"/>
              </a:rPr>
              <a:t>Howard</a:t>
            </a:r>
            <a:r>
              <a:rPr lang="tr-TR" sz="2000" dirty="0" smtClean="0">
                <a:latin typeface="Comic Sans MS" pitchFamily="66" charset="0"/>
              </a:rPr>
              <a:t> </a:t>
            </a:r>
            <a:r>
              <a:rPr lang="tr-TR" sz="2000" dirty="0">
                <a:latin typeface="Comic Sans MS" pitchFamily="66" charset="0"/>
              </a:rPr>
              <a:t>vd., 2011).</a:t>
            </a:r>
          </a:p>
        </p:txBody>
      </p:sp>
    </p:spTree>
    <p:extLst>
      <p:ext uri="{BB962C8B-B14F-4D97-AF65-F5344CB8AC3E}">
        <p14:creationId xmlns:p14="http://schemas.microsoft.com/office/powerpoint/2010/main" val="31834509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dirty="0" smtClean="0">
                <a:latin typeface="Comic Sans MS" pitchFamily="66" charset="0"/>
              </a:rPr>
              <a:t>Dikkat Edilmesi Gereken Unsurlar</a:t>
            </a:r>
            <a:endParaRPr lang="tr-TR" dirty="0">
              <a:latin typeface="Comic Sans MS" pitchFamily="66" charset="0"/>
            </a:endParaRPr>
          </a:p>
        </p:txBody>
      </p:sp>
      <p:sp>
        <p:nvSpPr>
          <p:cNvPr id="3" name="İçerik Yer Tutucusu 2"/>
          <p:cNvSpPr>
            <a:spLocks noGrp="1"/>
          </p:cNvSpPr>
          <p:nvPr>
            <p:ph idx="1"/>
          </p:nvPr>
        </p:nvSpPr>
        <p:spPr/>
        <p:txBody>
          <a:bodyPr>
            <a:normAutofit fontScale="92500" lnSpcReduction="20000"/>
          </a:bodyPr>
          <a:lstStyle/>
          <a:p>
            <a:pPr marL="0" indent="0" algn="just">
              <a:buNone/>
            </a:pPr>
            <a:r>
              <a:rPr lang="tr-TR" sz="2000" dirty="0" smtClean="0">
                <a:latin typeface="Comic Sans MS" pitchFamily="66" charset="0"/>
              </a:rPr>
              <a:t>	</a:t>
            </a:r>
            <a:r>
              <a:rPr lang="tr-TR" sz="2200" dirty="0" smtClean="0">
                <a:latin typeface="Comic Sans MS" pitchFamily="66" charset="0"/>
              </a:rPr>
              <a:t>Etkili </a:t>
            </a:r>
            <a:r>
              <a:rPr lang="tr-TR" sz="2200" dirty="0">
                <a:latin typeface="Comic Sans MS" pitchFamily="66" charset="0"/>
              </a:rPr>
              <a:t>bir ekip kurmak ve ekip </a:t>
            </a:r>
            <a:r>
              <a:rPr lang="tr-TR" sz="2200" dirty="0" smtClean="0">
                <a:latin typeface="Comic Sans MS" pitchFamily="66" charset="0"/>
              </a:rPr>
              <a:t>çalışması </a:t>
            </a:r>
            <a:r>
              <a:rPr lang="tr-TR" sz="2200" dirty="0">
                <a:latin typeface="Comic Sans MS" pitchFamily="66" charset="0"/>
              </a:rPr>
              <a:t>gerçekleştirmek için dikkat edilmesi gereken unsurlar bulunmaktadır</a:t>
            </a:r>
            <a:r>
              <a:rPr lang="tr-TR" sz="2200" dirty="0" smtClean="0">
                <a:latin typeface="Comic Sans MS" pitchFamily="66" charset="0"/>
              </a:rPr>
              <a:t>.</a:t>
            </a:r>
          </a:p>
          <a:p>
            <a:pPr marL="0" indent="0" algn="just">
              <a:buNone/>
            </a:pPr>
            <a:endParaRPr lang="tr-TR" sz="2200" dirty="0" smtClean="0">
              <a:latin typeface="Comic Sans MS" pitchFamily="66" charset="0"/>
            </a:endParaRPr>
          </a:p>
          <a:p>
            <a:pPr marL="0" indent="0" algn="just">
              <a:buNone/>
            </a:pPr>
            <a:r>
              <a:rPr lang="tr-TR" sz="2200" dirty="0" smtClean="0">
                <a:latin typeface="Comic Sans MS" pitchFamily="66" charset="0"/>
              </a:rPr>
              <a:t> 	Bu </a:t>
            </a:r>
            <a:r>
              <a:rPr lang="tr-TR" sz="2200" dirty="0">
                <a:latin typeface="Comic Sans MS" pitchFamily="66" charset="0"/>
              </a:rPr>
              <a:t>unsurlar </a:t>
            </a:r>
            <a:r>
              <a:rPr lang="tr-TR" sz="2200" dirty="0" smtClean="0">
                <a:latin typeface="Comic Sans MS" pitchFamily="66" charset="0"/>
              </a:rPr>
              <a:t>şu şekilde </a:t>
            </a:r>
            <a:r>
              <a:rPr lang="tr-TR" sz="2200" dirty="0">
                <a:latin typeface="Comic Sans MS" pitchFamily="66" charset="0"/>
              </a:rPr>
              <a:t>sıralanabilir</a:t>
            </a:r>
            <a:r>
              <a:rPr lang="tr-TR" sz="2200" dirty="0" smtClean="0">
                <a:latin typeface="Comic Sans MS" pitchFamily="66" charset="0"/>
              </a:rPr>
              <a:t>;</a:t>
            </a:r>
          </a:p>
          <a:p>
            <a:pPr marL="0" indent="0" algn="just">
              <a:buNone/>
            </a:pPr>
            <a:endParaRPr lang="tr-TR" sz="2200" dirty="0" smtClean="0">
              <a:latin typeface="Comic Sans MS" pitchFamily="66" charset="0"/>
            </a:endParaRPr>
          </a:p>
          <a:p>
            <a:pPr marL="0" indent="0" algn="just">
              <a:buNone/>
            </a:pPr>
            <a:r>
              <a:rPr lang="tr-TR" sz="2200" dirty="0">
                <a:latin typeface="Comic Sans MS" pitchFamily="66" charset="0"/>
              </a:rPr>
              <a:t>X Karşılıklı güven oluşturmak,</a:t>
            </a:r>
          </a:p>
          <a:p>
            <a:pPr marL="0" indent="0" algn="just">
              <a:buNone/>
            </a:pPr>
            <a:r>
              <a:rPr lang="tr-TR" sz="2200" dirty="0">
                <a:latin typeface="Comic Sans MS" pitchFamily="66" charset="0"/>
              </a:rPr>
              <a:t>X Açık iletişim kurmak,</a:t>
            </a:r>
          </a:p>
          <a:p>
            <a:pPr marL="0" indent="0" algn="just">
              <a:buNone/>
            </a:pPr>
            <a:r>
              <a:rPr lang="tr-TR" sz="2200" dirty="0">
                <a:latin typeface="Comic Sans MS" pitchFamily="66" charset="0"/>
              </a:rPr>
              <a:t>X Ortak değer ve tutumlar geliştirmek</a:t>
            </a:r>
            <a:r>
              <a:rPr lang="tr-TR" sz="2200" dirty="0" smtClean="0">
                <a:latin typeface="Comic Sans MS" pitchFamily="66" charset="0"/>
              </a:rPr>
              <a:t>,</a:t>
            </a:r>
          </a:p>
          <a:p>
            <a:pPr marL="0" indent="0" algn="just">
              <a:buNone/>
            </a:pPr>
            <a:r>
              <a:rPr lang="tr-TR" sz="2200" dirty="0">
                <a:latin typeface="Comic Sans MS" pitchFamily="66" charset="0"/>
              </a:rPr>
              <a:t>X Ekip üyelerini güçlendirmek/geliştirmek,</a:t>
            </a:r>
          </a:p>
          <a:p>
            <a:pPr marL="0" indent="0" algn="just">
              <a:buNone/>
            </a:pPr>
            <a:r>
              <a:rPr lang="tr-TR" sz="2200" dirty="0">
                <a:latin typeface="Comic Sans MS" pitchFamily="66" charset="0"/>
              </a:rPr>
              <a:t>X Etkili bir şekilde yönetilen ekip toplantıları gerçekleştirmek,</a:t>
            </a:r>
          </a:p>
          <a:p>
            <a:pPr marL="0" indent="0" algn="just">
              <a:buNone/>
            </a:pPr>
            <a:r>
              <a:rPr lang="tr-TR" sz="2200" dirty="0">
                <a:latin typeface="Comic Sans MS" pitchFamily="66" charset="0"/>
              </a:rPr>
              <a:t>X Ekibin işleyişi ile ilgili geribildirimlerde bulunmak,</a:t>
            </a:r>
          </a:p>
          <a:p>
            <a:pPr marL="0" indent="0" algn="just">
              <a:buNone/>
            </a:pPr>
            <a:r>
              <a:rPr lang="tr-TR" sz="2200" dirty="0">
                <a:latin typeface="Comic Sans MS" pitchFamily="66" charset="0"/>
              </a:rPr>
              <a:t>X Doğru zamanda uygun değerlendirme yapmak,</a:t>
            </a:r>
          </a:p>
          <a:p>
            <a:pPr marL="0" indent="0" algn="just">
              <a:buNone/>
            </a:pPr>
            <a:r>
              <a:rPr lang="tr-TR" sz="2200" dirty="0">
                <a:latin typeface="Comic Sans MS" pitchFamily="66" charset="0"/>
              </a:rPr>
              <a:t>X Kapsamlı ve etkili müdahale gerçekleştirmek,</a:t>
            </a:r>
          </a:p>
          <a:p>
            <a:pPr marL="0" indent="0" algn="just">
              <a:buNone/>
            </a:pPr>
            <a:r>
              <a:rPr lang="tr-TR" sz="2200" dirty="0">
                <a:latin typeface="Comic Sans MS" pitchFamily="66" charset="0"/>
              </a:rPr>
              <a:t>X Belirli zamanlarda programın etkililiğini değerlendirmek ve gözden geçirmek (</a:t>
            </a:r>
            <a:r>
              <a:rPr lang="tr-TR" sz="2200" dirty="0" err="1">
                <a:latin typeface="Comic Sans MS" pitchFamily="66" charset="0"/>
              </a:rPr>
              <a:t>Akt</a:t>
            </a:r>
            <a:r>
              <a:rPr lang="tr-TR" sz="2200" dirty="0">
                <a:latin typeface="Comic Sans MS" pitchFamily="66" charset="0"/>
              </a:rPr>
              <a:t>. </a:t>
            </a:r>
            <a:r>
              <a:rPr lang="tr-TR" sz="2200" dirty="0" err="1">
                <a:latin typeface="Comic Sans MS" pitchFamily="66" charset="0"/>
              </a:rPr>
              <a:t>Hinojosa</a:t>
            </a:r>
            <a:r>
              <a:rPr lang="tr-TR" sz="2200" dirty="0">
                <a:latin typeface="Comic Sans MS" pitchFamily="66" charset="0"/>
              </a:rPr>
              <a:t> vd., 2001; </a:t>
            </a:r>
            <a:r>
              <a:rPr lang="tr-TR" sz="2200" dirty="0" err="1">
                <a:latin typeface="Comic Sans MS" pitchFamily="66" charset="0"/>
              </a:rPr>
              <a:t>Howard</a:t>
            </a:r>
            <a:r>
              <a:rPr lang="tr-TR" sz="2200" dirty="0">
                <a:latin typeface="Comic Sans MS" pitchFamily="66" charset="0"/>
              </a:rPr>
              <a:t> vd., 2011</a:t>
            </a:r>
            <a:r>
              <a:rPr lang="tr-TR" sz="2200" dirty="0" smtClean="0">
                <a:latin typeface="Comic Sans MS" pitchFamily="66" charset="0"/>
              </a:rPr>
              <a:t>).</a:t>
            </a:r>
            <a:endParaRPr lang="tr-TR" sz="2200" dirty="0">
              <a:latin typeface="Comic Sans MS" pitchFamily="66" charset="0"/>
            </a:endParaRPr>
          </a:p>
        </p:txBody>
      </p:sp>
    </p:spTree>
    <p:extLst>
      <p:ext uri="{BB962C8B-B14F-4D97-AF65-F5344CB8AC3E}">
        <p14:creationId xmlns:p14="http://schemas.microsoft.com/office/powerpoint/2010/main" val="1956769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just"/>
            <a:endParaRPr lang="tr-TR">
              <a:latin typeface="Comic Sans MS" pitchFamily="66" charset="0"/>
            </a:endParaRPr>
          </a:p>
        </p:txBody>
      </p:sp>
      <p:sp>
        <p:nvSpPr>
          <p:cNvPr id="3" name="İçerik Yer Tutucusu 2"/>
          <p:cNvSpPr>
            <a:spLocks noGrp="1"/>
          </p:cNvSpPr>
          <p:nvPr>
            <p:ph idx="1"/>
          </p:nvPr>
        </p:nvSpPr>
        <p:spPr/>
        <p:txBody>
          <a:bodyPr>
            <a:normAutofit/>
          </a:bodyPr>
          <a:lstStyle/>
          <a:p>
            <a:pPr marL="0" indent="0" algn="just">
              <a:buNone/>
            </a:pPr>
            <a:r>
              <a:rPr lang="tr-TR" sz="2000" dirty="0" smtClean="0">
                <a:latin typeface="Comic Sans MS" pitchFamily="66" charset="0"/>
              </a:rPr>
              <a:t>	Bununla </a:t>
            </a:r>
            <a:r>
              <a:rPr lang="tr-TR" sz="2000" dirty="0">
                <a:latin typeface="Comic Sans MS" pitchFamily="66" charset="0"/>
              </a:rPr>
              <a:t>birlikte başarılı ekip çalışmalarının gerçekleştirilebilmesi için </a:t>
            </a:r>
            <a:r>
              <a:rPr lang="tr-TR" sz="2000" dirty="0" smtClean="0">
                <a:latin typeface="Comic Sans MS" pitchFamily="66" charset="0"/>
              </a:rPr>
              <a:t>profesyonellerin lisans </a:t>
            </a:r>
            <a:r>
              <a:rPr lang="tr-TR" sz="2000" dirty="0">
                <a:latin typeface="Comic Sans MS" pitchFamily="66" charset="0"/>
              </a:rPr>
              <a:t>eğitimleri sürecinde, disiplinler arası işbirliği içinde çalışmayı teorik ve pratik bir </a:t>
            </a:r>
            <a:r>
              <a:rPr lang="tr-TR" sz="2000" dirty="0" smtClean="0">
                <a:latin typeface="Comic Sans MS" pitchFamily="66" charset="0"/>
              </a:rPr>
              <a:t>şekilde </a:t>
            </a:r>
            <a:r>
              <a:rPr lang="tr-TR" sz="2000" dirty="0">
                <a:latin typeface="Comic Sans MS" pitchFamily="66" charset="0"/>
              </a:rPr>
              <a:t>öğrenebilmeleri için gerekli derslerin verilmesi de önerilmektedir (</a:t>
            </a:r>
            <a:r>
              <a:rPr lang="tr-TR" sz="2000" dirty="0" err="1">
                <a:latin typeface="Comic Sans MS" pitchFamily="66" charset="0"/>
              </a:rPr>
              <a:t>Davis</a:t>
            </a:r>
            <a:r>
              <a:rPr lang="tr-TR" sz="2000" dirty="0">
                <a:latin typeface="Comic Sans MS" pitchFamily="66" charset="0"/>
              </a:rPr>
              <a:t> vd., 1995).</a:t>
            </a:r>
          </a:p>
          <a:p>
            <a:pPr marL="0" indent="0" algn="just">
              <a:buNone/>
            </a:pPr>
            <a:endParaRPr lang="tr-TR" sz="2000" dirty="0">
              <a:latin typeface="Comic Sans MS" pitchFamily="66" charset="0"/>
            </a:endParaRPr>
          </a:p>
          <a:p>
            <a:pPr marL="0" indent="0" algn="just">
              <a:buNone/>
            </a:pPr>
            <a:r>
              <a:rPr lang="tr-TR" sz="2000" dirty="0" smtClean="0">
                <a:latin typeface="Comic Sans MS" pitchFamily="66" charset="0"/>
              </a:rPr>
              <a:t>	Bunun </a:t>
            </a:r>
            <a:r>
              <a:rPr lang="tr-TR" sz="2000" dirty="0">
                <a:latin typeface="Comic Sans MS" pitchFamily="66" charset="0"/>
              </a:rPr>
              <a:t>yanı sıra başarılı ekip çalışmalarında aile ile işbirliği yapılması ve ailenin ekibin </a:t>
            </a:r>
            <a:r>
              <a:rPr lang="tr-TR" sz="2000" dirty="0" smtClean="0">
                <a:latin typeface="Comic Sans MS" pitchFamily="66" charset="0"/>
              </a:rPr>
              <a:t>bir üyesi </a:t>
            </a:r>
            <a:r>
              <a:rPr lang="tr-TR" sz="2000" dirty="0">
                <a:latin typeface="Comic Sans MS" pitchFamily="66" charset="0"/>
              </a:rPr>
              <a:t>olması da söz konusudur.</a:t>
            </a:r>
          </a:p>
        </p:txBody>
      </p:sp>
    </p:spTree>
    <p:extLst>
      <p:ext uri="{BB962C8B-B14F-4D97-AF65-F5344CB8AC3E}">
        <p14:creationId xmlns:p14="http://schemas.microsoft.com/office/powerpoint/2010/main" val="19608841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Autofit/>
          </a:bodyPr>
          <a:lstStyle/>
          <a:p>
            <a:r>
              <a:rPr lang="tr-TR" sz="3600" dirty="0" smtClean="0">
                <a:latin typeface="Comic Sans MS" pitchFamily="66" charset="0"/>
              </a:rPr>
              <a:t>Ailelerle İşbirliği Yaparken Dikkat Edilmesi Gerekenler</a:t>
            </a:r>
            <a:endParaRPr lang="tr-TR" sz="3600" dirty="0">
              <a:latin typeface="Comic Sans MS" pitchFamily="66" charset="0"/>
            </a:endParaRPr>
          </a:p>
        </p:txBody>
      </p:sp>
      <p:sp>
        <p:nvSpPr>
          <p:cNvPr id="3" name="İçerik Yer Tutucusu 2"/>
          <p:cNvSpPr>
            <a:spLocks noGrp="1"/>
          </p:cNvSpPr>
          <p:nvPr>
            <p:ph idx="1"/>
          </p:nvPr>
        </p:nvSpPr>
        <p:spPr/>
        <p:txBody>
          <a:bodyPr>
            <a:normAutofit/>
          </a:bodyPr>
          <a:lstStyle/>
          <a:p>
            <a:pPr marL="0" indent="0" algn="just">
              <a:buNone/>
            </a:pPr>
            <a:r>
              <a:rPr lang="tr-TR" sz="2000" dirty="0" smtClean="0">
                <a:latin typeface="Comic Sans MS" pitchFamily="66" charset="0"/>
              </a:rPr>
              <a:t>	</a:t>
            </a:r>
            <a:r>
              <a:rPr lang="tr-TR" sz="2000" dirty="0" err="1" smtClean="0">
                <a:latin typeface="Comic Sans MS" pitchFamily="66" charset="0"/>
              </a:rPr>
              <a:t>Fialka</a:t>
            </a:r>
            <a:r>
              <a:rPr lang="tr-TR" sz="2000" dirty="0" smtClean="0">
                <a:latin typeface="Comic Sans MS" pitchFamily="66" charset="0"/>
              </a:rPr>
              <a:t> </a:t>
            </a:r>
            <a:r>
              <a:rPr lang="tr-TR" sz="2000" dirty="0">
                <a:latin typeface="Comic Sans MS" pitchFamily="66" charset="0"/>
              </a:rPr>
              <a:t>(2001), ailelerle işbirliği yaparken dikkat </a:t>
            </a:r>
            <a:r>
              <a:rPr lang="tr-TR" sz="2000" dirty="0" smtClean="0">
                <a:latin typeface="Comic Sans MS" pitchFamily="66" charset="0"/>
              </a:rPr>
              <a:t>edilmesi gereken </a:t>
            </a:r>
            <a:r>
              <a:rPr lang="tr-TR" sz="2000" dirty="0">
                <a:latin typeface="Comic Sans MS" pitchFamily="66" charset="0"/>
              </a:rPr>
              <a:t>beş önemli boyut olduğunu ifade etmiştir</a:t>
            </a:r>
            <a:r>
              <a:rPr lang="tr-TR" sz="2000" dirty="0" smtClean="0">
                <a:latin typeface="Comic Sans MS" pitchFamily="66" charset="0"/>
              </a:rPr>
              <a:t>:</a:t>
            </a:r>
          </a:p>
          <a:p>
            <a:pPr marL="0" indent="0" algn="just">
              <a:buNone/>
            </a:pPr>
            <a:endParaRPr lang="tr-TR" sz="2000" dirty="0">
              <a:latin typeface="Comic Sans MS" pitchFamily="66" charset="0"/>
            </a:endParaRPr>
          </a:p>
          <a:p>
            <a:pPr marL="0" indent="0" algn="just">
              <a:buNone/>
            </a:pPr>
            <a:r>
              <a:rPr lang="tr-TR" sz="2000" dirty="0">
                <a:latin typeface="Comic Sans MS" pitchFamily="66" charset="0"/>
              </a:rPr>
              <a:t>X İşbirliğine dair ailenin ve profesyonellerin isteği</a:t>
            </a:r>
          </a:p>
          <a:p>
            <a:pPr marL="0" indent="0" algn="just">
              <a:buNone/>
            </a:pPr>
            <a:r>
              <a:rPr lang="tr-TR" sz="2000" dirty="0">
                <a:latin typeface="Comic Sans MS" pitchFamily="66" charset="0"/>
              </a:rPr>
              <a:t>X Aile ve profesyoneller arasındaki yakınlık ilişkisi</a:t>
            </a:r>
          </a:p>
          <a:p>
            <a:pPr marL="0" indent="0" algn="just">
              <a:buNone/>
            </a:pPr>
            <a:r>
              <a:rPr lang="tr-TR" sz="2000" dirty="0" smtClean="0">
                <a:latin typeface="Comic Sans MS" pitchFamily="66" charset="0"/>
              </a:rPr>
              <a:t>X Aile </a:t>
            </a:r>
            <a:r>
              <a:rPr lang="tr-TR" sz="2000" dirty="0">
                <a:latin typeface="Comic Sans MS" pitchFamily="66" charset="0"/>
              </a:rPr>
              <a:t>ile birlikte çalışacak ekip üyelerinin belirlenmesi</a:t>
            </a:r>
          </a:p>
          <a:p>
            <a:pPr marL="0" indent="0" algn="just">
              <a:buNone/>
            </a:pPr>
            <a:r>
              <a:rPr lang="tr-TR" sz="2000" dirty="0" smtClean="0">
                <a:latin typeface="Comic Sans MS" pitchFamily="66" charset="0"/>
              </a:rPr>
              <a:t>X Ailenin </a:t>
            </a:r>
            <a:r>
              <a:rPr lang="tr-TR" sz="2000" dirty="0">
                <a:latin typeface="Comic Sans MS" pitchFamily="66" charset="0"/>
              </a:rPr>
              <a:t>ve profesyonellerin rollerinin belirlenmesi</a:t>
            </a:r>
          </a:p>
          <a:p>
            <a:pPr marL="0" indent="0" algn="just">
              <a:buNone/>
            </a:pPr>
            <a:r>
              <a:rPr lang="tr-TR" sz="2000" dirty="0">
                <a:latin typeface="Comic Sans MS" pitchFamily="66" charset="0"/>
              </a:rPr>
              <a:t>X Ailenin ve profesyonellerin önceliklerinin belirlenmesi</a:t>
            </a:r>
          </a:p>
        </p:txBody>
      </p:sp>
    </p:spTree>
    <p:extLst>
      <p:ext uri="{BB962C8B-B14F-4D97-AF65-F5344CB8AC3E}">
        <p14:creationId xmlns:p14="http://schemas.microsoft.com/office/powerpoint/2010/main" val="9448594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latin typeface="Comic Sans MS" pitchFamily="66" charset="0"/>
              </a:rPr>
              <a:t>Ortak Sorumluluklar</a:t>
            </a:r>
            <a:endParaRPr lang="tr-TR" dirty="0">
              <a:latin typeface="Comic Sans MS" pitchFamily="66" charset="0"/>
            </a:endParaRPr>
          </a:p>
        </p:txBody>
      </p:sp>
      <p:sp>
        <p:nvSpPr>
          <p:cNvPr id="3" name="İçerik Yer Tutucusu 2"/>
          <p:cNvSpPr>
            <a:spLocks noGrp="1"/>
          </p:cNvSpPr>
          <p:nvPr>
            <p:ph idx="1"/>
          </p:nvPr>
        </p:nvSpPr>
        <p:spPr/>
        <p:txBody>
          <a:bodyPr>
            <a:normAutofit/>
          </a:bodyPr>
          <a:lstStyle/>
          <a:p>
            <a:pPr marL="0" indent="0" algn="just">
              <a:buNone/>
            </a:pPr>
            <a:r>
              <a:rPr lang="tr-TR" sz="2000" dirty="0" smtClean="0">
                <a:latin typeface="Comic Sans MS" pitchFamily="66" charset="0"/>
              </a:rPr>
              <a:t>	Ekip </a:t>
            </a:r>
            <a:r>
              <a:rPr lang="tr-TR" sz="2000" dirty="0">
                <a:latin typeface="Comic Sans MS" pitchFamily="66" charset="0"/>
              </a:rPr>
              <a:t>çalışmasında, ekip üyelerinin (daha çok hizmet veren profesyoneller bazında) </a:t>
            </a:r>
            <a:r>
              <a:rPr lang="tr-TR" sz="2000" dirty="0" smtClean="0">
                <a:latin typeface="Comic Sans MS" pitchFamily="66" charset="0"/>
              </a:rPr>
              <a:t>ortak </a:t>
            </a:r>
            <a:r>
              <a:rPr lang="tr-TR" sz="2000" dirty="0">
                <a:latin typeface="Comic Sans MS" pitchFamily="66" charset="0"/>
              </a:rPr>
              <a:t>bazı sorumlulukları paylaşmaları beklenmektedir. </a:t>
            </a:r>
            <a:endParaRPr lang="tr-TR" sz="2000" dirty="0" smtClean="0">
              <a:latin typeface="Comic Sans MS" pitchFamily="66" charset="0"/>
            </a:endParaRPr>
          </a:p>
          <a:p>
            <a:pPr marL="0" indent="0" algn="just">
              <a:buNone/>
            </a:pPr>
            <a:endParaRPr lang="tr-TR" sz="2000" dirty="0">
              <a:latin typeface="Comic Sans MS" pitchFamily="66" charset="0"/>
            </a:endParaRPr>
          </a:p>
          <a:p>
            <a:pPr marL="0" indent="0" algn="just">
              <a:buNone/>
            </a:pPr>
            <a:r>
              <a:rPr lang="tr-TR" sz="2000" dirty="0" smtClean="0">
                <a:latin typeface="Comic Sans MS" pitchFamily="66" charset="0"/>
              </a:rPr>
              <a:t>	Bu </a:t>
            </a:r>
            <a:r>
              <a:rPr lang="tr-TR" sz="2000" dirty="0">
                <a:latin typeface="Comic Sans MS" pitchFamily="66" charset="0"/>
              </a:rPr>
              <a:t>ortak sorumluluklar; </a:t>
            </a:r>
            <a:endParaRPr lang="tr-TR" sz="2000" dirty="0" smtClean="0">
              <a:latin typeface="Comic Sans MS" pitchFamily="66" charset="0"/>
            </a:endParaRPr>
          </a:p>
          <a:p>
            <a:pPr marL="0" indent="0" algn="just">
              <a:buNone/>
            </a:pPr>
            <a:endParaRPr lang="tr-TR" sz="2000" dirty="0" smtClean="0">
              <a:latin typeface="Comic Sans MS" pitchFamily="66" charset="0"/>
            </a:endParaRPr>
          </a:p>
          <a:p>
            <a:pPr marL="514350" indent="-514350" algn="just">
              <a:buAutoNum type="alphaLcParenR"/>
            </a:pPr>
            <a:r>
              <a:rPr lang="tr-TR" sz="2000" dirty="0" smtClean="0">
                <a:latin typeface="Comic Sans MS" pitchFamily="66" charset="0"/>
              </a:rPr>
              <a:t>çocuğun </a:t>
            </a:r>
            <a:r>
              <a:rPr lang="tr-TR" sz="2000" dirty="0" smtClean="0">
                <a:latin typeface="Comic Sans MS" pitchFamily="66" charset="0"/>
              </a:rPr>
              <a:t>gelişimsel </a:t>
            </a:r>
            <a:r>
              <a:rPr lang="tr-TR" sz="2000" dirty="0">
                <a:latin typeface="Comic Sans MS" pitchFamily="66" charset="0"/>
              </a:rPr>
              <a:t>durumunun değerlendirilmesi, </a:t>
            </a:r>
            <a:endParaRPr lang="tr-TR" sz="2000" dirty="0" smtClean="0">
              <a:latin typeface="Comic Sans MS" pitchFamily="66" charset="0"/>
            </a:endParaRPr>
          </a:p>
          <a:p>
            <a:pPr marL="514350" indent="-514350" algn="just">
              <a:buAutoNum type="alphaLcParenR"/>
            </a:pPr>
            <a:r>
              <a:rPr lang="tr-TR" sz="2000" dirty="0" smtClean="0">
                <a:latin typeface="Comic Sans MS" pitchFamily="66" charset="0"/>
              </a:rPr>
              <a:t>b</a:t>
            </a:r>
            <a:r>
              <a:rPr lang="tr-TR" sz="2000" dirty="0">
                <a:latin typeface="Comic Sans MS" pitchFamily="66" charset="0"/>
              </a:rPr>
              <a:t>) çocuğun, aileyi de içine alan, </a:t>
            </a:r>
            <a:r>
              <a:rPr lang="tr-TR" sz="2000" dirty="0" smtClean="0">
                <a:latin typeface="Comic Sans MS" pitchFamily="66" charset="0"/>
              </a:rPr>
              <a:t>gereksinimlerini karşılayacak </a:t>
            </a:r>
            <a:r>
              <a:rPr lang="tr-TR" sz="2000" dirty="0">
                <a:latin typeface="Comic Sans MS" pitchFamily="66" charset="0"/>
              </a:rPr>
              <a:t>planın geliştirilmesi ve uygulanmasıdır (Bayhan, 2014a).</a:t>
            </a:r>
          </a:p>
        </p:txBody>
      </p:sp>
    </p:spTree>
    <p:extLst>
      <p:ext uri="{BB962C8B-B14F-4D97-AF65-F5344CB8AC3E}">
        <p14:creationId xmlns:p14="http://schemas.microsoft.com/office/powerpoint/2010/main" val="15322490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dirty="0" smtClean="0">
                <a:latin typeface="Comic Sans MS" pitchFamily="66" charset="0"/>
              </a:rPr>
              <a:t>Ekip Üyeleri</a:t>
            </a:r>
            <a:endParaRPr lang="tr-TR" dirty="0">
              <a:latin typeface="Comic Sans MS" pitchFamily="66" charset="0"/>
            </a:endParaRPr>
          </a:p>
        </p:txBody>
      </p:sp>
      <p:sp>
        <p:nvSpPr>
          <p:cNvPr id="3" name="İçerik Yer Tutucusu 2"/>
          <p:cNvSpPr>
            <a:spLocks noGrp="1"/>
          </p:cNvSpPr>
          <p:nvPr>
            <p:ph idx="1"/>
          </p:nvPr>
        </p:nvSpPr>
        <p:spPr/>
        <p:txBody>
          <a:bodyPr>
            <a:normAutofit/>
          </a:bodyPr>
          <a:lstStyle/>
          <a:p>
            <a:pPr marL="0" indent="0" algn="just">
              <a:buNone/>
            </a:pPr>
            <a:r>
              <a:rPr lang="tr-TR" sz="2000" dirty="0" smtClean="0">
                <a:latin typeface="Comic Sans MS" pitchFamily="66" charset="0"/>
              </a:rPr>
              <a:t>	Ekipte </a:t>
            </a:r>
            <a:r>
              <a:rPr lang="tr-TR" sz="2000" dirty="0">
                <a:latin typeface="Comic Sans MS" pitchFamily="66" charset="0"/>
              </a:rPr>
              <a:t>uygulayıcılar çocuğun ve ailenin gereksinmelerine göre değişik disiplinlerden </a:t>
            </a:r>
            <a:r>
              <a:rPr lang="tr-TR" sz="2000" dirty="0" smtClean="0">
                <a:latin typeface="Comic Sans MS" pitchFamily="66" charset="0"/>
              </a:rPr>
              <a:t>bir kişiden </a:t>
            </a:r>
            <a:r>
              <a:rPr lang="tr-TR" sz="2000" dirty="0">
                <a:latin typeface="Comic Sans MS" pitchFamily="66" charset="0"/>
              </a:rPr>
              <a:t>birkaç kişiye kadar değişebilir. Diğer disiplinlerdeki ekip üyeleri, uygulayıcı </a:t>
            </a:r>
            <a:r>
              <a:rPr lang="tr-TR" sz="2000" dirty="0" smtClean="0">
                <a:latin typeface="Comic Sans MS" pitchFamily="66" charset="0"/>
              </a:rPr>
              <a:t>olmasalar </a:t>
            </a:r>
            <a:r>
              <a:rPr lang="tr-TR" sz="2000" dirty="0">
                <a:latin typeface="Comic Sans MS" pitchFamily="66" charset="0"/>
              </a:rPr>
              <a:t>bile her zaman danışmanlık görevini sürdürürler. Ama hiç değişmeyen ekip üyesi </a:t>
            </a:r>
            <a:r>
              <a:rPr lang="tr-TR" sz="2000" dirty="0" smtClean="0">
                <a:latin typeface="Comic Sans MS" pitchFamily="66" charset="0"/>
              </a:rPr>
              <a:t>çocuğun </a:t>
            </a:r>
            <a:r>
              <a:rPr lang="tr-TR" sz="2000" dirty="0">
                <a:latin typeface="Comic Sans MS" pitchFamily="66" charset="0"/>
              </a:rPr>
              <a:t>ailesidir (</a:t>
            </a:r>
            <a:r>
              <a:rPr lang="tr-TR" sz="2000" dirty="0" err="1">
                <a:latin typeface="Comic Sans MS" pitchFamily="66" charset="0"/>
              </a:rPr>
              <a:t>Sandall</a:t>
            </a:r>
            <a:r>
              <a:rPr lang="tr-TR" sz="2000" dirty="0">
                <a:latin typeface="Comic Sans MS" pitchFamily="66" charset="0"/>
              </a:rPr>
              <a:t> vd., 2000).</a:t>
            </a:r>
          </a:p>
        </p:txBody>
      </p:sp>
    </p:spTree>
    <p:extLst>
      <p:ext uri="{BB962C8B-B14F-4D97-AF65-F5344CB8AC3E}">
        <p14:creationId xmlns:p14="http://schemas.microsoft.com/office/powerpoint/2010/main" val="36388017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latin typeface="Comic Sans MS" pitchFamily="66" charset="0"/>
              </a:rPr>
              <a:t>Ekip Çalışması Modelleri</a:t>
            </a:r>
          </a:p>
        </p:txBody>
      </p:sp>
      <p:sp>
        <p:nvSpPr>
          <p:cNvPr id="3" name="İçerik Yer Tutucusu 2"/>
          <p:cNvSpPr>
            <a:spLocks noGrp="1"/>
          </p:cNvSpPr>
          <p:nvPr>
            <p:ph idx="1"/>
          </p:nvPr>
        </p:nvSpPr>
        <p:spPr/>
        <p:txBody>
          <a:bodyPr>
            <a:normAutofit/>
          </a:bodyPr>
          <a:lstStyle/>
          <a:p>
            <a:pPr marL="0" indent="0" algn="just">
              <a:buNone/>
            </a:pPr>
            <a:r>
              <a:rPr lang="tr-TR" sz="2000" dirty="0" smtClean="0">
                <a:latin typeface="Comic Sans MS" pitchFamily="66" charset="0"/>
              </a:rPr>
              <a:t>	Ekip </a:t>
            </a:r>
            <a:r>
              <a:rPr lang="tr-TR" sz="2000" dirty="0">
                <a:latin typeface="Comic Sans MS" pitchFamily="66" charset="0"/>
              </a:rPr>
              <a:t>çalışması birlikte çalışılan bir yapı </a:t>
            </a:r>
            <a:r>
              <a:rPr lang="tr-TR" sz="2000" dirty="0" smtClean="0">
                <a:latin typeface="Comic Sans MS" pitchFamily="66" charset="0"/>
              </a:rPr>
              <a:t>gerektirmektedir </a:t>
            </a:r>
            <a:r>
              <a:rPr lang="tr-TR" sz="2000" dirty="0">
                <a:latin typeface="Comic Sans MS" pitchFamily="66" charset="0"/>
              </a:rPr>
              <a:t>ve çalışma süreçleri </a:t>
            </a:r>
            <a:r>
              <a:rPr lang="tr-TR" sz="2000" dirty="0" smtClean="0">
                <a:latin typeface="Comic Sans MS" pitchFamily="66" charset="0"/>
              </a:rPr>
              <a:t>belirlenmiş, üzerinde </a:t>
            </a:r>
            <a:r>
              <a:rPr lang="tr-TR" sz="2000" dirty="0">
                <a:latin typeface="Comic Sans MS" pitchFamily="66" charset="0"/>
              </a:rPr>
              <a:t>anlaşmaya varılmış olma temeline </a:t>
            </a:r>
            <a:r>
              <a:rPr lang="tr-TR" sz="2000" dirty="0" smtClean="0">
                <a:latin typeface="Comic Sans MS" pitchFamily="66" charset="0"/>
              </a:rPr>
              <a:t>dayanmaktadır</a:t>
            </a:r>
            <a:r>
              <a:rPr lang="tr-TR" sz="2000" dirty="0">
                <a:latin typeface="Comic Sans MS" pitchFamily="66" charset="0"/>
              </a:rPr>
              <a:t>. </a:t>
            </a:r>
            <a:endParaRPr lang="tr-TR" sz="2000" dirty="0" smtClean="0">
              <a:latin typeface="Comic Sans MS" pitchFamily="66" charset="0"/>
            </a:endParaRPr>
          </a:p>
          <a:p>
            <a:pPr marL="0" indent="0" algn="just">
              <a:buNone/>
            </a:pPr>
            <a:endParaRPr lang="tr-TR" sz="2000" dirty="0" smtClean="0">
              <a:latin typeface="Comic Sans MS" pitchFamily="66" charset="0"/>
            </a:endParaRPr>
          </a:p>
          <a:p>
            <a:pPr marL="0" indent="0" algn="just">
              <a:buNone/>
            </a:pPr>
            <a:r>
              <a:rPr lang="tr-TR" sz="2000" dirty="0">
                <a:latin typeface="Comic Sans MS" pitchFamily="66" charset="0"/>
              </a:rPr>
              <a:t>	</a:t>
            </a:r>
            <a:r>
              <a:rPr lang="tr-TR" sz="2000" dirty="0" smtClean="0">
                <a:latin typeface="Comic Sans MS" pitchFamily="66" charset="0"/>
              </a:rPr>
              <a:t>Ekip </a:t>
            </a:r>
            <a:r>
              <a:rPr lang="tr-TR" sz="2000" dirty="0">
                <a:latin typeface="Comic Sans MS" pitchFamily="66" charset="0"/>
              </a:rPr>
              <a:t>çalışmasında tanımlanan </a:t>
            </a:r>
            <a:r>
              <a:rPr lang="tr-TR" sz="2000" dirty="0" smtClean="0">
                <a:latin typeface="Comic Sans MS" pitchFamily="66" charset="0"/>
              </a:rPr>
              <a:t>üç temel </a:t>
            </a:r>
            <a:r>
              <a:rPr lang="tr-TR" sz="2000" dirty="0">
                <a:latin typeface="Comic Sans MS" pitchFamily="66" charset="0"/>
              </a:rPr>
              <a:t>model bulunmaktadır</a:t>
            </a:r>
            <a:r>
              <a:rPr lang="tr-TR" sz="2000" dirty="0" smtClean="0">
                <a:latin typeface="Comic Sans MS" pitchFamily="66" charset="0"/>
              </a:rPr>
              <a:t>:</a:t>
            </a:r>
          </a:p>
          <a:p>
            <a:pPr marL="0" indent="0" algn="just">
              <a:buNone/>
            </a:pPr>
            <a:r>
              <a:rPr lang="tr-TR" sz="2000" dirty="0" smtClean="0">
                <a:latin typeface="Comic Sans MS" pitchFamily="66" charset="0"/>
              </a:rPr>
              <a:t> </a:t>
            </a:r>
          </a:p>
          <a:p>
            <a:pPr marL="514350" indent="-514350" algn="just">
              <a:buAutoNum type="alphaLcParenR"/>
            </a:pPr>
            <a:r>
              <a:rPr lang="tr-TR" sz="2000" dirty="0" smtClean="0">
                <a:latin typeface="Comic Sans MS" pitchFamily="66" charset="0"/>
              </a:rPr>
              <a:t>Multidisipliner</a:t>
            </a:r>
            <a:r>
              <a:rPr lang="tr-TR" sz="2000" dirty="0">
                <a:latin typeface="Comic Sans MS" pitchFamily="66" charset="0"/>
              </a:rPr>
              <a:t>, </a:t>
            </a:r>
            <a:endParaRPr lang="tr-TR" sz="2000" dirty="0" smtClean="0">
              <a:latin typeface="Comic Sans MS" pitchFamily="66" charset="0"/>
            </a:endParaRPr>
          </a:p>
          <a:p>
            <a:pPr marL="514350" indent="-514350" algn="just">
              <a:buAutoNum type="alphaLcParenR"/>
            </a:pPr>
            <a:r>
              <a:rPr lang="tr-TR" sz="2000" dirty="0" err="1" smtClean="0">
                <a:latin typeface="Comic Sans MS" pitchFamily="66" charset="0"/>
              </a:rPr>
              <a:t>İnterdisipliner</a:t>
            </a:r>
            <a:r>
              <a:rPr lang="tr-TR" sz="2000" dirty="0">
                <a:latin typeface="Comic Sans MS" pitchFamily="66" charset="0"/>
              </a:rPr>
              <a:t>, </a:t>
            </a:r>
            <a:endParaRPr lang="tr-TR" sz="2000" dirty="0" smtClean="0">
              <a:latin typeface="Comic Sans MS" pitchFamily="66" charset="0"/>
            </a:endParaRPr>
          </a:p>
          <a:p>
            <a:pPr marL="514350" indent="-514350" algn="just">
              <a:buAutoNum type="alphaLcParenR"/>
            </a:pPr>
            <a:r>
              <a:rPr lang="tr-TR" sz="2000" dirty="0" err="1" smtClean="0">
                <a:latin typeface="Comic Sans MS" pitchFamily="66" charset="0"/>
              </a:rPr>
              <a:t>Transdisipliner</a:t>
            </a:r>
            <a:r>
              <a:rPr lang="tr-TR" sz="2000" dirty="0" smtClean="0">
                <a:latin typeface="Comic Sans MS" pitchFamily="66" charset="0"/>
              </a:rPr>
              <a:t> </a:t>
            </a:r>
          </a:p>
          <a:p>
            <a:pPr marL="0" indent="0" algn="just">
              <a:buNone/>
            </a:pPr>
            <a:r>
              <a:rPr lang="tr-TR" sz="2000" dirty="0" smtClean="0">
                <a:latin typeface="Comic Sans MS" pitchFamily="66" charset="0"/>
              </a:rPr>
              <a:t>(</a:t>
            </a:r>
            <a:r>
              <a:rPr lang="tr-TR" sz="2000" dirty="0" smtClean="0">
                <a:latin typeface="Comic Sans MS" pitchFamily="66" charset="0"/>
              </a:rPr>
              <a:t>Alexander ve </a:t>
            </a:r>
            <a:r>
              <a:rPr lang="tr-TR" sz="2000" dirty="0" err="1">
                <a:latin typeface="Comic Sans MS" pitchFamily="66" charset="0"/>
              </a:rPr>
              <a:t>Forster</a:t>
            </a:r>
            <a:r>
              <a:rPr lang="tr-TR" sz="2000" dirty="0">
                <a:latin typeface="Comic Sans MS" pitchFamily="66" charset="0"/>
              </a:rPr>
              <a:t>, 2012; </a:t>
            </a:r>
            <a:r>
              <a:rPr lang="tr-TR" sz="2000" dirty="0" err="1">
                <a:latin typeface="Comic Sans MS" pitchFamily="66" charset="0"/>
              </a:rPr>
              <a:t>Bruder</a:t>
            </a:r>
            <a:r>
              <a:rPr lang="tr-TR" sz="2000" dirty="0">
                <a:latin typeface="Comic Sans MS" pitchFamily="66" charset="0"/>
              </a:rPr>
              <a:t>, 2010; </a:t>
            </a:r>
            <a:r>
              <a:rPr lang="tr-TR" sz="2000" dirty="0" err="1">
                <a:latin typeface="Comic Sans MS" pitchFamily="66" charset="0"/>
              </a:rPr>
              <a:t>Centre</a:t>
            </a:r>
            <a:r>
              <a:rPr lang="tr-TR" sz="2000" dirty="0">
                <a:latin typeface="Comic Sans MS" pitchFamily="66" charset="0"/>
              </a:rPr>
              <a:t> for Community Child </a:t>
            </a:r>
            <a:r>
              <a:rPr lang="tr-TR" sz="2000" dirty="0" err="1">
                <a:latin typeface="Comic Sans MS" pitchFamily="66" charset="0"/>
              </a:rPr>
              <a:t>Health</a:t>
            </a:r>
            <a:r>
              <a:rPr lang="tr-TR" sz="2000" dirty="0">
                <a:latin typeface="Comic Sans MS" pitchFamily="66" charset="0"/>
              </a:rPr>
              <a:t>, 2011; </a:t>
            </a:r>
            <a:r>
              <a:rPr lang="tr-TR" sz="2000" dirty="0" err="1">
                <a:latin typeface="Comic Sans MS" pitchFamily="66" charset="0"/>
              </a:rPr>
              <a:t>Clonninger</a:t>
            </a:r>
            <a:r>
              <a:rPr lang="tr-TR" sz="2000" dirty="0">
                <a:latin typeface="Comic Sans MS" pitchFamily="66" charset="0"/>
              </a:rPr>
              <a:t>, </a:t>
            </a:r>
            <a:r>
              <a:rPr lang="tr-TR" sz="2000" dirty="0" smtClean="0">
                <a:latin typeface="Comic Sans MS" pitchFamily="66" charset="0"/>
              </a:rPr>
              <a:t>2004; </a:t>
            </a:r>
            <a:r>
              <a:rPr lang="tr-TR" sz="2000" dirty="0" err="1" smtClean="0">
                <a:latin typeface="Comic Sans MS" pitchFamily="66" charset="0"/>
              </a:rPr>
              <a:t>Moore</a:t>
            </a:r>
            <a:r>
              <a:rPr lang="tr-TR" sz="2000" dirty="0">
                <a:latin typeface="Comic Sans MS" pitchFamily="66" charset="0"/>
              </a:rPr>
              <a:t>, 2012; </a:t>
            </a:r>
            <a:r>
              <a:rPr lang="tr-TR" sz="2000" dirty="0" err="1">
                <a:latin typeface="Comic Sans MS" pitchFamily="66" charset="0"/>
              </a:rPr>
              <a:t>Shelden</a:t>
            </a:r>
            <a:r>
              <a:rPr lang="tr-TR" sz="2000" dirty="0">
                <a:latin typeface="Comic Sans MS" pitchFamily="66" charset="0"/>
              </a:rPr>
              <a:t> ve </a:t>
            </a:r>
            <a:r>
              <a:rPr lang="tr-TR" sz="2000" dirty="0" err="1">
                <a:latin typeface="Comic Sans MS" pitchFamily="66" charset="0"/>
              </a:rPr>
              <a:t>Rush</a:t>
            </a:r>
            <a:r>
              <a:rPr lang="tr-TR" sz="2000" dirty="0">
                <a:latin typeface="Comic Sans MS" pitchFamily="66" charset="0"/>
              </a:rPr>
              <a:t>, 2013).</a:t>
            </a:r>
          </a:p>
        </p:txBody>
      </p:sp>
    </p:spTree>
    <p:extLst>
      <p:ext uri="{BB962C8B-B14F-4D97-AF65-F5344CB8AC3E}">
        <p14:creationId xmlns:p14="http://schemas.microsoft.com/office/powerpoint/2010/main" val="2535608845"/>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76</TotalTime>
  <Words>638</Words>
  <Application>Microsoft Office PowerPoint</Application>
  <PresentationFormat>Ekran Gösterisi (4:3)</PresentationFormat>
  <Paragraphs>79</Paragraphs>
  <Slides>14</Slides>
  <Notes>0</Notes>
  <HiddenSlides>0</HiddenSlides>
  <MMClips>0</MMClips>
  <ScaleCrop>false</ScaleCrop>
  <HeadingPairs>
    <vt:vector size="4" baseType="variant">
      <vt:variant>
        <vt:lpstr>Tema</vt:lpstr>
      </vt:variant>
      <vt:variant>
        <vt:i4>1</vt:i4>
      </vt:variant>
      <vt:variant>
        <vt:lpstr>Slayt Başlıkları</vt:lpstr>
      </vt:variant>
      <vt:variant>
        <vt:i4>14</vt:i4>
      </vt:variant>
    </vt:vector>
  </HeadingPairs>
  <TitlesOfParts>
    <vt:vector size="15" baseType="lpstr">
      <vt:lpstr>Ofis Teması</vt:lpstr>
      <vt:lpstr>CGM105 ÇOCUK GELİŞİMİNE GİRİŞ DERSİ   Çocuğun Gelişiminde Ekip Çalışması ve Önemi</vt:lpstr>
      <vt:lpstr>Tanım</vt:lpstr>
      <vt:lpstr>Neden önemli?</vt:lpstr>
      <vt:lpstr>Dikkat Edilmesi Gereken Unsurlar</vt:lpstr>
      <vt:lpstr>PowerPoint Sunusu</vt:lpstr>
      <vt:lpstr>Ailelerle İşbirliği Yaparken Dikkat Edilmesi Gerekenler</vt:lpstr>
      <vt:lpstr>Ortak Sorumluluklar</vt:lpstr>
      <vt:lpstr>Ekip Üyeleri</vt:lpstr>
      <vt:lpstr>Ekip Çalışması Modelleri</vt:lpstr>
      <vt:lpstr>Multidisipliner Model</vt:lpstr>
      <vt:lpstr>İnterdisipliner Model</vt:lpstr>
      <vt:lpstr>Transdisipliner Model</vt:lpstr>
      <vt:lpstr>Kaynaklar</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Çocuğun gelişiminde ekip çalışması ve önemi</dc:title>
  <dc:creator>AYÇA</dc:creator>
  <cp:lastModifiedBy>AYÇA</cp:lastModifiedBy>
  <cp:revision>10</cp:revision>
  <dcterms:created xsi:type="dcterms:W3CDTF">2020-10-04T10:33:01Z</dcterms:created>
  <dcterms:modified xsi:type="dcterms:W3CDTF">2020-10-04T12:43:13Z</dcterms:modified>
</cp:coreProperties>
</file>