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304" r:id="rId16"/>
    <p:sldId id="294" r:id="rId17"/>
    <p:sldId id="295" r:id="rId18"/>
    <p:sldId id="296" r:id="rId19"/>
    <p:sldId id="297" r:id="rId20"/>
    <p:sldId id="298" r:id="rId21"/>
    <p:sldId id="299" r:id="rId22"/>
    <p:sldId id="300" r:id="rId23"/>
    <p:sldId id="301" r:id="rId24"/>
    <p:sldId id="302" r:id="rId25"/>
    <p:sldId id="303" r:id="rId26"/>
    <p:sldId id="305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76" d="100"/>
          <a:sy n="76" d="100"/>
        </p:scale>
        <p:origin x="-108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44043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8654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49787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0227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29341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48541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65559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99200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30396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6789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36271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09104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6352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91336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39545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0702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8726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1307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13793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0136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1896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2902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8653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BME261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tr-TR" dirty="0" smtClean="0"/>
              <a:t>Structured Program Development in C++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smtClean="0">
                <a:solidFill>
                  <a:schemeClr val="tx1"/>
                </a:solidFill>
              </a:rPr>
              <a:t>C++ </a:t>
            </a:r>
            <a:r>
              <a:rPr lang="tr-TR" b="1" dirty="0" smtClean="0">
                <a:solidFill>
                  <a:schemeClr val="tx1"/>
                </a:solidFill>
              </a:rPr>
              <a:t>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if-else selection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Nested if-else statements</a:t>
            </a:r>
          </a:p>
          <a:p>
            <a:pPr lvl="1"/>
            <a:r>
              <a:rPr lang="tr-TR" altLang="tr-TR" sz="2000" b="1" dirty="0" smtClean="0"/>
              <a:t>They are used to test for multiple cases.</a:t>
            </a:r>
          </a:p>
          <a:p>
            <a:pPr lvl="1"/>
            <a:r>
              <a:rPr lang="tr-TR" altLang="tr-TR" sz="2000" b="1" dirty="0" smtClean="0"/>
              <a:t>if-else selection statements are placed inside other if-else selection statements.</a:t>
            </a:r>
          </a:p>
          <a:p>
            <a:pPr lvl="1"/>
            <a:r>
              <a:rPr lang="tr-TR" altLang="tr-TR" sz="2000" b="1" dirty="0" smtClean="0"/>
              <a:t>Whenever a condition returns true, rest of the statements are skipped.</a:t>
            </a:r>
            <a:endParaRPr lang="en-US" altLang="tr-TR" sz="2000" b="1" dirty="0"/>
          </a:p>
          <a:p>
            <a:pPr marL="365760" lvl="1" indent="0">
              <a:buNone/>
            </a:pPr>
            <a:endParaRPr lang="tr-TR" alt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60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if-else selection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Compound statement is defined as a set of statements within a pair of braces</a:t>
            </a:r>
          </a:p>
          <a:p>
            <a:r>
              <a:rPr lang="tr-TR" altLang="tr-TR" b="1" dirty="0"/>
              <a:t>Compound </a:t>
            </a:r>
            <a:r>
              <a:rPr lang="tr-TR" altLang="tr-TR" b="1" dirty="0" smtClean="0"/>
              <a:t>statements with declarations are defined as block.</a:t>
            </a:r>
          </a:p>
          <a:p>
            <a:pPr marL="68580" indent="0">
              <a:buNone/>
            </a:pPr>
            <a:endParaRPr lang="tr-TR" altLang="tr-TR" b="1" dirty="0"/>
          </a:p>
          <a:p>
            <a:pPr marL="68580" indent="0">
              <a:buNone/>
            </a:pPr>
            <a:r>
              <a:rPr lang="tr-TR" altLang="tr-TR" b="1" dirty="0"/>
              <a:t> </a:t>
            </a:r>
            <a:r>
              <a:rPr lang="tr-TR" altLang="tr-TR" b="1" dirty="0" smtClean="0"/>
              <a:t>   if(a&gt;10)</a:t>
            </a:r>
          </a:p>
          <a:p>
            <a:pPr marL="68580" indent="0">
              <a:buNone/>
            </a:pPr>
            <a:r>
              <a:rPr lang="tr-TR" altLang="tr-TR" b="1" dirty="0"/>
              <a:t> </a:t>
            </a:r>
            <a:r>
              <a:rPr lang="tr-TR" altLang="tr-TR" b="1" dirty="0" smtClean="0"/>
              <a:t>   {</a:t>
            </a:r>
          </a:p>
          <a:p>
            <a:pPr marL="68580" indent="0">
              <a:buNone/>
            </a:pPr>
            <a:r>
              <a:rPr lang="tr-TR" altLang="tr-TR" b="1" dirty="0"/>
              <a:t>   </a:t>
            </a:r>
            <a:r>
              <a:rPr lang="tr-TR" altLang="tr-TR" b="1" dirty="0" smtClean="0"/>
              <a:t>	cout&lt;&lt;</a:t>
            </a:r>
            <a:r>
              <a:rPr lang="en-US" altLang="tr-TR" b="1" dirty="0" smtClean="0"/>
              <a:t>"</a:t>
            </a:r>
            <a:r>
              <a:rPr lang="tr-TR" altLang="tr-TR" b="1" dirty="0"/>
              <a:t>Your value is greater than 10\</a:t>
            </a:r>
            <a:r>
              <a:rPr lang="en-US" altLang="tr-TR" b="1" dirty="0"/>
              <a:t>n</a:t>
            </a:r>
            <a:r>
              <a:rPr lang="en-US" altLang="tr-TR" b="1" dirty="0" smtClean="0"/>
              <a:t>"</a:t>
            </a:r>
            <a:r>
              <a:rPr lang="tr-TR" altLang="tr-TR" dirty="0" smtClean="0">
                <a:latin typeface="Lucida Console" panose="020B0609040504020204" pitchFamily="49" charset="0"/>
              </a:rPr>
              <a:t>;</a:t>
            </a:r>
          </a:p>
          <a:p>
            <a:pPr marL="68580" indent="0">
              <a:buNone/>
            </a:pPr>
            <a:r>
              <a:rPr lang="tr-TR" altLang="tr-TR" b="1" dirty="0"/>
              <a:t>  </a:t>
            </a:r>
            <a:r>
              <a:rPr lang="tr-TR" altLang="tr-TR" b="1" dirty="0" smtClean="0"/>
              <a:t> 	cout&lt;&lt;</a:t>
            </a:r>
            <a:r>
              <a:rPr lang="en-US" altLang="tr-TR" b="1" dirty="0" smtClean="0"/>
              <a:t>"</a:t>
            </a:r>
            <a:r>
              <a:rPr lang="tr-TR" altLang="tr-TR" b="1" dirty="0" smtClean="0"/>
              <a:t>Enter a new value\</a:t>
            </a:r>
            <a:r>
              <a:rPr lang="en-US" altLang="tr-TR" b="1" dirty="0" smtClean="0"/>
              <a:t>n"</a:t>
            </a:r>
            <a:r>
              <a:rPr lang="tr-TR" altLang="tr-TR" b="1" dirty="0" smtClean="0"/>
              <a:t>;</a:t>
            </a:r>
          </a:p>
          <a:p>
            <a:pPr marL="68580" indent="0">
              <a:buNone/>
            </a:pPr>
            <a:r>
              <a:rPr lang="tr-TR" altLang="tr-TR" b="1" dirty="0" smtClean="0"/>
              <a:t>     }</a:t>
            </a:r>
            <a:endParaRPr lang="en-US" altLang="tr-TR" b="1" dirty="0"/>
          </a:p>
          <a:p>
            <a:pPr marL="365760" lvl="1" indent="0">
              <a:buNone/>
            </a:pPr>
            <a:endParaRPr lang="tr-TR" alt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4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while repetition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sz="2600" b="1" dirty="0" smtClean="0"/>
              <a:t>Repetition structures are used whenever a number of actions to be repeated while a condition remains true.</a:t>
            </a:r>
          </a:p>
          <a:p>
            <a:r>
              <a:rPr lang="tr-TR" altLang="tr-TR" sz="2600" b="1" dirty="0" smtClean="0"/>
              <a:t>Example pseudocode:</a:t>
            </a:r>
          </a:p>
          <a:p>
            <a:pPr marL="365760" lvl="1" indent="0">
              <a:buNone/>
            </a:pPr>
            <a:r>
              <a:rPr lang="tr-TR" altLang="tr-TR" b="1" i="1" dirty="0" smtClean="0"/>
              <a:t>While varible x is less than 10</a:t>
            </a:r>
          </a:p>
          <a:p>
            <a:pPr marL="685800" lvl="2" indent="0">
              <a:buNone/>
            </a:pPr>
            <a:r>
              <a:rPr lang="tr-TR" altLang="tr-TR" b="1" i="1" dirty="0"/>
              <a:t>	</a:t>
            </a:r>
            <a:r>
              <a:rPr lang="tr-TR" altLang="tr-TR" b="1" i="1" dirty="0" smtClean="0"/>
              <a:t>Add x to current some</a:t>
            </a:r>
          </a:p>
          <a:p>
            <a:pPr marL="571500" indent="-457200"/>
            <a:r>
              <a:rPr lang="tr-TR" altLang="tr-TR" sz="2600" b="1" dirty="0"/>
              <a:t>Example </a:t>
            </a:r>
            <a:r>
              <a:rPr lang="tr-TR" altLang="tr-TR" sz="2600" b="1" dirty="0" smtClean="0"/>
              <a:t>C++ code:</a:t>
            </a:r>
          </a:p>
          <a:p>
            <a:pPr marL="411480" lvl="1" indent="0">
              <a:buNone/>
            </a:pPr>
            <a:r>
              <a:rPr lang="tr-TR" altLang="tr-TR" b="1" dirty="0" smtClean="0"/>
              <a:t>	while(x&lt;10)</a:t>
            </a:r>
          </a:p>
          <a:p>
            <a:pPr marL="411480" lvl="1" indent="0">
              <a:buNone/>
            </a:pPr>
            <a:r>
              <a:rPr lang="tr-TR" altLang="tr-TR" b="1" dirty="0"/>
              <a:t>	</a:t>
            </a:r>
            <a:r>
              <a:rPr lang="tr-TR" altLang="tr-TR" b="1" dirty="0" smtClean="0"/>
              <a:t>	sum=sum+x;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36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Counter-Controlled Repetition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990600" y="1438576"/>
            <a:ext cx="7010400" cy="4572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smtClean="0">
                <a:solidFill>
                  <a:srgbClr val="008000"/>
                </a:solidFill>
                <a:cs typeface="Times New Roman" panose="02020603050405020304" pitchFamily="18" charset="0"/>
              </a:rPr>
              <a:t>// Fig. 2.7: fig02_07.cpp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smtClean="0">
                <a:solidFill>
                  <a:srgbClr val="008000"/>
                </a:solidFill>
                <a:cs typeface="Times New Roman" panose="02020603050405020304" pitchFamily="18" charset="0"/>
              </a:rPr>
              <a:t>// Class average program with counter-controlled repetition.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smtClean="0">
                <a:solidFill>
                  <a:srgbClr val="0000FF"/>
                </a:solidFill>
                <a:cs typeface="Times New Roman" panose="02020603050405020304" pitchFamily="18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&lt;iostream&gt;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smtClean="0">
                <a:solidFill>
                  <a:srgbClr val="0000FF"/>
                </a:solidFill>
                <a:cs typeface="Times New Roman" panose="02020603050405020304" pitchFamily="18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std::cout;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smtClean="0">
                <a:solidFill>
                  <a:srgbClr val="0000FF"/>
                </a:solidFill>
                <a:cs typeface="Times New Roman" panose="02020603050405020304" pitchFamily="18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std::cin;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r>
              <a:rPr lang="en-US" altLang="tr-TR" smtClean="0">
                <a:solidFill>
                  <a:srgbClr val="0000FF"/>
                </a:solidFill>
                <a:cs typeface="Times New Roman" panose="02020603050405020304" pitchFamily="18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std::endl;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r>
              <a:rPr lang="en-US" altLang="tr-TR" smtClean="0">
                <a:solidFill>
                  <a:srgbClr val="008000"/>
                </a:solidFill>
                <a:cs typeface="Times New Roman" panose="02020603050405020304" pitchFamily="18" charset="0"/>
              </a:rPr>
              <a:t>// function main begins program execution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smtClean="0">
                <a:solidFill>
                  <a:srgbClr val="0000FF"/>
                </a:solidFill>
                <a:cs typeface="Times New Roman" panose="02020603050405020304" pitchFamily="18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main()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{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Times New Roman" panose="02020603050405020304" pitchFamily="18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total;        </a:t>
            </a:r>
            <a:r>
              <a:rPr lang="en-US" altLang="tr-TR" smtClean="0">
                <a:solidFill>
                  <a:srgbClr val="008000"/>
                </a:solidFill>
                <a:cs typeface="Times New Roman" panose="02020603050405020304" pitchFamily="18" charset="0"/>
              </a:rPr>
              <a:t>// sum of grades input by user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Times New Roman" panose="02020603050405020304" pitchFamily="18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gradeCounter; </a:t>
            </a:r>
            <a:r>
              <a:rPr lang="en-US" altLang="tr-TR" smtClean="0">
                <a:solidFill>
                  <a:srgbClr val="008000"/>
                </a:solidFill>
                <a:cs typeface="Times New Roman" panose="02020603050405020304" pitchFamily="18" charset="0"/>
              </a:rPr>
              <a:t>// number of grade to be entered next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Times New Roman" panose="02020603050405020304" pitchFamily="18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grade;        </a:t>
            </a:r>
            <a:r>
              <a:rPr lang="en-US" altLang="tr-TR" smtClean="0">
                <a:solidFill>
                  <a:srgbClr val="008000"/>
                </a:solidFill>
                <a:cs typeface="Times New Roman" panose="02020603050405020304" pitchFamily="18" charset="0"/>
              </a:rPr>
              <a:t>// grade value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Times New Roman" panose="02020603050405020304" pitchFamily="18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average;      </a:t>
            </a:r>
            <a:r>
              <a:rPr lang="en-US" altLang="tr-TR" smtClean="0">
                <a:solidFill>
                  <a:srgbClr val="008000"/>
                </a:solidFill>
                <a:cs typeface="Times New Roman" panose="02020603050405020304" pitchFamily="18" charset="0"/>
              </a:rPr>
              <a:t>// average of grades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</a:t>
            </a:r>
            <a:r>
              <a:rPr lang="en-US" altLang="tr-TR" smtClean="0">
                <a:solidFill>
                  <a:srgbClr val="008000"/>
                </a:solidFill>
                <a:cs typeface="Times New Roman" panose="02020603050405020304" pitchFamily="18" charset="0"/>
              </a:rPr>
              <a:t>// initialization phase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total = </a:t>
            </a:r>
            <a:r>
              <a:rPr lang="en-US" altLang="tr-TR" smtClean="0">
                <a:solidFill>
                  <a:srgbClr val="0099FF"/>
                </a:solidFill>
                <a:cs typeface="Times New Roman" panose="02020603050405020304" pitchFamily="18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;          </a:t>
            </a:r>
            <a:r>
              <a:rPr lang="en-US" altLang="tr-TR" smtClean="0">
                <a:solidFill>
                  <a:srgbClr val="008000"/>
                </a:solidFill>
                <a:cs typeface="Times New Roman" panose="02020603050405020304" pitchFamily="18" charset="0"/>
              </a:rPr>
              <a:t>// initialize total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gradeCounter = </a:t>
            </a:r>
            <a:r>
              <a:rPr lang="en-US" altLang="tr-TR" smtClean="0">
                <a:solidFill>
                  <a:srgbClr val="0099FF"/>
                </a:solidFill>
                <a:cs typeface="Times New Roman" panose="02020603050405020304" pitchFamily="18" charset="0"/>
              </a:rPr>
              <a:t>1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;  </a:t>
            </a:r>
            <a:r>
              <a:rPr lang="en-US" altLang="tr-TR" smtClean="0">
                <a:solidFill>
                  <a:srgbClr val="008000"/>
                </a:solidFill>
                <a:cs typeface="Times New Roman" panose="02020603050405020304" pitchFamily="18" charset="0"/>
              </a:rPr>
              <a:t> // initialize loop counter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298490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Counter-Controlled Repetition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990600" y="1371600"/>
            <a:ext cx="7010400" cy="3962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// processing phase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while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( gradeCounter &lt;=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{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// loop 10 times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"Enter grade: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 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prompt for input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cin &gt;&gt; grade;              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read grade from user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total = total + grade;     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add grade to total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26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gradeCounter = gradeCounter +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increment counter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27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}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28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29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termination phase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average = total /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       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integer division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31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32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display result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"Class average is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&lt;&lt; average &lt;&lt; endl;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34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 program ended successfully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36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37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end function main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35176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Counter-Controlled Repetition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066800" y="1524000"/>
            <a:ext cx="7010400" cy="26670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82880" bIns="182880"/>
          <a:lstStyle>
            <a:lvl1pPr algn="l">
              <a:spcBef>
                <a:spcPct val="20000"/>
              </a:spcBef>
              <a:defRPr sz="1200" b="1">
                <a:solidFill>
                  <a:schemeClr val="tx1"/>
                </a:solidFill>
                <a:latin typeface="Courier New" panose="02070309020205020404" pitchFamily="49" charset="0"/>
              </a:defRPr>
            </a:lvl1pPr>
            <a:lvl2pPr>
              <a:spcBef>
                <a:spcPct val="20000"/>
              </a:spcBef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Enter grade: 98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Enter grade: 76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Enter grade: 71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Enter grade: 87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Enter grade: 83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Enter grade: 90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Enter grade: 57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Enter grade: 79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Enter grade: 82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Enter grade: 94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Class average is 81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13912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Programs usually have three phases:</a:t>
            </a:r>
          </a:p>
          <a:p>
            <a:pPr lvl="1"/>
            <a:r>
              <a:rPr lang="tr-TR" altLang="tr-TR" b="1" dirty="0" smtClean="0"/>
              <a:t>Initialization</a:t>
            </a:r>
          </a:p>
          <a:p>
            <a:pPr lvl="1"/>
            <a:r>
              <a:rPr lang="tr-TR" altLang="tr-TR" b="1" dirty="0" smtClean="0"/>
              <a:t>Processing</a:t>
            </a:r>
          </a:p>
          <a:p>
            <a:pPr lvl="1"/>
            <a:r>
              <a:rPr lang="tr-TR" altLang="tr-TR" b="1" dirty="0" smtClean="0"/>
              <a:t>Termination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14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A class-averaging program (unknown number of students)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057400" y="1828800"/>
            <a:ext cx="6088139" cy="4567256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Fig. 2.9: fig02_09.cpp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Class average program with sentinel-controlled repetition.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iostream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&gt;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cin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::fixed;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                   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iomanip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&gt;  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parameterized stream manipulators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                   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setprecision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sets numeric output precision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function main begins program execution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total;   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sum of grades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gradeCounter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// number of grades entered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grade;   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grade value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double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average;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number with decimal point for average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// initialization phase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total 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initialize total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25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gradeCounter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initialize loop counter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76111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A class-averaging program (unknown number of students)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752600" y="1828800"/>
            <a:ext cx="6324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26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27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processing phase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28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get first grade from user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29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"Enter grade, -1 to end: 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prompt for input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cin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&gt;&gt; grade;                  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read grade from user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31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32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loop until sentinel value read from user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33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while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grade !=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-1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) {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34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total = total + grade;      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add grade to total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35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gradeCounter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=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gradeCounter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+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increment counter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36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37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"Enter grade, -1 to end: 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prompt for input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38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cin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&gt;&gt; grade;                  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read next grade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39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}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while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41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42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termination phase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43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if user entered at least one grade ...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44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if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gradeCounter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!=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) {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45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46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calculate average of all grades entered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47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average =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static_cast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&lt;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double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&gt;( total ) /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gradeCounter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48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292625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A class-averaging program (unknown number of students)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676400" y="1447800"/>
            <a:ext cx="6248400" cy="2590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49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display average with two digits of precision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"Class average is 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setprecision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(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51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&lt;&lt; fixed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&lt;&lt; average &lt;&lt;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52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53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}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if part of if/else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54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55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else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if no grades were entered, output appropriate message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56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"No grades were entered"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&lt;&lt;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57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58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 program ended successfully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59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function main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932632" y="4021355"/>
            <a:ext cx="5992168" cy="2379445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82880" bIns="182880"/>
          <a:lstStyle>
            <a:lvl1pPr algn="l">
              <a:spcBef>
                <a:spcPct val="20000"/>
              </a:spcBef>
              <a:defRPr sz="1200" b="1">
                <a:solidFill>
                  <a:schemeClr val="tx1"/>
                </a:solidFill>
                <a:latin typeface="Courier New" panose="02070309020205020404" pitchFamily="49" charset="0"/>
              </a:defRPr>
            </a:lvl1pPr>
            <a:lvl2pPr>
              <a:spcBef>
                <a:spcPct val="20000"/>
              </a:spcBef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Enter grade, -1 to end: 75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Enter grade, -1 to end: 94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Enter grade, -1 to end: 97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Enter grade, -1 to end: 88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Enter grade, -1 to end: 70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Enter grade, -1 to end: 64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Enter grade, -1 to end: 83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Enter grade, -1 to end: 89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Enter grade, -1 to end: -1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Class average is 82.50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35833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Algorithms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Pseudocode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Control Structures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The if Selection Statement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The if...else Selection Statement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The while Repetition Statement</a:t>
            </a:r>
            <a:endParaRPr lang="en-US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Nested Control Structures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143896" y="1442117"/>
            <a:ext cx="7010400" cy="5181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Fig. 2.11: fig02_11.cpp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Analysis of examination results.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&lt;iostream&gt;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std::cout;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std::cin;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function main begins program execution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// initialize variables in declarations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passes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  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number of passes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failures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number of failures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studentCounter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student counter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result;        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one exam result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// process 10 students using counter-controlled loop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while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( studentCounter &lt;=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{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   // prompt user for input and obtain value from user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"Enter result (1 = pass, 2 = fail):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cin &gt;&gt; result;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27849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Nested Control Structures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219200" y="1544121"/>
            <a:ext cx="6522626" cy="4704279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25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   // if result 1, increment passes; if/else nested in while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26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if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( result ==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if/else nested in while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27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 passes = passes +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                     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28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                                         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29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else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if result not 1, increment failures  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 failures = failures +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                 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31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32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   // increment studentCounter so loop eventually terminates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studentCounter = studentCounter +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34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}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end while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36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37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// termination phase; display number of passes and failures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38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"Passed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&lt;&lt; passes &lt;&lt; endl;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39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"Failed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&lt;&lt; failures &lt;&lt; 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40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41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// if more than eight students passed, print "raise tuition"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42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if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( passes &gt;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8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"Raise tuition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&lt;&lt; endl;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44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successful termination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46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47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end function main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48200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Nested Control Structures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676400" y="1447800"/>
            <a:ext cx="6172200" cy="4876800"/>
          </a:xfrm>
          <a:prstGeom prst="rect">
            <a:avLst/>
          </a:prstGeom>
          <a:solidFill>
            <a:schemeClr val="hlink"/>
          </a:solidFill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1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2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2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1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1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1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2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1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1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2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Passed 6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Failed 4</a:t>
            </a:r>
          </a:p>
          <a:p>
            <a:endParaRPr lang="en-US" altLang="tr-TR" smtClean="0">
              <a:solidFill>
                <a:srgbClr val="000000"/>
              </a:solidFill>
              <a:cs typeface="Courier New" panose="02070309020205020404" pitchFamily="49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1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1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1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1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2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1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1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1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1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result (1 = pass, 2 = fail): 1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Passed 9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Failed 1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Raise tuition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smtClean="0"/>
          </a:p>
          <a:p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44587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Assignment Operators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Assignment operators can be used instead of assignment expressions:</a:t>
            </a:r>
          </a:p>
          <a:p>
            <a:pPr marL="365760" lvl="1" indent="0">
              <a:buNone/>
            </a:pPr>
            <a:r>
              <a:rPr lang="tr-TR" altLang="tr-TR" b="1" dirty="0" smtClean="0"/>
              <a:t>a=a+5 can be written as a+=5</a:t>
            </a:r>
          </a:p>
          <a:p>
            <a:pPr marL="365760" lvl="1" indent="0">
              <a:buNone/>
            </a:pPr>
            <a:r>
              <a:rPr lang="tr-TR" altLang="tr-TR" b="1" dirty="0" smtClean="0"/>
              <a:t>a=a-5 </a:t>
            </a:r>
            <a:r>
              <a:rPr lang="tr-TR" altLang="tr-TR" b="1" dirty="0"/>
              <a:t>can be written as </a:t>
            </a:r>
            <a:r>
              <a:rPr lang="tr-TR" altLang="tr-TR" b="1" dirty="0" smtClean="0"/>
              <a:t>a-=5</a:t>
            </a:r>
            <a:endParaRPr lang="tr-TR" altLang="tr-TR" b="1" dirty="0"/>
          </a:p>
          <a:p>
            <a:pPr marL="365760" lvl="1" indent="0">
              <a:buNone/>
            </a:pPr>
            <a:r>
              <a:rPr lang="tr-TR" altLang="tr-TR" b="1" dirty="0" smtClean="0"/>
              <a:t>a=a*5 </a:t>
            </a:r>
            <a:r>
              <a:rPr lang="tr-TR" altLang="tr-TR" b="1" dirty="0"/>
              <a:t>can be written as </a:t>
            </a:r>
            <a:r>
              <a:rPr lang="tr-TR" altLang="tr-TR" b="1" dirty="0" smtClean="0"/>
              <a:t>a/=5</a:t>
            </a:r>
            <a:endParaRPr lang="tr-TR" altLang="tr-TR" b="1" dirty="0"/>
          </a:p>
          <a:p>
            <a:pPr marL="365760" lvl="1" indent="0">
              <a:buNone/>
            </a:pPr>
            <a:r>
              <a:rPr lang="tr-TR" altLang="tr-TR" b="1" dirty="0" smtClean="0"/>
              <a:t>a=a/5 </a:t>
            </a:r>
            <a:r>
              <a:rPr lang="tr-TR" altLang="tr-TR" b="1" dirty="0"/>
              <a:t>can be written as a+=5</a:t>
            </a:r>
          </a:p>
          <a:p>
            <a:pPr marL="365760" lvl="1" indent="0">
              <a:buNone/>
            </a:pPr>
            <a:r>
              <a:rPr lang="tr-TR" altLang="tr-TR" b="1" dirty="0" smtClean="0"/>
              <a:t>a=a%5 </a:t>
            </a:r>
            <a:r>
              <a:rPr lang="tr-TR" altLang="tr-TR" b="1" dirty="0"/>
              <a:t>can be written as </a:t>
            </a:r>
            <a:r>
              <a:rPr lang="tr-TR" altLang="tr-TR" b="1" dirty="0" smtClean="0"/>
              <a:t>a%=5</a:t>
            </a:r>
            <a:endParaRPr lang="tr-TR" altLang="tr-TR" b="1" dirty="0"/>
          </a:p>
          <a:p>
            <a:pPr marL="365760" lvl="1" indent="0">
              <a:buNone/>
            </a:pPr>
            <a:endParaRPr lang="tr-TR" altLang="tr-TR" b="1" dirty="0" smtClean="0"/>
          </a:p>
          <a:p>
            <a:pPr marL="365760" lvl="1" indent="0">
              <a:buNone/>
            </a:pP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21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Increment and Decrement Operators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Increment operator (c++) can be used instead of c=c+1</a:t>
            </a:r>
          </a:p>
          <a:p>
            <a:r>
              <a:rPr lang="tr-TR" altLang="tr-TR" b="1" dirty="0" smtClean="0"/>
              <a:t>Decrement </a:t>
            </a:r>
            <a:r>
              <a:rPr lang="tr-TR" altLang="tr-TR" b="1" dirty="0"/>
              <a:t>operator (</a:t>
            </a:r>
            <a:r>
              <a:rPr lang="tr-TR" altLang="tr-TR" b="1" dirty="0" smtClean="0"/>
              <a:t>c--) </a:t>
            </a:r>
            <a:r>
              <a:rPr lang="tr-TR" altLang="tr-TR" b="1" dirty="0"/>
              <a:t>can be used instead of </a:t>
            </a:r>
            <a:r>
              <a:rPr lang="tr-TR" altLang="tr-TR" b="1" dirty="0" smtClean="0"/>
              <a:t>c=c-1</a:t>
            </a:r>
            <a:endParaRPr lang="tr-TR" altLang="tr-TR" b="1" dirty="0"/>
          </a:p>
          <a:p>
            <a:r>
              <a:rPr lang="tr-TR" altLang="tr-TR" b="1" dirty="0"/>
              <a:t>c</a:t>
            </a:r>
            <a:r>
              <a:rPr lang="tr-TR" altLang="tr-TR" b="1" dirty="0" smtClean="0"/>
              <a:t>++ and c--  postincrement operators </a:t>
            </a:r>
          </a:p>
          <a:p>
            <a:pPr lvl="1"/>
            <a:r>
              <a:rPr lang="tr-TR" altLang="tr-TR" b="1" dirty="0" smtClean="0"/>
              <a:t>Expression executes before the variable is changed</a:t>
            </a:r>
          </a:p>
          <a:p>
            <a:r>
              <a:rPr lang="tr-TR" altLang="tr-TR" b="1" dirty="0" smtClean="0"/>
              <a:t>++c </a:t>
            </a:r>
            <a:r>
              <a:rPr lang="tr-TR" altLang="tr-TR" b="1" dirty="0"/>
              <a:t>and </a:t>
            </a:r>
            <a:r>
              <a:rPr lang="tr-TR" altLang="tr-TR" b="1" dirty="0" smtClean="0"/>
              <a:t>--c  </a:t>
            </a:r>
            <a:r>
              <a:rPr lang="tr-TR" altLang="tr-TR" b="1" dirty="0"/>
              <a:t>postincrement operators </a:t>
            </a:r>
          </a:p>
          <a:p>
            <a:pPr lvl="1"/>
            <a:r>
              <a:rPr lang="tr-TR" altLang="tr-TR" b="1" dirty="0"/>
              <a:t>V</a:t>
            </a:r>
            <a:r>
              <a:rPr lang="tr-TR" altLang="tr-TR" b="1" dirty="0" smtClean="0"/>
              <a:t>ariable </a:t>
            </a:r>
            <a:r>
              <a:rPr lang="tr-TR" altLang="tr-TR" b="1" dirty="0"/>
              <a:t>is </a:t>
            </a:r>
            <a:r>
              <a:rPr lang="tr-TR" altLang="tr-TR" b="1" dirty="0" smtClean="0"/>
              <a:t>changed and then expression executes.</a:t>
            </a:r>
            <a:endParaRPr lang="tr-TR" altLang="tr-TR" b="1" dirty="0"/>
          </a:p>
          <a:p>
            <a:endParaRPr lang="tr-TR" alt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54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Increment and Decrement Operators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990600" y="1196840"/>
            <a:ext cx="7010400" cy="5257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Fig. 2.14: fig02_14.cpp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Preincrementing and postincrementing.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&lt;iostream&gt;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std::cout;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function main begins program execution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c;              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declare variable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// demonstrate postincrement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5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            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assign 5 to c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c &lt;&lt; endl;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// print 5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c++ &lt;&lt; endl;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print 5 then postincrement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c &lt;&lt; endl &lt;&lt; endl;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// print 6             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demonstrate preincrement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5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            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assign 5 to c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c &lt;&lt; endl;  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print 5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++c &lt;&lt; endl;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// preincrement then print 6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c &lt;&lt; endl;  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print 6             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11054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Increment and Decrement Operators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914400" y="2514600"/>
            <a:ext cx="7010400" cy="18288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82880" bIns="182880"/>
          <a:lstStyle>
            <a:lvl1pPr algn="l">
              <a:spcBef>
                <a:spcPct val="20000"/>
              </a:spcBef>
              <a:defRPr sz="1200" b="1">
                <a:solidFill>
                  <a:schemeClr val="tx1"/>
                </a:solidFill>
                <a:latin typeface="Courier New" panose="02070309020205020404" pitchFamily="49" charset="0"/>
              </a:defRPr>
            </a:lvl1pPr>
            <a:lvl2pPr>
              <a:spcBef>
                <a:spcPct val="20000"/>
              </a:spcBef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5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5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6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latin typeface="Times New Roman" panose="02020603050405020304" pitchFamily="18" charset="0"/>
              </a:rPr>
              <a:t> 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5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6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6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endParaRPr lang="en-US" altLang="tr-TR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914400" y="1219200"/>
            <a:ext cx="70104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25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 successful termination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26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27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function main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46645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Algorithm is defined as the actions to be executed in a specific order to solve a given problem.</a:t>
            </a:r>
          </a:p>
          <a:p>
            <a:r>
              <a:rPr lang="tr-TR" b="1" dirty="0" smtClean="0"/>
              <a:t>Program control is an important concept and it defiens the specific order in which statements are to be executed.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Pseudocode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Artificial or informal language which is used to develop algorithms</a:t>
            </a:r>
          </a:p>
          <a:p>
            <a:r>
              <a:rPr lang="tr-TR" b="1" dirty="0" smtClean="0"/>
              <a:t>Pseudocodes are not executed on computers.</a:t>
            </a:r>
          </a:p>
          <a:p>
            <a:r>
              <a:rPr lang="tr-TR" b="1" dirty="0" smtClean="0"/>
              <a:t>They are similar to everyday English.</a:t>
            </a:r>
          </a:p>
          <a:p>
            <a:r>
              <a:rPr lang="tr-TR" b="1" dirty="0" smtClean="0"/>
              <a:t>Pseudocodes can be converted easily to C++ program.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03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Control Structures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All programs can be written in terms of 3 control structures:</a:t>
            </a:r>
          </a:p>
          <a:p>
            <a:pPr lvl="1"/>
            <a:r>
              <a:rPr lang="tr-TR" b="1" dirty="0" smtClean="0"/>
              <a:t>Sequence structures: Statements executed sequentially. It is default control structure.</a:t>
            </a:r>
          </a:p>
          <a:p>
            <a:pPr lvl="1"/>
            <a:r>
              <a:rPr lang="tr-TR" b="1" dirty="0" smtClean="0"/>
              <a:t>Selection structures: if, if-else, switch.</a:t>
            </a:r>
          </a:p>
          <a:p>
            <a:pPr lvl="1"/>
            <a:r>
              <a:rPr lang="tr-TR" b="1" dirty="0" smtClean="0"/>
              <a:t>Repetition structures: while, do-while, for.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36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if selection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Used to choose among alternative actions:</a:t>
            </a:r>
          </a:p>
          <a:p>
            <a:r>
              <a:rPr lang="tr-TR" b="1" dirty="0" smtClean="0"/>
              <a:t>Pseudocode of if:</a:t>
            </a:r>
          </a:p>
          <a:p>
            <a:pPr lvl="1"/>
            <a:r>
              <a:rPr lang="tr-TR" b="1" dirty="0" smtClean="0"/>
              <a:t>If student’s grade is less than 50</a:t>
            </a:r>
          </a:p>
          <a:p>
            <a:pPr marL="685800" lvl="2" indent="0">
              <a:buNone/>
            </a:pPr>
            <a:r>
              <a:rPr lang="tr-TR" b="1" dirty="0"/>
              <a:t>	</a:t>
            </a:r>
            <a:r>
              <a:rPr lang="tr-TR" b="1" dirty="0" smtClean="0"/>
              <a:t>print </a:t>
            </a:r>
            <a:r>
              <a:rPr lang="en-US" altLang="tr-TR" b="1" dirty="0" smtClean="0"/>
              <a:t>“</a:t>
            </a:r>
            <a:r>
              <a:rPr lang="tr-TR" altLang="tr-TR" b="1" dirty="0" smtClean="0"/>
              <a:t>Failed</a:t>
            </a:r>
            <a:r>
              <a:rPr lang="en-US" altLang="tr-TR" b="1" dirty="0" smtClean="0"/>
              <a:t>”</a:t>
            </a:r>
            <a:endParaRPr lang="tr-TR" altLang="tr-TR" b="1" dirty="0"/>
          </a:p>
          <a:p>
            <a:pPr marL="754380" lvl="1" indent="-342900"/>
            <a:r>
              <a:rPr lang="tr-TR" altLang="tr-TR" b="1" dirty="0" smtClean="0"/>
              <a:t>If the condition returns true, print statement is executed.</a:t>
            </a:r>
          </a:p>
          <a:p>
            <a:pPr marL="754380" lvl="1" indent="-342900"/>
            <a:r>
              <a:rPr lang="tr-TR" altLang="tr-TR" b="1" dirty="0" smtClean="0"/>
              <a:t>If the condition returns false, the body of if is not executed. Program control goes to next statement after if block.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75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if selection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Pseudocode statement is transferred to C++ program as follows:</a:t>
            </a:r>
          </a:p>
          <a:p>
            <a:pPr marL="365760" lvl="1" indent="0">
              <a:buNone/>
            </a:pPr>
            <a:r>
              <a:rPr lang="tr-TR" altLang="tr-TR" b="1" dirty="0" smtClean="0"/>
              <a:t>if(grade&lt;50)</a:t>
            </a:r>
          </a:p>
          <a:p>
            <a:pPr marL="365760" lvl="1" indent="0">
              <a:buNone/>
            </a:pPr>
            <a:r>
              <a:rPr lang="tr-TR" altLang="tr-TR" b="1" dirty="0"/>
              <a:t>	</a:t>
            </a:r>
            <a:r>
              <a:rPr lang="tr-TR" altLang="tr-TR" b="1" dirty="0" smtClean="0"/>
              <a:t>cout&lt;&lt;</a:t>
            </a:r>
            <a:r>
              <a:rPr lang="en-US" altLang="tr-TR" b="1" dirty="0" smtClean="0"/>
              <a:t>"Passed\n"; </a:t>
            </a:r>
            <a:endParaRPr lang="tr-TR" altLang="tr-TR" b="1" dirty="0" smtClean="0"/>
          </a:p>
          <a:p>
            <a:r>
              <a:rPr lang="tr-TR" altLang="tr-TR" b="1" dirty="0" smtClean="0"/>
              <a:t>Indentation improves program readibility.</a:t>
            </a:r>
          </a:p>
          <a:p>
            <a:r>
              <a:rPr lang="tr-TR" altLang="tr-TR" b="1" dirty="0" smtClean="0"/>
              <a:t>C++ ignores whitespace characters (space, tab, and newline).</a:t>
            </a:r>
            <a:endParaRPr lang="en-US" altLang="tr-TR" b="1" dirty="0"/>
          </a:p>
          <a:p>
            <a:pPr marL="365760" lvl="1" indent="0">
              <a:buNone/>
            </a:pPr>
            <a:endParaRPr lang="tr-TR" alt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66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if-else selection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This statement specifies an action for both true condition and false condition.</a:t>
            </a:r>
          </a:p>
          <a:p>
            <a:r>
              <a:rPr lang="tr-TR" altLang="tr-TR" b="1" dirty="0" smtClean="0"/>
              <a:t>Psuedocode of if-else:</a:t>
            </a:r>
          </a:p>
          <a:p>
            <a:pPr marL="365760" lvl="1" indent="0">
              <a:buNone/>
            </a:pPr>
            <a:r>
              <a:rPr lang="tr-TR" altLang="tr-TR" b="1" dirty="0" smtClean="0"/>
              <a:t>	If student’ grade is less than 50</a:t>
            </a:r>
          </a:p>
          <a:p>
            <a:pPr lvl="2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tr-TR" altLang="tr-TR" b="1" dirty="0"/>
              <a:t>	</a:t>
            </a:r>
            <a:r>
              <a:rPr lang="tr-TR" altLang="tr-TR" sz="2200" b="1" dirty="0"/>
              <a:t>	</a:t>
            </a:r>
            <a:r>
              <a:rPr lang="en-US" altLang="tr-TR" sz="2200" b="1" dirty="0"/>
              <a:t>Print </a:t>
            </a:r>
            <a:r>
              <a:rPr lang="en-US" altLang="tr-TR" sz="2200" b="1" dirty="0" smtClean="0"/>
              <a:t>“Failed”</a:t>
            </a:r>
            <a:endParaRPr lang="en-US" altLang="tr-TR" sz="2200" b="1" dirty="0"/>
          </a:p>
          <a:p>
            <a:pPr lvl="2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tr-TR" altLang="tr-TR" sz="2200" b="1" dirty="0"/>
              <a:t>	</a:t>
            </a:r>
            <a:r>
              <a:rPr lang="en-US" altLang="tr-TR" sz="2200" b="1" dirty="0"/>
              <a:t>else</a:t>
            </a:r>
            <a:br>
              <a:rPr lang="en-US" altLang="tr-TR" sz="2200" b="1" dirty="0"/>
            </a:br>
            <a:r>
              <a:rPr lang="tr-TR" altLang="tr-TR" sz="2200" b="1" dirty="0"/>
              <a:t>	</a:t>
            </a:r>
            <a:r>
              <a:rPr lang="en-US" altLang="tr-TR" sz="2200" b="1" dirty="0"/>
              <a:t>Print </a:t>
            </a:r>
            <a:r>
              <a:rPr lang="en-US" altLang="tr-TR" sz="2200" b="1" dirty="0" smtClean="0"/>
              <a:t>“</a:t>
            </a:r>
            <a:r>
              <a:rPr lang="en-US" altLang="tr-TR" sz="2200" b="1" dirty="0"/>
              <a:t>Passed</a:t>
            </a:r>
            <a:r>
              <a:rPr lang="en-US" altLang="tr-TR" sz="2200" b="1" dirty="0" smtClean="0"/>
              <a:t>” </a:t>
            </a:r>
            <a:endParaRPr lang="en-US" altLang="tr-TR" sz="2200" b="1" dirty="0"/>
          </a:p>
          <a:p>
            <a:pPr marL="365760" lvl="1" indent="0">
              <a:buNone/>
            </a:pPr>
            <a:endParaRPr lang="tr-TR" alt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0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if-else selection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C++ code :</a:t>
            </a:r>
          </a:p>
          <a:p>
            <a:pPr marL="365760" lvl="1" indent="0">
              <a:buNone/>
            </a:pPr>
            <a:r>
              <a:rPr lang="tr-TR" altLang="tr-TR" b="1" dirty="0" smtClean="0"/>
              <a:t>	If (grade&lt;50)</a:t>
            </a:r>
          </a:p>
          <a:p>
            <a:pPr lvl="2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tr-TR" altLang="tr-TR" b="1" dirty="0"/>
              <a:t>	</a:t>
            </a:r>
            <a:r>
              <a:rPr lang="tr-TR" altLang="tr-TR" sz="2200" b="1" dirty="0"/>
              <a:t>	</a:t>
            </a:r>
            <a:r>
              <a:rPr lang="tr-TR" altLang="tr-TR" sz="2200" b="1" dirty="0" smtClean="0"/>
              <a:t>cout&lt;&lt;</a:t>
            </a:r>
            <a:r>
              <a:rPr lang="en-US" altLang="tr-TR" sz="2200" b="1" dirty="0" smtClean="0"/>
              <a:t>“Failed</a:t>
            </a:r>
            <a:r>
              <a:rPr lang="tr-TR" altLang="tr-TR" sz="2200" b="1" dirty="0" smtClean="0"/>
              <a:t>\n</a:t>
            </a:r>
            <a:r>
              <a:rPr lang="en-US" altLang="tr-TR" sz="2200" b="1" dirty="0" smtClean="0"/>
              <a:t>”</a:t>
            </a:r>
            <a:r>
              <a:rPr lang="tr-TR" altLang="tr-TR" sz="2200" b="1" dirty="0" smtClean="0"/>
              <a:t>;</a:t>
            </a:r>
            <a:endParaRPr lang="en-US" altLang="tr-TR" sz="2200" b="1" dirty="0"/>
          </a:p>
          <a:p>
            <a:pPr lvl="2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tr-TR" altLang="tr-TR" sz="2200" b="1" dirty="0"/>
              <a:t>	</a:t>
            </a:r>
            <a:r>
              <a:rPr lang="en-US" altLang="tr-TR" sz="2200" b="1" dirty="0"/>
              <a:t>else</a:t>
            </a:r>
            <a:br>
              <a:rPr lang="en-US" altLang="tr-TR" sz="2200" b="1" dirty="0"/>
            </a:br>
            <a:r>
              <a:rPr lang="tr-TR" altLang="tr-TR" sz="2200" b="1" dirty="0"/>
              <a:t>	</a:t>
            </a:r>
            <a:r>
              <a:rPr lang="tr-TR" altLang="tr-TR" sz="2200" b="1" dirty="0" smtClean="0"/>
              <a:t>cout&lt;&lt;</a:t>
            </a:r>
            <a:r>
              <a:rPr lang="en-US" altLang="tr-TR" sz="2200" b="1" dirty="0" smtClean="0"/>
              <a:t>“Passed</a:t>
            </a:r>
            <a:r>
              <a:rPr lang="tr-TR" altLang="tr-TR" sz="2200" b="1" dirty="0" smtClean="0"/>
              <a:t>\n</a:t>
            </a:r>
            <a:r>
              <a:rPr lang="en-US" altLang="tr-TR" sz="2200" b="1" dirty="0" smtClean="0"/>
              <a:t>”</a:t>
            </a:r>
            <a:r>
              <a:rPr lang="tr-TR" altLang="tr-TR" sz="2200" b="1" dirty="0" smtClean="0"/>
              <a:t>;</a:t>
            </a:r>
            <a:r>
              <a:rPr lang="en-US" altLang="tr-TR" sz="2200" b="1" dirty="0" smtClean="0"/>
              <a:t> </a:t>
            </a:r>
            <a:endParaRPr lang="tr-TR" altLang="tr-TR" sz="2200" b="1" dirty="0" smtClean="0"/>
          </a:p>
          <a:p>
            <a:pPr>
              <a:lnSpc>
                <a:spcPct val="90000"/>
              </a:lnSpc>
            </a:pPr>
            <a:r>
              <a:rPr lang="en-US" altLang="tr-TR" b="1" dirty="0"/>
              <a:t>Ternary conditional operator (</a:t>
            </a:r>
            <a:r>
              <a:rPr lang="en-US" altLang="tr-TR" sz="2100" b="1" dirty="0">
                <a:latin typeface="Lucida Console" panose="020B0609040504020204" pitchFamily="49" charset="0"/>
              </a:rPr>
              <a:t>?:</a:t>
            </a:r>
            <a:r>
              <a:rPr lang="en-US" altLang="tr-TR" b="1" dirty="0"/>
              <a:t>) </a:t>
            </a:r>
          </a:p>
          <a:p>
            <a:pPr lvl="1">
              <a:lnSpc>
                <a:spcPct val="90000"/>
              </a:lnSpc>
            </a:pPr>
            <a:r>
              <a:rPr lang="tr-TR" altLang="tr-TR" sz="2400" b="1" dirty="0"/>
              <a:t>It has </a:t>
            </a:r>
            <a:r>
              <a:rPr lang="en-US" altLang="tr-TR" sz="2400" b="1" dirty="0"/>
              <a:t>three arguments (condition, value if true, value if false)</a:t>
            </a:r>
          </a:p>
          <a:p>
            <a:pPr lvl="2">
              <a:lnSpc>
                <a:spcPct val="90000"/>
              </a:lnSpc>
            </a:pPr>
            <a:r>
              <a:rPr lang="en-US" altLang="tr-TR" sz="2400" b="1" dirty="0" smtClean="0"/>
              <a:t>grade </a:t>
            </a:r>
            <a:r>
              <a:rPr lang="en-US" altLang="tr-TR" sz="2400" b="1" dirty="0"/>
              <a:t>&gt;= 60 ? </a:t>
            </a:r>
            <a:r>
              <a:rPr lang="tr-TR" altLang="tr-TR" sz="2400" b="1" dirty="0"/>
              <a:t>c</a:t>
            </a:r>
            <a:r>
              <a:rPr lang="tr-TR" altLang="tr-TR" sz="2400" b="1" dirty="0" smtClean="0"/>
              <a:t>out&lt;&lt;</a:t>
            </a:r>
            <a:r>
              <a:rPr lang="en-US" altLang="tr-TR" sz="2400" b="1" dirty="0" smtClean="0"/>
              <a:t>“Passed\n</a:t>
            </a:r>
            <a:r>
              <a:rPr lang="en-US" altLang="tr-TR" sz="2400" b="1" dirty="0"/>
              <a:t>” </a:t>
            </a:r>
            <a:r>
              <a:rPr lang="en-US" altLang="tr-TR" sz="2400" b="1" dirty="0" smtClean="0"/>
              <a:t>:</a:t>
            </a:r>
            <a:r>
              <a:rPr lang="tr-TR" altLang="tr-TR" sz="2400" b="1" dirty="0" smtClean="0"/>
              <a:t> cout&lt;&lt;</a:t>
            </a:r>
            <a:r>
              <a:rPr lang="en-US" altLang="tr-TR" sz="2400" b="1" dirty="0" smtClean="0"/>
              <a:t>“Failed\n”;</a:t>
            </a:r>
            <a:endParaRPr lang="en-US" altLang="tr-TR" sz="2400" b="1" dirty="0"/>
          </a:p>
          <a:p>
            <a:pPr marL="68580" indent="0">
              <a:lnSpc>
                <a:spcPct val="90000"/>
              </a:lnSpc>
              <a:buNone/>
            </a:pPr>
            <a:endParaRPr lang="en-US" altLang="tr-TR" sz="2600" b="1" dirty="0"/>
          </a:p>
          <a:p>
            <a:pPr marL="365760" lvl="1" indent="0">
              <a:buNone/>
            </a:pPr>
            <a:endParaRPr lang="tr-TR" alt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08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9446</TotalTime>
  <Words>2051</Words>
  <Application>Microsoft Office PowerPoint</Application>
  <PresentationFormat>On-screen Show (4:3)</PresentationFormat>
  <Paragraphs>385</Paragraphs>
  <Slides>26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Austin</vt:lpstr>
      <vt:lpstr>BME261</vt:lpstr>
      <vt:lpstr>Outline</vt:lpstr>
      <vt:lpstr>Algorithms</vt:lpstr>
      <vt:lpstr>Pseudocode</vt:lpstr>
      <vt:lpstr>Control Structures</vt:lpstr>
      <vt:lpstr>The if selection statement</vt:lpstr>
      <vt:lpstr>The if selection statement</vt:lpstr>
      <vt:lpstr>The if-else selection statement</vt:lpstr>
      <vt:lpstr>The if-else selection statement</vt:lpstr>
      <vt:lpstr>The if-else selection statement</vt:lpstr>
      <vt:lpstr>The if-else selection statement</vt:lpstr>
      <vt:lpstr>The while repetition statement</vt:lpstr>
      <vt:lpstr>Counter-Controlled Repetition</vt:lpstr>
      <vt:lpstr>Counter-Controlled Repetition</vt:lpstr>
      <vt:lpstr>Counter-Controlled Repetition</vt:lpstr>
      <vt:lpstr>Algorithms (Top-down, stepwise refinement)</vt:lpstr>
      <vt:lpstr>Algorithms (Top-down, stepwise refinement)</vt:lpstr>
      <vt:lpstr>Algorithms (Top-down, stepwise refinement)</vt:lpstr>
      <vt:lpstr>Algorithms (Top-down, stepwise refinement)</vt:lpstr>
      <vt:lpstr>Algorithms (Top-down, stepwise refinement)</vt:lpstr>
      <vt:lpstr>Algorithms (Top-down, stepwise refinement)</vt:lpstr>
      <vt:lpstr>Algorithms (Top-down, stepwise refinement)</vt:lpstr>
      <vt:lpstr>Assignment Operators</vt:lpstr>
      <vt:lpstr>Increment and Decrement Operators</vt:lpstr>
      <vt:lpstr>Increment and Decrement Operators</vt:lpstr>
      <vt:lpstr>Increment and Decrement Operators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AR</cp:lastModifiedBy>
  <cp:revision>489</cp:revision>
  <dcterms:created xsi:type="dcterms:W3CDTF">2006-08-16T00:00:00Z</dcterms:created>
  <dcterms:modified xsi:type="dcterms:W3CDTF">2019-12-04T06:15:16Z</dcterms:modified>
</cp:coreProperties>
</file>