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304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404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654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978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022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934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854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555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99200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039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789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6271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9104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6352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1336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9545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702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726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307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379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013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896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290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65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BME261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dirty="0" smtClean="0"/>
              <a:t>Structured Program Development in C++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smtClean="0">
                <a:solidFill>
                  <a:schemeClr val="tx1"/>
                </a:solidFill>
              </a:rPr>
              <a:t>C++ </a:t>
            </a:r>
            <a:r>
              <a:rPr lang="tr-TR" b="1" dirty="0" smtClean="0">
                <a:solidFill>
                  <a:schemeClr val="tx1"/>
                </a:solidFill>
              </a:rPr>
              <a:t>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if-else statements</a:t>
            </a:r>
          </a:p>
          <a:p>
            <a:pPr lvl="1"/>
            <a:r>
              <a:rPr lang="tr-TR" altLang="tr-TR" sz="2000" b="1" dirty="0" smtClean="0"/>
              <a:t>They are used to test for multiple cases.</a:t>
            </a:r>
          </a:p>
          <a:p>
            <a:pPr lvl="1"/>
            <a:r>
              <a:rPr lang="tr-TR" altLang="tr-TR" sz="2000" b="1" dirty="0" smtClean="0"/>
              <a:t>if-else selection statements are placed inside other if-else selection statements.</a:t>
            </a:r>
          </a:p>
          <a:p>
            <a:pPr lvl="1"/>
            <a:r>
              <a:rPr lang="tr-TR" altLang="tr-TR" sz="2000" b="1" dirty="0" smtClean="0"/>
              <a:t>Whenever a condition returns true, rest of the statements are skipped.</a:t>
            </a:r>
            <a:endParaRPr lang="en-US" altLang="tr-TR" sz="20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Compound statement is defined as a set of statements within a pair of braces</a:t>
            </a:r>
          </a:p>
          <a:p>
            <a:r>
              <a:rPr lang="tr-TR" altLang="tr-TR" b="1" dirty="0"/>
              <a:t>Compound </a:t>
            </a:r>
            <a:r>
              <a:rPr lang="tr-TR" altLang="tr-TR" b="1" dirty="0" smtClean="0"/>
              <a:t>statements with declarations are defined as block.</a:t>
            </a:r>
          </a:p>
          <a:p>
            <a:pPr marL="68580" indent="0">
              <a:buNone/>
            </a:pPr>
            <a:endParaRPr lang="tr-TR" altLang="tr-TR" b="1" dirty="0"/>
          </a:p>
          <a:p>
            <a:pPr marL="68580" indent="0">
              <a:buNone/>
            </a:pPr>
            <a:r>
              <a:rPr lang="tr-TR" altLang="tr-TR" b="1" dirty="0"/>
              <a:t> </a:t>
            </a:r>
            <a:r>
              <a:rPr lang="tr-TR" altLang="tr-TR" b="1" dirty="0" smtClean="0"/>
              <a:t>   if(a&gt;10)</a:t>
            </a:r>
          </a:p>
          <a:p>
            <a:pPr marL="68580" indent="0">
              <a:buNone/>
            </a:pPr>
            <a:r>
              <a:rPr lang="tr-TR" altLang="tr-TR" b="1" dirty="0"/>
              <a:t> </a:t>
            </a:r>
            <a:r>
              <a:rPr lang="tr-TR" altLang="tr-TR" b="1" dirty="0" smtClean="0"/>
              <a:t>   {</a:t>
            </a:r>
          </a:p>
          <a:p>
            <a:pPr marL="68580" indent="0">
              <a:buNone/>
            </a:pPr>
            <a:r>
              <a:rPr lang="tr-TR" altLang="tr-TR" b="1" dirty="0"/>
              <a:t>   </a:t>
            </a:r>
            <a:r>
              <a:rPr lang="tr-TR" altLang="tr-TR" b="1" dirty="0" smtClean="0"/>
              <a:t>	cout&lt;&lt;</a:t>
            </a:r>
            <a:r>
              <a:rPr lang="en-US" altLang="tr-TR" b="1" dirty="0" smtClean="0"/>
              <a:t>"</a:t>
            </a:r>
            <a:r>
              <a:rPr lang="tr-TR" altLang="tr-TR" b="1" dirty="0"/>
              <a:t>Your value is greater than 10\</a:t>
            </a:r>
            <a:r>
              <a:rPr lang="en-US" altLang="tr-TR" b="1" dirty="0"/>
              <a:t>n</a:t>
            </a:r>
            <a:r>
              <a:rPr lang="en-US" altLang="tr-TR" b="1" dirty="0" smtClean="0"/>
              <a:t>"</a:t>
            </a:r>
            <a:r>
              <a:rPr lang="tr-TR" altLang="tr-TR" dirty="0" smtClean="0">
                <a:latin typeface="Lucida Console" panose="020B0609040504020204" pitchFamily="49" charset="0"/>
              </a:rPr>
              <a:t>;</a:t>
            </a:r>
          </a:p>
          <a:p>
            <a:pPr marL="68580" indent="0">
              <a:buNone/>
            </a:pPr>
            <a:r>
              <a:rPr lang="tr-TR" altLang="tr-TR" b="1" dirty="0"/>
              <a:t>  </a:t>
            </a:r>
            <a:r>
              <a:rPr lang="tr-TR" altLang="tr-TR" b="1" dirty="0" smtClean="0"/>
              <a:t> 	cout&lt;&lt;</a:t>
            </a:r>
            <a:r>
              <a:rPr lang="en-US" altLang="tr-TR" b="1" dirty="0" smtClean="0"/>
              <a:t>"</a:t>
            </a:r>
            <a:r>
              <a:rPr lang="tr-TR" altLang="tr-TR" b="1" dirty="0" smtClean="0"/>
              <a:t>Enter a new value\</a:t>
            </a:r>
            <a:r>
              <a:rPr lang="en-US" altLang="tr-TR" b="1" dirty="0" smtClean="0"/>
              <a:t>n"</a:t>
            </a:r>
            <a:r>
              <a:rPr lang="tr-TR" altLang="tr-TR" b="1" dirty="0" smtClean="0"/>
              <a:t>;</a:t>
            </a:r>
          </a:p>
          <a:p>
            <a:pPr marL="68580" indent="0">
              <a:buNone/>
            </a:pPr>
            <a:r>
              <a:rPr lang="tr-TR" altLang="tr-TR" b="1" dirty="0" smtClean="0"/>
              <a:t>     }</a:t>
            </a:r>
            <a:endParaRPr lang="en-US" altLang="tr-TR" b="1" dirty="0"/>
          </a:p>
          <a:p>
            <a:pPr marL="365760" lvl="1" indent="0">
              <a:buNone/>
            </a:pPr>
            <a:endParaRPr lang="tr-TR" alt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while repetition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sz="2600" b="1" dirty="0" smtClean="0"/>
              <a:t>Repetition structures are used whenever a number of actions to be repeated while a condition remains true.</a:t>
            </a:r>
          </a:p>
          <a:p>
            <a:r>
              <a:rPr lang="tr-TR" altLang="tr-TR" sz="2600" b="1" dirty="0" smtClean="0"/>
              <a:t>Example pseudocode:</a:t>
            </a:r>
          </a:p>
          <a:p>
            <a:pPr marL="365760" lvl="1" indent="0">
              <a:buNone/>
            </a:pPr>
            <a:r>
              <a:rPr lang="tr-TR" altLang="tr-TR" b="1" i="1" dirty="0" smtClean="0"/>
              <a:t>While varible x is less than 10</a:t>
            </a:r>
          </a:p>
          <a:p>
            <a:pPr marL="685800" lvl="2" indent="0">
              <a:buNone/>
            </a:pPr>
            <a:r>
              <a:rPr lang="tr-TR" altLang="tr-TR" b="1" i="1" dirty="0"/>
              <a:t>	</a:t>
            </a:r>
            <a:r>
              <a:rPr lang="tr-TR" altLang="tr-TR" b="1" i="1" dirty="0" smtClean="0"/>
              <a:t>Add x to current some</a:t>
            </a:r>
          </a:p>
          <a:p>
            <a:pPr marL="571500" indent="-457200"/>
            <a:r>
              <a:rPr lang="tr-TR" altLang="tr-TR" sz="2600" b="1" dirty="0"/>
              <a:t>Example </a:t>
            </a:r>
            <a:r>
              <a:rPr lang="tr-TR" altLang="tr-TR" sz="2600" b="1" dirty="0" smtClean="0"/>
              <a:t>C++ code:</a:t>
            </a:r>
          </a:p>
          <a:p>
            <a:pPr marL="411480" lvl="1" indent="0">
              <a:buNone/>
            </a:pPr>
            <a:r>
              <a:rPr lang="tr-TR" altLang="tr-TR" b="1" dirty="0" smtClean="0"/>
              <a:t>	while(x&lt;10)</a:t>
            </a:r>
          </a:p>
          <a:p>
            <a:pPr marL="411480" lvl="1" indent="0">
              <a:buNone/>
            </a:pPr>
            <a:r>
              <a:rPr lang="tr-TR" altLang="tr-TR" b="1" dirty="0"/>
              <a:t>	</a:t>
            </a:r>
            <a:r>
              <a:rPr lang="tr-TR" altLang="tr-TR" b="1" dirty="0" smtClean="0"/>
              <a:t>	sum=sum+x;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Counter-Controlled Repetition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90600" y="1438576"/>
            <a:ext cx="7010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Fig. 2.7: fig02_07.cpp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Class average program with counter-controlled repetition.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std::cin;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function main begins program execution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total;  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sum of grades input by user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gradeCounter;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number of grade to be entered next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grade;  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grade value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average;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average of grades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initialization phase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total =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;    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initialize total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gradeCounter =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 // initialize loop counter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849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Counter-Controlled Repetition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1371600"/>
            <a:ext cx="70104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processing phase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while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gradeCounter &lt;=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{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loop 10 times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"Enter grade: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prompt for input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cin &gt;&gt; grade;   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read grade from user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total = total + grade;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add grade to total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gradeCounter = gradeCounter +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increment counter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}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termination phase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average = total /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integer division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display result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"Class average is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average &lt;&lt; endl;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program ended successfully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517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Counter-Controlled Repetition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66800" y="1524000"/>
            <a:ext cx="7010400" cy="2667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98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76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71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87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83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90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57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79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82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94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Class average is 81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391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Programs usually have three phases:</a:t>
            </a:r>
          </a:p>
          <a:p>
            <a:pPr lvl="1"/>
            <a:r>
              <a:rPr lang="tr-TR" altLang="tr-TR" b="1" dirty="0" smtClean="0"/>
              <a:t>Initialization</a:t>
            </a:r>
          </a:p>
          <a:p>
            <a:pPr lvl="1"/>
            <a:r>
              <a:rPr lang="tr-TR" altLang="tr-TR" b="1" dirty="0" smtClean="0"/>
              <a:t>Processing</a:t>
            </a:r>
          </a:p>
          <a:p>
            <a:pPr lvl="1"/>
            <a:r>
              <a:rPr lang="tr-TR" altLang="tr-TR" b="1" dirty="0" smtClean="0"/>
              <a:t>Termination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057400" y="1828800"/>
            <a:ext cx="6088139" cy="4567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2.9: fig02_09.cpp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Class average program with sentinel-controlled repetition.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::fixed;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iomanip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parameterized stream manipulators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setprecision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sets numeric output precision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total;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sum of grades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gradeCounter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number of grades entered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grade;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grade value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double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average;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number with decimal point for average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initialization phase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total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initialize total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gradeCounter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initialize loop counter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7611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52600" y="1828800"/>
            <a:ext cx="6324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processing phase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get first grade from user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"Enter grade, -1 to end: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prompt for input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&gt;&gt; grade;            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read grade from user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loop until sentinel value read from user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while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grade !=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-1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 {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total = total + grade;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add grade to total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gradeCounter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gradeCounter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+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increment counter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"Enter grade, -1 to end: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prompt for input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&gt;&gt; grade;            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read next grade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while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termination phase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if user entered at least one grade ...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gradeCounter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!=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 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calculate average of all grades entered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average =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static_cast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&lt;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double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&gt;( total ) /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gradeCounter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262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76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676400" y="1447800"/>
            <a:ext cx="62484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display average with two digits of precision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"Class average is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setprecision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(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&lt;&lt; fixed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&lt;&lt; average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if part of if/else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54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else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if no grades were entered, output appropriate message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"No grades were entered"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57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program ended successfully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932632" y="4021355"/>
            <a:ext cx="5992168" cy="237944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75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94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97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88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70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64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83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89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-1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Class average is 82.50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583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Algorithms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Pseudocode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Control Structures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if 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if...else 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while Repetition Statement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143896" y="1442117"/>
            <a:ext cx="70104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2.11: fig02_11.cpp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Analysis of examination results.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std::cin;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initialize variables in declarations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passes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number of passes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failures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number of failures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studentCounter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student counter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result;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one exam result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process 10 students using counter-controlled loop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while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studentCounter &lt;=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   // prompt user for input and obtain value from user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"Enter result (1 = pass, 2 = fail):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cin &gt;&gt; result;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2784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19200" y="1544121"/>
            <a:ext cx="6522626" cy="470427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   // if result 1, increment passes; if/else nested in while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result ==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if/else nested in while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passes = passes +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else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if result not 1, increment failures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failures = failures +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   // increment studentCounter so loop eventually terminates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studentCounter = studentCounter +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while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termination phase; display number of passes and failures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"Passed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passes &lt;&lt; endl;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"Failed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failures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40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41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if more than eight students passed, print "raise tuition"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passes &gt;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8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"Raise tuition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endl;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44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820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676400" y="1447800"/>
            <a:ext cx="6172200" cy="4876800"/>
          </a:xfrm>
          <a:prstGeom prst="rect">
            <a:avLst/>
          </a:prstGeom>
          <a:solidFill>
            <a:schemeClr val="hlink"/>
          </a:solidFill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Passed 6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Failed 4</a:t>
            </a:r>
          </a:p>
          <a:p>
            <a:endParaRPr lang="en-US" altLang="tr-TR" smtClean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Passed 9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Failed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Raise tuition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smtClean="0"/>
          </a:p>
          <a:p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458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Assignment Operators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Assignment operators can be used instead of assignment expressions: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a=a+5 can be written as a+=5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a=a-5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a-=5</a:t>
            </a:r>
            <a:endParaRPr lang="tr-TR" altLang="tr-TR" b="1" dirty="0"/>
          </a:p>
          <a:p>
            <a:pPr marL="365760" lvl="1" indent="0">
              <a:buNone/>
            </a:pPr>
            <a:r>
              <a:rPr lang="tr-TR" altLang="tr-TR" b="1" dirty="0" smtClean="0"/>
              <a:t>a=a*5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a/=5</a:t>
            </a:r>
            <a:endParaRPr lang="tr-TR" altLang="tr-TR" b="1" dirty="0"/>
          </a:p>
          <a:p>
            <a:pPr marL="365760" lvl="1" indent="0">
              <a:buNone/>
            </a:pPr>
            <a:r>
              <a:rPr lang="tr-TR" altLang="tr-TR" b="1" dirty="0" smtClean="0"/>
              <a:t>a=a/5 </a:t>
            </a:r>
            <a:r>
              <a:rPr lang="tr-TR" altLang="tr-TR" b="1" dirty="0"/>
              <a:t>can be written as a+=5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a=a%5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a%=5</a:t>
            </a:r>
            <a:endParaRPr lang="tr-TR" altLang="tr-TR" b="1" dirty="0"/>
          </a:p>
          <a:p>
            <a:pPr marL="365760" lvl="1" indent="0">
              <a:buNone/>
            </a:pPr>
            <a:endParaRPr lang="tr-TR" altLang="tr-TR" b="1" dirty="0" smtClean="0"/>
          </a:p>
          <a:p>
            <a:pPr marL="365760" lvl="1" indent="0">
              <a:buNone/>
            </a:pP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2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Increment and Decrement Operators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Increment operator (c++) can be used instead of c=c+1</a:t>
            </a:r>
          </a:p>
          <a:p>
            <a:r>
              <a:rPr lang="tr-TR" altLang="tr-TR" b="1" dirty="0" smtClean="0"/>
              <a:t>Decrement </a:t>
            </a:r>
            <a:r>
              <a:rPr lang="tr-TR" altLang="tr-TR" b="1" dirty="0"/>
              <a:t>operator (</a:t>
            </a:r>
            <a:r>
              <a:rPr lang="tr-TR" altLang="tr-TR" b="1" dirty="0" smtClean="0"/>
              <a:t>c--) </a:t>
            </a:r>
            <a:r>
              <a:rPr lang="tr-TR" altLang="tr-TR" b="1" dirty="0"/>
              <a:t>can be used instead of </a:t>
            </a:r>
            <a:r>
              <a:rPr lang="tr-TR" altLang="tr-TR" b="1" dirty="0" smtClean="0"/>
              <a:t>c=c-1</a:t>
            </a:r>
            <a:endParaRPr lang="tr-TR" altLang="tr-TR" b="1" dirty="0"/>
          </a:p>
          <a:p>
            <a:r>
              <a:rPr lang="tr-TR" altLang="tr-TR" b="1" dirty="0"/>
              <a:t>c</a:t>
            </a:r>
            <a:r>
              <a:rPr lang="tr-TR" altLang="tr-TR" b="1" dirty="0" smtClean="0"/>
              <a:t>++ and c--  postincrement operators </a:t>
            </a:r>
          </a:p>
          <a:p>
            <a:pPr lvl="1"/>
            <a:r>
              <a:rPr lang="tr-TR" altLang="tr-TR" b="1" dirty="0" smtClean="0"/>
              <a:t>Expression executes before the variable is changed</a:t>
            </a:r>
          </a:p>
          <a:p>
            <a:r>
              <a:rPr lang="tr-TR" altLang="tr-TR" b="1" dirty="0" smtClean="0"/>
              <a:t>++c </a:t>
            </a:r>
            <a:r>
              <a:rPr lang="tr-TR" altLang="tr-TR" b="1" dirty="0"/>
              <a:t>and </a:t>
            </a:r>
            <a:r>
              <a:rPr lang="tr-TR" altLang="tr-TR" b="1" dirty="0" smtClean="0"/>
              <a:t>--c  </a:t>
            </a:r>
            <a:r>
              <a:rPr lang="tr-TR" altLang="tr-TR" b="1" dirty="0"/>
              <a:t>postincrement operators </a:t>
            </a:r>
          </a:p>
          <a:p>
            <a:pPr lvl="1"/>
            <a:r>
              <a:rPr lang="tr-TR" altLang="tr-TR" b="1" dirty="0"/>
              <a:t>V</a:t>
            </a:r>
            <a:r>
              <a:rPr lang="tr-TR" altLang="tr-TR" b="1" dirty="0" smtClean="0"/>
              <a:t>ariable </a:t>
            </a:r>
            <a:r>
              <a:rPr lang="tr-TR" altLang="tr-TR" b="1" dirty="0"/>
              <a:t>is </a:t>
            </a:r>
            <a:r>
              <a:rPr lang="tr-TR" altLang="tr-TR" b="1" dirty="0" smtClean="0"/>
              <a:t>changed and then expression executes.</a:t>
            </a:r>
            <a:endParaRPr lang="tr-TR" altLang="tr-TR" b="1" dirty="0"/>
          </a:p>
          <a:p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5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Increment and Decrement Operators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1196840"/>
            <a:ext cx="7010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2.14: fig02_14.cpp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Preincrementing and postincrementing.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c;   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declare variable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demonstrate postincrement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assign 5 to c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c &lt;&lt; endl;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// print 5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c++ &lt;&lt; endl;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print 5 then postincrement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c &lt;&lt; endl &lt;&lt; endl;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print 6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demonstrate preincrement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assign 5 to c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c &lt;&lt; endl;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print 5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++c &lt;&lt; endl;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preincrement then print 6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c &lt;&lt; endl;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print 6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105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Increment and Decrement Operators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14400" y="2514600"/>
            <a:ext cx="7010400" cy="1828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5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5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latin typeface="Times New Roman" panose="02020603050405020304" pitchFamily="18" charset="0"/>
              </a:rPr>
              <a:t> 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5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14400" y="1219200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successful termination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4664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Algorithm is defined as the actions to be executed in a specific order to solve a given problem.</a:t>
            </a:r>
          </a:p>
          <a:p>
            <a:r>
              <a:rPr lang="tr-TR" b="1" dirty="0" smtClean="0"/>
              <a:t>Program control is an important concept and it defiens the specific order in which statements are to be executed.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Pseudocode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Artificial or informal language which is used to develop algorithms</a:t>
            </a:r>
          </a:p>
          <a:p>
            <a:r>
              <a:rPr lang="tr-TR" b="1" dirty="0" smtClean="0"/>
              <a:t>Pseudocodes are not executed on computers.</a:t>
            </a:r>
          </a:p>
          <a:p>
            <a:r>
              <a:rPr lang="tr-TR" b="1" dirty="0" smtClean="0"/>
              <a:t>They are similar to everyday English.</a:t>
            </a:r>
          </a:p>
          <a:p>
            <a:r>
              <a:rPr lang="tr-TR" b="1" dirty="0" smtClean="0"/>
              <a:t>Pseudocodes can be converted easily to C++ program.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Control Structures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All programs can be written in terms of 3 control structures:</a:t>
            </a:r>
          </a:p>
          <a:p>
            <a:pPr lvl="1"/>
            <a:r>
              <a:rPr lang="tr-TR" b="1" dirty="0" smtClean="0"/>
              <a:t>Sequence structures: Statements executed sequentially. It is default control structure.</a:t>
            </a:r>
          </a:p>
          <a:p>
            <a:pPr lvl="1"/>
            <a:r>
              <a:rPr lang="tr-TR" b="1" dirty="0" smtClean="0"/>
              <a:t>Selection structures: if, if-else, switch.</a:t>
            </a:r>
          </a:p>
          <a:p>
            <a:pPr lvl="1"/>
            <a:r>
              <a:rPr lang="tr-TR" b="1" dirty="0" smtClean="0"/>
              <a:t>Repetition structures: while, do-while, for.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Used to choose among alternative actions:</a:t>
            </a:r>
          </a:p>
          <a:p>
            <a:r>
              <a:rPr lang="tr-TR" b="1" dirty="0" smtClean="0"/>
              <a:t>Pseudocode of if:</a:t>
            </a:r>
          </a:p>
          <a:p>
            <a:pPr lvl="1"/>
            <a:r>
              <a:rPr lang="tr-TR" b="1" dirty="0" smtClean="0"/>
              <a:t>If student’s grade is less than 50</a:t>
            </a:r>
          </a:p>
          <a:p>
            <a:pPr marL="685800" lvl="2" indent="0">
              <a:buNone/>
            </a:pPr>
            <a:r>
              <a:rPr lang="tr-TR" b="1" dirty="0"/>
              <a:t>	</a:t>
            </a:r>
            <a:r>
              <a:rPr lang="tr-TR" b="1" dirty="0" smtClean="0"/>
              <a:t>print </a:t>
            </a:r>
            <a:r>
              <a:rPr lang="en-US" altLang="tr-TR" b="1" dirty="0" smtClean="0"/>
              <a:t>“</a:t>
            </a:r>
            <a:r>
              <a:rPr lang="tr-TR" altLang="tr-TR" b="1" dirty="0" smtClean="0"/>
              <a:t>Failed</a:t>
            </a:r>
            <a:r>
              <a:rPr lang="en-US" altLang="tr-TR" b="1" dirty="0" smtClean="0"/>
              <a:t>”</a:t>
            </a:r>
            <a:endParaRPr lang="tr-TR" altLang="tr-TR" b="1" dirty="0"/>
          </a:p>
          <a:p>
            <a:pPr marL="754380" lvl="1" indent="-342900"/>
            <a:r>
              <a:rPr lang="tr-TR" altLang="tr-TR" b="1" dirty="0" smtClean="0"/>
              <a:t>If the condition returns true, print statement is executed.</a:t>
            </a:r>
          </a:p>
          <a:p>
            <a:pPr marL="754380" lvl="1" indent="-342900"/>
            <a:r>
              <a:rPr lang="tr-TR" altLang="tr-TR" b="1" dirty="0" smtClean="0"/>
              <a:t>If the condition returns false, the body of if is not executed. Program control goes to next statement after if block.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Pseudocode statement is transferred to C++ program as follows:</a:t>
            </a:r>
          </a:p>
          <a:p>
            <a:pPr marL="365760" lvl="1" indent="0">
              <a:buNone/>
            </a:pPr>
            <a:r>
              <a:rPr lang="tr-TR" altLang="tr-TR" b="1" dirty="0" smtClean="0"/>
              <a:t>if(grade&lt;50)</a:t>
            </a:r>
          </a:p>
          <a:p>
            <a:pPr marL="365760" lvl="1" indent="0">
              <a:buNone/>
            </a:pPr>
            <a:r>
              <a:rPr lang="tr-TR" altLang="tr-TR" b="1" dirty="0"/>
              <a:t>	</a:t>
            </a:r>
            <a:r>
              <a:rPr lang="tr-TR" altLang="tr-TR" b="1" dirty="0" smtClean="0"/>
              <a:t>cout&lt;&lt;</a:t>
            </a:r>
            <a:r>
              <a:rPr lang="en-US" altLang="tr-TR" b="1" dirty="0" smtClean="0"/>
              <a:t>"Passed\n"; </a:t>
            </a:r>
            <a:endParaRPr lang="tr-TR" altLang="tr-TR" b="1" dirty="0" smtClean="0"/>
          </a:p>
          <a:p>
            <a:r>
              <a:rPr lang="tr-TR" altLang="tr-TR" b="1" dirty="0" smtClean="0"/>
              <a:t>Indentation improves program readibility.</a:t>
            </a:r>
          </a:p>
          <a:p>
            <a:r>
              <a:rPr lang="tr-TR" altLang="tr-TR" b="1" dirty="0" smtClean="0"/>
              <a:t>C++ ignores whitespace characters (space, tab, and newline).</a:t>
            </a:r>
            <a:endParaRPr lang="en-US" altLang="tr-TR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This statement specifies an action for both true condition and false condition.</a:t>
            </a:r>
          </a:p>
          <a:p>
            <a:r>
              <a:rPr lang="tr-TR" altLang="tr-TR" b="1" dirty="0" smtClean="0"/>
              <a:t>Psuedocode of if-else:</a:t>
            </a:r>
          </a:p>
          <a:p>
            <a:pPr marL="365760" lvl="1" indent="0">
              <a:buNone/>
            </a:pPr>
            <a:r>
              <a:rPr lang="tr-TR" altLang="tr-TR" b="1" dirty="0" smtClean="0"/>
              <a:t>	If student’ grade is less than 50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b="1" dirty="0"/>
              <a:t>	</a:t>
            </a:r>
            <a:r>
              <a:rPr lang="tr-TR" altLang="tr-TR" sz="2200" b="1" dirty="0"/>
              <a:t>	</a:t>
            </a:r>
            <a:r>
              <a:rPr lang="en-US" altLang="tr-TR" sz="2200" b="1" dirty="0"/>
              <a:t>Print </a:t>
            </a:r>
            <a:r>
              <a:rPr lang="en-US" altLang="tr-TR" sz="2200" b="1" dirty="0" smtClean="0"/>
              <a:t>“Failed”</a:t>
            </a:r>
            <a:endParaRPr lang="en-US" altLang="tr-TR" sz="2200" b="1" dirty="0"/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sz="2200" b="1" dirty="0"/>
              <a:t>	</a:t>
            </a:r>
            <a:r>
              <a:rPr lang="en-US" altLang="tr-TR" sz="2200" b="1" dirty="0"/>
              <a:t>else</a:t>
            </a:r>
            <a:br>
              <a:rPr lang="en-US" altLang="tr-TR" sz="2200" b="1" dirty="0"/>
            </a:br>
            <a:r>
              <a:rPr lang="tr-TR" altLang="tr-TR" sz="2200" b="1" dirty="0"/>
              <a:t>	</a:t>
            </a:r>
            <a:r>
              <a:rPr lang="en-US" altLang="tr-TR" sz="2200" b="1" dirty="0"/>
              <a:t>Print </a:t>
            </a:r>
            <a:r>
              <a:rPr lang="en-US" altLang="tr-TR" sz="2200" b="1" dirty="0" smtClean="0"/>
              <a:t>“</a:t>
            </a:r>
            <a:r>
              <a:rPr lang="en-US" altLang="tr-TR" sz="2200" b="1" dirty="0"/>
              <a:t>Passed</a:t>
            </a:r>
            <a:r>
              <a:rPr lang="en-US" altLang="tr-TR" sz="2200" b="1" dirty="0" smtClean="0"/>
              <a:t>” </a:t>
            </a:r>
            <a:endParaRPr lang="en-US" altLang="tr-TR" sz="22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C++ code :</a:t>
            </a:r>
          </a:p>
          <a:p>
            <a:pPr marL="365760" lvl="1" indent="0">
              <a:buNone/>
            </a:pPr>
            <a:r>
              <a:rPr lang="tr-TR" altLang="tr-TR" b="1" dirty="0" smtClean="0"/>
              <a:t>	If (grade&lt;50)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b="1" dirty="0"/>
              <a:t>	</a:t>
            </a:r>
            <a:r>
              <a:rPr lang="tr-TR" altLang="tr-TR" sz="2200" b="1" dirty="0"/>
              <a:t>	</a:t>
            </a:r>
            <a:r>
              <a:rPr lang="tr-TR" altLang="tr-TR" sz="2200" b="1" dirty="0" smtClean="0"/>
              <a:t>cout&lt;&lt;</a:t>
            </a:r>
            <a:r>
              <a:rPr lang="en-US" altLang="tr-TR" sz="2200" b="1" dirty="0" smtClean="0"/>
              <a:t>“Failed</a:t>
            </a:r>
            <a:r>
              <a:rPr lang="tr-TR" altLang="tr-TR" sz="2200" b="1" dirty="0" smtClean="0"/>
              <a:t>\n</a:t>
            </a:r>
            <a:r>
              <a:rPr lang="en-US" altLang="tr-TR" sz="2200" b="1" dirty="0" smtClean="0"/>
              <a:t>”</a:t>
            </a:r>
            <a:r>
              <a:rPr lang="tr-TR" altLang="tr-TR" sz="2200" b="1" dirty="0" smtClean="0"/>
              <a:t>;</a:t>
            </a:r>
            <a:endParaRPr lang="en-US" altLang="tr-TR" sz="2200" b="1" dirty="0"/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sz="2200" b="1" dirty="0"/>
              <a:t>	</a:t>
            </a:r>
            <a:r>
              <a:rPr lang="en-US" altLang="tr-TR" sz="2200" b="1" dirty="0"/>
              <a:t>else</a:t>
            </a:r>
            <a:br>
              <a:rPr lang="en-US" altLang="tr-TR" sz="2200" b="1" dirty="0"/>
            </a:br>
            <a:r>
              <a:rPr lang="tr-TR" altLang="tr-TR" sz="2200" b="1" dirty="0"/>
              <a:t>	</a:t>
            </a:r>
            <a:r>
              <a:rPr lang="tr-TR" altLang="tr-TR" sz="2200" b="1" dirty="0" smtClean="0"/>
              <a:t>cout&lt;&lt;</a:t>
            </a:r>
            <a:r>
              <a:rPr lang="en-US" altLang="tr-TR" sz="2200" b="1" dirty="0" smtClean="0"/>
              <a:t>“Passed</a:t>
            </a:r>
            <a:r>
              <a:rPr lang="tr-TR" altLang="tr-TR" sz="2200" b="1" dirty="0" smtClean="0"/>
              <a:t>\n</a:t>
            </a:r>
            <a:r>
              <a:rPr lang="en-US" altLang="tr-TR" sz="2200" b="1" dirty="0" smtClean="0"/>
              <a:t>”</a:t>
            </a:r>
            <a:r>
              <a:rPr lang="tr-TR" altLang="tr-TR" sz="2200" b="1" dirty="0" smtClean="0"/>
              <a:t>;</a:t>
            </a:r>
            <a:r>
              <a:rPr lang="en-US" altLang="tr-TR" sz="2200" b="1" dirty="0" smtClean="0"/>
              <a:t> </a:t>
            </a:r>
            <a:endParaRPr lang="tr-TR" altLang="tr-TR" sz="2200" b="1" dirty="0" smtClean="0"/>
          </a:p>
          <a:p>
            <a:pPr>
              <a:lnSpc>
                <a:spcPct val="90000"/>
              </a:lnSpc>
            </a:pPr>
            <a:r>
              <a:rPr lang="en-US" altLang="tr-TR" b="1" dirty="0"/>
              <a:t>Ternary conditional operator (</a:t>
            </a:r>
            <a:r>
              <a:rPr lang="en-US" altLang="tr-TR" sz="2100" b="1" dirty="0">
                <a:latin typeface="Lucida Console" panose="020B0609040504020204" pitchFamily="49" charset="0"/>
              </a:rPr>
              <a:t>?:</a:t>
            </a:r>
            <a:r>
              <a:rPr lang="en-US" altLang="tr-TR" b="1" dirty="0"/>
              <a:t>) </a:t>
            </a:r>
          </a:p>
          <a:p>
            <a:pPr lvl="1">
              <a:lnSpc>
                <a:spcPct val="90000"/>
              </a:lnSpc>
            </a:pPr>
            <a:r>
              <a:rPr lang="tr-TR" altLang="tr-TR" sz="2400" b="1" dirty="0"/>
              <a:t>It has </a:t>
            </a:r>
            <a:r>
              <a:rPr lang="en-US" altLang="tr-TR" sz="2400" b="1" dirty="0"/>
              <a:t>three arguments (condition, value if true, value if false)</a:t>
            </a:r>
          </a:p>
          <a:p>
            <a:pPr lvl="2">
              <a:lnSpc>
                <a:spcPct val="90000"/>
              </a:lnSpc>
            </a:pPr>
            <a:r>
              <a:rPr lang="en-US" altLang="tr-TR" sz="2400" b="1" dirty="0" smtClean="0"/>
              <a:t>grade </a:t>
            </a:r>
            <a:r>
              <a:rPr lang="en-US" altLang="tr-TR" sz="2400" b="1" dirty="0"/>
              <a:t>&gt;= 60 ? </a:t>
            </a:r>
            <a:r>
              <a:rPr lang="tr-TR" altLang="tr-TR" sz="2400" b="1" dirty="0"/>
              <a:t>c</a:t>
            </a:r>
            <a:r>
              <a:rPr lang="tr-TR" altLang="tr-TR" sz="2400" b="1" dirty="0" smtClean="0"/>
              <a:t>out&lt;&lt;</a:t>
            </a:r>
            <a:r>
              <a:rPr lang="en-US" altLang="tr-TR" sz="2400" b="1" dirty="0" smtClean="0"/>
              <a:t>“Passed\n</a:t>
            </a:r>
            <a:r>
              <a:rPr lang="en-US" altLang="tr-TR" sz="2400" b="1" dirty="0"/>
              <a:t>” </a:t>
            </a:r>
            <a:r>
              <a:rPr lang="en-US" altLang="tr-TR" sz="2400" b="1" dirty="0" smtClean="0"/>
              <a:t>:</a:t>
            </a:r>
            <a:r>
              <a:rPr lang="tr-TR" altLang="tr-TR" sz="2400" b="1" dirty="0" smtClean="0"/>
              <a:t> cout&lt;&lt;</a:t>
            </a:r>
            <a:r>
              <a:rPr lang="en-US" altLang="tr-TR" sz="2400" b="1" dirty="0" smtClean="0"/>
              <a:t>“Failed\n”;</a:t>
            </a:r>
            <a:endParaRPr lang="en-US" altLang="tr-TR" sz="2400" b="1" dirty="0"/>
          </a:p>
          <a:p>
            <a:pPr marL="68580" indent="0">
              <a:lnSpc>
                <a:spcPct val="90000"/>
              </a:lnSpc>
              <a:buNone/>
            </a:pPr>
            <a:endParaRPr lang="en-US" altLang="tr-TR" sz="26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9446</TotalTime>
  <Words>2051</Words>
  <Application>Microsoft Office PowerPoint</Application>
  <PresentationFormat>On-screen Show (4:3)</PresentationFormat>
  <Paragraphs>385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Austin</vt:lpstr>
      <vt:lpstr>BME261</vt:lpstr>
      <vt:lpstr>Outline</vt:lpstr>
      <vt:lpstr>Algorithms</vt:lpstr>
      <vt:lpstr>Pseudocode</vt:lpstr>
      <vt:lpstr>Control Structures</vt:lpstr>
      <vt:lpstr>The if selection statement</vt:lpstr>
      <vt:lpstr>The if selection statement</vt:lpstr>
      <vt:lpstr>The if-else selection statement</vt:lpstr>
      <vt:lpstr>The if-else selection statement</vt:lpstr>
      <vt:lpstr>The if-else selection statement</vt:lpstr>
      <vt:lpstr>The if-else selection statement</vt:lpstr>
      <vt:lpstr>The while repetition statement</vt:lpstr>
      <vt:lpstr>Counter-Controlled Repetition</vt:lpstr>
      <vt:lpstr>Counter-Controlled Repetition</vt:lpstr>
      <vt:lpstr>Counter-Controlled Repetition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Assignment Operators</vt:lpstr>
      <vt:lpstr>Increment and Decrement Operators</vt:lpstr>
      <vt:lpstr>Increment and Decrement Operators</vt:lpstr>
      <vt:lpstr>Increment and Decrement Operators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489</cp:revision>
  <dcterms:created xsi:type="dcterms:W3CDTF">2006-08-16T00:00:00Z</dcterms:created>
  <dcterms:modified xsi:type="dcterms:W3CDTF">2019-12-04T06:15:16Z</dcterms:modified>
</cp:coreProperties>
</file>