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304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04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5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978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02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34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54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55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9200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396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9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627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9104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5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36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9545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70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0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7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013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896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29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5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Structured Program Development in C++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smtClean="0">
                <a:solidFill>
                  <a:schemeClr val="tx1"/>
                </a:solidFill>
              </a:rPr>
              <a:t>C++ </a:t>
            </a:r>
            <a:r>
              <a:rPr lang="tr-TR" b="1" dirty="0" smtClean="0">
                <a:solidFill>
                  <a:schemeClr val="tx1"/>
                </a:solidFill>
              </a:rPr>
              <a:t>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if-else statements</a:t>
            </a:r>
          </a:p>
          <a:p>
            <a:pPr lvl="1"/>
            <a:r>
              <a:rPr lang="tr-TR" altLang="tr-TR" sz="2000" b="1" dirty="0" smtClean="0"/>
              <a:t>They are used to test for multiple cases.</a:t>
            </a:r>
          </a:p>
          <a:p>
            <a:pPr lvl="1"/>
            <a:r>
              <a:rPr lang="tr-TR" altLang="tr-TR" sz="2000" b="1" dirty="0" smtClean="0"/>
              <a:t>if-else selection statements are placed inside other if-else selection statements.</a:t>
            </a:r>
          </a:p>
          <a:p>
            <a:pPr lvl="1"/>
            <a:r>
              <a:rPr lang="tr-TR" altLang="tr-TR" sz="2000" b="1" dirty="0" smtClean="0"/>
              <a:t>Whenever a condition returns true, rest of the statements are skipped.</a:t>
            </a:r>
            <a:endParaRPr lang="en-US" altLang="tr-TR" sz="20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Compound statement is defined as a set of statements within a pair of braces</a:t>
            </a:r>
          </a:p>
          <a:p>
            <a:r>
              <a:rPr lang="tr-TR" altLang="tr-TR" b="1" dirty="0"/>
              <a:t>Compound </a:t>
            </a:r>
            <a:r>
              <a:rPr lang="tr-TR" altLang="tr-TR" b="1" dirty="0" smtClean="0"/>
              <a:t>statements with declarations are defined as block.</a:t>
            </a:r>
          </a:p>
          <a:p>
            <a:pPr marL="68580" indent="0">
              <a:buNone/>
            </a:pPr>
            <a:endParaRPr lang="tr-TR" altLang="tr-TR" b="1" dirty="0"/>
          </a:p>
          <a:p>
            <a:pPr marL="68580" indent="0">
              <a:buNone/>
            </a:pPr>
            <a:r>
              <a:rPr lang="tr-TR" altLang="tr-TR" b="1" dirty="0"/>
              <a:t> </a:t>
            </a:r>
            <a:r>
              <a:rPr lang="tr-TR" altLang="tr-TR" b="1" dirty="0" smtClean="0"/>
              <a:t>   if(a&gt;10)</a:t>
            </a:r>
          </a:p>
          <a:p>
            <a:pPr marL="68580" indent="0">
              <a:buNone/>
            </a:pPr>
            <a:r>
              <a:rPr lang="tr-TR" altLang="tr-TR" b="1" dirty="0"/>
              <a:t> </a:t>
            </a:r>
            <a:r>
              <a:rPr lang="tr-TR" altLang="tr-TR" b="1" dirty="0" smtClean="0"/>
              <a:t>   {</a:t>
            </a:r>
          </a:p>
          <a:p>
            <a:pPr marL="68580" indent="0">
              <a:buNone/>
            </a:pPr>
            <a:r>
              <a:rPr lang="tr-TR" altLang="tr-TR" b="1" dirty="0"/>
              <a:t>   </a:t>
            </a:r>
            <a:r>
              <a:rPr lang="tr-TR" altLang="tr-TR" b="1" dirty="0" smtClean="0"/>
              <a:t>	cout&lt;&lt;</a:t>
            </a:r>
            <a:r>
              <a:rPr lang="en-US" altLang="tr-TR" b="1" dirty="0" smtClean="0"/>
              <a:t>"</a:t>
            </a:r>
            <a:r>
              <a:rPr lang="tr-TR" altLang="tr-TR" b="1" dirty="0"/>
              <a:t>Your value is greater than 10\</a:t>
            </a:r>
            <a:r>
              <a:rPr lang="en-US" altLang="tr-TR" b="1" dirty="0"/>
              <a:t>n</a:t>
            </a:r>
            <a:r>
              <a:rPr lang="en-US" altLang="tr-TR" b="1" dirty="0" smtClean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marL="68580" indent="0">
              <a:buNone/>
            </a:pPr>
            <a:r>
              <a:rPr lang="tr-TR" altLang="tr-TR" b="1" dirty="0"/>
              <a:t>  </a:t>
            </a:r>
            <a:r>
              <a:rPr lang="tr-TR" altLang="tr-TR" b="1" dirty="0" smtClean="0"/>
              <a:t> 	cout&lt;&lt;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Enter a new value\</a:t>
            </a:r>
            <a:r>
              <a:rPr lang="en-US" altLang="tr-TR" b="1" dirty="0" smtClean="0"/>
              <a:t>n"</a:t>
            </a:r>
            <a:r>
              <a:rPr lang="tr-TR" altLang="tr-TR" b="1" dirty="0" smtClean="0"/>
              <a:t>;</a:t>
            </a:r>
          </a:p>
          <a:p>
            <a:pPr marL="68580" indent="0">
              <a:buNone/>
            </a:pPr>
            <a:r>
              <a:rPr lang="tr-TR" altLang="tr-TR" b="1" dirty="0" smtClean="0"/>
              <a:t>     }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while repetition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sz="2600" b="1" dirty="0" smtClean="0"/>
              <a:t>Repetition structures are used whenever a number of actions to be repeated while a condition remains true.</a:t>
            </a:r>
          </a:p>
          <a:p>
            <a:r>
              <a:rPr lang="tr-TR" altLang="tr-TR" sz="2600" b="1" dirty="0" smtClean="0"/>
              <a:t>Example pseudocode:</a:t>
            </a:r>
          </a:p>
          <a:p>
            <a:pPr marL="365760" lvl="1" indent="0">
              <a:buNone/>
            </a:pPr>
            <a:r>
              <a:rPr lang="tr-TR" altLang="tr-TR" b="1" i="1" dirty="0" smtClean="0"/>
              <a:t>While varible x is less than 10</a:t>
            </a:r>
          </a:p>
          <a:p>
            <a:pPr marL="685800" lvl="2" indent="0">
              <a:buNone/>
            </a:pPr>
            <a:r>
              <a:rPr lang="tr-TR" altLang="tr-TR" b="1" i="1" dirty="0"/>
              <a:t>	</a:t>
            </a:r>
            <a:r>
              <a:rPr lang="tr-TR" altLang="tr-TR" b="1" i="1" dirty="0" smtClean="0"/>
              <a:t>Add x to current some</a:t>
            </a:r>
          </a:p>
          <a:p>
            <a:pPr marL="571500" indent="-457200"/>
            <a:r>
              <a:rPr lang="tr-TR" altLang="tr-TR" sz="2600" b="1" dirty="0"/>
              <a:t>Example </a:t>
            </a:r>
            <a:r>
              <a:rPr lang="tr-TR" altLang="tr-TR" sz="2600" b="1" dirty="0" smtClean="0"/>
              <a:t>C++ code:</a:t>
            </a:r>
          </a:p>
          <a:p>
            <a:pPr marL="411480" lvl="1" indent="0">
              <a:buNone/>
            </a:pPr>
            <a:r>
              <a:rPr lang="tr-TR" altLang="tr-TR" b="1" dirty="0" smtClean="0"/>
              <a:t>	while(x&lt;10)</a:t>
            </a:r>
          </a:p>
          <a:p>
            <a:pPr marL="41148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sum=sum+x;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6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90600" y="1438576"/>
            <a:ext cx="7010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Fig. 2.7: fig02_07.cpp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Class average program with counter-controlled repetition.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std::cin;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total;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sum of grades input by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gradeCounter;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number of grade to be entered next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grade;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grade value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average;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average of grades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initialization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total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  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initialize total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gradeCounter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 // initialize loop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849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371600"/>
            <a:ext cx="70104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processing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gradeCounter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{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loop 10 times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grade: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cin &gt;&gt; grade;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read grade from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total = total + grade;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add grade to total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gradeCounter = gradeCounter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increment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termination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average = total /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integer division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result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"Class average is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average &lt;&lt; endl;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program ended successfully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351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66800" y="1524000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87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83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57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79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Class average is 81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3912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Programs usually have three phases:</a:t>
            </a:r>
          </a:p>
          <a:p>
            <a:pPr lvl="1"/>
            <a:r>
              <a:rPr lang="tr-TR" altLang="tr-TR" b="1" dirty="0" smtClean="0"/>
              <a:t>Initialization</a:t>
            </a:r>
          </a:p>
          <a:p>
            <a:pPr lvl="1"/>
            <a:r>
              <a:rPr lang="tr-TR" altLang="tr-TR" b="1" dirty="0" smtClean="0"/>
              <a:t>Processing</a:t>
            </a:r>
          </a:p>
          <a:p>
            <a:pPr lvl="1"/>
            <a:r>
              <a:rPr lang="tr-TR" altLang="tr-TR" b="1" dirty="0" smtClean="0"/>
              <a:t>Termination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057400" y="1828800"/>
            <a:ext cx="6088139" cy="4567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2.9: fig02_09.cpp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Class average program with sentinel-controlled repetition.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::fixed;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iomanip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parameterized stream manipulators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setprecision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sets numeric output precision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total;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sum of grades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number of grades entered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grade;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grade value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double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average;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number with decimal point for average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initialization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total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total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loop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76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752600" y="1828800"/>
            <a:ext cx="6324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processing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get first grade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grade, -1 to end: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grade;      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grade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loop until sentinel value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grade !=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-1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{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total = total + grade;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add grade to total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increment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grade, -1 to end: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grade;      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next grade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while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termination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if user entered at least one grade ...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!=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calculate average of all grades entered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average =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static_cast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double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&gt;( total ) /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2625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676400" y="1447800"/>
            <a:ext cx="62484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average with two digits of precision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"Class average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setprecision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fixed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average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if part of if/else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if no grades were entered, output appropriate message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"No grades were entered"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932632" y="4021355"/>
            <a:ext cx="5992168" cy="237944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75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94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97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88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70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64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89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-1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Class average is 82.50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3583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Pseudocode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Control Structures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if...else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while Repetition Statement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143896" y="1442117"/>
            <a:ext cx="70104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2.11: fig02_11.cpp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Analysis of examination results.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std::cin;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initialize variables in declarations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passes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number of passes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failures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number of failures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studentCounter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student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result;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one exam result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process 10 students using counter-controlled loop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studentCounter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prompt user for input and obtain value from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"Enter result (1 = pass, 2 = fail):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cin &gt;&gt; result;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278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219200" y="1544121"/>
            <a:ext cx="6522626" cy="470427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result 1, increment passes; if/else nested in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result ==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if/else nested in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passes = passes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if result not 1, increment failures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failures = failures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increment studentCounter so loop eventually terminates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studentCounter = studentCounter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termination phase; display number of passes and failures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"Passed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passes &lt;&lt; endl;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"Failed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failures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if more than eight students passed, print "raise tuition"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passes &gt;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8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"Raise tuition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endl;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820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676400" y="1447800"/>
            <a:ext cx="6172200" cy="4876800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Passed 6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Failed 4</a:t>
            </a:r>
          </a:p>
          <a:p>
            <a:endParaRPr lang="en-US" altLang="tr-TR" smtClean="0">
              <a:solidFill>
                <a:srgbClr val="000000"/>
              </a:solidFill>
              <a:cs typeface="Courier New" panose="02070309020205020404" pitchFamily="49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Passed 9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Failed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Raise tuition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  <a:p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458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Assignment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Assignment operators can be used instead of assignment expressions: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a=a+5 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a=a-5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a-=5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a=a*5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a/=5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a=a/5 </a:t>
            </a:r>
            <a:r>
              <a:rPr lang="tr-TR" altLang="tr-TR" b="1" dirty="0"/>
              <a:t>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a=a%5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a%=5</a:t>
            </a:r>
            <a:endParaRPr lang="tr-TR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Increment operator (c++) can be used instead of c=c+1</a:t>
            </a:r>
          </a:p>
          <a:p>
            <a:r>
              <a:rPr lang="tr-TR" altLang="tr-TR" b="1" dirty="0" smtClean="0"/>
              <a:t>Decrement </a:t>
            </a:r>
            <a:r>
              <a:rPr lang="tr-TR" altLang="tr-TR" b="1" dirty="0"/>
              <a:t>operator (</a:t>
            </a:r>
            <a:r>
              <a:rPr lang="tr-TR" altLang="tr-TR" b="1" dirty="0" smtClean="0"/>
              <a:t>c--) </a:t>
            </a:r>
            <a:r>
              <a:rPr lang="tr-TR" altLang="tr-TR" b="1" dirty="0"/>
              <a:t>can be used instead of </a:t>
            </a:r>
            <a:r>
              <a:rPr lang="tr-TR" altLang="tr-TR" b="1" dirty="0" smtClean="0"/>
              <a:t>c=c-1</a:t>
            </a:r>
            <a:endParaRPr lang="tr-TR" altLang="tr-TR" b="1" dirty="0"/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++ and c--  postincrement operators </a:t>
            </a:r>
          </a:p>
          <a:p>
            <a:pPr lvl="1"/>
            <a:r>
              <a:rPr lang="tr-TR" altLang="tr-TR" b="1" dirty="0" smtClean="0"/>
              <a:t>Expression executes before the variable is changed</a:t>
            </a:r>
          </a:p>
          <a:p>
            <a:r>
              <a:rPr lang="tr-TR" altLang="tr-TR" b="1" dirty="0" smtClean="0"/>
              <a:t>++c </a:t>
            </a:r>
            <a:r>
              <a:rPr lang="tr-TR" altLang="tr-TR" b="1" dirty="0"/>
              <a:t>and </a:t>
            </a:r>
            <a:r>
              <a:rPr lang="tr-TR" altLang="tr-TR" b="1" dirty="0" smtClean="0"/>
              <a:t>--c  </a:t>
            </a:r>
            <a:r>
              <a:rPr lang="tr-TR" altLang="tr-TR" b="1" dirty="0"/>
              <a:t>postincrement operators </a:t>
            </a:r>
          </a:p>
          <a:p>
            <a:pPr lvl="1"/>
            <a:r>
              <a:rPr lang="tr-TR" altLang="tr-TR" b="1" dirty="0"/>
              <a:t>V</a:t>
            </a:r>
            <a:r>
              <a:rPr lang="tr-TR" altLang="tr-TR" b="1" dirty="0" smtClean="0"/>
              <a:t>ariable </a:t>
            </a:r>
            <a:r>
              <a:rPr lang="tr-TR" altLang="tr-TR" b="1" dirty="0"/>
              <a:t>is </a:t>
            </a:r>
            <a:r>
              <a:rPr lang="tr-TR" altLang="tr-TR" b="1" dirty="0" smtClean="0"/>
              <a:t>changed and then expression executes.</a:t>
            </a:r>
            <a:endParaRPr lang="tr-TR" altLang="tr-TR" b="1" dirty="0"/>
          </a:p>
          <a:p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196840"/>
            <a:ext cx="70104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2.14: fig02_14.cpp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Preincrementing and postincrementing.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declare variable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demonstrate postincrement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assign 5 to c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// print 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c++ &lt;&lt; endl;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5 then postincrement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 &lt;&lt; endl;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print 6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demonstrate preincrement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assign 5 to c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++c &lt;&lt; endl;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preincrement then print 6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6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110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14400" y="2514600"/>
            <a:ext cx="7010400" cy="1828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latin typeface="Times New Roman" panose="02020603050405020304" pitchFamily="18" charset="0"/>
              </a:rPr>
              <a:t> 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1219200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46645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Algorithm is defined as the actions to be executed in a specific order to solve a given problem.</a:t>
            </a:r>
          </a:p>
          <a:p>
            <a:r>
              <a:rPr lang="tr-TR" b="1" dirty="0" smtClean="0"/>
              <a:t>Program control is an important concept and it defiens the specific order in which statements are to be executed.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Pseudocode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Artificial or informal language which is used to develop algorithms</a:t>
            </a:r>
          </a:p>
          <a:p>
            <a:r>
              <a:rPr lang="tr-TR" b="1" dirty="0" smtClean="0"/>
              <a:t>Pseudocodes are not executed on computers.</a:t>
            </a:r>
          </a:p>
          <a:p>
            <a:r>
              <a:rPr lang="tr-TR" b="1" dirty="0" smtClean="0"/>
              <a:t>They are similar to everyday English.</a:t>
            </a:r>
          </a:p>
          <a:p>
            <a:r>
              <a:rPr lang="tr-TR" b="1" dirty="0" smtClean="0"/>
              <a:t>Pseudocodes can be converted easily to C++ program.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Control Structures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All programs can be written in terms of 3 control structures:</a:t>
            </a:r>
          </a:p>
          <a:p>
            <a:pPr lvl="1"/>
            <a:r>
              <a:rPr lang="tr-TR" b="1" dirty="0" smtClean="0"/>
              <a:t>Sequence structures: Statements executed sequentially. It is default control structure.</a:t>
            </a:r>
          </a:p>
          <a:p>
            <a:pPr lvl="1"/>
            <a:r>
              <a:rPr lang="tr-TR" b="1" dirty="0" smtClean="0"/>
              <a:t>Selection structures: if, if-else, switch.</a:t>
            </a:r>
          </a:p>
          <a:p>
            <a:pPr lvl="1"/>
            <a:r>
              <a:rPr lang="tr-TR" b="1" dirty="0" smtClean="0"/>
              <a:t>Repetition structures: while, do-while, for.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Used to choose among alternative actions:</a:t>
            </a:r>
          </a:p>
          <a:p>
            <a:r>
              <a:rPr lang="tr-TR" b="1" dirty="0" smtClean="0"/>
              <a:t>Pseudocode of if:</a:t>
            </a:r>
          </a:p>
          <a:p>
            <a:pPr lvl="1"/>
            <a:r>
              <a:rPr lang="tr-TR" b="1" dirty="0" smtClean="0"/>
              <a:t>If student’s grade is less than 50</a:t>
            </a:r>
          </a:p>
          <a:p>
            <a:pPr marL="685800" lvl="2" indent="0">
              <a:buNone/>
            </a:pPr>
            <a:r>
              <a:rPr lang="tr-TR" b="1" dirty="0"/>
              <a:t>	</a:t>
            </a:r>
            <a:r>
              <a:rPr lang="tr-TR" b="1" dirty="0" smtClean="0"/>
              <a:t>print </a:t>
            </a:r>
            <a:r>
              <a:rPr lang="en-US" altLang="tr-TR" b="1" dirty="0" smtClean="0"/>
              <a:t>“</a:t>
            </a:r>
            <a:r>
              <a:rPr lang="tr-TR" altLang="tr-TR" b="1" dirty="0" smtClean="0"/>
              <a:t>Failed</a:t>
            </a:r>
            <a:r>
              <a:rPr lang="en-US" altLang="tr-TR" b="1" dirty="0" smtClean="0"/>
              <a:t>”</a:t>
            </a:r>
            <a:endParaRPr lang="tr-TR" altLang="tr-TR" b="1" dirty="0"/>
          </a:p>
          <a:p>
            <a:pPr marL="754380" lvl="1" indent="-342900"/>
            <a:r>
              <a:rPr lang="tr-TR" altLang="tr-TR" b="1" dirty="0" smtClean="0"/>
              <a:t>If the condition returns true, print statement is executed.</a:t>
            </a:r>
          </a:p>
          <a:p>
            <a:pPr marL="754380" lvl="1" indent="-342900"/>
            <a:r>
              <a:rPr lang="tr-TR" altLang="tr-TR" b="1" dirty="0" smtClean="0"/>
              <a:t>If the condition returns false, the body of if is not executed. Program control goes to next statement after if block.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Pseudocode statement is transferred to C++ program as follows:</a:t>
            </a:r>
          </a:p>
          <a:p>
            <a:pPr marL="365760" lvl="1" indent="0">
              <a:buNone/>
            </a:pPr>
            <a:r>
              <a:rPr lang="tr-TR" altLang="tr-TR" b="1" dirty="0" smtClean="0"/>
              <a:t>if(grade&lt;50)</a:t>
            </a:r>
          </a:p>
          <a:p>
            <a:pPr marL="36576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cout&lt;&lt;</a:t>
            </a:r>
            <a:r>
              <a:rPr lang="en-US" altLang="tr-TR" b="1" dirty="0" smtClean="0"/>
              <a:t>"Passed\n"; </a:t>
            </a:r>
            <a:endParaRPr lang="tr-TR" altLang="tr-TR" b="1" dirty="0" smtClean="0"/>
          </a:p>
          <a:p>
            <a:r>
              <a:rPr lang="tr-TR" altLang="tr-TR" b="1" dirty="0" smtClean="0"/>
              <a:t>Indentation improves program readibility.</a:t>
            </a:r>
          </a:p>
          <a:p>
            <a:r>
              <a:rPr lang="tr-TR" altLang="tr-TR" b="1" dirty="0" smtClean="0"/>
              <a:t>C++ ignores whitespace characters (space, tab, and newline).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This statement specifies an action for both true condition and false condition.</a:t>
            </a:r>
          </a:p>
          <a:p>
            <a:r>
              <a:rPr lang="tr-TR" altLang="tr-TR" b="1" dirty="0" smtClean="0"/>
              <a:t>Psuedocode of if-else: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student’ grade is less than 50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“Failed”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</a:t>
            </a:r>
            <a:r>
              <a:rPr lang="en-US" altLang="tr-TR" sz="2200" b="1" dirty="0"/>
              <a:t>Passed</a:t>
            </a:r>
            <a:r>
              <a:rPr lang="en-US" altLang="tr-TR" sz="2200" b="1" dirty="0" smtClean="0"/>
              <a:t>” </a:t>
            </a:r>
            <a:endParaRPr lang="en-US" altLang="tr-TR" sz="22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C++ code 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(grade&lt;50)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tr-TR" altLang="tr-TR" sz="2200" b="1" dirty="0" smtClean="0"/>
              <a:t>cout&lt;&lt;</a:t>
            </a:r>
            <a:r>
              <a:rPr lang="en-US" altLang="tr-TR" sz="2200" b="1" dirty="0" smtClean="0"/>
              <a:t>“Failed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;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tr-TR" altLang="tr-TR" sz="2200" b="1" dirty="0" smtClean="0"/>
              <a:t>cout&lt;&lt;</a:t>
            </a:r>
            <a:r>
              <a:rPr lang="en-US" altLang="tr-TR" sz="2200" b="1" dirty="0" smtClean="0"/>
              <a:t>“Passed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;</a:t>
            </a:r>
            <a:r>
              <a:rPr lang="en-US" altLang="tr-TR" sz="2200" b="1" dirty="0" smtClean="0"/>
              <a:t> </a:t>
            </a:r>
            <a:endParaRPr lang="tr-TR" altLang="tr-TR" sz="2200" b="1" dirty="0" smtClean="0"/>
          </a:p>
          <a:p>
            <a:pPr>
              <a:lnSpc>
                <a:spcPct val="90000"/>
              </a:lnSpc>
            </a:pPr>
            <a:r>
              <a:rPr lang="en-US" altLang="tr-TR" b="1" dirty="0"/>
              <a:t>Ternary conditional operator (</a:t>
            </a:r>
            <a:r>
              <a:rPr lang="en-US" altLang="tr-TR" sz="2100" b="1" dirty="0">
                <a:latin typeface="Lucida Console" panose="020B0609040504020204" pitchFamily="49" charset="0"/>
              </a:rPr>
              <a:t>?:</a:t>
            </a:r>
            <a:r>
              <a:rPr lang="en-US" altLang="tr-TR" b="1" dirty="0"/>
              <a:t>) </a:t>
            </a:r>
          </a:p>
          <a:p>
            <a:pPr lvl="1">
              <a:lnSpc>
                <a:spcPct val="90000"/>
              </a:lnSpc>
            </a:pPr>
            <a:r>
              <a:rPr lang="tr-TR" altLang="tr-TR" sz="2400" b="1" dirty="0"/>
              <a:t>It has </a:t>
            </a:r>
            <a:r>
              <a:rPr lang="en-US" altLang="tr-TR" sz="2400" b="1" dirty="0"/>
              <a:t>three arguments (condition, value if true, value if false)</a:t>
            </a:r>
          </a:p>
          <a:p>
            <a:pPr lvl="2">
              <a:lnSpc>
                <a:spcPct val="90000"/>
              </a:lnSpc>
            </a:pPr>
            <a:r>
              <a:rPr lang="en-US" altLang="tr-TR" sz="2400" b="1" dirty="0" smtClean="0"/>
              <a:t>grade </a:t>
            </a:r>
            <a:r>
              <a:rPr lang="en-US" altLang="tr-TR" sz="2400" b="1" dirty="0"/>
              <a:t>&gt;= 60 ? </a:t>
            </a:r>
            <a:r>
              <a:rPr lang="tr-TR" altLang="tr-TR" sz="2400" b="1" dirty="0"/>
              <a:t>c</a:t>
            </a:r>
            <a:r>
              <a:rPr lang="tr-TR" altLang="tr-TR" sz="2400" b="1" dirty="0" smtClean="0"/>
              <a:t>out&lt;&lt;</a:t>
            </a:r>
            <a:r>
              <a:rPr lang="en-US" altLang="tr-TR" sz="2400" b="1" dirty="0" smtClean="0"/>
              <a:t>“Passed\n</a:t>
            </a:r>
            <a:r>
              <a:rPr lang="en-US" altLang="tr-TR" sz="2400" b="1" dirty="0"/>
              <a:t>” </a:t>
            </a:r>
            <a:r>
              <a:rPr lang="en-US" altLang="tr-TR" sz="2400" b="1" dirty="0" smtClean="0"/>
              <a:t>:</a:t>
            </a:r>
            <a:r>
              <a:rPr lang="tr-TR" altLang="tr-TR" sz="2400" b="1" dirty="0" smtClean="0"/>
              <a:t> cout&lt;&lt;</a:t>
            </a:r>
            <a:r>
              <a:rPr lang="en-US" altLang="tr-TR" sz="2400" b="1" dirty="0" smtClean="0"/>
              <a:t>“Failed\n”;</a:t>
            </a:r>
            <a:endParaRPr lang="en-US" altLang="tr-TR" sz="2400" b="1" dirty="0"/>
          </a:p>
          <a:p>
            <a:pPr marL="68580" indent="0">
              <a:lnSpc>
                <a:spcPct val="90000"/>
              </a:lnSpc>
              <a:buNone/>
            </a:pPr>
            <a:endParaRPr lang="en-US" altLang="tr-TR" sz="26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9446</TotalTime>
  <Words>2051</Words>
  <Application>Microsoft Office PowerPoint</Application>
  <PresentationFormat>On-screen Show (4:3)</PresentationFormat>
  <Paragraphs>385</Paragraphs>
  <Slides>26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Austin</vt:lpstr>
      <vt:lpstr>BME261</vt:lpstr>
      <vt:lpstr>Outline</vt:lpstr>
      <vt:lpstr>Algorithms</vt:lpstr>
      <vt:lpstr>Pseudocode</vt:lpstr>
      <vt:lpstr>Control Structures</vt:lpstr>
      <vt:lpstr>The if selection statement</vt:lpstr>
      <vt:lpstr>The if selection statement</vt:lpstr>
      <vt:lpstr>The if-else selection statement</vt:lpstr>
      <vt:lpstr>The if-else selection statement</vt:lpstr>
      <vt:lpstr>The if-else selection statement</vt:lpstr>
      <vt:lpstr>The if-else selection statement</vt:lpstr>
      <vt:lpstr>The while repetition statement</vt:lpstr>
      <vt:lpstr>Counter-Controlled Repetition</vt:lpstr>
      <vt:lpstr>Counter-Controlled Repetition</vt:lpstr>
      <vt:lpstr>Counter-Controlled Repetition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Assignment Operators</vt:lpstr>
      <vt:lpstr>Increment and Decrement Operators</vt:lpstr>
      <vt:lpstr>Increment and Decrement Operators</vt:lpstr>
      <vt:lpstr>Increment and Decrement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489</cp:revision>
  <dcterms:created xsi:type="dcterms:W3CDTF">2006-08-16T00:00:00Z</dcterms:created>
  <dcterms:modified xsi:type="dcterms:W3CDTF">2019-12-04T06:15:16Z</dcterms:modified>
</cp:coreProperties>
</file>