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78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77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471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546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239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819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67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721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281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66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64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073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9770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818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444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92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26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9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39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73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28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85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C2186-6BE9-44B2-9927-05CC64D1114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3237-90B3-47B2-9B39-F6CFEF456A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71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0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1348137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u="sng" dirty="0" smtClean="0">
                <a:latin typeface="+mn-lt"/>
              </a:rPr>
              <a:t>Kök Hücre Nedir? Kök Hücre Çeşitleri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1600" b="1" dirty="0"/>
              <a:t/>
            </a:r>
            <a:br>
              <a:rPr lang="tr-TR" sz="1600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9245" y="1555169"/>
            <a:ext cx="10954555" cy="435133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tr-TR" sz="3200" b="1" dirty="0"/>
              <a:t>Kök hücre bölündüğünde bir farklılaşmamış hücre karakterini koruyan ve diğeri tek ya da birden fazla adımla farklılaşma sürecine girebilen hücreler oluşturabilecek göreceli olarak farklılaşmamış hücre olarak tanımlanabilir</a:t>
            </a:r>
            <a:r>
              <a:rPr lang="tr-TR" sz="3200" b="1" dirty="0" smtClean="0"/>
              <a:t>.</a:t>
            </a:r>
          </a:p>
          <a:p>
            <a:pPr algn="just">
              <a:lnSpc>
                <a:spcPct val="100000"/>
              </a:lnSpc>
            </a:pPr>
            <a:endParaRPr lang="tr-TR" sz="3200" b="1" dirty="0"/>
          </a:p>
          <a:p>
            <a:pPr algn="just">
              <a:lnSpc>
                <a:spcPct val="100000"/>
              </a:lnSpc>
            </a:pPr>
            <a:r>
              <a:rPr lang="tr-TR" sz="3200" b="1" dirty="0"/>
              <a:t>Bir kök hücre her bölündüğünde kendini yenileyebilirken çevresel uyarıcıların etkisiyle belirli bir şekilde farklılaşabilme yeteneğine sahip yavru hücreler de oluşturabilirler.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756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2443" y="1258955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Embriyonik kök </a:t>
            </a:r>
            <a:r>
              <a:rPr lang="tr-TR" sz="3200" b="1" dirty="0" smtClean="0"/>
              <a:t>hücreler; </a:t>
            </a:r>
            <a:endParaRPr lang="tr-TR" sz="3200" b="1" dirty="0"/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memelilerin blastosistlerinin iç hücre kitlesinden ya da fetal gamet öncül hücrelerinden elde edilmektedir. Bu hücreler embriyonun tüm hücrelerini oluşturabilme yeteneğine sahiptirler.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010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6684" y="1271834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Erişkin kök hücreler, 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gelişimini tamamlamış organların dokularında bulunmaktadır. Genellikle, belirli organların dokularını yenileyen ve onaran bu kök hücreler sadece sınırlı hücre tipini oluşturabilme yeteneğine sahiptirler.</a:t>
            </a:r>
          </a:p>
        </p:txBody>
      </p:sp>
    </p:spTree>
    <p:extLst>
      <p:ext uri="{BB962C8B-B14F-4D97-AF65-F5344CB8AC3E}">
        <p14:creationId xmlns:p14="http://schemas.microsoft.com/office/powerpoint/2010/main" val="185552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775" y="885467"/>
            <a:ext cx="10515600" cy="511608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 err="1"/>
              <a:t>Totipotent</a:t>
            </a:r>
            <a:r>
              <a:rPr lang="tr-TR" sz="3200" b="1" dirty="0"/>
              <a:t> hücreler, 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Memelilerde, plasentanın </a:t>
            </a:r>
            <a:r>
              <a:rPr lang="tr-TR" sz="3200" b="1" dirty="0" err="1"/>
              <a:t>trofoblast</a:t>
            </a:r>
            <a:r>
              <a:rPr lang="tr-TR" sz="3200" b="1" dirty="0"/>
              <a:t> hücrelerinin yanı sıra embriyodaki her bir hücreye dönüşebilme yeteneğine sahiptirler.</a:t>
            </a:r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3200" b="1" dirty="0"/>
              <a:t> Zigot ve ilk 4-8 hücreli evredeki </a:t>
            </a:r>
            <a:r>
              <a:rPr lang="tr-TR" sz="3200" b="1" dirty="0" err="1"/>
              <a:t>embiyonun</a:t>
            </a:r>
            <a:r>
              <a:rPr lang="tr-TR" sz="3200" b="1" dirty="0"/>
              <a:t> </a:t>
            </a:r>
            <a:r>
              <a:rPr lang="tr-TR" sz="3200" b="1" dirty="0" err="1"/>
              <a:t>blastomerleri</a:t>
            </a:r>
            <a:r>
              <a:rPr lang="tr-TR" sz="3200" b="1" dirty="0"/>
              <a:t> </a:t>
            </a:r>
            <a:r>
              <a:rPr lang="tr-TR" sz="3200" b="1" dirty="0" err="1"/>
              <a:t>totipotent</a:t>
            </a:r>
            <a:r>
              <a:rPr lang="tr-TR" sz="3200" b="1" dirty="0"/>
              <a:t> hücrelerdir.</a:t>
            </a:r>
          </a:p>
          <a:p>
            <a:pPr algn="just">
              <a:lnSpc>
                <a:spcPct val="150000"/>
              </a:lnSpc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1003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00318" y="473342"/>
            <a:ext cx="11512640" cy="6133519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Pluripotent kök hücreler</a:t>
            </a:r>
          </a:p>
          <a:p>
            <a:pPr marL="114300" indent="0">
              <a:buNone/>
            </a:pPr>
            <a:r>
              <a:rPr lang="tr-TR" sz="3200" b="1" dirty="0" err="1"/>
              <a:t>T</a:t>
            </a:r>
            <a:r>
              <a:rPr lang="tr-TR" sz="3200" b="1" dirty="0" err="1" smtClean="0"/>
              <a:t>rofoblast</a:t>
            </a:r>
            <a:r>
              <a:rPr lang="tr-TR" sz="3200" b="1" dirty="0" smtClean="0"/>
              <a:t> dışındaki embriyonun tüm hücrelerine farklılaşabilme yeteneğine sahip hücrelerdir.</a:t>
            </a:r>
          </a:p>
          <a:p>
            <a:pPr marL="114300" indent="0">
              <a:buNone/>
            </a:pPr>
            <a:endParaRPr lang="tr-TR" sz="3200" b="1" dirty="0"/>
          </a:p>
          <a:p>
            <a:r>
              <a:rPr lang="tr-TR" sz="3200" b="1" dirty="0" err="1"/>
              <a:t>Multipotent</a:t>
            </a:r>
            <a:r>
              <a:rPr lang="tr-TR" sz="3200" b="1" dirty="0"/>
              <a:t> kök </a:t>
            </a:r>
            <a:r>
              <a:rPr lang="tr-TR" sz="3200" b="1" dirty="0" smtClean="0"/>
              <a:t>hücreler </a:t>
            </a:r>
          </a:p>
          <a:p>
            <a:pPr marL="114300" indent="0">
              <a:buNone/>
            </a:pPr>
            <a:r>
              <a:rPr lang="tr-TR" sz="3200" b="1" dirty="0"/>
              <a:t>V</a:t>
            </a:r>
            <a:r>
              <a:rPr lang="tr-TR" sz="3200" b="1" dirty="0" smtClean="0"/>
              <a:t>ücudun </a:t>
            </a:r>
            <a:r>
              <a:rPr lang="tr-TR" sz="3200" b="1" dirty="0"/>
              <a:t>tüm muhtemel hücrelerinin oldukça küçük bir alt kümesini oluşturmak için sınırlandırılmış hücrelerdir</a:t>
            </a:r>
            <a:r>
              <a:rPr lang="tr-TR" sz="3200" b="1" dirty="0" smtClean="0"/>
              <a:t>.</a:t>
            </a:r>
          </a:p>
          <a:p>
            <a:pPr marL="114300" indent="0">
              <a:buNone/>
            </a:pPr>
            <a:endParaRPr lang="tr-TR" sz="3200" b="1" dirty="0"/>
          </a:p>
          <a:p>
            <a:r>
              <a:rPr lang="tr-TR" sz="3200" b="1" dirty="0" err="1"/>
              <a:t>Unipotent</a:t>
            </a:r>
            <a:r>
              <a:rPr lang="tr-TR" sz="3200" b="1" dirty="0"/>
              <a:t> kök </a:t>
            </a:r>
            <a:r>
              <a:rPr lang="tr-TR" sz="3200" b="1" dirty="0" smtClean="0"/>
              <a:t>hücreler</a:t>
            </a:r>
          </a:p>
          <a:p>
            <a:pPr marL="114300" indent="0">
              <a:buNone/>
            </a:pPr>
            <a:r>
              <a:rPr lang="tr-TR" sz="3200" b="1" dirty="0" smtClean="0"/>
              <a:t>belirli </a:t>
            </a:r>
            <a:r>
              <a:rPr lang="tr-TR" sz="3200" b="1" dirty="0"/>
              <a:t>dokularda bulunur ve belirli hücre tipinin </a:t>
            </a:r>
            <a:r>
              <a:rPr lang="tr-TR" sz="3200" b="1" dirty="0" err="1"/>
              <a:t>rejenerasyonunda</a:t>
            </a:r>
            <a:r>
              <a:rPr lang="tr-TR" sz="3200" b="1" dirty="0"/>
              <a:t> görev alır. </a:t>
            </a:r>
          </a:p>
          <a:p>
            <a:pPr marL="114300" indent="0">
              <a:buNone/>
            </a:pP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3336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1834" y="782435"/>
            <a:ext cx="11409608" cy="551533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Öncül hücreler, genellikle kök hücreye göre daha farklılaşmış hücrelerdir ve belirli bir hücre tipine dönüşmeye yönlendirilmişlerdir. </a:t>
            </a:r>
          </a:p>
          <a:p>
            <a:pPr algn="just">
              <a:lnSpc>
                <a:spcPct val="150000"/>
              </a:lnSpc>
            </a:pPr>
            <a:endParaRPr lang="tr-TR" sz="3200" b="1" dirty="0"/>
          </a:p>
          <a:p>
            <a:pPr algn="just">
              <a:lnSpc>
                <a:spcPct val="150000"/>
              </a:lnSpc>
            </a:pPr>
            <a:r>
              <a:rPr lang="tr-TR" sz="3200" b="1" dirty="0"/>
              <a:t>Kendilerini sınırsız yenileme özelliğine sahip değillerdir. Farklılaşmadan önce sadece birkaç kez bölünme yetisine sahiptirler. </a:t>
            </a:r>
          </a:p>
        </p:txBody>
      </p:sp>
    </p:spTree>
    <p:extLst>
      <p:ext uri="{BB962C8B-B14F-4D97-AF65-F5344CB8AC3E}">
        <p14:creationId xmlns:p14="http://schemas.microsoft.com/office/powerpoint/2010/main" val="224803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4408" y="421828"/>
            <a:ext cx="11628550" cy="6069124"/>
          </a:xfrm>
        </p:spPr>
        <p:txBody>
          <a:bodyPr>
            <a:normAutofit/>
          </a:bodyPr>
          <a:lstStyle/>
          <a:p>
            <a:pPr algn="just"/>
            <a:r>
              <a:rPr lang="tr-TR" sz="3200" b="1" dirty="0"/>
              <a:t>Birçok doku ve organ devamlı olarak kendilerini yenileyen kök hücreleri bulundururlar; </a:t>
            </a:r>
          </a:p>
          <a:p>
            <a:pPr algn="just"/>
            <a:r>
              <a:rPr lang="tr-TR" sz="3200" b="1" dirty="0"/>
              <a:t>bunlar arasında meme epidermisi, saç folikülü, ince bağırsak villusları, kan hücreleri ve sperm hücreleri bulunur</a:t>
            </a:r>
            <a:r>
              <a:rPr lang="tr-TR" sz="3200" b="1" dirty="0" smtClean="0"/>
              <a:t>.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/>
              <a:t>Devamlı olarak çoğalan kök hücreler, kök hücre nişi adı verilen bölmeler içerisinde </a:t>
            </a:r>
            <a:r>
              <a:rPr lang="tr-TR" sz="3200" b="1"/>
              <a:t>yerleşiklerdir</a:t>
            </a:r>
            <a:r>
              <a:rPr lang="tr-TR" sz="3200" b="1" smtClean="0"/>
              <a:t>.</a:t>
            </a:r>
          </a:p>
          <a:p>
            <a:pPr algn="just"/>
            <a:endParaRPr lang="tr-TR" sz="3200" b="1" dirty="0"/>
          </a:p>
          <a:p>
            <a:pPr algn="just"/>
            <a:r>
              <a:rPr lang="tr-TR" sz="3200" b="1" dirty="0"/>
              <a:t>Bu bölgeler embriyodaki özelleşmiş yerlerdir ve niş içerisinde kök hücrelerin kontrollü çoğalmalarını sağlarlar, nişten ayrılan hücrelerin de kontrollü farklılaşmalarını denetlerler.</a:t>
            </a:r>
          </a:p>
          <a:p>
            <a:pPr algn="just"/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6907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7743" y="1168803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/>
              <a:t>Kök hücre nişi hücrenin çoğalmasını ve farklılaşmasını parakrin faktörler ile düzenler.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Bu faktörler hücreyi yönlendirilmemiş konumda tutarlar.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Hücre nişten birkez ayrıldığında, parakrin faktörler hücreye ulaşamamakta ve hücreler farklılaşmaya başlamaktadırlar.</a:t>
            </a:r>
          </a:p>
        </p:txBody>
      </p:sp>
    </p:spTree>
    <p:extLst>
      <p:ext uri="{BB962C8B-B14F-4D97-AF65-F5344CB8AC3E}">
        <p14:creationId xmlns:p14="http://schemas.microsoft.com/office/powerpoint/2010/main" val="205502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339</Words>
  <Application>Microsoft Office PowerPoint</Application>
  <PresentationFormat>Geniş ekran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Algerian</vt:lpstr>
      <vt:lpstr>Arial</vt:lpstr>
      <vt:lpstr>Calibri</vt:lpstr>
      <vt:lpstr>Calibri Light</vt:lpstr>
      <vt:lpstr>Times New Roman</vt:lpstr>
      <vt:lpstr>Office Teması</vt:lpstr>
      <vt:lpstr>1_Office Teması</vt:lpstr>
      <vt:lpstr>       KÖK HÜCRE</vt:lpstr>
      <vt:lpstr> Kök Hücre Nedir? Kök Hücre Çeşitleri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6</cp:revision>
  <dcterms:created xsi:type="dcterms:W3CDTF">2018-02-27T13:49:46Z</dcterms:created>
  <dcterms:modified xsi:type="dcterms:W3CDTF">2018-02-28T10:55:21Z</dcterms:modified>
</cp:coreProperties>
</file>