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10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16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7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07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68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4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8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08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4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1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158B-6CEB-4C88-AE4F-93B0DA757764}" type="datetimeFigureOut">
              <a:rPr lang="tr-TR" smtClean="0"/>
              <a:t>18.05.2021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A179-3FB5-4E25-B4F1-A28C8B2130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1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Tohumlama bölgesi</a:t>
            </a:r>
          </a:p>
          <a:p>
            <a:pPr>
              <a:buNone/>
            </a:pPr>
            <a:r>
              <a:rPr lang="tr-TR" dirty="0" smtClean="0"/>
              <a:t>Vajinal tohumlama: </a:t>
            </a:r>
          </a:p>
          <a:p>
            <a:pPr>
              <a:buFontTx/>
              <a:buChar char="-"/>
            </a:pPr>
            <a:r>
              <a:rPr lang="tr-TR" dirty="0" smtClean="0"/>
              <a:t>Basit gereçlerle yapılabilir (</a:t>
            </a:r>
            <a:r>
              <a:rPr lang="tr-TR" dirty="0" err="1" smtClean="0"/>
              <a:t>katater</a:t>
            </a:r>
            <a:r>
              <a:rPr lang="tr-TR" dirty="0" smtClean="0"/>
              <a:t>)</a:t>
            </a:r>
          </a:p>
          <a:p>
            <a:pPr>
              <a:buFontTx/>
              <a:buChar char="-"/>
            </a:pPr>
            <a:r>
              <a:rPr lang="tr-TR" dirty="0" smtClean="0"/>
              <a:t>Taze sperma ile suni tohumlama için uygundur</a:t>
            </a:r>
          </a:p>
          <a:p>
            <a:pPr>
              <a:buFontTx/>
              <a:buChar char="-"/>
            </a:pPr>
            <a:r>
              <a:rPr lang="tr-TR" dirty="0" smtClean="0"/>
              <a:t>Gebelik başarısı </a:t>
            </a:r>
            <a:r>
              <a:rPr lang="tr-TR" sz="2400" dirty="0"/>
              <a:t>~</a:t>
            </a:r>
            <a:r>
              <a:rPr lang="tr-TR" dirty="0" smtClean="0"/>
              <a:t>50%</a:t>
            </a:r>
            <a:endParaRPr lang="tr-TR" dirty="0"/>
          </a:p>
        </p:txBody>
      </p:sp>
      <p:pic>
        <p:nvPicPr>
          <p:cNvPr id="1026" name="Picture 2" descr="C:\Users\Win7\Desktop\Sunum\8855.jpg"/>
          <p:cNvPicPr>
            <a:picLocks noChangeAspect="1" noChangeArrowheads="1"/>
          </p:cNvPicPr>
          <p:nvPr/>
        </p:nvPicPr>
        <p:blipFill>
          <a:blip r:embed="rId2"/>
          <a:srcRect t="34220" r="1099" b="34576"/>
          <a:stretch>
            <a:fillRect/>
          </a:stretch>
        </p:blipFill>
        <p:spPr bwMode="auto">
          <a:xfrm>
            <a:off x="5738810" y="4000504"/>
            <a:ext cx="4710140" cy="2643206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Suni Tohumlama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20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981200" y="1600201"/>
            <a:ext cx="8258204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Tohumlama bölgesi</a:t>
            </a:r>
          </a:p>
          <a:p>
            <a:pPr>
              <a:buNone/>
            </a:pPr>
            <a:r>
              <a:rPr lang="tr-TR" dirty="0" err="1" smtClean="0"/>
              <a:t>Servikal</a:t>
            </a:r>
            <a:r>
              <a:rPr lang="tr-TR" dirty="0" smtClean="0"/>
              <a:t> tohumlama: </a:t>
            </a:r>
          </a:p>
          <a:p>
            <a:pPr>
              <a:buFontTx/>
              <a:buChar char="-"/>
            </a:pPr>
            <a:r>
              <a:rPr lang="tr-TR" dirty="0" smtClean="0"/>
              <a:t>Basit gereçlerle yapılabilir (</a:t>
            </a:r>
            <a:r>
              <a:rPr lang="tr-TR" dirty="0" err="1" smtClean="0"/>
              <a:t>katater</a:t>
            </a:r>
            <a:r>
              <a:rPr lang="tr-TR" dirty="0" smtClean="0"/>
              <a:t> ve </a:t>
            </a:r>
            <a:r>
              <a:rPr lang="tr-TR" dirty="0" err="1" smtClean="0"/>
              <a:t>spekulum</a:t>
            </a:r>
            <a:r>
              <a:rPr lang="tr-TR" dirty="0" smtClean="0"/>
              <a:t>)</a:t>
            </a:r>
          </a:p>
          <a:p>
            <a:pPr>
              <a:buFontTx/>
              <a:buChar char="-"/>
            </a:pPr>
            <a:r>
              <a:rPr lang="tr-TR" dirty="0" smtClean="0"/>
              <a:t>Taze, soğutulmuş ve dondurulmuş sperma ile suni tohumlama için uygundur</a:t>
            </a:r>
          </a:p>
          <a:p>
            <a:pPr>
              <a:buFontTx/>
              <a:buChar char="-"/>
            </a:pPr>
            <a:r>
              <a:rPr lang="tr-TR" dirty="0" smtClean="0"/>
              <a:t>Gebelik başarısı 50-70%</a:t>
            </a:r>
            <a:endParaRPr lang="tr-TR" dirty="0"/>
          </a:p>
        </p:txBody>
      </p:sp>
      <p:pic>
        <p:nvPicPr>
          <p:cNvPr id="6" name="images-17.jpg" descr="images-17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49" y="3743038"/>
            <a:ext cx="3293144" cy="2998415"/>
          </a:xfrm>
          <a:prstGeom prst="rect">
            <a:avLst/>
          </a:prstGeom>
          <a:ln w="88900">
            <a:miter lim="400000"/>
          </a:ln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Suni Tohumlama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19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Tohumlama bölgesi</a:t>
            </a:r>
          </a:p>
          <a:p>
            <a:pPr>
              <a:buNone/>
            </a:pPr>
            <a:r>
              <a:rPr lang="tr-TR" dirty="0" smtClean="0"/>
              <a:t>Trans-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Intra-uterin</a:t>
            </a:r>
            <a:r>
              <a:rPr lang="tr-TR" dirty="0" smtClean="0"/>
              <a:t> suni tohumlama: </a:t>
            </a:r>
          </a:p>
          <a:p>
            <a:pPr>
              <a:buFontTx/>
              <a:buChar char="-"/>
            </a:pPr>
            <a:r>
              <a:rPr lang="tr-TR" dirty="0" smtClean="0"/>
              <a:t>Komplike gereçler gerektirir (</a:t>
            </a:r>
            <a:r>
              <a:rPr lang="tr-TR" dirty="0" err="1" smtClean="0"/>
              <a:t>katater</a:t>
            </a:r>
            <a:r>
              <a:rPr lang="tr-TR" dirty="0" smtClean="0"/>
              <a:t>, </a:t>
            </a:r>
            <a:r>
              <a:rPr lang="tr-TR" dirty="0" err="1" smtClean="0"/>
              <a:t>spekulum</a:t>
            </a:r>
            <a:r>
              <a:rPr lang="tr-TR" dirty="0" smtClean="0"/>
              <a:t>, forseps ve tecrübeli bir uygulayıcı)</a:t>
            </a:r>
          </a:p>
          <a:p>
            <a:pPr>
              <a:buFontTx/>
              <a:buChar char="-"/>
            </a:pPr>
            <a:r>
              <a:rPr lang="tr-TR" dirty="0" smtClean="0"/>
              <a:t>Taze, soğutulmuş ve dondurulmuş sperma için uygundur.</a:t>
            </a:r>
          </a:p>
          <a:p>
            <a:pPr>
              <a:buFontTx/>
              <a:buChar char="-"/>
            </a:pPr>
            <a:r>
              <a:rPr lang="tr-TR" dirty="0" smtClean="0"/>
              <a:t>Gebelik başarısı 70-80%</a:t>
            </a:r>
            <a:endParaRPr lang="tr-TR" dirty="0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Suni Tohumlama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38414" y="1000108"/>
            <a:ext cx="7043758" cy="582594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Trans-</a:t>
            </a:r>
            <a:r>
              <a:rPr lang="tr-TR" sz="3200" dirty="0" err="1" smtClean="0"/>
              <a:t>servikal</a:t>
            </a:r>
            <a:r>
              <a:rPr lang="tr-TR" sz="3200" dirty="0" smtClean="0"/>
              <a:t> </a:t>
            </a:r>
            <a:r>
              <a:rPr lang="tr-TR" sz="3200" dirty="0" err="1" smtClean="0"/>
              <a:t>Intra-uterin</a:t>
            </a:r>
            <a:r>
              <a:rPr lang="tr-TR" sz="3200" dirty="0" smtClean="0"/>
              <a:t> Suni Tohumlama</a:t>
            </a:r>
            <a:endParaRPr lang="tr-TR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000240"/>
            <a:ext cx="501438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Nonsurgical embryo recovery and transfer in sheep and goats - ScienceDir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016" y="1643050"/>
            <a:ext cx="4911985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6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Tohumlama bölgesi</a:t>
            </a:r>
          </a:p>
          <a:p>
            <a:pPr>
              <a:buNone/>
            </a:pPr>
            <a:r>
              <a:rPr lang="tr-TR" dirty="0" err="1" smtClean="0"/>
              <a:t>Laparoskopik-Intrauterin</a:t>
            </a:r>
            <a:r>
              <a:rPr lang="tr-TR" dirty="0" smtClean="0"/>
              <a:t> suni tohumlama: </a:t>
            </a:r>
          </a:p>
          <a:p>
            <a:pPr>
              <a:buFontTx/>
              <a:buChar char="-"/>
            </a:pPr>
            <a:r>
              <a:rPr lang="tr-TR" dirty="0" smtClean="0"/>
              <a:t>Çok komplike gereç ve protokollerin kullanımını gerektirir (</a:t>
            </a:r>
            <a:r>
              <a:rPr lang="tr-TR" dirty="0" err="1" smtClean="0"/>
              <a:t>anastezi</a:t>
            </a:r>
            <a:r>
              <a:rPr lang="tr-TR" dirty="0" smtClean="0"/>
              <a:t>-analjezi, </a:t>
            </a:r>
            <a:r>
              <a:rPr lang="tr-TR" dirty="0" err="1" smtClean="0"/>
              <a:t>laparoskopi</a:t>
            </a:r>
            <a:r>
              <a:rPr lang="tr-TR" dirty="0" smtClean="0"/>
              <a:t> ekipmanı, tecrübeli bir uygulayıcı)</a:t>
            </a:r>
          </a:p>
          <a:p>
            <a:pPr>
              <a:buFontTx/>
              <a:buChar char="-"/>
            </a:pPr>
            <a:r>
              <a:rPr lang="tr-TR" dirty="0" smtClean="0"/>
              <a:t>Taze, soğutulmuş ve dondurulmuş sperma için uygundur.</a:t>
            </a:r>
          </a:p>
          <a:p>
            <a:pPr>
              <a:buFontTx/>
              <a:buChar char="-"/>
            </a:pPr>
            <a:r>
              <a:rPr lang="tr-TR" dirty="0" smtClean="0"/>
              <a:t>Gebelik başarısı &gt;80%</a:t>
            </a:r>
            <a:endParaRPr lang="tr-TR" dirty="0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Suni Tohumlama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1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4100" y="785794"/>
            <a:ext cx="7329510" cy="725470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Laparoskopik-Intrauterin</a:t>
            </a:r>
            <a:r>
              <a:rPr lang="tr-TR" sz="3200" dirty="0" smtClean="0"/>
              <a:t> suni tohumlama</a:t>
            </a:r>
            <a:endParaRPr lang="tr-TR" sz="3200" dirty="0"/>
          </a:p>
        </p:txBody>
      </p:sp>
      <p:pic>
        <p:nvPicPr>
          <p:cNvPr id="4" name="IMG_7186.JPG" descr="IMG_7186.JPG"/>
          <p:cNvPicPr>
            <a:picLocks/>
          </p:cNvPicPr>
          <p:nvPr/>
        </p:nvPicPr>
        <p:blipFill>
          <a:blip r:embed="rId2" cstate="print"/>
          <a:srcRect l="11189" r="11189"/>
          <a:stretch>
            <a:fillRect/>
          </a:stretch>
        </p:blipFill>
        <p:spPr>
          <a:xfrm>
            <a:off x="2881291" y="1525492"/>
            <a:ext cx="6669077" cy="5332509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85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Uygun Tohumlama Zamanı</a:t>
            </a:r>
            <a:endParaRPr lang="tr-TR" altLang="tr-TR" smtClean="0"/>
          </a:p>
        </p:txBody>
      </p:sp>
      <p:sp>
        <p:nvSpPr>
          <p:cNvPr id="147459" name="2 İçerik Yer Tutucusu"/>
          <p:cNvSpPr>
            <a:spLocks noGrp="1"/>
          </p:cNvSpPr>
          <p:nvPr>
            <p:ph idx="1"/>
          </p:nvPr>
        </p:nvSpPr>
        <p:spPr>
          <a:xfrm>
            <a:off x="2711450" y="1341438"/>
            <a:ext cx="5257800" cy="4525962"/>
          </a:xfrm>
        </p:spPr>
        <p:txBody>
          <a:bodyPr/>
          <a:lstStyle/>
          <a:p>
            <a:r>
              <a:rPr lang="tr-TR" altLang="tr-TR" b="1" u="sng" smtClean="0"/>
              <a:t>Koyun</a:t>
            </a:r>
          </a:p>
          <a:p>
            <a:endParaRPr lang="tr-TR" altLang="tr-TR" b="1" smtClean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424113" y="1916113"/>
          <a:ext cx="5903912" cy="48577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5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4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Östrus</a:t>
                      </a:r>
                      <a:r>
                        <a:rPr lang="tr-TR" sz="1800" dirty="0" smtClean="0"/>
                        <a:t> süresi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/>
                        <a:t>30-36 saat</a:t>
                      </a:r>
                      <a:endParaRPr lang="tr-TR" sz="1800" b="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r>
                        <a:rPr lang="tr-TR" sz="1800" b="1" dirty="0" err="1" smtClean="0"/>
                        <a:t>Ovulasyon</a:t>
                      </a:r>
                      <a:r>
                        <a:rPr lang="tr-TR" sz="1800" b="1" dirty="0" smtClean="0"/>
                        <a:t> zamanı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Östrus</a:t>
                      </a:r>
                      <a:r>
                        <a:rPr lang="tr-TR" sz="1800" dirty="0" smtClean="0"/>
                        <a:t> başlangıcından</a:t>
                      </a:r>
                      <a:r>
                        <a:rPr lang="tr-TR" sz="1800" baseline="0" dirty="0" smtClean="0"/>
                        <a:t> sonraki 24-30 saat arası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00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Sperm </a:t>
                      </a:r>
                      <a:r>
                        <a:rPr lang="tr-TR" sz="1800" b="1" dirty="0" err="1" smtClean="0"/>
                        <a:t>fertil</a:t>
                      </a:r>
                      <a:r>
                        <a:rPr lang="tr-TR" sz="1800" b="1" dirty="0" smtClean="0"/>
                        <a:t> yaşam süresi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30-48 saat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400">
                <a:tc>
                  <a:txBody>
                    <a:bodyPr/>
                    <a:lstStyle/>
                    <a:p>
                      <a:r>
                        <a:rPr lang="tr-TR" sz="1800" b="1" dirty="0" err="1" smtClean="0"/>
                        <a:t>Ovum</a:t>
                      </a:r>
                      <a:r>
                        <a:rPr lang="tr-TR" sz="1800" b="1" dirty="0" smtClean="0"/>
                        <a:t> </a:t>
                      </a:r>
                      <a:r>
                        <a:rPr lang="tr-TR" sz="1800" b="1" dirty="0" err="1" smtClean="0"/>
                        <a:t>fertil</a:t>
                      </a:r>
                      <a:r>
                        <a:rPr lang="tr-TR" sz="1800" b="1" dirty="0" smtClean="0"/>
                        <a:t> yaşam süresi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16-24 saat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34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Uygun tohumlama</a:t>
                      </a:r>
                      <a:r>
                        <a:rPr lang="tr-TR" sz="1800" b="1" baseline="0" dirty="0" smtClean="0"/>
                        <a:t> zamanı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Östrusun</a:t>
                      </a:r>
                      <a:r>
                        <a:rPr lang="tr-TR" sz="1800" dirty="0" smtClean="0"/>
                        <a:t> başlangıcından sonraki 16-24. saatler arası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Tohumlama</a:t>
                      </a:r>
                      <a:r>
                        <a:rPr lang="tr-TR" sz="1800" b="1" baseline="0" dirty="0" smtClean="0"/>
                        <a:t> yöntemi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Spekulum</a:t>
                      </a:r>
                      <a:r>
                        <a:rPr lang="tr-TR" sz="1800" dirty="0" smtClean="0"/>
                        <a:t> Yöntemi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400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Spermanın bırakıldığı yer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Cervix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Uteri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Tohumlama</a:t>
                      </a:r>
                      <a:r>
                        <a:rPr lang="tr-TR" sz="1800" b="1" baseline="0" dirty="0" smtClean="0"/>
                        <a:t> yöntemi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Laparoskopik</a:t>
                      </a:r>
                      <a:r>
                        <a:rPr lang="tr-TR" sz="1800" baseline="0" dirty="0" smtClean="0"/>
                        <a:t> Yöntem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400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Spermanın bırakıldığı yer</a:t>
                      </a:r>
                      <a:endParaRPr lang="tr-TR" sz="1800" b="1" dirty="0"/>
                    </a:p>
                  </a:txBody>
                  <a:tcPr marL="91428" marR="91428" marT="45727" marB="45727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Corpus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Uteri</a:t>
                      </a:r>
                      <a:endParaRPr lang="tr-TR" sz="1800" dirty="0"/>
                    </a:p>
                  </a:txBody>
                  <a:tcPr marL="91428" marR="91428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7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Uygun Tohumlama Zamanı</a:t>
            </a:r>
            <a:endParaRPr lang="tr-TR" altLang="tr-TR" smtClean="0"/>
          </a:p>
        </p:txBody>
      </p:sp>
      <p:sp>
        <p:nvSpPr>
          <p:cNvPr id="148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u="sng" smtClean="0"/>
              <a:t>Keçi</a:t>
            </a:r>
          </a:p>
          <a:p>
            <a:endParaRPr lang="tr-TR" altLang="tr-TR" b="1" u="sng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208213" y="2205039"/>
          <a:ext cx="6096000" cy="46402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19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Östrus</a:t>
                      </a:r>
                      <a:r>
                        <a:rPr lang="tr-TR" sz="1800" dirty="0" smtClean="0"/>
                        <a:t> süresi</a:t>
                      </a:r>
                      <a:endParaRPr lang="tr-TR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/>
                        <a:t>36-48 saat</a:t>
                      </a:r>
                      <a:endParaRPr lang="tr-TR" sz="1800" b="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r>
                        <a:rPr lang="tr-TR" sz="1800" b="1" dirty="0" err="1" smtClean="0"/>
                        <a:t>Ovulasyon</a:t>
                      </a:r>
                      <a:r>
                        <a:rPr lang="tr-TR" sz="1800" b="1" dirty="0" smtClean="0"/>
                        <a:t> zamanı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Östrus</a:t>
                      </a:r>
                      <a:r>
                        <a:rPr lang="tr-TR" sz="1800" dirty="0" smtClean="0"/>
                        <a:t> başlangıcından</a:t>
                      </a:r>
                      <a:r>
                        <a:rPr lang="tr-TR" sz="1800" baseline="0" dirty="0" smtClean="0"/>
                        <a:t> sonraki 30-36 saat arası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Sperm </a:t>
                      </a:r>
                      <a:r>
                        <a:rPr lang="tr-TR" sz="1800" b="1" dirty="0" err="1" smtClean="0"/>
                        <a:t>fertil</a:t>
                      </a:r>
                      <a:r>
                        <a:rPr lang="tr-TR" sz="1800" b="1" dirty="0" smtClean="0"/>
                        <a:t> yaşam süresi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30-48 saat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r>
                        <a:rPr lang="tr-TR" sz="1800" b="1" dirty="0" err="1" smtClean="0"/>
                        <a:t>Ovum</a:t>
                      </a:r>
                      <a:r>
                        <a:rPr lang="tr-TR" sz="1800" b="1" dirty="0" smtClean="0"/>
                        <a:t> </a:t>
                      </a:r>
                      <a:r>
                        <a:rPr lang="tr-TR" sz="1800" b="1" dirty="0" err="1" smtClean="0"/>
                        <a:t>fertil</a:t>
                      </a:r>
                      <a:r>
                        <a:rPr lang="tr-TR" sz="1800" b="1" dirty="0" smtClean="0"/>
                        <a:t> yaşam süresi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16-24 saat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Uygun tohumlama</a:t>
                      </a:r>
                      <a:r>
                        <a:rPr lang="tr-TR" sz="1800" b="1" baseline="0" dirty="0" smtClean="0"/>
                        <a:t> zamanı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Östrusun</a:t>
                      </a:r>
                      <a:r>
                        <a:rPr lang="tr-TR" sz="1800" dirty="0" smtClean="0"/>
                        <a:t> başlangıcından sonraki 16-24. saatler arası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Tohumlama</a:t>
                      </a:r>
                      <a:r>
                        <a:rPr lang="tr-TR" sz="1800" b="1" baseline="0" dirty="0" smtClean="0"/>
                        <a:t> yöntemi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Spekulum</a:t>
                      </a:r>
                      <a:r>
                        <a:rPr lang="tr-TR" sz="1800" dirty="0" smtClean="0"/>
                        <a:t> Yöntemi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Spermanın bırakıldığı yer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Cervix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Uteri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Tohumlama</a:t>
                      </a:r>
                      <a:r>
                        <a:rPr lang="tr-TR" sz="1800" b="1" baseline="0" dirty="0" smtClean="0"/>
                        <a:t> yöntemi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Laparoskopik</a:t>
                      </a:r>
                      <a:r>
                        <a:rPr lang="tr-TR" sz="1800" baseline="0" dirty="0" smtClean="0"/>
                        <a:t> Yöntem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Spermanın bırakıldığı yer</a:t>
                      </a:r>
                      <a:endParaRPr lang="tr-TR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Corpus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Uteri</a:t>
                      </a:r>
                      <a:endParaRPr lang="tr-TR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65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edilmesi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Sperma  ne kadar zarar gördüyse, tohumlama bölgesi o kadar daha derin seçilmelidir.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Sperma ne kadar zarar gördüyse tohumlama zamanı o kadar </a:t>
            </a:r>
            <a:r>
              <a:rPr lang="tr-TR" dirty="0" err="1" smtClean="0"/>
              <a:t>ovulasyona</a:t>
            </a:r>
            <a:r>
              <a:rPr lang="tr-TR" dirty="0" smtClean="0"/>
              <a:t> yakın olmalıdır.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6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Geniş ekran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Suni Tohumlama</vt:lpstr>
      <vt:lpstr>Suni Tohumlama</vt:lpstr>
      <vt:lpstr>Suni Tohumlama</vt:lpstr>
      <vt:lpstr>Trans-servikal Intra-uterin Suni Tohumlama</vt:lpstr>
      <vt:lpstr>Suni Tohumlama</vt:lpstr>
      <vt:lpstr>Laparoskopik-Intrauterin suni tohumlama</vt:lpstr>
      <vt:lpstr>Uygun Tohumlama Zamanı</vt:lpstr>
      <vt:lpstr>Uygun Tohumlama Zamanı</vt:lpstr>
      <vt:lpstr>Dikkat edilmesi gerekenler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Suni Tohumlama</dc:title>
  <dc:creator>Tuna</dc:creator>
  <cp:lastModifiedBy>Tuna</cp:lastModifiedBy>
  <cp:revision>1</cp:revision>
  <dcterms:created xsi:type="dcterms:W3CDTF">2021-05-18T12:34:57Z</dcterms:created>
  <dcterms:modified xsi:type="dcterms:W3CDTF">2021-05-18T12:35:00Z</dcterms:modified>
</cp:coreProperties>
</file>