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5" r:id="rId4"/>
    <p:sldId id="257" r:id="rId5"/>
    <p:sldId id="266" r:id="rId6"/>
    <p:sldId id="258" r:id="rId7"/>
    <p:sldId id="267" r:id="rId8"/>
    <p:sldId id="268" r:id="rId9"/>
    <p:sldId id="259" r:id="rId10"/>
    <p:sldId id="269" r:id="rId11"/>
    <p:sldId id="260" r:id="rId12"/>
    <p:sldId id="270" r:id="rId13"/>
    <p:sldId id="261" r:id="rId14"/>
    <p:sldId id="271" r:id="rId15"/>
    <p:sldId id="262" r:id="rId16"/>
    <p:sldId id="272" r:id="rId17"/>
    <p:sldId id="273" r:id="rId18"/>
    <p:sldId id="274" r:id="rId19"/>
    <p:sldId id="263" r:id="rId20"/>
    <p:sldId id="275" r:id="rId21"/>
    <p:sldId id="264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3BA4-1BE3-4F4B-9F09-41526A148B49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16FEB-F7E2-46FA-9B9A-6812288A0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8C56B-8645-4CE4-9975-945F01BEDD5D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2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2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41746-4D3A-42C1-9C09-20137929EF8E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3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4DFBE5-3031-49B4-A542-6BA42C006D5B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8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8BFEEE-7C01-4E1D-9B1C-A0BCB8F8F132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4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E329D-F359-4B03-8146-A547B41F7170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EBAFA-6F85-4B32-9DE4-7E403602D434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2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47BB0-1A16-4ED1-96C7-F8C647FE502A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5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7CDA2-0609-4957-B14B-C6926D5603AA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9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7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25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66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72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AA81-C908-4471-9316-081FB0482E1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7014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AE0B-3E19-4CF4-9215-48DCB3A25F6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2252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53FF-4755-4675-82CA-5947754999C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83085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BFBA-EC6D-4C07-9F6B-6A35730266B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946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5A53-E6B3-46A5-9E74-5C6EF043ACD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096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A760-425C-4E68-B38B-F87272A0E1E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785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19947-80D7-4750-8D7E-2F58B664AA8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9359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3552-CA8B-4F4D-B3EF-EA00D80B13F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43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24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9102-290F-4888-B7C1-F62624ED985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8758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69DE-EE09-4A04-9EF3-D9E20FDA374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2014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1A1B-9702-48FB-9397-6E32A028660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565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9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5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5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0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31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00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44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A8B3-4F44-4F0E-8C1B-E996C86BDB8E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F91A-F0BA-4070-807D-8E73807DF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9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A0E61D2-BADF-41E7-961A-F8EF60BB873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266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49935" y="1540624"/>
            <a:ext cx="9989127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glutea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ilium’un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glutea’sını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örten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sacrum’un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 tarafında bulunan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kasların yerleştiği bölgedir.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 ya da sağrı kasları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accessorius’tan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ibarettir.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biceps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birleşerek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gluteobiceps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adını alır. Hayvan türlerinde sağrının şeklini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pelvis’i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oluşturan kemikler belirler. Bu bölgede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enjeksiyon yapılabilir.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98073" y="2177718"/>
            <a:ext cx="8382000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Kuyruğun bulunduğu bölgedir.</a:t>
            </a:r>
          </a:p>
          <a:p>
            <a:pPr algn="just"/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radicis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caudae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İlk 3 - 4 kuyruk omurunun bulunduğu bölgedir.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8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9 Metin kutusu"/>
          <p:cNvSpPr txBox="1">
            <a:spLocks noChangeArrowheads="1"/>
          </p:cNvSpPr>
          <p:nvPr/>
        </p:nvSpPr>
        <p:spPr bwMode="auto">
          <a:xfrm>
            <a:off x="7104113" y="1"/>
            <a:ext cx="3428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Gl.bulbourethralis</a:t>
            </a:r>
            <a:endParaRPr lang="tr-TR" sz="24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624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9" y="549275"/>
            <a:ext cx="6950075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Düz Ok Bağlayıcısı"/>
          <p:cNvCxnSpPr/>
          <p:nvPr/>
        </p:nvCxnSpPr>
        <p:spPr>
          <a:xfrm flipH="1" flipV="1">
            <a:off x="6888163" y="2420938"/>
            <a:ext cx="1871662" cy="3960812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V="1">
            <a:off x="2063552" y="4365104"/>
            <a:ext cx="2232248" cy="18002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6 Metin kutusu"/>
          <p:cNvSpPr txBox="1">
            <a:spLocks noChangeArrowheads="1"/>
          </p:cNvSpPr>
          <p:nvPr/>
        </p:nvSpPr>
        <p:spPr bwMode="auto">
          <a:xfrm>
            <a:off x="8596314" y="6273800"/>
            <a:ext cx="1676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Urethra</a:t>
            </a:r>
            <a:endParaRPr lang="tr-TR" sz="28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631951" y="6273800"/>
            <a:ext cx="345623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Vesica</a:t>
            </a:r>
            <a:r>
              <a:rPr lang="tr-TR" sz="28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 </a:t>
            </a:r>
            <a:r>
              <a:rPr lang="tr-TR" sz="28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urinaria</a:t>
            </a:r>
            <a:endParaRPr lang="tr-TR" sz="28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charset="0"/>
            </a:endParaRPr>
          </a:p>
        </p:txBody>
      </p:sp>
      <p:cxnSp>
        <p:nvCxnSpPr>
          <p:cNvPr id="20" name="19 Düz Ok Bağlayıcısı"/>
          <p:cNvCxnSpPr/>
          <p:nvPr/>
        </p:nvCxnSpPr>
        <p:spPr>
          <a:xfrm flipH="1">
            <a:off x="6959600" y="476251"/>
            <a:ext cx="1512888" cy="1439863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3" name="9 Metin kutusu"/>
          <p:cNvSpPr txBox="1">
            <a:spLocks noChangeArrowheads="1"/>
          </p:cNvSpPr>
          <p:nvPr/>
        </p:nvSpPr>
        <p:spPr bwMode="auto">
          <a:xfrm>
            <a:off x="5735639" y="6453189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00"/>
                </a:solidFill>
              </a:rPr>
              <a:t>Domuz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775520" y="36488"/>
            <a:ext cx="288032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Gl</a:t>
            </a:r>
            <a:r>
              <a:rPr lang="tr-TR" sz="28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.</a:t>
            </a:r>
            <a:r>
              <a:rPr lang="tr-TR" sz="28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vesiculosa</a:t>
            </a:r>
            <a:endParaRPr lang="tr-TR" sz="28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charset="0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2855914" y="692150"/>
            <a:ext cx="1152525" cy="252095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9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71600" y="1859201"/>
            <a:ext cx="9421091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perinealis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perineum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Erkek hayvanlarda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testis, dişilerde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vulva arasında kalan bölgedir.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sus’ta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testis,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anus’e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yakın olduğu için bu bölge daha kısadır. Bazı disiplinler dişilerde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perineum’u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vulva ile meme arasındaki bölge olarak kabul ederler.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Bu bölgede erkek hayvanlarda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urethrotomie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operasyonları yapılır.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3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524000" y="6273800"/>
            <a:ext cx="2483768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err="1">
                <a:ln w="50800"/>
                <a:solidFill>
                  <a:srgbClr val="0000FF"/>
                </a:solidFill>
                <a:latin typeface="Arial" charset="0"/>
              </a:rPr>
              <a:t>Cornu</a:t>
            </a:r>
            <a:r>
              <a:rPr lang="tr-TR" sz="32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sz="3200" b="1" dirty="0" err="1">
                <a:ln w="50800"/>
                <a:solidFill>
                  <a:srgbClr val="0000FF"/>
                </a:solidFill>
                <a:latin typeface="Arial" charset="0"/>
              </a:rPr>
              <a:t>uteri</a:t>
            </a:r>
            <a:endParaRPr lang="tr-TR" sz="32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74" name="10 Metin kutusu"/>
          <p:cNvSpPr txBox="1">
            <a:spLocks noChangeArrowheads="1"/>
          </p:cNvSpPr>
          <p:nvPr/>
        </p:nvSpPr>
        <p:spPr bwMode="auto">
          <a:xfrm>
            <a:off x="8543926" y="1"/>
            <a:ext cx="151251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0000FF"/>
                </a:solidFill>
                <a:latin typeface="Arial" charset="0"/>
              </a:rPr>
              <a:t>Vagina</a:t>
            </a:r>
            <a:endParaRPr lang="tr-TR" sz="28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76" name="13 Metin kutusu"/>
          <p:cNvSpPr txBox="1">
            <a:spLocks noChangeArrowheads="1"/>
          </p:cNvSpPr>
          <p:nvPr/>
        </p:nvSpPr>
        <p:spPr bwMode="auto">
          <a:xfrm>
            <a:off x="2008189" y="1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err="1">
                <a:ln w="50800"/>
                <a:solidFill>
                  <a:srgbClr val="0000FF"/>
                </a:solidFill>
                <a:latin typeface="Arial" charset="0"/>
              </a:rPr>
              <a:t>Rectum</a:t>
            </a:r>
            <a:endParaRPr lang="tr-TR" sz="36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8760296" y="6237313"/>
            <a:ext cx="1584176" cy="523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0000FF"/>
                </a:solidFill>
                <a:latin typeface="Arial" charset="0"/>
              </a:rPr>
              <a:t>Urethra</a:t>
            </a:r>
            <a:endParaRPr lang="tr-TR" sz="28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45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765176"/>
            <a:ext cx="66421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Düz Ok Bağlayıcısı"/>
          <p:cNvCxnSpPr/>
          <p:nvPr/>
        </p:nvCxnSpPr>
        <p:spPr>
          <a:xfrm flipH="1">
            <a:off x="7751764" y="476251"/>
            <a:ext cx="1081087" cy="18002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 flipV="1">
            <a:off x="3000375" y="4437064"/>
            <a:ext cx="1150938" cy="1800225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flipH="1" flipV="1">
            <a:off x="6888163" y="2565401"/>
            <a:ext cx="2087562" cy="35274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2" name="11 Metin kutusu"/>
          <p:cNvSpPr txBox="1">
            <a:spLocks noChangeArrowheads="1"/>
          </p:cNvSpPr>
          <p:nvPr/>
        </p:nvSpPr>
        <p:spPr bwMode="auto">
          <a:xfrm>
            <a:off x="5519738" y="6453189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00"/>
                </a:solidFill>
              </a:rPr>
              <a:t>Domuz</a:t>
            </a:r>
          </a:p>
        </p:txBody>
      </p:sp>
      <p:cxnSp>
        <p:nvCxnSpPr>
          <p:cNvPr id="3" name="Düz Ok Bağlayıcısı 2"/>
          <p:cNvCxnSpPr/>
          <p:nvPr/>
        </p:nvCxnSpPr>
        <p:spPr>
          <a:xfrm>
            <a:off x="3935760" y="523876"/>
            <a:ext cx="2016224" cy="1464965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9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20981" y="2150055"/>
            <a:ext cx="8853055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bölgedir. Bu bölgede termometre ile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rectum’a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girilerek hayvanın vücut ısısı ölçülebilir. Aynı zamanda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palpasyon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için giriş bölgesidir.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bölgede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sağında ve solunda iki adet olarak bulunan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paranales’teki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glandulae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yangılanabilir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9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765175"/>
            <a:ext cx="4227513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Düz Ok Bağlayıcısı"/>
          <p:cNvCxnSpPr/>
          <p:nvPr/>
        </p:nvCxnSpPr>
        <p:spPr>
          <a:xfrm>
            <a:off x="4007768" y="908720"/>
            <a:ext cx="576064" cy="864096"/>
          </a:xfrm>
          <a:prstGeom prst="straightConnector1">
            <a:avLst/>
          </a:prstGeom>
          <a:ln w="57150">
            <a:solidFill>
              <a:srgbClr val="FFFF00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4 Metin kutusu"/>
          <p:cNvSpPr txBox="1">
            <a:spLocks noChangeArrowheads="1"/>
          </p:cNvSpPr>
          <p:nvPr/>
        </p:nvSpPr>
        <p:spPr bwMode="auto">
          <a:xfrm>
            <a:off x="1919536" y="19473"/>
            <a:ext cx="4000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Intramuscular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 enjeksiyon (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Regio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 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/>
              </a:rPr>
              <a:t>glutea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/>
              </a:rPr>
              <a:t>)</a:t>
            </a:r>
          </a:p>
        </p:txBody>
      </p:sp>
      <p:pic>
        <p:nvPicPr>
          <p:cNvPr id="66565" name="Picture 6" descr="cattl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25926"/>
            <a:ext cx="445293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>
            <a:off x="8832304" y="2276872"/>
            <a:ext cx="576064" cy="2232248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8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619126"/>
            <a:ext cx="50768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7680176" y="214314"/>
            <a:ext cx="244827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 err="1">
                <a:ln w="50800"/>
                <a:solidFill>
                  <a:srgbClr val="3333FF"/>
                </a:solidFill>
                <a:latin typeface="Arial"/>
              </a:rPr>
              <a:t>Epidural</a:t>
            </a:r>
            <a:r>
              <a:rPr lang="tr-TR" sz="4000" b="1" dirty="0">
                <a:ln w="50800"/>
                <a:solidFill>
                  <a:srgbClr val="3333FF"/>
                </a:solidFill>
                <a:latin typeface="Arial"/>
              </a:rPr>
              <a:t> anestezi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ln w="50800"/>
                <a:solidFill>
                  <a:srgbClr val="3333FF"/>
                </a:solidFill>
                <a:latin typeface="Arial"/>
              </a:rPr>
              <a:t>Alt </a:t>
            </a:r>
            <a:r>
              <a:rPr lang="tr-TR" sz="1400" b="1" dirty="0" err="1">
                <a:ln w="50800"/>
                <a:solidFill>
                  <a:srgbClr val="3333FF"/>
                </a:solidFill>
                <a:latin typeface="Arial"/>
              </a:rPr>
              <a:t>epidural</a:t>
            </a:r>
            <a:r>
              <a:rPr lang="tr-TR" sz="1400" b="1" dirty="0">
                <a:ln w="50800"/>
                <a:solidFill>
                  <a:srgbClr val="3333FF"/>
                </a:solidFill>
                <a:latin typeface="Arial"/>
              </a:rPr>
              <a:t> – Üst </a:t>
            </a:r>
            <a:r>
              <a:rPr lang="tr-TR" sz="1400" b="1" dirty="0" err="1">
                <a:ln w="50800"/>
                <a:solidFill>
                  <a:srgbClr val="3333FF"/>
                </a:solidFill>
                <a:latin typeface="Arial"/>
              </a:rPr>
              <a:t>epidural</a:t>
            </a:r>
            <a:endParaRPr lang="tr-TR" sz="1400" b="1" dirty="0">
              <a:ln w="50800"/>
              <a:solidFill>
                <a:srgbClr val="3333FF"/>
              </a:solidFill>
              <a:latin typeface="Arial"/>
            </a:endParaRPr>
          </a:p>
        </p:txBody>
      </p:sp>
      <p:pic>
        <p:nvPicPr>
          <p:cNvPr id="68612" name="Picture 8" descr="Anatomy of the epidural space. TSVS - Justin Harper, DV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2478089"/>
            <a:ext cx="30559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 flipH="1">
            <a:off x="6096000" y="116632"/>
            <a:ext cx="288032" cy="792088"/>
          </a:xfrm>
          <a:prstGeom prst="straightConnector1">
            <a:avLst/>
          </a:prstGeom>
          <a:ln w="5715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45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7680176" y="1785938"/>
            <a:ext cx="25922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>
                <a:ln w="50800"/>
                <a:solidFill>
                  <a:srgbClr val="3333FF"/>
                </a:solidFill>
                <a:latin typeface="Arial"/>
              </a:rPr>
              <a:t>-</a:t>
            </a:r>
            <a:r>
              <a:rPr lang="tr-TR" sz="3600" b="1" dirty="0" err="1">
                <a:ln w="50800"/>
                <a:solidFill>
                  <a:srgbClr val="3333FF"/>
                </a:solidFill>
                <a:latin typeface="Arial"/>
              </a:rPr>
              <a:t>Rectal</a:t>
            </a:r>
            <a:endParaRPr lang="tr-TR" sz="3600" b="1" dirty="0">
              <a:ln w="50800"/>
              <a:solidFill>
                <a:srgbClr val="3333FF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>
                <a:ln w="50800"/>
                <a:solidFill>
                  <a:srgbClr val="3333FF"/>
                </a:solidFill>
                <a:latin typeface="Arial"/>
              </a:rPr>
              <a:t> </a:t>
            </a:r>
            <a:r>
              <a:rPr lang="tr-TR" sz="3600" b="1" dirty="0" err="1">
                <a:ln w="50800"/>
                <a:solidFill>
                  <a:srgbClr val="3333FF"/>
                </a:solidFill>
                <a:latin typeface="Arial"/>
              </a:rPr>
              <a:t>palpasyon</a:t>
            </a:r>
            <a:endParaRPr lang="tr-TR" sz="3600" b="1" dirty="0">
              <a:ln w="50800"/>
              <a:solidFill>
                <a:srgbClr val="3333FF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200" b="1" dirty="0">
              <a:ln w="50800"/>
              <a:solidFill>
                <a:srgbClr val="3333FF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3333FF"/>
                </a:solidFill>
                <a:latin typeface="Arial"/>
              </a:rPr>
              <a:t>- Vücut sıcaklığını ölçme</a:t>
            </a:r>
            <a:endParaRPr lang="tr-TR" sz="4400" b="1" dirty="0">
              <a:ln w="50800"/>
              <a:solidFill>
                <a:srgbClr val="3333FF"/>
              </a:solidFill>
              <a:latin typeface="Arial"/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Düz Ok Bağlayıcısı"/>
          <p:cNvCxnSpPr/>
          <p:nvPr/>
        </p:nvCxnSpPr>
        <p:spPr>
          <a:xfrm rot="10800000">
            <a:off x="7239001" y="1357314"/>
            <a:ext cx="1071563" cy="1587"/>
          </a:xfrm>
          <a:prstGeom prst="straightConnector1">
            <a:avLst/>
          </a:prstGeom>
          <a:ln w="76200">
            <a:solidFill>
              <a:srgbClr val="020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94510" y="1665285"/>
            <a:ext cx="9919854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urogenitalis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Dişilerde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(vulva), erkeklerde testis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bölgedir.</a:t>
            </a:r>
          </a:p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supramammaria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Özellikle büyükbaş hayvanlarda hayvana arkadan bakıldığında memenin gövde ile birleştiği yer olan bu bölgede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mammarii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bulunur. Bu lenf yumrusu özellikle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mastitis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 verilen meme yangılarında şişer ve kolaylıkla elle muayenesi yapılabilir.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43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5889"/>
            <a:ext cx="64071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104064" y="4725145"/>
            <a:ext cx="3456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itchFamily="34" charset="0"/>
              </a:rPr>
              <a:t>Nervus</a:t>
            </a:r>
            <a:r>
              <a:rPr lang="tr-TR" sz="24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tr-TR" sz="24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itchFamily="34" charset="0"/>
              </a:rPr>
              <a:t>obturatorius</a:t>
            </a:r>
            <a:r>
              <a:rPr lang="tr-TR" sz="24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itchFamily="34" charset="0"/>
              </a:rPr>
              <a:t>*</a:t>
            </a:r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 rot="7581672" flipH="1">
            <a:off x="7124701" y="1546226"/>
            <a:ext cx="263525" cy="3759200"/>
          </a:xfrm>
          <a:prstGeom prst="downArrow">
            <a:avLst>
              <a:gd name="adj1" fmla="val 50000"/>
              <a:gd name="adj2" fmla="val 175804"/>
            </a:avLst>
          </a:prstGeom>
          <a:solidFill>
            <a:srgbClr val="0066FF"/>
          </a:solidFill>
          <a:ln w="9525">
            <a:solidFill>
              <a:srgbClr val="0202B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H="1">
            <a:off x="6167439" y="836613"/>
            <a:ext cx="2592387" cy="792162"/>
          </a:xfrm>
          <a:prstGeom prst="straightConnector1">
            <a:avLst/>
          </a:prstGeom>
          <a:ln w="28575">
            <a:solidFill>
              <a:srgbClr val="020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40689" y="260351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N.</a:t>
            </a:r>
            <a:r>
              <a:rPr lang="tr-TR" sz="2400" b="1" dirty="0" err="1">
                <a:ln w="5080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pudendus</a:t>
            </a:r>
            <a:endParaRPr lang="tr-TR" sz="2400" b="1" dirty="0">
              <a:ln w="50800"/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H="1" flipV="1">
            <a:off x="7104063" y="2349500"/>
            <a:ext cx="1439862" cy="71438"/>
          </a:xfrm>
          <a:prstGeom prst="straightConnector1">
            <a:avLst/>
          </a:prstGeom>
          <a:ln w="28575">
            <a:solidFill>
              <a:srgbClr val="0202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8112126" y="2565401"/>
            <a:ext cx="223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="1" dirty="0">
                <a:ln w="50800"/>
                <a:solidFill>
                  <a:srgbClr val="0000FF"/>
                </a:solidFill>
                <a:latin typeface="Arial" charset="0"/>
                <a:cs typeface="Arial" charset="0"/>
              </a:rPr>
              <a:t>N. </a:t>
            </a:r>
            <a:r>
              <a:rPr lang="tr-TR" sz="1200" b="1" dirty="0" err="1">
                <a:ln w="50800"/>
                <a:solidFill>
                  <a:srgbClr val="0000FF"/>
                </a:solidFill>
                <a:latin typeface="Arial" charset="0"/>
                <a:cs typeface="Arial" charset="0"/>
              </a:rPr>
              <a:t>perinealis</a:t>
            </a:r>
            <a:r>
              <a:rPr lang="tr-TR" sz="1200" b="1" dirty="0">
                <a:ln w="50800"/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tr-TR" sz="1200" b="1" dirty="0" err="1">
                <a:ln w="50800"/>
                <a:solidFill>
                  <a:srgbClr val="0000FF"/>
                </a:solidFill>
                <a:latin typeface="Arial" charset="0"/>
                <a:cs typeface="Arial" charset="0"/>
              </a:rPr>
              <a:t>profundus</a:t>
            </a:r>
            <a:endParaRPr lang="tr-TR" sz="1200" b="1" dirty="0">
              <a:ln w="50800"/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H="1">
            <a:off x="6311900" y="333376"/>
            <a:ext cx="71438" cy="792163"/>
          </a:xfrm>
          <a:prstGeom prst="straightConnector1">
            <a:avLst/>
          </a:prstGeom>
          <a:ln w="38100">
            <a:solidFill>
              <a:srgbClr val="0202B2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 Box 6"/>
          <p:cNvSpPr txBox="1">
            <a:spLocks noChangeArrowheads="1"/>
          </p:cNvSpPr>
          <p:nvPr/>
        </p:nvSpPr>
        <p:spPr bwMode="auto">
          <a:xfrm>
            <a:off x="5808664" y="55564"/>
            <a:ext cx="1943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ln w="50800"/>
                <a:solidFill>
                  <a:srgbClr val="3333FF"/>
                </a:solidFill>
                <a:latin typeface="Arial" charset="0"/>
                <a:cs typeface="Arial" charset="0"/>
              </a:rPr>
              <a:t>N. </a:t>
            </a:r>
            <a:r>
              <a:rPr lang="tr-TR" sz="1400" b="1" dirty="0" err="1">
                <a:ln w="50800"/>
                <a:solidFill>
                  <a:srgbClr val="3333FF"/>
                </a:solidFill>
                <a:latin typeface="Arial" charset="0"/>
                <a:cs typeface="Arial" charset="0"/>
              </a:rPr>
              <a:t>rectalis</a:t>
            </a:r>
            <a:r>
              <a:rPr lang="tr-TR" sz="1400" b="1" dirty="0">
                <a:ln w="50800"/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tr-TR" sz="1400" b="1" dirty="0" err="1">
                <a:ln w="50800"/>
                <a:solidFill>
                  <a:srgbClr val="3333FF"/>
                </a:solidFill>
                <a:latin typeface="Arial" charset="0"/>
                <a:cs typeface="Arial" charset="0"/>
              </a:rPr>
              <a:t>caudalis</a:t>
            </a:r>
            <a:endParaRPr lang="tr-TR" sz="1400" b="1" dirty="0">
              <a:ln w="50800"/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V="1">
            <a:off x="2999656" y="1268760"/>
            <a:ext cx="216024" cy="38884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 bwMode="auto">
          <a:xfrm>
            <a:off x="1847528" y="5301208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A.</a:t>
            </a: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iliaca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interna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5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3375"/>
            <a:ext cx="6342062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6 Metin kutusu"/>
          <p:cNvSpPr txBox="1">
            <a:spLocks noChangeArrowheads="1"/>
          </p:cNvSpPr>
          <p:nvPr/>
        </p:nvSpPr>
        <p:spPr bwMode="auto">
          <a:xfrm>
            <a:off x="7239000" y="56818"/>
            <a:ext cx="2528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ln w="50800"/>
                <a:solidFill>
                  <a:srgbClr val="0066FF"/>
                </a:solidFill>
                <a:latin typeface="Arial"/>
                <a:cs typeface="Aharoni" pitchFamily="2" charset="-79"/>
              </a:rPr>
              <a:t>Prostata</a:t>
            </a:r>
          </a:p>
        </p:txBody>
      </p:sp>
      <p:cxnSp>
        <p:nvCxnSpPr>
          <p:cNvPr id="6" name="5 Düz Ok Bağlayıcısı"/>
          <p:cNvCxnSpPr/>
          <p:nvPr/>
        </p:nvCxnSpPr>
        <p:spPr>
          <a:xfrm flipH="1">
            <a:off x="6672264" y="764705"/>
            <a:ext cx="1367953" cy="237636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 bwMode="auto">
          <a:xfrm>
            <a:off x="1703512" y="6453336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Aygır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 flipH="1" flipV="1">
            <a:off x="7536160" y="3356992"/>
            <a:ext cx="1296144" cy="1584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 bwMode="auto">
          <a:xfrm>
            <a:off x="7752184" y="5085184"/>
            <a:ext cx="2592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Gl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. </a:t>
            </a: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bulbourethralis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(</a:t>
            </a: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Cowper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bezi)</a:t>
            </a:r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5519936" y="548680"/>
            <a:ext cx="144016" cy="1800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 bwMode="auto">
          <a:xfrm>
            <a:off x="4151784" y="116632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Diaphragma</a:t>
            </a: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pelvis</a:t>
            </a:r>
            <a:endParaRPr lang="tr-TR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89707" y="584949"/>
            <a:ext cx="10127673" cy="57554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CAUDA – COCCYX - KUYRUK</a:t>
            </a:r>
          </a:p>
          <a:p>
            <a:pPr algn="just"/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Kuyruk üzerinde çok fazla oluşum bulunmaz. Kök kısmına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radix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kıllarına 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 verilir. Şekli hayvan türlerine göre değişir. At ve sığırda alt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epidural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anestezinin 1. ve 2. kuyruk omurları arasından, köpekte ise son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ilk kuyruk omuru arasından yapılması, ayrıca kuyruk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amputasyonu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kaudektomi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denilen kuyruk kesme operasyonları bölgenin önemini belirtir. Kuyruk kesme operasyonlarında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bu damarların kolları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ventrolateralis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dorsolateralis’leri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kanamanın durdurulması bakımından göz ardı etmemek gerekir. Yine sığırda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intravenöz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uygulamalar (kan alma, ilaç verme) için özellikle hayvanların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yanyana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sıkışık olarak bulunduğu durumlarda kolay ulaşılır ve pratik olduğu için rahatlıkla kullanılabilir.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8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0" y="2427053"/>
            <a:ext cx="8562109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clunis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sağrı bölgesi)</a:t>
            </a:r>
          </a:p>
          <a:p>
            <a:pPr algn="just"/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biceps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semitendinosus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semimembranosus’un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uçlarının bulunduğu bölgedir.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9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6240464" y="6012578"/>
            <a:ext cx="331192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err="1">
                <a:ln w="50800"/>
                <a:solidFill>
                  <a:srgbClr val="3333FF"/>
                </a:solidFill>
                <a:latin typeface="Arial"/>
              </a:rPr>
              <a:t>Vesica</a:t>
            </a:r>
            <a:r>
              <a:rPr lang="tr-TR" sz="3200" b="1" dirty="0">
                <a:ln w="50800"/>
                <a:solidFill>
                  <a:srgbClr val="3333FF"/>
                </a:solidFill>
                <a:latin typeface="Arial"/>
              </a:rPr>
              <a:t> </a:t>
            </a:r>
            <a:r>
              <a:rPr lang="tr-TR" sz="3200" b="1" dirty="0" err="1">
                <a:ln w="50800"/>
                <a:solidFill>
                  <a:srgbClr val="3333FF"/>
                </a:solidFill>
                <a:latin typeface="Arial"/>
              </a:rPr>
              <a:t>urinaria</a:t>
            </a:r>
            <a:endParaRPr lang="tr-TR" sz="3200" b="1" dirty="0">
              <a:ln w="50800"/>
              <a:solidFill>
                <a:srgbClr val="3333FF"/>
              </a:solidFill>
              <a:latin typeface="Arial"/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9" y="1062039"/>
            <a:ext cx="46577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6 Metin kutusu"/>
          <p:cNvSpPr txBox="1">
            <a:spLocks noChangeArrowheads="1"/>
          </p:cNvSpPr>
          <p:nvPr/>
        </p:nvSpPr>
        <p:spPr bwMode="auto">
          <a:xfrm>
            <a:off x="1775966" y="260351"/>
            <a:ext cx="208778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err="1">
                <a:ln w="50800"/>
                <a:solidFill>
                  <a:srgbClr val="0000FF"/>
                </a:solidFill>
                <a:latin typeface="Arial"/>
              </a:rPr>
              <a:t>Ovarium</a:t>
            </a:r>
            <a:endParaRPr lang="tr-TR" sz="3600" b="1" dirty="0">
              <a:ln w="50800"/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>
            <a:off x="2855913" y="908051"/>
            <a:ext cx="1071562" cy="165417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 bwMode="auto">
          <a:xfrm>
            <a:off x="1703512" y="6309320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Kısrak</a:t>
            </a:r>
          </a:p>
        </p:txBody>
      </p:sp>
      <p:cxnSp>
        <p:nvCxnSpPr>
          <p:cNvPr id="11" name="10 Düz Ok Bağlayıcısı"/>
          <p:cNvCxnSpPr/>
          <p:nvPr/>
        </p:nvCxnSpPr>
        <p:spPr>
          <a:xfrm flipH="1" flipV="1">
            <a:off x="6168008" y="3717032"/>
            <a:ext cx="504056" cy="216024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6528048" y="1340768"/>
            <a:ext cx="720080" cy="129614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 bwMode="auto">
          <a:xfrm>
            <a:off x="7248128" y="796642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Rectum</a:t>
            </a:r>
            <a:endParaRPr lang="tr-TR" sz="20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H="1" flipV="1">
            <a:off x="7968208" y="3645024"/>
            <a:ext cx="792088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 bwMode="auto">
          <a:xfrm>
            <a:off x="8688288" y="4221088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Vulva </a:t>
            </a:r>
          </a:p>
        </p:txBody>
      </p:sp>
      <p:cxnSp>
        <p:nvCxnSpPr>
          <p:cNvPr id="17" name="16 Düz Ok Bağlayıcısı"/>
          <p:cNvCxnSpPr/>
          <p:nvPr/>
        </p:nvCxnSpPr>
        <p:spPr>
          <a:xfrm flipH="1">
            <a:off x="8040216" y="2348880"/>
            <a:ext cx="1152128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 bwMode="auto">
          <a:xfrm>
            <a:off x="9408368" y="2060848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3333FF"/>
                </a:solidFill>
                <a:latin typeface="Arial" charset="0"/>
              </a:rPr>
              <a:t>Anus</a:t>
            </a:r>
            <a:r>
              <a:rPr lang="tr-TR" sz="2000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91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70363" y="2122255"/>
            <a:ext cx="8368144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tuberis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craniolateral’inde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fossa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paralumbalis’in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dorsocaudal’inde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bulunduğu bölgedir.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0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etin kutusu"/>
          <p:cNvSpPr txBox="1">
            <a:spLocks noChangeArrowheads="1"/>
          </p:cNvSpPr>
          <p:nvPr/>
        </p:nvSpPr>
        <p:spPr bwMode="auto">
          <a:xfrm>
            <a:off x="6381750" y="6021389"/>
            <a:ext cx="3890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err="1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Vesica</a:t>
            </a:r>
            <a:r>
              <a:rPr lang="tr-TR" sz="3600" b="1" dirty="0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 </a:t>
            </a:r>
            <a:r>
              <a:rPr lang="tr-TR" sz="3600" b="1" dirty="0" err="1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urinaria</a:t>
            </a:r>
            <a:endParaRPr lang="tr-TR" sz="3600" b="1" dirty="0">
              <a:ln w="50800"/>
              <a:solidFill>
                <a:srgbClr val="3333FF"/>
              </a:solidFill>
              <a:latin typeface="Arial"/>
              <a:cs typeface="Aharoni" pitchFamily="2" charset="-79"/>
            </a:endParaRPr>
          </a:p>
        </p:txBody>
      </p:sp>
      <p:sp>
        <p:nvSpPr>
          <p:cNvPr id="19459" name="8 Metin kutusu"/>
          <p:cNvSpPr txBox="1">
            <a:spLocks noChangeArrowheads="1"/>
          </p:cNvSpPr>
          <p:nvPr/>
        </p:nvSpPr>
        <p:spPr bwMode="auto">
          <a:xfrm>
            <a:off x="1847851" y="188913"/>
            <a:ext cx="1979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err="1">
                <a:ln w="50800"/>
                <a:solidFill>
                  <a:srgbClr val="0000FF"/>
                </a:solidFill>
                <a:latin typeface="Arial"/>
              </a:rPr>
              <a:t>Ovarium</a:t>
            </a:r>
            <a:endParaRPr lang="tr-TR" sz="3200" b="1" dirty="0">
              <a:ln w="50800"/>
              <a:solidFill>
                <a:srgbClr val="0000FF"/>
              </a:solidFill>
              <a:latin typeface="Arial"/>
            </a:endParaRPr>
          </a:p>
        </p:txBody>
      </p:sp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125539"/>
            <a:ext cx="72009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Düz Ok Bağlayıcısı"/>
          <p:cNvCxnSpPr/>
          <p:nvPr/>
        </p:nvCxnSpPr>
        <p:spPr>
          <a:xfrm flipH="1" flipV="1">
            <a:off x="6311901" y="4005263"/>
            <a:ext cx="144463" cy="1871662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 bwMode="auto">
          <a:xfrm>
            <a:off x="1847528" y="6453336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Köpek</a:t>
            </a:r>
          </a:p>
        </p:txBody>
      </p:sp>
      <p:cxnSp>
        <p:nvCxnSpPr>
          <p:cNvPr id="9" name="8 Düz Ok Bağlayıcısı"/>
          <p:cNvCxnSpPr/>
          <p:nvPr/>
        </p:nvCxnSpPr>
        <p:spPr>
          <a:xfrm>
            <a:off x="3359696" y="764704"/>
            <a:ext cx="720080" cy="165618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4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6 Metin kutusu"/>
          <p:cNvSpPr txBox="1">
            <a:spLocks noChangeArrowheads="1"/>
          </p:cNvSpPr>
          <p:nvPr/>
        </p:nvSpPr>
        <p:spPr bwMode="auto">
          <a:xfrm>
            <a:off x="9120336" y="44624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ln w="50800"/>
                <a:solidFill>
                  <a:srgbClr val="3333FF"/>
                </a:solidFill>
                <a:latin typeface="Arial"/>
              </a:rPr>
              <a:t>Testis</a:t>
            </a:r>
          </a:p>
        </p:txBody>
      </p:sp>
      <p:sp>
        <p:nvSpPr>
          <p:cNvPr id="20483" name="9 Metin kutusu"/>
          <p:cNvSpPr txBox="1">
            <a:spLocks noChangeArrowheads="1"/>
          </p:cNvSpPr>
          <p:nvPr/>
        </p:nvSpPr>
        <p:spPr bwMode="auto">
          <a:xfrm>
            <a:off x="8832626" y="5940570"/>
            <a:ext cx="1367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Penis</a:t>
            </a:r>
          </a:p>
        </p:txBody>
      </p:sp>
      <p:sp>
        <p:nvSpPr>
          <p:cNvPr id="13" name="12 Metin kutusu"/>
          <p:cNvSpPr txBox="1">
            <a:spLocks noChangeArrowheads="1"/>
          </p:cNvSpPr>
          <p:nvPr/>
        </p:nvSpPr>
        <p:spPr bwMode="auto">
          <a:xfrm>
            <a:off x="1919288" y="115888"/>
            <a:ext cx="2089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Prostata</a:t>
            </a:r>
          </a:p>
        </p:txBody>
      </p:sp>
      <p:pic>
        <p:nvPicPr>
          <p:cNvPr id="481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981076"/>
            <a:ext cx="77882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Düz Ok Bağlayıcısı"/>
          <p:cNvCxnSpPr/>
          <p:nvPr/>
        </p:nvCxnSpPr>
        <p:spPr>
          <a:xfrm flipH="1">
            <a:off x="9336088" y="764704"/>
            <a:ext cx="360312" cy="2016596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flipH="1" flipV="1">
            <a:off x="8904289" y="4005263"/>
            <a:ext cx="504825" cy="1871662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4079875" y="692150"/>
            <a:ext cx="2520950" cy="17287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7" name="20 Metin kutusu"/>
          <p:cNvSpPr txBox="1">
            <a:spLocks noChangeArrowheads="1"/>
          </p:cNvSpPr>
          <p:nvPr/>
        </p:nvSpPr>
        <p:spPr bwMode="auto">
          <a:xfrm>
            <a:off x="1919288" y="630872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00"/>
                </a:solidFill>
              </a:rPr>
              <a:t>Kedi</a:t>
            </a:r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7104112" y="764704"/>
            <a:ext cx="720080" cy="165618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 bwMode="auto">
          <a:xfrm>
            <a:off x="5591944" y="116633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3333FF"/>
                </a:solidFill>
                <a:latin typeface="Arial" charset="0"/>
              </a:rPr>
              <a:t>Cowper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 charset="0"/>
              </a:rPr>
              <a:t> bezi</a:t>
            </a:r>
          </a:p>
        </p:txBody>
      </p:sp>
    </p:spTree>
    <p:extLst>
      <p:ext uri="{BB962C8B-B14F-4D97-AF65-F5344CB8AC3E}">
        <p14:creationId xmlns:p14="http://schemas.microsoft.com/office/powerpoint/2010/main" val="266725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01086" y="2149999"/>
            <a:ext cx="8631381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tuberis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ischiadici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Kuyruğun kök kısmının her iki tarafında yer alan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ischii’ye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ischiadicum’ların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bölgedir.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ischiadicum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1 çıkıntılıdır.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7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9" descr="bull reproductive system anatom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31776"/>
            <a:ext cx="5238750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Düz Ok Bağlayıcısı"/>
          <p:cNvCxnSpPr/>
          <p:nvPr/>
        </p:nvCxnSpPr>
        <p:spPr>
          <a:xfrm flipH="1">
            <a:off x="5951986" y="4237198"/>
            <a:ext cx="1116123" cy="847987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3377965" y="4661190"/>
            <a:ext cx="1368152" cy="856042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 bwMode="auto">
          <a:xfrm>
            <a:off x="1826677" y="4077073"/>
            <a:ext cx="2919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Pars longa </a:t>
            </a:r>
            <a:r>
              <a:rPr lang="tr-TR" sz="2400" b="1" dirty="0" err="1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glandis</a:t>
            </a:r>
            <a:endParaRPr lang="tr-TR" sz="2400" b="1" dirty="0">
              <a:ln/>
              <a:solidFill>
                <a:srgbClr val="000000"/>
              </a:solidFill>
              <a:latin typeface="Arial"/>
              <a:cs typeface="Aharoni" pitchFamily="2" charset="-79"/>
            </a:endParaRPr>
          </a:p>
        </p:txBody>
      </p:sp>
      <p:sp>
        <p:nvSpPr>
          <p:cNvPr id="11" name="10 Metin kutusu"/>
          <p:cNvSpPr txBox="1"/>
          <p:nvPr/>
        </p:nvSpPr>
        <p:spPr bwMode="auto">
          <a:xfrm>
            <a:off x="7068108" y="3775533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Pars </a:t>
            </a:r>
            <a:r>
              <a:rPr lang="tr-TR" sz="2400" b="1" dirty="0" err="1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bulbus</a:t>
            </a:r>
            <a:r>
              <a:rPr lang="tr-TR" sz="2400" b="1" dirty="0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 </a:t>
            </a:r>
            <a:r>
              <a:rPr lang="tr-TR" sz="2400" b="1" dirty="0" err="1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glandis</a:t>
            </a:r>
            <a:endParaRPr lang="tr-TR" sz="2400" b="1" dirty="0">
              <a:ln/>
              <a:solidFill>
                <a:srgbClr val="000000"/>
              </a:solidFill>
              <a:latin typeface="Arial"/>
              <a:cs typeface="Aharoni" pitchFamily="2" charset="-79"/>
            </a:endParaRPr>
          </a:p>
        </p:txBody>
      </p:sp>
      <p:sp>
        <p:nvSpPr>
          <p:cNvPr id="8" name="7 Metin kutusu"/>
          <p:cNvSpPr txBox="1"/>
          <p:nvPr/>
        </p:nvSpPr>
        <p:spPr bwMode="auto">
          <a:xfrm>
            <a:off x="1847528" y="6525345"/>
            <a:ext cx="1152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="1" dirty="0">
                <a:ln w="50800"/>
                <a:solidFill>
                  <a:srgbClr val="3333FF"/>
                </a:solidFill>
                <a:latin typeface="Arial" charset="0"/>
              </a:rPr>
              <a:t>Köpek 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6456040" y="908720"/>
            <a:ext cx="2736304" cy="2088232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 bwMode="auto">
          <a:xfrm>
            <a:off x="8940057" y="482780"/>
            <a:ext cx="1602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Prostata 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 flipH="1" flipV="1">
            <a:off x="8184232" y="5157192"/>
            <a:ext cx="755824" cy="648072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 bwMode="auto">
          <a:xfrm>
            <a:off x="9155806" y="5517233"/>
            <a:ext cx="1260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Testis </a:t>
            </a: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3377966" y="908720"/>
            <a:ext cx="3222091" cy="1440160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 bwMode="auto">
          <a:xfrm>
            <a:off x="2009677" y="482780"/>
            <a:ext cx="158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Rectum</a:t>
            </a:r>
            <a:r>
              <a:rPr lang="tr-TR" sz="2400" b="1" dirty="0">
                <a:ln/>
                <a:solidFill>
                  <a:srgbClr val="000000"/>
                </a:solidFill>
                <a:latin typeface="Arial"/>
                <a:cs typeface="Aharoni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371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0066FF"/>
          </a:solidFill>
          <a:tailEnd type="triangle"/>
        </a:ln>
        <a:scene3d>
          <a:camera prst="orthographicFront"/>
          <a:lightRig rig="threePt" dir="t"/>
        </a:scene3d>
        <a:sp3d>
          <a:bevelT prst="convex"/>
        </a:sp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  <a:scene3d>
          <a:camera prst="orthographicFront"/>
          <a:lightRig rig="soft" dir="t">
            <a:rot lat="0" lon="0" rev="15600000"/>
          </a:lightRig>
        </a:scene3d>
        <a:sp3d extrusionH="57150" prstMaterial="softEdge">
          <a:bevelT w="25400" h="38100"/>
        </a:sp3d>
      </a:bodyPr>
      <a:lstStyle>
        <a:defPPr eaLnBrk="1" hangingPunct="1">
          <a:defRPr sz="2400" b="1" dirty="0">
            <a:ln/>
            <a:solidFill>
              <a:schemeClr val="accent4"/>
            </a:solidFill>
            <a:latin typeface="+mn-lt"/>
            <a:cs typeface="Aharoni" pitchFamily="2" charset="-79"/>
          </a:defRPr>
        </a:defPPr>
      </a:lstStyle>
    </a:tx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126</Words>
  <Application>Microsoft Office PowerPoint</Application>
  <PresentationFormat>Geniş ekran</PresentationFormat>
  <Paragraphs>82</Paragraphs>
  <Slides>20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Office Teması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Çakır</dc:creator>
  <cp:lastModifiedBy>Ahmet Çakır</cp:lastModifiedBy>
  <cp:revision>11</cp:revision>
  <dcterms:created xsi:type="dcterms:W3CDTF">2019-03-22T07:48:19Z</dcterms:created>
  <dcterms:modified xsi:type="dcterms:W3CDTF">2019-03-22T08:03:54Z</dcterms:modified>
</cp:coreProperties>
</file>